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62" r:id="rId7"/>
    <p:sldId id="263" r:id="rId8"/>
    <p:sldId id="264" r:id="rId9"/>
    <p:sldId id="259" r:id="rId10"/>
    <p:sldId id="258" r:id="rId11"/>
    <p:sldId id="265" r:id="rId12"/>
    <p:sldId id="266" r:id="rId13"/>
    <p:sldId id="267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2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8F06-F08A-4581-9382-C6FEB46FADB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qframework/OneModel" TargetMode="External"/><Relationship Id="rId2" Type="http://schemas.openxmlformats.org/officeDocument/2006/relationships/hyperlink" Target="https://global.gotomeeting.com/meeting/join/5542375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Clinical Quality Language (CQL)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Bryn Rhodes</a:t>
            </a:r>
          </a:p>
          <a:p>
            <a:r>
              <a:rPr lang="en-US" dirty="0" smtClean="0"/>
              <a:t>Chris Moesel</a:t>
            </a:r>
          </a:p>
          <a:p>
            <a:r>
              <a:rPr lang="en-US" dirty="0" smtClean="0"/>
              <a:t>Mark Kramer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2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64" y="1116553"/>
            <a:ext cx="7866672" cy="574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Common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28" y="1219200"/>
            <a:ext cx="6310143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CQM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1417638"/>
            <a:ext cx="872690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3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CDS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9" y="1417638"/>
            <a:ext cx="8840302" cy="44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Still very much a work in progress</a:t>
            </a:r>
          </a:p>
          <a:p>
            <a:pPr lvl="1"/>
            <a:r>
              <a:rPr lang="en-US" dirty="0" smtClean="0"/>
              <a:t>Completing/Refining the syntax</a:t>
            </a:r>
          </a:p>
          <a:p>
            <a:pPr lvl="1"/>
            <a:r>
              <a:rPr lang="en-US" dirty="0" smtClean="0"/>
              <a:t>Mapping </a:t>
            </a:r>
            <a:r>
              <a:rPr lang="en-US" dirty="0" smtClean="0"/>
              <a:t>QUICK </a:t>
            </a:r>
            <a:r>
              <a:rPr lang="en-US" dirty="0" smtClean="0"/>
              <a:t>to FHIR</a:t>
            </a:r>
          </a:p>
          <a:p>
            <a:pPr lvl="1"/>
            <a:r>
              <a:rPr lang="en-US" dirty="0" smtClean="0"/>
              <a:t>Performance/Implementation implications</a:t>
            </a:r>
          </a:p>
          <a:p>
            <a:pPr lvl="1"/>
            <a:r>
              <a:rPr lang="en-US" dirty="0" smtClean="0"/>
              <a:t>Representation in XML artifacts</a:t>
            </a:r>
          </a:p>
          <a:p>
            <a:pPr lvl="1"/>
            <a:r>
              <a:rPr lang="en-US" dirty="0" smtClean="0"/>
              <a:t>Clinical Quality Language Specification (ballot materials)</a:t>
            </a:r>
          </a:p>
          <a:p>
            <a:r>
              <a:rPr lang="en-US" dirty="0" smtClean="0"/>
              <a:t>Sub-team meets weekly, Wed 11:00 Eastern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global.gotomeeting.com/meeting/join/554237525</a:t>
            </a:r>
            <a:endParaRPr lang="en-US" u="sng" dirty="0" smtClean="0"/>
          </a:p>
          <a:p>
            <a:pPr lvl="1"/>
            <a:r>
              <a:rPr lang="en-US" dirty="0"/>
              <a:t>Dial +1 770-657-9270, Participant Code: 6870541 </a:t>
            </a:r>
            <a:endParaRPr lang="en-US" dirty="0" smtClean="0"/>
          </a:p>
          <a:p>
            <a:r>
              <a:rPr lang="en-US" dirty="0" smtClean="0"/>
              <a:t>Using a common </a:t>
            </a:r>
            <a:r>
              <a:rPr lang="en-US" dirty="0" err="1" smtClean="0"/>
              <a:t>cqframework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github.com/cqframework/OneModel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83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Part of CQM-CDS harmonization </a:t>
            </a:r>
            <a:r>
              <a:rPr lang="en-US" smtClean="0"/>
              <a:t>project</a:t>
            </a:r>
          </a:p>
          <a:p>
            <a:r>
              <a:rPr lang="en-US" smtClean="0"/>
              <a:t>Objective is to define an author-friendly and human-readable language to define quality measures and decision support rules (QDM heritage)</a:t>
            </a:r>
          </a:p>
          <a:p>
            <a:r>
              <a:rPr lang="en-US" smtClean="0"/>
              <a:t>Must be computable and implementable (HeD heritage)</a:t>
            </a:r>
          </a:p>
          <a:p>
            <a:r>
              <a:rPr lang="en-US" smtClean="0"/>
              <a:t>Functional requirements </a:t>
            </a:r>
            <a:r>
              <a:rPr lang="en-US"/>
              <a:t>defined in “Harmonization of Health Quality Artifact Reasoning and Expression Logic”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64327" y="2028814"/>
            <a:ext cx="1422273" cy="6885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Probably Sexually Active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2845077" y="912621"/>
            <a:ext cx="1600200" cy="750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Initial Population Definition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2932210" y="3109577"/>
            <a:ext cx="1334989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Condition, Occurrence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4524703" y="3109577"/>
            <a:ext cx="1224545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Patient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2706890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FHIR Logic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17192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CCDA Logic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676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FHIR API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6362423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CCDA Generator</a:t>
            </a:r>
            <a:endParaRPr lang="en-US" sz="1600"/>
          </a:p>
        </p:txBody>
      </p:sp>
      <p:sp>
        <p:nvSpPr>
          <p:cNvPr id="15" name="Flowchart: Magnetic Disk 14"/>
          <p:cNvSpPr/>
          <p:nvPr/>
        </p:nvSpPr>
        <p:spPr>
          <a:xfrm>
            <a:off x="2934415" y="6239254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48703" y="3109577"/>
            <a:ext cx="127801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Medication Treatment, Ordered</a:t>
            </a:r>
            <a:endParaRPr lang="en-US" sz="1600"/>
          </a:p>
        </p:txBody>
      </p: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>
            <a:off x="3320194" y="5181600"/>
            <a:ext cx="13223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11" idx="2"/>
            <a:endCxn id="14" idx="0"/>
          </p:cNvCxnSpPr>
          <p:nvPr/>
        </p:nvCxnSpPr>
        <p:spPr>
          <a:xfrm>
            <a:off x="6930496" y="5181600"/>
            <a:ext cx="18668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9" idx="0"/>
            <a:endCxn id="7" idx="2"/>
          </p:cNvCxnSpPr>
          <p:nvPr/>
        </p:nvCxnSpPr>
        <p:spPr>
          <a:xfrm flipV="1">
            <a:off x="3320194" y="3871577"/>
            <a:ext cx="27951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>
            <a:stCxn id="11" idx="0"/>
            <a:endCxn id="7" idx="2"/>
          </p:cNvCxnSpPr>
          <p:nvPr/>
        </p:nvCxnSpPr>
        <p:spPr>
          <a:xfrm flipH="1" flipV="1">
            <a:off x="3599705" y="3871577"/>
            <a:ext cx="333079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/>
          <p:cNvSpPr/>
          <p:nvPr/>
        </p:nvSpPr>
        <p:spPr>
          <a:xfrm>
            <a:off x="4676167" y="914400"/>
            <a:ext cx="1496033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Chlamydia  Test Recommended</a:t>
            </a:r>
            <a:endParaRPr lang="en-US" sz="1600"/>
          </a:p>
        </p:txBody>
      </p:sp>
      <p:cxnSp>
        <p:nvCxnSpPr>
          <p:cNvPr id="74" name="Straight Arrow Connector 73"/>
          <p:cNvCxnSpPr>
            <a:stCxn id="7" idx="0"/>
            <a:endCxn id="57" idx="2"/>
          </p:cNvCxnSpPr>
          <p:nvPr/>
        </p:nvCxnSpPr>
        <p:spPr>
          <a:xfrm flipV="1">
            <a:off x="3599705" y="1676400"/>
            <a:ext cx="1824479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4" idx="0"/>
            <a:endCxn id="57" idx="2"/>
          </p:cNvCxnSpPr>
          <p:nvPr/>
        </p:nvCxnSpPr>
        <p:spPr>
          <a:xfrm flipH="1" flipV="1">
            <a:off x="5424184" y="1676400"/>
            <a:ext cx="951280" cy="3524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TextBox 86"/>
          <p:cNvSpPr txBox="1"/>
          <p:nvPr/>
        </p:nvSpPr>
        <p:spPr>
          <a:xfrm>
            <a:off x="3916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03" name="Flowchart: Magnetic Disk 102"/>
          <p:cNvSpPr/>
          <p:nvPr/>
        </p:nvSpPr>
        <p:spPr>
          <a:xfrm>
            <a:off x="4661060" y="5566076"/>
            <a:ext cx="1051514" cy="61133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557184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Custom EHR Logic</a:t>
            </a:r>
            <a:endParaRPr lang="en-US" sz="1600"/>
          </a:p>
        </p:txBody>
      </p:sp>
      <p:cxnSp>
        <p:nvCxnSpPr>
          <p:cNvPr id="110" name="Straight Arrow Connector 109"/>
          <p:cNvCxnSpPr>
            <a:stCxn id="109" idx="0"/>
            <a:endCxn id="7" idx="2"/>
          </p:cNvCxnSpPr>
          <p:nvPr/>
        </p:nvCxnSpPr>
        <p:spPr>
          <a:xfrm flipH="1" flipV="1">
            <a:off x="3599705" y="3871577"/>
            <a:ext cx="1570783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3" name="Straight Arrow Connector 112"/>
          <p:cNvCxnSpPr>
            <a:stCxn id="109" idx="2"/>
            <a:endCxn id="103" idx="1"/>
          </p:cNvCxnSpPr>
          <p:nvPr/>
        </p:nvCxnSpPr>
        <p:spPr>
          <a:xfrm>
            <a:off x="5170488" y="5181600"/>
            <a:ext cx="16329" cy="384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7" name="Straight Arrow Connector 146"/>
          <p:cNvCxnSpPr>
            <a:stCxn id="21" idx="0"/>
            <a:endCxn id="4" idx="2"/>
          </p:cNvCxnSpPr>
          <p:nvPr/>
        </p:nvCxnSpPr>
        <p:spPr>
          <a:xfrm flipH="1" flipV="1">
            <a:off x="6375464" y="2717346"/>
            <a:ext cx="312244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Straight Arrow Connector 149"/>
          <p:cNvCxnSpPr>
            <a:stCxn id="7" idx="0"/>
            <a:endCxn id="4" idx="2"/>
          </p:cNvCxnSpPr>
          <p:nvPr/>
        </p:nvCxnSpPr>
        <p:spPr>
          <a:xfrm flipV="1">
            <a:off x="3599705" y="2717346"/>
            <a:ext cx="2775759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Straight Arrow Connector 152"/>
          <p:cNvCxnSpPr>
            <a:stCxn id="7" idx="0"/>
            <a:endCxn id="5" idx="2"/>
          </p:cNvCxnSpPr>
          <p:nvPr/>
        </p:nvCxnSpPr>
        <p:spPr>
          <a:xfrm flipV="1">
            <a:off x="3599705" y="1662953"/>
            <a:ext cx="45472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TextBox 161"/>
          <p:cNvSpPr txBox="1"/>
          <p:nvPr/>
        </p:nvSpPr>
        <p:spPr>
          <a:xfrm>
            <a:off x="5821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93" name="TextBox 192"/>
          <p:cNvSpPr txBox="1"/>
          <p:nvPr/>
        </p:nvSpPr>
        <p:spPr>
          <a:xfrm>
            <a:off x="274442" y="1384218"/>
            <a:ext cx="195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Defined by Rule/Measure authors using CQL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3390482" y="5176797"/>
            <a:ext cx="102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REST API</a:t>
            </a:r>
            <a:endParaRPr lang="en-US" sz="1200"/>
          </a:p>
        </p:txBody>
      </p:sp>
      <p:sp>
        <p:nvSpPr>
          <p:cNvPr id="203" name="TextBox 202"/>
          <p:cNvSpPr txBox="1"/>
          <p:nvPr/>
        </p:nvSpPr>
        <p:spPr>
          <a:xfrm>
            <a:off x="5274208" y="5159188"/>
            <a:ext cx="74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e.g. SQL</a:t>
            </a:r>
            <a:endParaRPr lang="en-US" sz="1200"/>
          </a:p>
        </p:txBody>
      </p:sp>
      <p:sp>
        <p:nvSpPr>
          <p:cNvPr id="206" name="TextBox 205"/>
          <p:cNvSpPr txBox="1"/>
          <p:nvPr/>
        </p:nvSpPr>
        <p:spPr>
          <a:xfrm>
            <a:off x="1472701" y="162580"/>
            <a:ext cx="6223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Overview of CQL Conceptual Architecture</a:t>
            </a:r>
            <a:endParaRPr lang="en-US" sz="2800"/>
          </a:p>
        </p:txBody>
      </p:sp>
      <p:sp>
        <p:nvSpPr>
          <p:cNvPr id="210" name="TextBox 209"/>
          <p:cNvSpPr txBox="1"/>
          <p:nvPr/>
        </p:nvSpPr>
        <p:spPr>
          <a:xfrm>
            <a:off x="557581" y="5505271"/>
            <a:ext cx="1423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Integration with back-end data stores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09454" y="3124200"/>
            <a:ext cx="188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Concepts defined in Quality Logical Model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8" idx="0"/>
            <a:endCxn id="5" idx="2"/>
          </p:cNvCxnSpPr>
          <p:nvPr/>
        </p:nvCxnSpPr>
        <p:spPr>
          <a:xfrm flipH="1" flipV="1">
            <a:off x="3645177" y="1662953"/>
            <a:ext cx="1491799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>
            <a:stCxn id="8" idx="0"/>
            <a:endCxn id="57" idx="2"/>
          </p:cNvCxnSpPr>
          <p:nvPr/>
        </p:nvCxnSpPr>
        <p:spPr>
          <a:xfrm flipV="1">
            <a:off x="5136976" y="1676400"/>
            <a:ext cx="287208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Straight Arrow Connector 78"/>
          <p:cNvCxnSpPr>
            <a:stCxn id="4" idx="0"/>
            <a:endCxn id="5" idx="2"/>
          </p:cNvCxnSpPr>
          <p:nvPr/>
        </p:nvCxnSpPr>
        <p:spPr>
          <a:xfrm flipH="1" flipV="1">
            <a:off x="3645177" y="1662953"/>
            <a:ext cx="2730287" cy="3658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7548282" y="2111470"/>
            <a:ext cx="122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Intermediate inference</a:t>
            </a:r>
            <a:endParaRPr lang="en-US" sz="1400"/>
          </a:p>
        </p:txBody>
      </p:sp>
      <p:cxnSp>
        <p:nvCxnSpPr>
          <p:cNvPr id="65" name="Straight Arrow Connector 64"/>
          <p:cNvCxnSpPr>
            <a:stCxn id="63" idx="1"/>
            <a:endCxn id="4" idx="3"/>
          </p:cNvCxnSpPr>
          <p:nvPr/>
        </p:nvCxnSpPr>
        <p:spPr>
          <a:xfrm flipH="1">
            <a:off x="7086600" y="2373080"/>
            <a:ext cx="461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294963" y="4267200"/>
            <a:ext cx="2067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Mappings from quality logical model to underlying data models</a:t>
            </a:r>
            <a:endParaRPr lang="en-US" sz="1600" dirty="0"/>
          </a:p>
        </p:txBody>
      </p:sp>
      <p:sp>
        <p:nvSpPr>
          <p:cNvPr id="111" name="Flowchart: Magnetic Disk 110"/>
          <p:cNvSpPr/>
          <p:nvPr/>
        </p:nvSpPr>
        <p:spPr>
          <a:xfrm>
            <a:off x="6551746" y="6225807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cxnSp>
        <p:nvCxnSpPr>
          <p:cNvPr id="112" name="Straight Arrow Connector 111"/>
          <p:cNvCxnSpPr>
            <a:stCxn id="21" idx="2"/>
            <a:endCxn id="9" idx="0"/>
          </p:cNvCxnSpPr>
          <p:nvPr/>
        </p:nvCxnSpPr>
        <p:spPr>
          <a:xfrm flipH="1">
            <a:off x="3320194" y="3871577"/>
            <a:ext cx="3367514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8" idx="2"/>
            <a:endCxn id="109" idx="0"/>
          </p:cNvCxnSpPr>
          <p:nvPr/>
        </p:nvCxnSpPr>
        <p:spPr>
          <a:xfrm>
            <a:off x="5136976" y="3871577"/>
            <a:ext cx="3351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8" idx="2"/>
            <a:endCxn id="11" idx="0"/>
          </p:cNvCxnSpPr>
          <p:nvPr/>
        </p:nvCxnSpPr>
        <p:spPr>
          <a:xfrm>
            <a:off x="5136976" y="3871577"/>
            <a:ext cx="17935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1" name="Straight Arrow Connector 120"/>
          <p:cNvCxnSpPr>
            <a:stCxn id="21" idx="2"/>
            <a:endCxn id="11" idx="0"/>
          </p:cNvCxnSpPr>
          <p:nvPr/>
        </p:nvCxnSpPr>
        <p:spPr>
          <a:xfrm>
            <a:off x="6687708" y="3871577"/>
            <a:ext cx="242788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>
            <a:stCxn id="8" idx="2"/>
            <a:endCxn id="9" idx="0"/>
          </p:cNvCxnSpPr>
          <p:nvPr/>
        </p:nvCxnSpPr>
        <p:spPr>
          <a:xfrm flipH="1">
            <a:off x="3320194" y="3871577"/>
            <a:ext cx="181678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7" name="Straight Arrow Connector 126"/>
          <p:cNvCxnSpPr>
            <a:stCxn id="21" idx="2"/>
            <a:endCxn id="109" idx="0"/>
          </p:cNvCxnSpPr>
          <p:nvPr/>
        </p:nvCxnSpPr>
        <p:spPr>
          <a:xfrm flipH="1">
            <a:off x="5170488" y="3871577"/>
            <a:ext cx="15172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40572" y="2913461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33400" y="41910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33400" y="54102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File Structure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rule or measure is readable, plain text file</a:t>
            </a:r>
          </a:p>
          <a:p>
            <a:r>
              <a:rPr lang="en-US" sz="2400" dirty="0" smtClean="0"/>
              <a:t>May include other files by reference</a:t>
            </a:r>
          </a:p>
          <a:p>
            <a:r>
              <a:rPr lang="en-US" sz="2400" dirty="0" smtClean="0"/>
              <a:t>Logic in each file is a potentially reusable</a:t>
            </a:r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en-US" sz="2400" dirty="0"/>
              <a:t>library</a:t>
            </a:r>
            <a:r>
              <a:rPr lang="en-US" sz="2400" dirty="0" smtClean="0"/>
              <a:t>”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200403" y="3632656"/>
            <a:ext cx="2667000" cy="2057398"/>
            <a:chOff x="2971800" y="3352801"/>
            <a:chExt cx="2667000" cy="2734234"/>
          </a:xfrm>
        </p:grpSpPr>
        <p:sp>
          <p:nvSpPr>
            <p:cNvPr id="4" name="Rectangle 3"/>
            <p:cNvSpPr/>
            <p:nvPr/>
          </p:nvSpPr>
          <p:spPr>
            <a:xfrm>
              <a:off x="2971800" y="3352801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Declarations</a:t>
              </a:r>
              <a:endParaRPr lang="en-US" sz="2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4258237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Data Retrieval</a:t>
              </a:r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800" y="5172634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Computation</a:t>
              </a:r>
              <a:endParaRPr lang="en-US" sz="2400"/>
            </a:p>
          </p:txBody>
        </p:sp>
      </p:grpSp>
      <p:cxnSp>
        <p:nvCxnSpPr>
          <p:cNvPr id="11" name="Elbow Connector 10"/>
          <p:cNvCxnSpPr>
            <a:stCxn id="14" idx="3"/>
            <a:endCxn id="4" idx="0"/>
          </p:cNvCxnSpPr>
          <p:nvPr/>
        </p:nvCxnSpPr>
        <p:spPr>
          <a:xfrm>
            <a:off x="2736894" y="3276642"/>
            <a:ext cx="1797009" cy="356014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15" idx="1"/>
          </p:cNvCxnSpPr>
          <p:nvPr/>
        </p:nvCxnSpPr>
        <p:spPr>
          <a:xfrm rot="16200000" flipH="1">
            <a:off x="5212009" y="5011950"/>
            <a:ext cx="586889" cy="1943100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8588" y="2922699"/>
            <a:ext cx="1538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/>
              <a:t>Inputs</a:t>
            </a:r>
          </a:p>
          <a:p>
            <a:pPr algn="ctr"/>
            <a:r>
              <a:rPr lang="en-US" sz="2000" smtClean="0"/>
              <a:t>(parameters)</a:t>
            </a:r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6477003" y="6076890"/>
            <a:ext cx="1142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Outputs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68479" y="4564561"/>
            <a:ext cx="123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May be comingled? </a:t>
            </a:r>
          </a:p>
          <a:p>
            <a:pPr algn="ctr"/>
            <a:r>
              <a:rPr lang="en-US" sz="1600" smtClean="0"/>
              <a:t>(TBD)</a:t>
            </a:r>
            <a:endParaRPr lang="en-US" sz="1600"/>
          </a:p>
        </p:txBody>
      </p:sp>
      <p:cxnSp>
        <p:nvCxnSpPr>
          <p:cNvPr id="26" name="Straight Arrow Connector 25"/>
          <p:cNvCxnSpPr>
            <a:stCxn id="24" idx="3"/>
            <a:endCxn id="5" idx="1"/>
          </p:cNvCxnSpPr>
          <p:nvPr/>
        </p:nvCxnSpPr>
        <p:spPr>
          <a:xfrm flipV="1">
            <a:off x="2501142" y="4657984"/>
            <a:ext cx="699261" cy="322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6" idx="1"/>
          </p:cNvCxnSpPr>
          <p:nvPr/>
        </p:nvCxnSpPr>
        <p:spPr>
          <a:xfrm>
            <a:off x="2501142" y="4980060"/>
            <a:ext cx="699261" cy="365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6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using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Define the data model(s) in use in file</a:t>
            </a:r>
          </a:p>
          <a:p>
            <a:r>
              <a:rPr lang="en-US" b="1" dirty="0" smtClean="0"/>
              <a:t>include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other libraries (CQL files) referenced</a:t>
            </a:r>
          </a:p>
          <a:p>
            <a:r>
              <a:rPr lang="en-US" b="1" dirty="0" smtClean="0"/>
              <a:t>context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the overall context for the library (e.g. PATIENT or ENCOUNTER)</a:t>
            </a:r>
          </a:p>
          <a:p>
            <a:pPr lvl="1"/>
            <a:r>
              <a:rPr lang="en-US" dirty="0" smtClean="0"/>
              <a:t>Anchors references in the file</a:t>
            </a:r>
          </a:p>
          <a:p>
            <a:r>
              <a:rPr lang="en-US" b="1" dirty="0" smtClean="0"/>
              <a:t>parameter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available “inputs” (and potentially “outputs”, TBD)</a:t>
            </a:r>
            <a:endParaRPr lang="en-US" b="1" dirty="0" smtClean="0"/>
          </a:p>
          <a:p>
            <a:r>
              <a:rPr lang="en-US" b="1" dirty="0" err="1" smtClean="0"/>
              <a:t>valueset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Define user-friendly labels for value sets within the library</a:t>
            </a:r>
          </a:p>
        </p:txBody>
      </p:sp>
    </p:spTree>
    <p:extLst>
      <p:ext uri="{BB962C8B-B14F-4D97-AF65-F5344CB8AC3E}">
        <p14:creationId xmlns:p14="http://schemas.microsoft.com/office/powerpoint/2010/main" val="242609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14" y="1417638"/>
            <a:ext cx="871777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Criteria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830178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Phrases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4" y="2057400"/>
            <a:ext cx="890935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CQM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" y="1295400"/>
            <a:ext cx="906852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336</Words>
  <Application>Microsoft Office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Clinical Quality Language (CQL)</vt:lpstr>
      <vt:lpstr>CQL Background</vt:lpstr>
      <vt:lpstr>PowerPoint Presentation</vt:lpstr>
      <vt:lpstr>CQL File Structure</vt:lpstr>
      <vt:lpstr>CQL Declarations</vt:lpstr>
      <vt:lpstr>Simple Example</vt:lpstr>
      <vt:lpstr>Population Criteria</vt:lpstr>
      <vt:lpstr>Timing Phrases</vt:lpstr>
      <vt:lpstr>Chlamydia Screening, CQM</vt:lpstr>
      <vt:lpstr>Chlamydia Screening, CDS</vt:lpstr>
      <vt:lpstr>Chlamydia Screening, Common</vt:lpstr>
      <vt:lpstr>Chlamydia Screening, CQM 2</vt:lpstr>
      <vt:lpstr>Chlamydia Screening, CDS 2</vt:lpstr>
      <vt:lpstr>Next Steps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Mark A.</dc:creator>
  <cp:lastModifiedBy>Bryn</cp:lastModifiedBy>
  <cp:revision>47</cp:revision>
  <dcterms:created xsi:type="dcterms:W3CDTF">2014-05-15T20:07:40Z</dcterms:created>
  <dcterms:modified xsi:type="dcterms:W3CDTF">2014-06-23T21:20:47Z</dcterms:modified>
</cp:coreProperties>
</file>