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28"/>
  </p:notesMasterIdLst>
  <p:sldIdLst>
    <p:sldId id="360" r:id="rId2"/>
    <p:sldId id="364" r:id="rId3"/>
    <p:sldId id="344" r:id="rId4"/>
    <p:sldId id="341" r:id="rId5"/>
    <p:sldId id="347" r:id="rId6"/>
    <p:sldId id="335" r:id="rId7"/>
    <p:sldId id="348" r:id="rId8"/>
    <p:sldId id="334" r:id="rId9"/>
    <p:sldId id="349" r:id="rId10"/>
    <p:sldId id="339" r:id="rId11"/>
    <p:sldId id="351" r:id="rId12"/>
    <p:sldId id="336" r:id="rId13"/>
    <p:sldId id="356" r:id="rId14"/>
    <p:sldId id="350" r:id="rId15"/>
    <p:sldId id="340" r:id="rId16"/>
    <p:sldId id="359" r:id="rId17"/>
    <p:sldId id="337" r:id="rId18"/>
    <p:sldId id="353" r:id="rId19"/>
    <p:sldId id="338" r:id="rId20"/>
    <p:sldId id="354" r:id="rId21"/>
    <p:sldId id="342" r:id="rId22"/>
    <p:sldId id="357" r:id="rId23"/>
    <p:sldId id="343" r:id="rId24"/>
    <p:sldId id="361" r:id="rId25"/>
    <p:sldId id="362" r:id="rId26"/>
    <p:sldId id="363"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4564" autoAdjust="0"/>
    <p:restoredTop sz="86478" autoAdjust="0"/>
  </p:normalViewPr>
  <p:slideViewPr>
    <p:cSldViewPr>
      <p:cViewPr varScale="1">
        <p:scale>
          <a:sx n="132" d="100"/>
          <a:sy n="132" d="100"/>
        </p:scale>
        <p:origin x="636" y="132"/>
      </p:cViewPr>
      <p:guideLst>
        <p:guide orient="horz" pos="2160"/>
        <p:guide pos="2880"/>
      </p:guideLst>
    </p:cSldViewPr>
  </p:slideViewPr>
  <p:outlineViewPr>
    <p:cViewPr>
      <p:scale>
        <a:sx n="33" d="100"/>
        <a:sy n="33" d="100"/>
      </p:scale>
      <p:origin x="0" y="2973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819F09D-9F52-4734-B908-5BFD6067B4BD}" type="datetimeFigureOut">
              <a:rPr lang="en-US" smtClean="0"/>
              <a:pPr/>
              <a:t>3/3/2014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22FC69-9D53-4D9C-BDDB-EF4B6D113861}" type="slidenum">
              <a:rPr lang="en-US" smtClean="0"/>
              <a:pPr/>
              <a:t>‹#›</a:t>
            </a:fld>
            <a:endParaRPr lang="en-US"/>
          </a:p>
        </p:txBody>
      </p:sp>
    </p:spTree>
    <p:extLst>
      <p:ext uri="{BB962C8B-B14F-4D97-AF65-F5344CB8AC3E}">
        <p14:creationId xmlns:p14="http://schemas.microsoft.com/office/powerpoint/2010/main" val="3020340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E418DDA-0464-4453-90E4-9E53E7B53491}" type="datetimeFigureOut">
              <a:rPr lang="en-US" smtClean="0"/>
              <a:pPr/>
              <a:t>3/3/2014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15F00CE-6DB9-494F-9F99-26E89E6DCD0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418DDA-0464-4453-90E4-9E53E7B53491}" type="datetimeFigureOut">
              <a:rPr lang="en-US" smtClean="0"/>
              <a:pPr/>
              <a:t>3/3/2014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15F00CE-6DB9-494F-9F99-26E89E6DCD0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418DDA-0464-4453-90E4-9E53E7B53491}" type="datetimeFigureOut">
              <a:rPr lang="en-US" smtClean="0"/>
              <a:pPr/>
              <a:t>3/3/2014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15F00CE-6DB9-494F-9F99-26E89E6DCD0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418DDA-0464-4453-90E4-9E53E7B53491}" type="datetimeFigureOut">
              <a:rPr lang="en-US" smtClean="0"/>
              <a:pPr/>
              <a:t>3/3/2014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15F00CE-6DB9-494F-9F99-26E89E6DCD0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418DDA-0464-4453-90E4-9E53E7B53491}" type="datetimeFigureOut">
              <a:rPr lang="en-US" smtClean="0"/>
              <a:pPr/>
              <a:t>3/3/2014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15F00CE-6DB9-494F-9F99-26E89E6DCD0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E418DDA-0464-4453-90E4-9E53E7B53491}" type="datetimeFigureOut">
              <a:rPr lang="en-US" smtClean="0"/>
              <a:pPr/>
              <a:t>3/3/2014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15F00CE-6DB9-494F-9F99-26E89E6DCD0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E418DDA-0464-4453-90E4-9E53E7B53491}" type="datetimeFigureOut">
              <a:rPr lang="en-US" smtClean="0"/>
              <a:pPr/>
              <a:t>3/3/2014</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B15F00CE-6DB9-494F-9F99-26E89E6DCD0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E418DDA-0464-4453-90E4-9E53E7B53491}" type="datetimeFigureOut">
              <a:rPr lang="en-US" smtClean="0"/>
              <a:pPr/>
              <a:t>3/3/2014</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B15F00CE-6DB9-494F-9F99-26E89E6DCD0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418DDA-0464-4453-90E4-9E53E7B53491}" type="datetimeFigureOut">
              <a:rPr lang="en-US" smtClean="0"/>
              <a:pPr/>
              <a:t>3/3/2014</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B15F00CE-6DB9-494F-9F99-26E89E6DCD0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418DDA-0464-4453-90E4-9E53E7B53491}" type="datetimeFigureOut">
              <a:rPr lang="en-US" smtClean="0"/>
              <a:pPr/>
              <a:t>3/3/2014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15F00CE-6DB9-494F-9F99-26E89E6DCD0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418DDA-0464-4453-90E4-9E53E7B53491}" type="datetimeFigureOut">
              <a:rPr lang="en-US" smtClean="0"/>
              <a:pPr/>
              <a:t>3/3/2014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15F00CE-6DB9-494F-9F99-26E89E6DCD0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418DDA-0464-4453-90E4-9E53E7B53491}" type="datetimeFigureOut">
              <a:rPr lang="en-US" smtClean="0"/>
              <a:pPr/>
              <a:t>3/3/2014</a:t>
            </a:fld>
            <a:endParaRPr lang="en-US"/>
          </a:p>
        </p:txBody>
      </p:sp>
      <p:sp>
        <p:nvSpPr>
          <p:cNvPr id="6" name="Slide Number Placeholder 5"/>
          <p:cNvSpPr>
            <a:spLocks noGrp="1"/>
          </p:cNvSpPr>
          <p:nvPr>
            <p:ph type="sldNum" sz="quarter" idx="4"/>
          </p:nvPr>
        </p:nvSpPr>
        <p:spPr>
          <a:xfrm>
            <a:off x="3429000" y="6400800"/>
            <a:ext cx="2133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B15F00CE-6DB9-494F-9F99-26E89E6DCD08}" type="slidenum">
              <a:rPr lang="en-US" smtClean="0"/>
              <a:pPr/>
              <a:t>‹#›</a:t>
            </a:fld>
            <a:endParaRPr lang="en-US"/>
          </a:p>
        </p:txBody>
      </p:sp>
      <p:pic>
        <p:nvPicPr>
          <p:cNvPr id="8" name="Picture 2" descr="C:\Users\lhoggle\Desktop\logo_ada.gif"/>
          <p:cNvPicPr>
            <a:picLocks noChangeAspect="1" noChangeArrowheads="1"/>
          </p:cNvPicPr>
          <p:nvPr userDrawn="1"/>
        </p:nvPicPr>
        <p:blipFill>
          <a:blip r:embed="rId13" cstate="print"/>
          <a:srcRect/>
          <a:stretch>
            <a:fillRect/>
          </a:stretch>
        </p:blipFill>
        <p:spPr bwMode="auto">
          <a:xfrm>
            <a:off x="5972175" y="6334125"/>
            <a:ext cx="3171825" cy="447675"/>
          </a:xfrm>
          <a:prstGeom prst="rect">
            <a:avLst/>
          </a:prstGeom>
          <a:solidFill>
            <a:schemeClr val="bg1"/>
          </a:solid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HL7 Vocabulary</a:t>
            </a:r>
            <a:endParaRPr lang="en-US" dirty="0"/>
          </a:p>
        </p:txBody>
      </p:sp>
      <p:sp>
        <p:nvSpPr>
          <p:cNvPr id="5" name="Subtitle 4"/>
          <p:cNvSpPr>
            <a:spLocks noGrp="1"/>
          </p:cNvSpPr>
          <p:nvPr>
            <p:ph type="subTitle" idx="1"/>
          </p:nvPr>
        </p:nvSpPr>
        <p:spPr/>
        <p:txBody>
          <a:bodyPr/>
          <a:lstStyle/>
          <a:p>
            <a:r>
              <a:rPr lang="en-US" dirty="0" smtClean="0"/>
              <a:t>Nutrition Terminology Discussions</a:t>
            </a:r>
          </a:p>
          <a:p>
            <a:r>
              <a:rPr lang="en-US" dirty="0" smtClean="0"/>
              <a:t>Sept 2013 – THUR Q4</a:t>
            </a:r>
            <a:endParaRPr lang="en-US" dirty="0"/>
          </a:p>
        </p:txBody>
      </p:sp>
    </p:spTree>
    <p:extLst>
      <p:ext uri="{BB962C8B-B14F-4D97-AF65-F5344CB8AC3E}">
        <p14:creationId xmlns:p14="http://schemas.microsoft.com/office/powerpoint/2010/main" val="5791092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Food Type (Item #4)</a:t>
            </a:r>
            <a:br>
              <a:rPr lang="en-US" dirty="0" smtClean="0"/>
            </a:br>
            <a:r>
              <a:rPr lang="en-US" dirty="0" smtClean="0"/>
              <a:t>Food kind 3</a:t>
            </a:r>
            <a:endParaRPr lang="en-US"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75059" y="1600200"/>
            <a:ext cx="2193882"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5867400" y="2209800"/>
            <a:ext cx="2590800" cy="923330"/>
          </a:xfrm>
          <a:prstGeom prst="rect">
            <a:avLst/>
          </a:prstGeom>
          <a:noFill/>
        </p:spPr>
        <p:txBody>
          <a:bodyPr wrap="square" rtlCol="0">
            <a:spAutoFit/>
          </a:bodyPr>
          <a:lstStyle/>
          <a:p>
            <a:r>
              <a:rPr lang="en-US" dirty="0" smtClean="0"/>
              <a:t>Is this complete or do we need to add SNOMED codes?</a:t>
            </a:r>
            <a:endParaRPr lang="en-US" dirty="0"/>
          </a:p>
        </p:txBody>
      </p:sp>
    </p:spTree>
    <p:extLst>
      <p:ext uri="{BB962C8B-B14F-4D97-AF65-F5344CB8AC3E}">
        <p14:creationId xmlns:p14="http://schemas.microsoft.com/office/powerpoint/2010/main" val="37081316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Nutrition Order RMIM</a:t>
            </a:r>
            <a:endParaRPr lang="en-US" dirty="0"/>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57200" y="1219200"/>
            <a:ext cx="7162800" cy="4932330"/>
          </a:xfrm>
        </p:spPr>
      </p:pic>
      <p:sp>
        <p:nvSpPr>
          <p:cNvPr id="3" name="Oval 2"/>
          <p:cNvSpPr/>
          <p:nvPr/>
        </p:nvSpPr>
        <p:spPr>
          <a:xfrm>
            <a:off x="68272" y="3886200"/>
            <a:ext cx="2286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67574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Diet Texture Modification Type (#5)</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texture modifier modifies the food type</a:t>
            </a:r>
          </a:p>
          <a:p>
            <a:pPr lvl="1"/>
            <a:r>
              <a:rPr lang="en-US" dirty="0" smtClean="0"/>
              <a:t>E.g. meat – chopped, fruit - diced</a:t>
            </a:r>
          </a:p>
          <a:p>
            <a:r>
              <a:rPr lang="en-US" dirty="0" smtClean="0"/>
              <a:t>SNOMED Codes for (use here ??)</a:t>
            </a:r>
          </a:p>
          <a:p>
            <a:pPr lvl="1" fontAlgn="b"/>
            <a:r>
              <a:rPr lang="en-US" dirty="0"/>
              <a:t>Thin liquid diet</a:t>
            </a:r>
          </a:p>
          <a:p>
            <a:pPr lvl="1" fontAlgn="b"/>
            <a:r>
              <a:rPr lang="en-US" dirty="0"/>
              <a:t>Nectar thick liquid diet</a:t>
            </a:r>
          </a:p>
          <a:p>
            <a:pPr lvl="1" fontAlgn="b"/>
            <a:r>
              <a:rPr lang="en-US" dirty="0"/>
              <a:t>Honey thick liquid diet</a:t>
            </a:r>
          </a:p>
          <a:p>
            <a:pPr lvl="1" fontAlgn="b"/>
            <a:r>
              <a:rPr lang="en-US" dirty="0"/>
              <a:t>Spoon thick liquid </a:t>
            </a:r>
            <a:r>
              <a:rPr lang="en-US" dirty="0" smtClean="0"/>
              <a:t>diet</a:t>
            </a:r>
          </a:p>
          <a:p>
            <a:pPr fontAlgn="b"/>
            <a:r>
              <a:rPr lang="en-US" dirty="0" smtClean="0"/>
              <a:t>Other terms currently in SNOMED under Substance (check for liquid modifiers)</a:t>
            </a:r>
          </a:p>
          <a:p>
            <a:pPr fontAlgn="b"/>
            <a:r>
              <a:rPr lang="en-US" dirty="0" smtClean="0"/>
              <a:t>Can we add negation (e.g. no crunchy foods?)</a:t>
            </a:r>
            <a:endParaRPr lang="en-US" dirty="0"/>
          </a:p>
          <a:p>
            <a:endParaRPr lang="en-US" dirty="0"/>
          </a:p>
        </p:txBody>
      </p:sp>
    </p:spTree>
    <p:extLst>
      <p:ext uri="{BB962C8B-B14F-4D97-AF65-F5344CB8AC3E}">
        <p14:creationId xmlns:p14="http://schemas.microsoft.com/office/powerpoint/2010/main" val="33905078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Food Consistency Types (SNOMED)</a:t>
            </a:r>
            <a:endParaRPr lang="en-US" dirty="0"/>
          </a:p>
        </p:txBody>
      </p:sp>
      <p:sp>
        <p:nvSpPr>
          <p:cNvPr id="3" name="Conten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4000"/>
            <a:ext cx="9144000"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485504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Nutrition Order RMIM</a:t>
            </a:r>
            <a:endParaRPr lang="en-US" dirty="0"/>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57200" y="1219200"/>
            <a:ext cx="7162800" cy="4932330"/>
          </a:xfrm>
        </p:spPr>
      </p:pic>
      <p:sp>
        <p:nvSpPr>
          <p:cNvPr id="3" name="Oval 2"/>
          <p:cNvSpPr/>
          <p:nvPr/>
        </p:nvSpPr>
        <p:spPr>
          <a:xfrm>
            <a:off x="914400" y="4267200"/>
            <a:ext cx="2057400" cy="838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67574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Nutrient Type (Item #6)</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Intervention terms? (SNOMED codes from regimes and therapies)</a:t>
            </a:r>
          </a:p>
          <a:p>
            <a:pPr lvl="1" fontAlgn="b"/>
            <a:r>
              <a:rPr lang="en-US" dirty="0"/>
              <a:t>Carbohydrate modified diet</a:t>
            </a:r>
            <a:endParaRPr lang="en-US" sz="4400" dirty="0"/>
          </a:p>
          <a:p>
            <a:pPr lvl="1" fontAlgn="b"/>
            <a:r>
              <a:rPr lang="en-US" dirty="0"/>
              <a:t>Consistent carbohydrate diet</a:t>
            </a:r>
            <a:endParaRPr lang="en-US" sz="4400" dirty="0"/>
          </a:p>
          <a:p>
            <a:pPr lvl="1" fontAlgn="b"/>
            <a:r>
              <a:rPr lang="en-US" dirty="0"/>
              <a:t>Galactose modified diet</a:t>
            </a:r>
            <a:endParaRPr lang="en-US" sz="4400" dirty="0"/>
          </a:p>
          <a:p>
            <a:pPr lvl="1" fontAlgn="b"/>
            <a:r>
              <a:rPr lang="en-US" dirty="0"/>
              <a:t>Lactose modified diet</a:t>
            </a:r>
            <a:endParaRPr lang="en-US" sz="4400" dirty="0"/>
          </a:p>
          <a:p>
            <a:pPr lvl="1" fontAlgn="b"/>
            <a:r>
              <a:rPr lang="en-US" dirty="0"/>
              <a:t>Cholesterol modified </a:t>
            </a:r>
            <a:r>
              <a:rPr lang="en-US" dirty="0" smtClean="0"/>
              <a:t>diet</a:t>
            </a:r>
          </a:p>
          <a:p>
            <a:pPr fontAlgn="b"/>
            <a:r>
              <a:rPr lang="en-US" dirty="0" smtClean="0"/>
              <a:t>Post coordination</a:t>
            </a:r>
            <a:r>
              <a:rPr lang="en-US" sz="4800" dirty="0" smtClean="0"/>
              <a:t>?</a:t>
            </a:r>
          </a:p>
          <a:p>
            <a:pPr fontAlgn="b"/>
            <a:r>
              <a:rPr lang="en-US" sz="3500" dirty="0" smtClean="0"/>
              <a:t>Quantity code set?</a:t>
            </a:r>
            <a:endParaRPr lang="en-US" sz="3500" dirty="0"/>
          </a:p>
          <a:p>
            <a:pPr lvl="1"/>
            <a:endParaRPr lang="en-US" dirty="0"/>
          </a:p>
        </p:txBody>
      </p:sp>
    </p:spTree>
    <p:extLst>
      <p:ext uri="{BB962C8B-B14F-4D97-AF65-F5344CB8AC3E}">
        <p14:creationId xmlns:p14="http://schemas.microsoft.com/office/powerpoint/2010/main" val="11885064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Nutrition Order RMIM</a:t>
            </a:r>
            <a:endParaRPr lang="en-US" dirty="0"/>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57200" y="1219200"/>
            <a:ext cx="7162800" cy="4932330"/>
          </a:xfrm>
        </p:spPr>
      </p:pic>
      <p:sp>
        <p:nvSpPr>
          <p:cNvPr id="3" name="Oval 2"/>
          <p:cNvSpPr/>
          <p:nvPr/>
        </p:nvSpPr>
        <p:spPr>
          <a:xfrm>
            <a:off x="1945302" y="5029200"/>
            <a:ext cx="2057400" cy="838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74696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Supplement (Item #7)</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Nutritional Supplement Type</a:t>
            </a:r>
          </a:p>
          <a:p>
            <a:pPr lvl="1"/>
            <a:r>
              <a:rPr lang="en-US" dirty="0" smtClean="0"/>
              <a:t>Source of codes or code classes?</a:t>
            </a:r>
          </a:p>
          <a:p>
            <a:pPr lvl="2"/>
            <a:r>
              <a:rPr lang="en-US" dirty="0" smtClean="0"/>
              <a:t>Protein modified</a:t>
            </a:r>
          </a:p>
          <a:p>
            <a:pPr lvl="2"/>
            <a:r>
              <a:rPr lang="en-US" dirty="0" smtClean="0"/>
              <a:t>Carbohydrate modified</a:t>
            </a:r>
          </a:p>
          <a:p>
            <a:pPr lvl="2"/>
            <a:r>
              <a:rPr lang="en-US" dirty="0" smtClean="0"/>
              <a:t>Fat modified</a:t>
            </a:r>
          </a:p>
          <a:p>
            <a:pPr lvl="1"/>
            <a:r>
              <a:rPr lang="en-US" dirty="0" smtClean="0"/>
              <a:t>Do we post coordinate regime and therapy types</a:t>
            </a:r>
          </a:p>
          <a:p>
            <a:pPr lvl="1"/>
            <a:r>
              <a:rPr lang="en-US" dirty="0" smtClean="0"/>
              <a:t>Commercial Products representation?</a:t>
            </a:r>
          </a:p>
          <a:p>
            <a:pPr marL="457200" lvl="1" indent="0">
              <a:buNone/>
            </a:pPr>
            <a:r>
              <a:rPr lang="en-US" dirty="0"/>
              <a:t> </a:t>
            </a:r>
          </a:p>
          <a:p>
            <a:pPr marL="457200" lvl="1" indent="0">
              <a:buNone/>
            </a:pPr>
            <a:r>
              <a:rPr lang="en-US" dirty="0" smtClean="0"/>
              <a:t>SNOMED Codes for enteral supplements</a:t>
            </a:r>
            <a:endParaRPr lang="en-US" dirty="0"/>
          </a:p>
          <a:p>
            <a:pPr lvl="1"/>
            <a:r>
              <a:rPr lang="en-US" dirty="0"/>
              <a:t>2661197012 Enteral dietary supplement (substance) </a:t>
            </a:r>
            <a:r>
              <a:rPr lang="en-US" dirty="0" err="1"/>
              <a:t>FullySpecifiedName</a:t>
            </a:r>
            <a:r>
              <a:rPr lang="en-US" dirty="0"/>
              <a:t> (3) Current (0) </a:t>
            </a:r>
          </a:p>
          <a:p>
            <a:pPr lvl="1"/>
            <a:r>
              <a:rPr lang="en-US" dirty="0"/>
              <a:t>2673841019 Enteral dietary supplement Preferred (1) Current (0) </a:t>
            </a:r>
          </a:p>
          <a:p>
            <a:pPr lvl="1"/>
            <a:endParaRPr lang="en-US" dirty="0"/>
          </a:p>
          <a:p>
            <a:pPr marL="457200" lvl="1" indent="0">
              <a:buNone/>
            </a:pPr>
            <a:r>
              <a:rPr lang="en-US" dirty="0" smtClean="0"/>
              <a:t>Parents </a:t>
            </a:r>
            <a:r>
              <a:rPr lang="en-US" dirty="0"/>
              <a:t>(1) </a:t>
            </a:r>
          </a:p>
          <a:p>
            <a:pPr lvl="1"/>
            <a:endParaRPr lang="en-US" dirty="0"/>
          </a:p>
          <a:p>
            <a:pPr lvl="1"/>
            <a:r>
              <a:rPr lang="en-US" dirty="0"/>
              <a:t>Dietary substance [ 116273005 ] </a:t>
            </a:r>
          </a:p>
          <a:p>
            <a:pPr lvl="1"/>
            <a:endParaRPr lang="en-US" dirty="0"/>
          </a:p>
          <a:p>
            <a:pPr marL="457200" lvl="1" indent="0">
              <a:buNone/>
            </a:pPr>
            <a:endParaRPr lang="en-US" dirty="0"/>
          </a:p>
        </p:txBody>
      </p:sp>
    </p:spTree>
    <p:extLst>
      <p:ext uri="{BB962C8B-B14F-4D97-AF65-F5344CB8AC3E}">
        <p14:creationId xmlns:p14="http://schemas.microsoft.com/office/powerpoint/2010/main" val="6766380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Nutrition Order RMIM</a:t>
            </a:r>
            <a:endParaRPr lang="en-US" dirty="0"/>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57200" y="1219200"/>
            <a:ext cx="7162800" cy="4932330"/>
          </a:xfrm>
        </p:spPr>
      </p:pic>
      <p:sp>
        <p:nvSpPr>
          <p:cNvPr id="3" name="Oval 2"/>
          <p:cNvSpPr/>
          <p:nvPr/>
        </p:nvSpPr>
        <p:spPr>
          <a:xfrm>
            <a:off x="5562600" y="3505200"/>
            <a:ext cx="2362200"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67574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Formula</a:t>
            </a:r>
            <a:endParaRPr lang="en-US" dirty="0"/>
          </a:p>
        </p:txBody>
      </p:sp>
      <p:sp>
        <p:nvSpPr>
          <p:cNvPr id="3" name="Content Placeholder 2"/>
          <p:cNvSpPr>
            <a:spLocks noGrp="1"/>
          </p:cNvSpPr>
          <p:nvPr>
            <p:ph idx="1"/>
          </p:nvPr>
        </p:nvSpPr>
        <p:spPr/>
        <p:txBody>
          <a:bodyPr/>
          <a:lstStyle/>
          <a:p>
            <a:r>
              <a:rPr lang="en-US" dirty="0" smtClean="0"/>
              <a:t>Nutritional Formula Type</a:t>
            </a:r>
          </a:p>
          <a:p>
            <a:pPr lvl="1"/>
            <a:r>
              <a:rPr lang="en-US" dirty="0" smtClean="0"/>
              <a:t>Code set?</a:t>
            </a:r>
          </a:p>
          <a:p>
            <a:pPr lvl="1"/>
            <a:r>
              <a:rPr lang="en-US" dirty="0" smtClean="0"/>
              <a:t>Baby Formula (infant formula SNOMED Code – substance is 412413001)</a:t>
            </a:r>
          </a:p>
          <a:p>
            <a:pPr lvl="1"/>
            <a:endParaRPr lang="en-US" dirty="0"/>
          </a:p>
        </p:txBody>
      </p:sp>
    </p:spTree>
    <p:extLst>
      <p:ext uri="{BB962C8B-B14F-4D97-AF65-F5344CB8AC3E}">
        <p14:creationId xmlns:p14="http://schemas.microsoft.com/office/powerpoint/2010/main" val="33884766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lnSpcReduction="10000"/>
          </a:bodyPr>
          <a:lstStyle/>
          <a:p>
            <a:r>
              <a:rPr lang="en-US" dirty="0" smtClean="0"/>
              <a:t>Nutrition Terminology Needs</a:t>
            </a:r>
          </a:p>
          <a:p>
            <a:pPr lvl="1"/>
            <a:r>
              <a:rPr lang="en-US" dirty="0" smtClean="0"/>
              <a:t>Diet Orders  (new SNOMED US Ext Dietary Regimes/Therapies)</a:t>
            </a:r>
          </a:p>
          <a:p>
            <a:pPr lvl="1"/>
            <a:r>
              <a:rPr lang="en-US" dirty="0" smtClean="0"/>
              <a:t>Allergies to food substances</a:t>
            </a:r>
          </a:p>
          <a:p>
            <a:pPr lvl="1"/>
            <a:r>
              <a:rPr lang="en-US" dirty="0" smtClean="0"/>
              <a:t>Nutritional Supplements &amp; Enteral Formula Products</a:t>
            </a:r>
          </a:p>
          <a:p>
            <a:pPr lvl="2"/>
            <a:r>
              <a:rPr lang="en-US" dirty="0" smtClean="0"/>
              <a:t>Generic or Manufactured Product specifics</a:t>
            </a:r>
          </a:p>
          <a:p>
            <a:r>
              <a:rPr lang="en-US" dirty="0" smtClean="0"/>
              <a:t>Challenges for V3 and V2</a:t>
            </a:r>
          </a:p>
          <a:p>
            <a:r>
              <a:rPr lang="en-US" smtClean="0"/>
              <a:t>Other ?</a:t>
            </a:r>
            <a:endParaRPr lang="en-US" dirty="0" smtClean="0"/>
          </a:p>
        </p:txBody>
      </p:sp>
    </p:spTree>
    <p:extLst>
      <p:ext uri="{BB962C8B-B14F-4D97-AF65-F5344CB8AC3E}">
        <p14:creationId xmlns:p14="http://schemas.microsoft.com/office/powerpoint/2010/main" val="11415416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Nutrition Order RMIM</a:t>
            </a:r>
            <a:endParaRPr lang="en-US" dirty="0"/>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57200" y="1219200"/>
            <a:ext cx="7162800" cy="4932330"/>
          </a:xfrm>
        </p:spPr>
      </p:pic>
      <p:sp>
        <p:nvSpPr>
          <p:cNvPr id="3" name="Oval 2"/>
          <p:cNvSpPr/>
          <p:nvPr/>
        </p:nvSpPr>
        <p:spPr>
          <a:xfrm>
            <a:off x="5257800" y="5257800"/>
            <a:ext cx="3048000" cy="990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67574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Enteral Administration Method Type</a:t>
            </a:r>
            <a:endParaRPr lang="en-US" dirty="0"/>
          </a:p>
        </p:txBody>
      </p:sp>
      <p:sp>
        <p:nvSpPr>
          <p:cNvPr id="3" name="Content Placeholder 2"/>
          <p:cNvSpPr>
            <a:spLocks noGrp="1"/>
          </p:cNvSpPr>
          <p:nvPr>
            <p:ph idx="1"/>
          </p:nvPr>
        </p:nvSpPr>
        <p:spPr/>
        <p:txBody>
          <a:bodyPr/>
          <a:lstStyle/>
          <a:p>
            <a:r>
              <a:rPr lang="en-US" dirty="0" smtClean="0"/>
              <a:t>Need codes for</a:t>
            </a:r>
          </a:p>
          <a:p>
            <a:pPr lvl="1"/>
            <a:r>
              <a:rPr lang="en-US" dirty="0" smtClean="0"/>
              <a:t>Continuous drip</a:t>
            </a:r>
          </a:p>
          <a:p>
            <a:pPr lvl="1"/>
            <a:r>
              <a:rPr lang="en-US" dirty="0" smtClean="0"/>
              <a:t>Bolus</a:t>
            </a:r>
          </a:p>
          <a:p>
            <a:pPr lvl="1"/>
            <a:r>
              <a:rPr lang="en-US" dirty="0" smtClean="0"/>
              <a:t>Aliquot per time</a:t>
            </a:r>
            <a:endParaRPr lang="en-US" dirty="0"/>
          </a:p>
        </p:txBody>
      </p:sp>
    </p:spTree>
    <p:extLst>
      <p:ext uri="{BB962C8B-B14F-4D97-AF65-F5344CB8AC3E}">
        <p14:creationId xmlns:p14="http://schemas.microsoft.com/office/powerpoint/2010/main" val="8189642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Nutrition Order RMIM</a:t>
            </a:r>
            <a:endParaRPr lang="en-US" dirty="0"/>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57200" y="1219200"/>
            <a:ext cx="7162800" cy="4932330"/>
          </a:xfrm>
        </p:spPr>
      </p:pic>
      <p:sp>
        <p:nvSpPr>
          <p:cNvPr id="3" name="Oval 2"/>
          <p:cNvSpPr/>
          <p:nvPr/>
        </p:nvSpPr>
        <p:spPr>
          <a:xfrm>
            <a:off x="5257800" y="5257800"/>
            <a:ext cx="3048000" cy="990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55512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Code Sets</a:t>
            </a:r>
            <a:endParaRPr lang="en-US" dirty="0"/>
          </a:p>
        </p:txBody>
      </p:sp>
      <p:sp>
        <p:nvSpPr>
          <p:cNvPr id="3" name="Content Placeholder 2"/>
          <p:cNvSpPr>
            <a:spLocks noGrp="1"/>
          </p:cNvSpPr>
          <p:nvPr>
            <p:ph idx="1"/>
          </p:nvPr>
        </p:nvSpPr>
        <p:spPr/>
        <p:txBody>
          <a:bodyPr/>
          <a:lstStyle/>
          <a:p>
            <a:r>
              <a:rPr lang="en-US" dirty="0" smtClean="0"/>
              <a:t>Route of Administration</a:t>
            </a:r>
          </a:p>
          <a:p>
            <a:r>
              <a:rPr lang="en-US" dirty="0" smtClean="0"/>
              <a:t>Human Substance Administration Site</a:t>
            </a:r>
          </a:p>
          <a:p>
            <a:r>
              <a:rPr lang="en-US" dirty="0" smtClean="0"/>
              <a:t>? Where LOINC fits in</a:t>
            </a:r>
          </a:p>
          <a:p>
            <a:r>
              <a:rPr lang="en-US" dirty="0" smtClean="0"/>
              <a:t>Other OIDS for food and diets</a:t>
            </a:r>
            <a:endParaRPr lang="en-US" dirty="0"/>
          </a:p>
        </p:txBody>
      </p:sp>
    </p:spTree>
    <p:extLst>
      <p:ext uri="{BB962C8B-B14F-4D97-AF65-F5344CB8AC3E}">
        <p14:creationId xmlns:p14="http://schemas.microsoft.com/office/powerpoint/2010/main" val="14243729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411162"/>
          </a:xfrm>
        </p:spPr>
        <p:txBody>
          <a:bodyPr>
            <a:normAutofit fontScale="90000"/>
          </a:bodyPr>
          <a:lstStyle/>
          <a:p>
            <a:r>
              <a:rPr lang="en-US" dirty="0" smtClean="0"/>
              <a:t>Sample XML Messages</a:t>
            </a:r>
            <a:endParaRPr lang="en-US" dirty="0"/>
          </a:p>
        </p:txBody>
      </p:sp>
      <p:sp>
        <p:nvSpPr>
          <p:cNvPr id="5" name="Rectangle 4"/>
          <p:cNvSpPr/>
          <p:nvPr/>
        </p:nvSpPr>
        <p:spPr>
          <a:xfrm>
            <a:off x="228600" y="914400"/>
            <a:ext cx="8610600" cy="5786199"/>
          </a:xfrm>
          <a:prstGeom prst="rect">
            <a:avLst/>
          </a:prstGeom>
        </p:spPr>
        <p:txBody>
          <a:bodyPr wrap="square">
            <a:spAutoFit/>
          </a:bodyPr>
          <a:lstStyle/>
          <a:p>
            <a:r>
              <a:rPr lang="en-US" dirty="0">
                <a:latin typeface="Times New Roman"/>
                <a:ea typeface="Calibri"/>
              </a:rPr>
              <a:t>Oral Diet with Consistent Carb and Nutrition limits</a:t>
            </a:r>
          </a:p>
          <a:p>
            <a:r>
              <a:rPr lang="en-US" dirty="0">
                <a:latin typeface="Times New Roman"/>
                <a:ea typeface="Calibri"/>
              </a:rPr>
              <a:t>Consistent Carb with meal-specific limits</a:t>
            </a:r>
          </a:p>
          <a:p>
            <a:r>
              <a:rPr lang="en-US" dirty="0">
                <a:latin typeface="Times New Roman"/>
                <a:ea typeface="Calibri"/>
              </a:rPr>
              <a:t>Renal with limits</a:t>
            </a:r>
          </a:p>
          <a:p>
            <a:r>
              <a:rPr lang="en-US" dirty="0">
                <a:latin typeface="Times New Roman"/>
                <a:ea typeface="Calibri"/>
              </a:rPr>
              <a:t>Regular with modifications</a:t>
            </a:r>
          </a:p>
          <a:p>
            <a:r>
              <a:rPr lang="en-US" dirty="0">
                <a:latin typeface="Times New Roman"/>
                <a:ea typeface="Calibri"/>
              </a:rPr>
              <a:t>NPO Order</a:t>
            </a:r>
          </a:p>
          <a:p>
            <a:r>
              <a:rPr lang="en-US" dirty="0">
                <a:latin typeface="Times New Roman"/>
                <a:ea typeface="Calibri"/>
              </a:rPr>
              <a:t>Enteral Order</a:t>
            </a:r>
          </a:p>
          <a:p>
            <a:r>
              <a:rPr lang="en-US" dirty="0">
                <a:latin typeface="Times New Roman"/>
                <a:ea typeface="Calibri"/>
              </a:rPr>
              <a:t> </a:t>
            </a:r>
          </a:p>
          <a:p>
            <a:r>
              <a:rPr lang="en-US" dirty="0">
                <a:latin typeface="Times New Roman"/>
                <a:ea typeface="Calibri"/>
              </a:rPr>
              <a:t>Here are the questions:</a:t>
            </a:r>
          </a:p>
          <a:p>
            <a:r>
              <a:rPr lang="en-US" dirty="0">
                <a:latin typeface="Times New Roman"/>
                <a:ea typeface="Calibri"/>
              </a:rPr>
              <a:t>1) For the Oral Diet with Consistent Carb and a bunch of limits, what would the order item diet code be?  We can make a case for four different codes:</a:t>
            </a:r>
          </a:p>
          <a:p>
            <a:r>
              <a:rPr lang="en-US" dirty="0">
                <a:latin typeface="Times New Roman"/>
                <a:ea typeface="Calibri"/>
              </a:rPr>
              <a:t>            -</a:t>
            </a:r>
            <a:r>
              <a:rPr lang="en-US" dirty="0" err="1">
                <a:latin typeface="Times New Roman"/>
                <a:ea typeface="Calibri"/>
              </a:rPr>
              <a:t>GeneralDiet</a:t>
            </a:r>
            <a:endParaRPr lang="en-US" dirty="0">
              <a:latin typeface="Times New Roman"/>
              <a:ea typeface="Calibri"/>
            </a:endParaRPr>
          </a:p>
          <a:p>
            <a:r>
              <a:rPr lang="en-US" dirty="0">
                <a:latin typeface="Times New Roman"/>
                <a:ea typeface="Calibri"/>
              </a:rPr>
              <a:t>            -</a:t>
            </a:r>
            <a:r>
              <a:rPr lang="en-US" dirty="0" err="1">
                <a:latin typeface="Times New Roman"/>
                <a:ea typeface="Calibri"/>
              </a:rPr>
              <a:t>GeneralDietWithMod</a:t>
            </a:r>
            <a:endParaRPr lang="en-US" dirty="0">
              <a:latin typeface="Times New Roman"/>
              <a:ea typeface="Calibri"/>
            </a:endParaRPr>
          </a:p>
          <a:p>
            <a:r>
              <a:rPr lang="en-US" dirty="0">
                <a:latin typeface="Times New Roman"/>
                <a:ea typeface="Calibri"/>
              </a:rPr>
              <a:t>            -</a:t>
            </a:r>
            <a:r>
              <a:rPr lang="en-US" dirty="0" err="1">
                <a:latin typeface="Times New Roman"/>
                <a:ea typeface="Calibri"/>
              </a:rPr>
              <a:t>ConsistentCarb</a:t>
            </a:r>
            <a:endParaRPr lang="en-US" dirty="0">
              <a:latin typeface="Times New Roman"/>
              <a:ea typeface="Calibri"/>
            </a:endParaRPr>
          </a:p>
          <a:p>
            <a:r>
              <a:rPr lang="en-US" dirty="0">
                <a:latin typeface="Times New Roman"/>
                <a:ea typeface="Calibri"/>
              </a:rPr>
              <a:t>            -</a:t>
            </a:r>
            <a:r>
              <a:rPr lang="en-US" dirty="0" err="1">
                <a:latin typeface="Times New Roman"/>
                <a:ea typeface="Calibri"/>
              </a:rPr>
              <a:t>ConsistentCarbWithMod</a:t>
            </a:r>
            <a:endParaRPr lang="en-US" dirty="0">
              <a:latin typeface="Times New Roman"/>
              <a:ea typeface="Calibri"/>
            </a:endParaRPr>
          </a:p>
          <a:p>
            <a:r>
              <a:rPr lang="en-US" dirty="0">
                <a:latin typeface="Times New Roman"/>
                <a:ea typeface="Calibri"/>
              </a:rPr>
              <a:t>For the </a:t>
            </a:r>
            <a:r>
              <a:rPr lang="en-US" dirty="0" err="1">
                <a:latin typeface="Times New Roman"/>
                <a:ea typeface="Calibri"/>
              </a:rPr>
              <a:t>GeneralDiet</a:t>
            </a:r>
            <a:r>
              <a:rPr lang="en-US" dirty="0">
                <a:latin typeface="Times New Roman"/>
                <a:ea typeface="Calibri"/>
              </a:rPr>
              <a:t> codes, the </a:t>
            </a:r>
            <a:r>
              <a:rPr lang="en-US" dirty="0" err="1">
                <a:latin typeface="Times New Roman"/>
                <a:ea typeface="Calibri"/>
              </a:rPr>
              <a:t>ConsistentCarb</a:t>
            </a:r>
            <a:r>
              <a:rPr lang="en-US" dirty="0">
                <a:latin typeface="Times New Roman"/>
                <a:ea typeface="Calibri"/>
              </a:rPr>
              <a:t> would then be placed as just another modifier to the order.</a:t>
            </a:r>
          </a:p>
          <a:p>
            <a:r>
              <a:rPr lang="en-US" sz="1600" dirty="0">
                <a:solidFill>
                  <a:srgbClr val="1F497D"/>
                </a:solidFill>
                <a:ea typeface="Calibri"/>
              </a:rPr>
              <a:t>MKD – Let’s model using our new list of SNOMED diets, e.g., Consistent Carbohydrate Diet.  Then we need to see if we can outline the quantitative requirements using the message quantity and timing elements, e.g. 45 grams CHO at Breakfast,  Essentially we need to flush out if we can avoid doing LOINC work.</a:t>
            </a:r>
            <a:endParaRPr lang="en-US" dirty="0">
              <a:latin typeface="Times New Roman"/>
              <a:ea typeface="Calibri"/>
            </a:endParaRPr>
          </a:p>
          <a:p>
            <a:r>
              <a:rPr lang="en-US" dirty="0">
                <a:latin typeface="Times New Roman"/>
                <a:ea typeface="Calibri"/>
              </a:rPr>
              <a:t> </a:t>
            </a:r>
            <a:endParaRPr lang="en-US" dirty="0">
              <a:effectLst/>
              <a:latin typeface="Times New Roman"/>
              <a:ea typeface="Calibri"/>
            </a:endParaRPr>
          </a:p>
        </p:txBody>
      </p:sp>
    </p:spTree>
    <p:extLst>
      <p:ext uri="{BB962C8B-B14F-4D97-AF65-F5344CB8AC3E}">
        <p14:creationId xmlns:p14="http://schemas.microsoft.com/office/powerpoint/2010/main" val="10188695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171807"/>
            <a:ext cx="8686800" cy="5324535"/>
          </a:xfrm>
          <a:prstGeom prst="rect">
            <a:avLst/>
          </a:prstGeom>
        </p:spPr>
        <p:txBody>
          <a:bodyPr wrap="square">
            <a:spAutoFit/>
          </a:bodyPr>
          <a:lstStyle/>
          <a:p>
            <a:pPr lvl="0"/>
            <a:r>
              <a:rPr lang="en-US" dirty="0" smtClean="0">
                <a:solidFill>
                  <a:prstClr val="black"/>
                </a:solidFill>
                <a:latin typeface="Times New Roman"/>
                <a:ea typeface="Calibri"/>
              </a:rPr>
              <a:t>2</a:t>
            </a:r>
            <a:r>
              <a:rPr lang="en-US" dirty="0">
                <a:solidFill>
                  <a:prstClr val="black"/>
                </a:solidFill>
                <a:latin typeface="Times New Roman"/>
                <a:ea typeface="Calibri"/>
              </a:rPr>
              <a:t>) For the meal-specific limits, we realize that we need to add a </a:t>
            </a:r>
            <a:r>
              <a:rPr lang="en-US" dirty="0" err="1">
                <a:solidFill>
                  <a:prstClr val="black"/>
                </a:solidFill>
                <a:latin typeface="Times New Roman"/>
                <a:ea typeface="Calibri"/>
              </a:rPr>
              <a:t>Participation.time</a:t>
            </a:r>
            <a:r>
              <a:rPr lang="en-US" dirty="0">
                <a:solidFill>
                  <a:prstClr val="black"/>
                </a:solidFill>
                <a:latin typeface="Times New Roman"/>
                <a:ea typeface="Calibri"/>
              </a:rPr>
              <a:t> value to the various product participation so that we can restrict when those modifications take place.  This will be our first DSTU comment.</a:t>
            </a:r>
          </a:p>
          <a:p>
            <a:pPr lvl="0"/>
            <a:r>
              <a:rPr lang="en-US" sz="1600" dirty="0">
                <a:solidFill>
                  <a:srgbClr val="1F497D"/>
                </a:solidFill>
                <a:ea typeface="Calibri"/>
              </a:rPr>
              <a:t>MKD – Yep – I think this is in line with example for #1 above. </a:t>
            </a:r>
            <a:endParaRPr lang="en-US" dirty="0">
              <a:solidFill>
                <a:prstClr val="black"/>
              </a:solidFill>
              <a:latin typeface="Times New Roman"/>
              <a:ea typeface="Calibri"/>
            </a:endParaRPr>
          </a:p>
          <a:p>
            <a:pPr lvl="0"/>
            <a:r>
              <a:rPr lang="en-US" dirty="0">
                <a:solidFill>
                  <a:prstClr val="black"/>
                </a:solidFill>
                <a:latin typeface="Times New Roman"/>
                <a:ea typeface="Calibri"/>
              </a:rPr>
              <a:t> </a:t>
            </a:r>
          </a:p>
          <a:p>
            <a:pPr lvl="0"/>
            <a:r>
              <a:rPr lang="en-US" dirty="0">
                <a:solidFill>
                  <a:prstClr val="black"/>
                </a:solidFill>
                <a:latin typeface="Times New Roman"/>
                <a:ea typeface="Calibri"/>
              </a:rPr>
              <a:t>3) For the modifier of Low Lactose, is there a definition of what "Low" means?  Or should that just be a code, </a:t>
            </a:r>
            <a:r>
              <a:rPr lang="en-US" dirty="0" err="1">
                <a:solidFill>
                  <a:prstClr val="black"/>
                </a:solidFill>
                <a:latin typeface="Times New Roman"/>
                <a:ea typeface="Calibri"/>
              </a:rPr>
              <a:t>eg</a:t>
            </a:r>
            <a:r>
              <a:rPr lang="en-US" dirty="0">
                <a:solidFill>
                  <a:prstClr val="black"/>
                </a:solidFill>
                <a:latin typeface="Times New Roman"/>
                <a:ea typeface="Calibri"/>
              </a:rPr>
              <a:t>. </a:t>
            </a:r>
            <a:r>
              <a:rPr lang="en-US" dirty="0" err="1">
                <a:solidFill>
                  <a:prstClr val="black"/>
                </a:solidFill>
                <a:latin typeface="Times New Roman"/>
                <a:ea typeface="Calibri"/>
              </a:rPr>
              <a:t>LowLactose</a:t>
            </a:r>
            <a:r>
              <a:rPr lang="en-US" dirty="0">
                <a:solidFill>
                  <a:prstClr val="black"/>
                </a:solidFill>
                <a:latin typeface="Times New Roman"/>
                <a:ea typeface="Calibri"/>
              </a:rPr>
              <a:t>?</a:t>
            </a:r>
          </a:p>
          <a:p>
            <a:pPr lvl="0"/>
            <a:r>
              <a:rPr lang="en-US" sz="1600" dirty="0">
                <a:solidFill>
                  <a:srgbClr val="1F497D"/>
                </a:solidFill>
                <a:ea typeface="Calibri"/>
              </a:rPr>
              <a:t>MKD – We tried to avoid the use of High or Low and went with the approach of increase/decrease  - but we will need to fill in the “how much” detail.</a:t>
            </a:r>
            <a:endParaRPr lang="en-US" dirty="0">
              <a:solidFill>
                <a:prstClr val="black"/>
              </a:solidFill>
              <a:latin typeface="Times New Roman"/>
              <a:ea typeface="Calibri"/>
            </a:endParaRPr>
          </a:p>
          <a:p>
            <a:pPr lvl="0"/>
            <a:r>
              <a:rPr lang="en-US" sz="1600" dirty="0">
                <a:solidFill>
                  <a:srgbClr val="1F497D"/>
                </a:solidFill>
                <a:ea typeface="Calibri"/>
              </a:rPr>
              <a:t> </a:t>
            </a:r>
            <a:endParaRPr lang="en-US" dirty="0">
              <a:solidFill>
                <a:prstClr val="black"/>
              </a:solidFill>
              <a:latin typeface="Times New Roman"/>
              <a:ea typeface="Calibri"/>
            </a:endParaRPr>
          </a:p>
          <a:p>
            <a:pPr lvl="0"/>
            <a:r>
              <a:rPr lang="en-US" dirty="0">
                <a:solidFill>
                  <a:prstClr val="black"/>
                </a:solidFill>
                <a:latin typeface="Times New Roman"/>
                <a:ea typeface="Calibri"/>
              </a:rPr>
              <a:t>4) For Enteral Formulas, does the formula product code indicate the various nutrient limits or is it expected that those would be specified beyond the code?  I.e. if I want to say that the formula must have 1.2-1.5 g protein per ideal kg, is that an additive to the formula that needs to be specified separately or do I just pick an appropriate formula code?</a:t>
            </a:r>
          </a:p>
          <a:p>
            <a:pPr lvl="0"/>
            <a:r>
              <a:rPr lang="en-US" sz="1600" dirty="0">
                <a:solidFill>
                  <a:srgbClr val="1F497D"/>
                </a:solidFill>
                <a:ea typeface="Calibri"/>
              </a:rPr>
              <a:t>MKD – For an additive and in infant formulas, you might write the order for a specific amount of additional Protein or Carbohydrate (this would come in the form of a product such as </a:t>
            </a:r>
            <a:r>
              <a:rPr lang="en-US" sz="1600" dirty="0" err="1">
                <a:solidFill>
                  <a:srgbClr val="1F497D"/>
                </a:solidFill>
                <a:ea typeface="Calibri"/>
              </a:rPr>
              <a:t>Beneprotein</a:t>
            </a:r>
            <a:r>
              <a:rPr lang="en-US" sz="1600" dirty="0">
                <a:solidFill>
                  <a:srgbClr val="1F497D"/>
                </a:solidFill>
                <a:ea typeface="Calibri"/>
              </a:rPr>
              <a:t> or </a:t>
            </a:r>
            <a:r>
              <a:rPr lang="en-US" sz="1600" dirty="0" err="1">
                <a:solidFill>
                  <a:srgbClr val="1F497D"/>
                </a:solidFill>
                <a:ea typeface="Calibri"/>
              </a:rPr>
              <a:t>Polycose</a:t>
            </a:r>
            <a:r>
              <a:rPr lang="en-US" sz="1600" dirty="0">
                <a:solidFill>
                  <a:srgbClr val="1F497D"/>
                </a:solidFill>
                <a:ea typeface="Calibri"/>
              </a:rPr>
              <a:t>).  Typically, we’d see this as just a formula code.  Generic 1 Kcal/mL Formula versus a 1.2 or 1.5 Kcal/mL Formula or Specialty ARDS Formula. </a:t>
            </a:r>
            <a:endParaRPr lang="en-US" dirty="0">
              <a:solidFill>
                <a:prstClr val="black"/>
              </a:solidFill>
              <a:latin typeface="Times New Roman"/>
              <a:ea typeface="Calibri"/>
            </a:endParaRPr>
          </a:p>
          <a:p>
            <a:pPr lvl="0"/>
            <a:r>
              <a:rPr lang="en-US" sz="1600" dirty="0">
                <a:solidFill>
                  <a:srgbClr val="1F497D"/>
                </a:solidFill>
                <a:ea typeface="Calibri"/>
              </a:rPr>
              <a:t> </a:t>
            </a:r>
            <a:endParaRPr lang="en-US" dirty="0">
              <a:solidFill>
                <a:prstClr val="black"/>
              </a:solidFill>
              <a:latin typeface="Times New Roman"/>
              <a:ea typeface="Calibri"/>
            </a:endParaRPr>
          </a:p>
          <a:p>
            <a:pPr lvl="0"/>
            <a:r>
              <a:rPr lang="en-US" sz="1600" dirty="0">
                <a:solidFill>
                  <a:srgbClr val="1F497D"/>
                </a:solidFill>
                <a:ea typeface="Calibri"/>
              </a:rPr>
              <a:t> </a:t>
            </a:r>
            <a:endParaRPr lang="en-US" dirty="0">
              <a:solidFill>
                <a:prstClr val="black"/>
              </a:solidFill>
              <a:latin typeface="Times New Roman"/>
              <a:ea typeface="Calibri"/>
            </a:endParaRPr>
          </a:p>
        </p:txBody>
      </p:sp>
    </p:spTree>
    <p:extLst>
      <p:ext uri="{BB962C8B-B14F-4D97-AF65-F5344CB8AC3E}">
        <p14:creationId xmlns:p14="http://schemas.microsoft.com/office/powerpoint/2010/main" val="21227826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85800" y="457200"/>
            <a:ext cx="8153400" cy="2215991"/>
          </a:xfrm>
          <a:prstGeom prst="rect">
            <a:avLst/>
          </a:prstGeom>
        </p:spPr>
        <p:txBody>
          <a:bodyPr wrap="square">
            <a:spAutoFit/>
          </a:bodyPr>
          <a:lstStyle/>
          <a:p>
            <a:pPr lvl="0"/>
            <a:endParaRPr lang="en-US" dirty="0">
              <a:solidFill>
                <a:prstClr val="black"/>
              </a:solidFill>
              <a:latin typeface="Times New Roman"/>
              <a:ea typeface="Calibri"/>
            </a:endParaRPr>
          </a:p>
          <a:p>
            <a:pPr lvl="0"/>
            <a:r>
              <a:rPr lang="en-US" sz="1600" dirty="0">
                <a:solidFill>
                  <a:srgbClr val="1F497D"/>
                </a:solidFill>
                <a:ea typeface="Calibri"/>
              </a:rPr>
              <a:t>For fun. . . here is a real V2 diet order (1</a:t>
            </a:r>
            <a:r>
              <a:rPr lang="en-US" sz="1600" baseline="30000" dirty="0">
                <a:solidFill>
                  <a:srgbClr val="1F497D"/>
                </a:solidFill>
                <a:ea typeface="Calibri"/>
              </a:rPr>
              <a:t>st</a:t>
            </a:r>
            <a:r>
              <a:rPr lang="en-US" sz="1600" dirty="0">
                <a:solidFill>
                  <a:srgbClr val="1F497D"/>
                </a:solidFill>
                <a:ea typeface="Calibri"/>
              </a:rPr>
              <a:t> ODS) and supplement (2</a:t>
            </a:r>
            <a:r>
              <a:rPr lang="en-US" sz="1600" baseline="30000" dirty="0">
                <a:solidFill>
                  <a:srgbClr val="1F497D"/>
                </a:solidFill>
                <a:ea typeface="Calibri"/>
              </a:rPr>
              <a:t>nd</a:t>
            </a:r>
            <a:r>
              <a:rPr lang="en-US" sz="1600" dirty="0">
                <a:solidFill>
                  <a:srgbClr val="1F497D"/>
                </a:solidFill>
                <a:ea typeface="Calibri"/>
              </a:rPr>
              <a:t> ODS) that I’m dealing with that is valid and problematic (to say the least). </a:t>
            </a:r>
            <a:endParaRPr lang="en-US" dirty="0">
              <a:solidFill>
                <a:prstClr val="black"/>
              </a:solidFill>
              <a:latin typeface="Times New Roman"/>
              <a:ea typeface="Calibri"/>
            </a:endParaRPr>
          </a:p>
          <a:p>
            <a:pPr lvl="0"/>
            <a:r>
              <a:rPr lang="en-US" sz="1600" dirty="0">
                <a:solidFill>
                  <a:srgbClr val="1F497D"/>
                </a:solidFill>
                <a:ea typeface="Calibri"/>
              </a:rPr>
              <a:t> </a:t>
            </a:r>
            <a:endParaRPr lang="en-US" dirty="0">
              <a:solidFill>
                <a:prstClr val="black"/>
              </a:solidFill>
              <a:latin typeface="Times New Roman"/>
              <a:ea typeface="Calibri"/>
            </a:endParaRPr>
          </a:p>
          <a:p>
            <a:pPr lvl="0"/>
            <a:r>
              <a:rPr lang="en-US" sz="1200" dirty="0">
                <a:solidFill>
                  <a:srgbClr val="000000"/>
                </a:solidFill>
                <a:latin typeface="Tahoma"/>
                <a:ea typeface="Calibri"/>
              </a:rPr>
              <a:t>ORC|NW|001XYG402^SCM|||IP|| - </a:t>
            </a:r>
            <a:r>
              <a:rPr lang="en-US" sz="1200" dirty="0">
                <a:solidFill>
                  <a:srgbClr val="000000"/>
                </a:solidFill>
                <a:highlight>
                  <a:srgbClr val="FFFF00"/>
                </a:highlight>
                <a:latin typeface="Tahoma"/>
                <a:ea typeface="Calibri"/>
              </a:rPr>
              <a:t>truncated to mask</a:t>
            </a:r>
            <a:endParaRPr lang="en-US" dirty="0">
              <a:solidFill>
                <a:prstClr val="black"/>
              </a:solidFill>
              <a:latin typeface="Times New Roman"/>
              <a:ea typeface="Calibri"/>
            </a:endParaRPr>
          </a:p>
          <a:p>
            <a:pPr lvl="0"/>
            <a:r>
              <a:rPr lang="en-US" sz="1200" dirty="0">
                <a:solidFill>
                  <a:srgbClr val="000000"/>
                </a:solidFill>
                <a:highlight>
                  <a:srgbClr val="FFFF00"/>
                </a:highlight>
                <a:latin typeface="Tahoma"/>
                <a:ea typeface="Calibri"/>
              </a:rPr>
              <a:t>ODS|D||</a:t>
            </a:r>
            <a:r>
              <a:rPr lang="en-US" sz="1200" dirty="0" err="1">
                <a:solidFill>
                  <a:srgbClr val="000000"/>
                </a:solidFill>
                <a:highlight>
                  <a:srgbClr val="FFFF00"/>
                </a:highlight>
                <a:latin typeface="Tahoma"/>
                <a:ea typeface="Calibri"/>
              </a:rPr>
              <a:t>Kosher~Pureed</a:t>
            </a:r>
            <a:r>
              <a:rPr lang="en-US" sz="1200" dirty="0">
                <a:solidFill>
                  <a:srgbClr val="000000"/>
                </a:solidFill>
                <a:highlight>
                  <a:srgbClr val="FFFF00"/>
                </a:highlight>
                <a:latin typeface="Tahoma"/>
                <a:ea typeface="Calibri"/>
              </a:rPr>
              <a:t>/Blended~13-17 </a:t>
            </a:r>
            <a:r>
              <a:rPr lang="en-US" sz="1200" dirty="0" err="1">
                <a:solidFill>
                  <a:srgbClr val="000000"/>
                </a:solidFill>
                <a:highlight>
                  <a:srgbClr val="FFFF00"/>
                </a:highlight>
                <a:latin typeface="Tahoma"/>
                <a:ea typeface="Calibri"/>
              </a:rPr>
              <a:t>months~Honey</a:t>
            </a:r>
            <a:r>
              <a:rPr lang="en-US" sz="1200" dirty="0">
                <a:solidFill>
                  <a:srgbClr val="000000"/>
                </a:solidFill>
                <a:highlight>
                  <a:srgbClr val="FFFF00"/>
                </a:highlight>
                <a:latin typeface="Tahoma"/>
                <a:ea typeface="Calibri"/>
              </a:rPr>
              <a:t> </a:t>
            </a:r>
            <a:r>
              <a:rPr lang="en-US" sz="1200" dirty="0" err="1">
                <a:solidFill>
                  <a:srgbClr val="000000"/>
                </a:solidFill>
                <a:highlight>
                  <a:srgbClr val="FFFF00"/>
                </a:highlight>
                <a:latin typeface="Tahoma"/>
                <a:ea typeface="Calibri"/>
              </a:rPr>
              <a:t>Consistency~Diet_Rest_Fluid</a:t>
            </a:r>
            <a:r>
              <a:rPr lang="en-US" sz="1200" dirty="0">
                <a:solidFill>
                  <a:srgbClr val="000000"/>
                </a:solidFill>
                <a:highlight>
                  <a:srgbClr val="FFFF00"/>
                </a:highlight>
                <a:latin typeface="Tahoma"/>
                <a:ea typeface="Calibri"/>
              </a:rPr>
              <a:t> </a:t>
            </a:r>
            <a:r>
              <a:rPr lang="en-US" sz="1200" dirty="0" err="1">
                <a:solidFill>
                  <a:srgbClr val="000000"/>
                </a:solidFill>
                <a:highlight>
                  <a:srgbClr val="FFFF00"/>
                </a:highlight>
                <a:latin typeface="Tahoma"/>
                <a:ea typeface="Calibri"/>
              </a:rPr>
              <a:t>CHS~Lactose</a:t>
            </a:r>
            <a:r>
              <a:rPr lang="en-US" sz="1200" dirty="0">
                <a:solidFill>
                  <a:srgbClr val="000000"/>
                </a:solidFill>
                <a:highlight>
                  <a:srgbClr val="FFFF00"/>
                </a:highlight>
                <a:latin typeface="Tahoma"/>
                <a:ea typeface="Calibri"/>
              </a:rPr>
              <a:t> Restricted~ Sucrose Restricted~ </a:t>
            </a:r>
            <a:r>
              <a:rPr lang="en-US" sz="1200" dirty="0" err="1">
                <a:solidFill>
                  <a:srgbClr val="000000"/>
                </a:solidFill>
                <a:highlight>
                  <a:srgbClr val="FFFF00"/>
                </a:highlight>
                <a:latin typeface="Tahoma"/>
                <a:ea typeface="Calibri"/>
              </a:rPr>
              <a:t>Galactose</a:t>
            </a:r>
            <a:r>
              <a:rPr lang="en-US" sz="1200" dirty="0">
                <a:solidFill>
                  <a:srgbClr val="000000"/>
                </a:solidFill>
                <a:highlight>
                  <a:srgbClr val="FFFF00"/>
                </a:highlight>
                <a:latin typeface="Tahoma"/>
                <a:ea typeface="Calibri"/>
              </a:rPr>
              <a:t> Restricted~ No Milk~ No Milk </a:t>
            </a:r>
            <a:r>
              <a:rPr lang="en-US" sz="1200" dirty="0" err="1">
                <a:solidFill>
                  <a:srgbClr val="000000"/>
                </a:solidFill>
                <a:highlight>
                  <a:srgbClr val="FFFF00"/>
                </a:highlight>
                <a:latin typeface="Tahoma"/>
                <a:ea typeface="Calibri"/>
              </a:rPr>
              <a:t>Products~No</a:t>
            </a:r>
            <a:r>
              <a:rPr lang="en-US" sz="1200" dirty="0">
                <a:solidFill>
                  <a:srgbClr val="000000"/>
                </a:solidFill>
                <a:highlight>
                  <a:srgbClr val="FFFF00"/>
                </a:highlight>
                <a:latin typeface="Tahoma"/>
                <a:ea typeface="Calibri"/>
              </a:rPr>
              <a:t> </a:t>
            </a:r>
            <a:r>
              <a:rPr lang="en-US" sz="1200" dirty="0" err="1">
                <a:solidFill>
                  <a:srgbClr val="000000"/>
                </a:solidFill>
                <a:highlight>
                  <a:srgbClr val="FFFF00"/>
                </a:highlight>
                <a:latin typeface="Tahoma"/>
                <a:ea typeface="Calibri"/>
              </a:rPr>
              <a:t>Caffeine~Increased</a:t>
            </a:r>
            <a:r>
              <a:rPr lang="en-US" sz="1200" dirty="0">
                <a:solidFill>
                  <a:srgbClr val="000000"/>
                </a:solidFill>
                <a:highlight>
                  <a:srgbClr val="FFFF00"/>
                </a:highlight>
                <a:latin typeface="Tahoma"/>
                <a:ea typeface="Calibri"/>
              </a:rPr>
              <a:t> Calories~ Increased </a:t>
            </a:r>
            <a:r>
              <a:rPr lang="en-US" sz="1200" dirty="0" err="1">
                <a:solidFill>
                  <a:srgbClr val="000000"/>
                </a:solidFill>
                <a:highlight>
                  <a:srgbClr val="FFFF00"/>
                </a:highlight>
                <a:latin typeface="Tahoma"/>
                <a:ea typeface="Calibri"/>
              </a:rPr>
              <a:t>Protein~No</a:t>
            </a:r>
            <a:r>
              <a:rPr lang="en-US" sz="1200" dirty="0">
                <a:solidFill>
                  <a:srgbClr val="000000"/>
                </a:solidFill>
                <a:highlight>
                  <a:srgbClr val="FFFF00"/>
                </a:highlight>
                <a:latin typeface="Tahoma"/>
                <a:ea typeface="Calibri"/>
              </a:rPr>
              <a:t> Concentrated Sweets~ No Sweetened </a:t>
            </a:r>
            <a:r>
              <a:rPr lang="en-US" sz="1200" dirty="0" err="1">
                <a:solidFill>
                  <a:srgbClr val="000000"/>
                </a:solidFill>
                <a:highlight>
                  <a:srgbClr val="FFFF00"/>
                </a:highlight>
                <a:latin typeface="Tahoma"/>
                <a:ea typeface="Calibri"/>
              </a:rPr>
              <a:t>Beverages~High</a:t>
            </a:r>
            <a:r>
              <a:rPr lang="en-US" sz="1200" dirty="0">
                <a:solidFill>
                  <a:srgbClr val="000000"/>
                </a:solidFill>
                <a:highlight>
                  <a:srgbClr val="FFFF00"/>
                </a:highlight>
                <a:latin typeface="Tahoma"/>
                <a:ea typeface="Calibri"/>
              </a:rPr>
              <a:t> </a:t>
            </a:r>
            <a:r>
              <a:rPr lang="en-US" sz="1200" dirty="0" err="1">
                <a:solidFill>
                  <a:srgbClr val="000000"/>
                </a:solidFill>
                <a:highlight>
                  <a:srgbClr val="FFFF00"/>
                </a:highlight>
                <a:latin typeface="Tahoma"/>
                <a:ea typeface="Calibri"/>
              </a:rPr>
              <a:t>Fiber~Lacto</a:t>
            </a:r>
            <a:r>
              <a:rPr lang="en-US" sz="1200" dirty="0">
                <a:solidFill>
                  <a:srgbClr val="000000"/>
                </a:solidFill>
                <a:highlight>
                  <a:srgbClr val="FFFF00"/>
                </a:highlight>
                <a:latin typeface="Tahoma"/>
                <a:ea typeface="Calibri"/>
              </a:rPr>
              <a:t> </a:t>
            </a:r>
            <a:r>
              <a:rPr lang="en-US" sz="1200" dirty="0" err="1">
                <a:solidFill>
                  <a:srgbClr val="000000"/>
                </a:solidFill>
                <a:highlight>
                  <a:srgbClr val="FFFF00"/>
                </a:highlight>
                <a:latin typeface="Tahoma"/>
                <a:ea typeface="Calibri"/>
              </a:rPr>
              <a:t>Ovo~Gluten</a:t>
            </a:r>
            <a:r>
              <a:rPr lang="en-US" sz="1200" dirty="0">
                <a:solidFill>
                  <a:srgbClr val="000000"/>
                </a:solidFill>
                <a:highlight>
                  <a:srgbClr val="FFFF00"/>
                </a:highlight>
                <a:latin typeface="Tahoma"/>
                <a:ea typeface="Calibri"/>
              </a:rPr>
              <a:t> </a:t>
            </a:r>
            <a:r>
              <a:rPr lang="en-US" sz="1200" dirty="0" err="1">
                <a:solidFill>
                  <a:srgbClr val="000000"/>
                </a:solidFill>
                <a:highlight>
                  <a:srgbClr val="FFFF00"/>
                </a:highlight>
                <a:latin typeface="Tahoma"/>
                <a:ea typeface="Calibri"/>
              </a:rPr>
              <a:t>Free~Consistent</a:t>
            </a:r>
            <a:r>
              <a:rPr lang="en-US" sz="1200" dirty="0">
                <a:solidFill>
                  <a:srgbClr val="000000"/>
                </a:solidFill>
                <a:highlight>
                  <a:srgbClr val="FFFF00"/>
                </a:highlight>
                <a:latin typeface="Tahoma"/>
                <a:ea typeface="Calibri"/>
              </a:rPr>
              <a:t> Vitamin K </a:t>
            </a:r>
            <a:r>
              <a:rPr lang="en-US" sz="1200" dirty="0" err="1">
                <a:solidFill>
                  <a:srgbClr val="000000"/>
                </a:solidFill>
                <a:highlight>
                  <a:srgbClr val="FFFF00"/>
                </a:highlight>
                <a:latin typeface="Tahoma"/>
                <a:ea typeface="Calibri"/>
              </a:rPr>
              <a:t>Intake~High</a:t>
            </a:r>
            <a:r>
              <a:rPr lang="en-US" sz="1200" dirty="0">
                <a:solidFill>
                  <a:srgbClr val="000000"/>
                </a:solidFill>
                <a:highlight>
                  <a:srgbClr val="FFFF00"/>
                </a:highlight>
                <a:latin typeface="Tahoma"/>
                <a:ea typeface="Calibri"/>
              </a:rPr>
              <a:t> Calcium~ High Iron~ High Potassium~ Low Phosphorus</a:t>
            </a:r>
            <a:r>
              <a:rPr lang="en-US" sz="1200" dirty="0">
                <a:solidFill>
                  <a:srgbClr val="000000"/>
                </a:solidFill>
                <a:latin typeface="Tahoma"/>
                <a:ea typeface="Calibri"/>
              </a:rPr>
              <a:t/>
            </a:r>
            <a:br>
              <a:rPr lang="en-US" sz="1200" dirty="0">
                <a:solidFill>
                  <a:srgbClr val="000000"/>
                </a:solidFill>
                <a:latin typeface="Tahoma"/>
                <a:ea typeface="Calibri"/>
              </a:rPr>
            </a:br>
            <a:r>
              <a:rPr lang="en-US" sz="1200" dirty="0">
                <a:solidFill>
                  <a:srgbClr val="000000"/>
                </a:solidFill>
                <a:latin typeface="Tahoma"/>
                <a:ea typeface="Calibri"/>
              </a:rPr>
              <a:t>ODS|S|2~4~6|Instant Breakfast Milkshake - Ice Cream</a:t>
            </a:r>
            <a:endParaRPr lang="en-US" dirty="0"/>
          </a:p>
        </p:txBody>
      </p:sp>
    </p:spTree>
    <p:extLst>
      <p:ext uri="{BB962C8B-B14F-4D97-AF65-F5344CB8AC3E}">
        <p14:creationId xmlns:p14="http://schemas.microsoft.com/office/powerpoint/2010/main" val="2902176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3 Nutrition</a:t>
            </a:r>
            <a:r>
              <a:rPr lang="en-US" baseline="0" dirty="0" smtClean="0"/>
              <a:t> DMIM</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85666" y="1618701"/>
            <a:ext cx="6572668" cy="4525963"/>
          </a:xfrm>
        </p:spPr>
      </p:pic>
      <p:grpSp>
        <p:nvGrpSpPr>
          <p:cNvPr id="6" name="Group 5"/>
          <p:cNvGrpSpPr/>
          <p:nvPr/>
        </p:nvGrpSpPr>
        <p:grpSpPr>
          <a:xfrm>
            <a:off x="5943600" y="2808493"/>
            <a:ext cx="1560007" cy="685800"/>
            <a:chOff x="5943600" y="2939534"/>
            <a:chExt cx="1560007" cy="369332"/>
          </a:xfrm>
        </p:grpSpPr>
        <p:sp>
          <p:nvSpPr>
            <p:cNvPr id="3" name="Rectangle 2"/>
            <p:cNvSpPr/>
            <p:nvPr/>
          </p:nvSpPr>
          <p:spPr>
            <a:xfrm>
              <a:off x="5943600" y="3048000"/>
              <a:ext cx="1295400" cy="76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275007" y="2939534"/>
              <a:ext cx="228600" cy="369332"/>
            </a:xfrm>
            <a:prstGeom prst="rect">
              <a:avLst/>
            </a:prstGeom>
            <a:noFill/>
          </p:spPr>
          <p:txBody>
            <a:bodyPr wrap="square" rtlCol="0">
              <a:spAutoFit/>
            </a:bodyPr>
            <a:lstStyle/>
            <a:p>
              <a:r>
                <a:rPr lang="en-US" dirty="0" smtClean="0"/>
                <a:t>1</a:t>
              </a:r>
              <a:endParaRPr lang="en-US" dirty="0"/>
            </a:p>
          </p:txBody>
        </p:sp>
      </p:grpSp>
      <p:grpSp>
        <p:nvGrpSpPr>
          <p:cNvPr id="11" name="Group 10"/>
          <p:cNvGrpSpPr/>
          <p:nvPr/>
        </p:nvGrpSpPr>
        <p:grpSpPr>
          <a:xfrm>
            <a:off x="5410200" y="3352800"/>
            <a:ext cx="1828800" cy="561547"/>
            <a:chOff x="5410200" y="3429000"/>
            <a:chExt cx="1828800" cy="369332"/>
          </a:xfrm>
        </p:grpSpPr>
        <p:sp>
          <p:nvSpPr>
            <p:cNvPr id="9" name="Rectangle 8"/>
            <p:cNvSpPr/>
            <p:nvPr/>
          </p:nvSpPr>
          <p:spPr>
            <a:xfrm>
              <a:off x="5410200" y="3505200"/>
              <a:ext cx="1371600"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858000" y="3429000"/>
              <a:ext cx="381000" cy="369332"/>
            </a:xfrm>
            <a:prstGeom prst="rect">
              <a:avLst/>
            </a:prstGeom>
            <a:noFill/>
          </p:spPr>
          <p:txBody>
            <a:bodyPr wrap="square" rtlCol="0">
              <a:spAutoFit/>
            </a:bodyPr>
            <a:lstStyle/>
            <a:p>
              <a:r>
                <a:rPr lang="en-US" dirty="0" smtClean="0"/>
                <a:t>2</a:t>
              </a:r>
              <a:endParaRPr lang="en-US" dirty="0"/>
            </a:p>
          </p:txBody>
        </p:sp>
      </p:grpSp>
      <p:grpSp>
        <p:nvGrpSpPr>
          <p:cNvPr id="14" name="Group 13"/>
          <p:cNvGrpSpPr/>
          <p:nvPr/>
        </p:nvGrpSpPr>
        <p:grpSpPr>
          <a:xfrm>
            <a:off x="4572000" y="4191000"/>
            <a:ext cx="1600200" cy="369332"/>
            <a:chOff x="4572000" y="4191000"/>
            <a:chExt cx="1600200" cy="369332"/>
          </a:xfrm>
        </p:grpSpPr>
        <p:sp>
          <p:nvSpPr>
            <p:cNvPr id="12" name="Rectangle 11"/>
            <p:cNvSpPr/>
            <p:nvPr/>
          </p:nvSpPr>
          <p:spPr>
            <a:xfrm>
              <a:off x="4572000" y="4267200"/>
              <a:ext cx="1219200"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5867400" y="4191000"/>
              <a:ext cx="304800" cy="369332"/>
            </a:xfrm>
            <a:prstGeom prst="rect">
              <a:avLst/>
            </a:prstGeom>
            <a:noFill/>
          </p:spPr>
          <p:txBody>
            <a:bodyPr wrap="square" rtlCol="0">
              <a:spAutoFit/>
            </a:bodyPr>
            <a:lstStyle/>
            <a:p>
              <a:r>
                <a:rPr lang="en-US" dirty="0" smtClean="0"/>
                <a:t>3</a:t>
              </a:r>
              <a:endParaRPr lang="en-US" dirty="0"/>
            </a:p>
          </p:txBody>
        </p:sp>
      </p:grpSp>
      <p:grpSp>
        <p:nvGrpSpPr>
          <p:cNvPr id="17" name="Group 16"/>
          <p:cNvGrpSpPr/>
          <p:nvPr/>
        </p:nvGrpSpPr>
        <p:grpSpPr>
          <a:xfrm>
            <a:off x="2209800" y="3697017"/>
            <a:ext cx="1245187" cy="369332"/>
            <a:chOff x="2209800" y="3697017"/>
            <a:chExt cx="1245187" cy="369332"/>
          </a:xfrm>
        </p:grpSpPr>
        <p:sp>
          <p:nvSpPr>
            <p:cNvPr id="15" name="Rectangle 14"/>
            <p:cNvSpPr/>
            <p:nvPr/>
          </p:nvSpPr>
          <p:spPr>
            <a:xfrm>
              <a:off x="2209800" y="3798332"/>
              <a:ext cx="914400" cy="2402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150187" y="3697017"/>
              <a:ext cx="304800" cy="369332"/>
            </a:xfrm>
            <a:prstGeom prst="rect">
              <a:avLst/>
            </a:prstGeom>
            <a:noFill/>
          </p:spPr>
          <p:txBody>
            <a:bodyPr wrap="square" rtlCol="0">
              <a:spAutoFit/>
            </a:bodyPr>
            <a:lstStyle/>
            <a:p>
              <a:r>
                <a:rPr lang="en-US" dirty="0" smtClean="0"/>
                <a:t>4</a:t>
              </a:r>
              <a:endParaRPr lang="en-US" dirty="0"/>
            </a:p>
          </p:txBody>
        </p:sp>
      </p:grpSp>
      <p:grpSp>
        <p:nvGrpSpPr>
          <p:cNvPr id="20" name="Group 19"/>
          <p:cNvGrpSpPr/>
          <p:nvPr/>
        </p:nvGrpSpPr>
        <p:grpSpPr>
          <a:xfrm>
            <a:off x="2057400" y="4659868"/>
            <a:ext cx="1389659" cy="369332"/>
            <a:chOff x="2057400" y="4659868"/>
            <a:chExt cx="1389659" cy="369332"/>
          </a:xfrm>
        </p:grpSpPr>
        <p:sp>
          <p:nvSpPr>
            <p:cNvPr id="18" name="Rectangle 17"/>
            <p:cNvSpPr/>
            <p:nvPr/>
          </p:nvSpPr>
          <p:spPr>
            <a:xfrm>
              <a:off x="2057400" y="4724400"/>
              <a:ext cx="10668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3192472" y="4659868"/>
              <a:ext cx="254587" cy="369332"/>
            </a:xfrm>
            <a:prstGeom prst="rect">
              <a:avLst/>
            </a:prstGeom>
            <a:noFill/>
          </p:spPr>
          <p:txBody>
            <a:bodyPr wrap="square" rtlCol="0">
              <a:spAutoFit/>
            </a:bodyPr>
            <a:lstStyle/>
            <a:p>
              <a:r>
                <a:rPr lang="en-US" dirty="0" smtClean="0"/>
                <a:t>6</a:t>
              </a:r>
              <a:endParaRPr lang="en-US" dirty="0"/>
            </a:p>
          </p:txBody>
        </p:sp>
      </p:grpSp>
      <p:grpSp>
        <p:nvGrpSpPr>
          <p:cNvPr id="23" name="Group 22"/>
          <p:cNvGrpSpPr/>
          <p:nvPr/>
        </p:nvGrpSpPr>
        <p:grpSpPr>
          <a:xfrm>
            <a:off x="2971800" y="5334000"/>
            <a:ext cx="1371600" cy="369332"/>
            <a:chOff x="2971800" y="5334000"/>
            <a:chExt cx="1371600" cy="369332"/>
          </a:xfrm>
        </p:grpSpPr>
        <p:sp>
          <p:nvSpPr>
            <p:cNvPr id="21" name="Rectangle 20"/>
            <p:cNvSpPr/>
            <p:nvPr/>
          </p:nvSpPr>
          <p:spPr>
            <a:xfrm>
              <a:off x="2971800" y="5410200"/>
              <a:ext cx="1219200"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4267200" y="5334000"/>
              <a:ext cx="76200" cy="369332"/>
            </a:xfrm>
            <a:prstGeom prst="rect">
              <a:avLst/>
            </a:prstGeom>
            <a:noFill/>
          </p:spPr>
          <p:txBody>
            <a:bodyPr wrap="square" rtlCol="0">
              <a:spAutoFit/>
            </a:bodyPr>
            <a:lstStyle/>
            <a:p>
              <a:r>
                <a:rPr lang="en-US" dirty="0" smtClean="0"/>
                <a:t>7</a:t>
              </a:r>
              <a:endParaRPr lang="en-US" dirty="0"/>
            </a:p>
          </p:txBody>
        </p:sp>
      </p:grpSp>
      <p:grpSp>
        <p:nvGrpSpPr>
          <p:cNvPr id="31" name="Group 30"/>
          <p:cNvGrpSpPr/>
          <p:nvPr/>
        </p:nvGrpSpPr>
        <p:grpSpPr>
          <a:xfrm>
            <a:off x="6324600" y="4013005"/>
            <a:ext cx="1524000" cy="369332"/>
            <a:chOff x="6324600" y="4013005"/>
            <a:chExt cx="1524000" cy="369332"/>
          </a:xfrm>
        </p:grpSpPr>
        <p:sp>
          <p:nvSpPr>
            <p:cNvPr id="24" name="Rectangle 23"/>
            <p:cNvSpPr/>
            <p:nvPr/>
          </p:nvSpPr>
          <p:spPr>
            <a:xfrm>
              <a:off x="6324600" y="4114800"/>
              <a:ext cx="1203343"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7620000" y="4013005"/>
              <a:ext cx="228600" cy="369332"/>
            </a:xfrm>
            <a:prstGeom prst="rect">
              <a:avLst/>
            </a:prstGeom>
            <a:noFill/>
          </p:spPr>
          <p:txBody>
            <a:bodyPr wrap="square" rtlCol="0">
              <a:spAutoFit/>
            </a:bodyPr>
            <a:lstStyle/>
            <a:p>
              <a:r>
                <a:rPr lang="en-US" dirty="0" smtClean="0"/>
                <a:t>8</a:t>
              </a:r>
              <a:endParaRPr lang="en-US" dirty="0"/>
            </a:p>
          </p:txBody>
        </p:sp>
      </p:grpSp>
      <p:grpSp>
        <p:nvGrpSpPr>
          <p:cNvPr id="32" name="Group 31"/>
          <p:cNvGrpSpPr/>
          <p:nvPr/>
        </p:nvGrpSpPr>
        <p:grpSpPr>
          <a:xfrm>
            <a:off x="6248400" y="5410200"/>
            <a:ext cx="1752600" cy="381000"/>
            <a:chOff x="6248400" y="5410200"/>
            <a:chExt cx="1752600" cy="381000"/>
          </a:xfrm>
        </p:grpSpPr>
        <p:sp>
          <p:nvSpPr>
            <p:cNvPr id="25" name="Rectangle 24"/>
            <p:cNvSpPr/>
            <p:nvPr/>
          </p:nvSpPr>
          <p:spPr>
            <a:xfrm>
              <a:off x="6248400" y="5524500"/>
              <a:ext cx="1371600" cy="1905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734300" y="5410200"/>
              <a:ext cx="266700" cy="381000"/>
            </a:xfrm>
            <a:prstGeom prst="rect">
              <a:avLst/>
            </a:prstGeom>
            <a:noFill/>
          </p:spPr>
          <p:txBody>
            <a:bodyPr wrap="square" rtlCol="0">
              <a:spAutoFit/>
            </a:bodyPr>
            <a:lstStyle/>
            <a:p>
              <a:r>
                <a:rPr lang="en-US" dirty="0"/>
                <a:t>9</a:t>
              </a:r>
            </a:p>
          </p:txBody>
        </p:sp>
      </p:grpSp>
      <p:grpSp>
        <p:nvGrpSpPr>
          <p:cNvPr id="30" name="Group 29"/>
          <p:cNvGrpSpPr/>
          <p:nvPr/>
        </p:nvGrpSpPr>
        <p:grpSpPr>
          <a:xfrm>
            <a:off x="1219200" y="4267646"/>
            <a:ext cx="1650442" cy="369332"/>
            <a:chOff x="1219200" y="4267646"/>
            <a:chExt cx="1650442" cy="369332"/>
          </a:xfrm>
        </p:grpSpPr>
        <p:sp>
          <p:nvSpPr>
            <p:cNvPr id="28" name="Rectangle 27"/>
            <p:cNvSpPr/>
            <p:nvPr/>
          </p:nvSpPr>
          <p:spPr>
            <a:xfrm>
              <a:off x="1219200" y="4343400"/>
              <a:ext cx="1371600" cy="2169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2641042" y="4267646"/>
              <a:ext cx="228600" cy="369332"/>
            </a:xfrm>
            <a:prstGeom prst="rect">
              <a:avLst/>
            </a:prstGeom>
            <a:noFill/>
          </p:spPr>
          <p:txBody>
            <a:bodyPr wrap="square" rtlCol="0">
              <a:spAutoFit/>
            </a:bodyPr>
            <a:lstStyle/>
            <a:p>
              <a:r>
                <a:rPr lang="en-US" dirty="0" smtClean="0"/>
                <a:t>5</a:t>
              </a:r>
              <a:endParaRPr lang="en-US" dirty="0"/>
            </a:p>
          </p:txBody>
        </p:sp>
      </p:grpSp>
    </p:spTree>
    <p:extLst>
      <p:ext uri="{BB962C8B-B14F-4D97-AF65-F5344CB8AC3E}">
        <p14:creationId xmlns:p14="http://schemas.microsoft.com/office/powerpoint/2010/main" val="2178608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500" fill="hold"/>
                                        <p:tgtEl>
                                          <p:spTgt spid="17"/>
                                        </p:tgtEl>
                                        <p:attrNameLst>
                                          <p:attrName>ppt_x</p:attrName>
                                        </p:attrNameLst>
                                      </p:cBhvr>
                                      <p:tavLst>
                                        <p:tav tm="0">
                                          <p:val>
                                            <p:strVal val="#ppt_x"/>
                                          </p:val>
                                        </p:tav>
                                        <p:tav tm="100000">
                                          <p:val>
                                            <p:strVal val="#ppt_x"/>
                                          </p:val>
                                        </p:tav>
                                      </p:tavLst>
                                    </p:anim>
                                    <p:anim calcmode="lin" valueType="num">
                                      <p:cBhvr additive="base">
                                        <p:cTn id="2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additive="base">
                                        <p:cTn id="31" dur="500" fill="hold"/>
                                        <p:tgtEl>
                                          <p:spTgt spid="30"/>
                                        </p:tgtEl>
                                        <p:attrNameLst>
                                          <p:attrName>ppt_x</p:attrName>
                                        </p:attrNameLst>
                                      </p:cBhvr>
                                      <p:tavLst>
                                        <p:tav tm="0">
                                          <p:val>
                                            <p:strVal val="#ppt_x"/>
                                          </p:val>
                                        </p:tav>
                                        <p:tav tm="100000">
                                          <p:val>
                                            <p:strVal val="#ppt_x"/>
                                          </p:val>
                                        </p:tav>
                                      </p:tavLst>
                                    </p:anim>
                                    <p:anim calcmode="lin" valueType="num">
                                      <p:cBhvr additive="base">
                                        <p:cTn id="32"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0"/>
                                        </p:tgtEl>
                                        <p:attrNameLst>
                                          <p:attrName>style.visibility</p:attrName>
                                        </p:attrNameLst>
                                      </p:cBhvr>
                                      <p:to>
                                        <p:strVal val="visible"/>
                                      </p:to>
                                    </p:set>
                                    <p:anim calcmode="lin" valueType="num">
                                      <p:cBhvr additive="base">
                                        <p:cTn id="37" dur="500" fill="hold"/>
                                        <p:tgtEl>
                                          <p:spTgt spid="20"/>
                                        </p:tgtEl>
                                        <p:attrNameLst>
                                          <p:attrName>ppt_x</p:attrName>
                                        </p:attrNameLst>
                                      </p:cBhvr>
                                      <p:tavLst>
                                        <p:tav tm="0">
                                          <p:val>
                                            <p:strVal val="#ppt_x"/>
                                          </p:val>
                                        </p:tav>
                                        <p:tav tm="100000">
                                          <p:val>
                                            <p:strVal val="#ppt_x"/>
                                          </p:val>
                                        </p:tav>
                                      </p:tavLst>
                                    </p:anim>
                                    <p:anim calcmode="lin" valueType="num">
                                      <p:cBhvr additive="base">
                                        <p:cTn id="3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3"/>
                                        </p:tgtEl>
                                        <p:attrNameLst>
                                          <p:attrName>style.visibility</p:attrName>
                                        </p:attrNameLst>
                                      </p:cBhvr>
                                      <p:to>
                                        <p:strVal val="visible"/>
                                      </p:to>
                                    </p:set>
                                    <p:anim calcmode="lin" valueType="num">
                                      <p:cBhvr additive="base">
                                        <p:cTn id="43" dur="500" fill="hold"/>
                                        <p:tgtEl>
                                          <p:spTgt spid="23"/>
                                        </p:tgtEl>
                                        <p:attrNameLst>
                                          <p:attrName>ppt_x</p:attrName>
                                        </p:attrNameLst>
                                      </p:cBhvr>
                                      <p:tavLst>
                                        <p:tav tm="0">
                                          <p:val>
                                            <p:strVal val="#ppt_x"/>
                                          </p:val>
                                        </p:tav>
                                        <p:tav tm="100000">
                                          <p:val>
                                            <p:strVal val="#ppt_x"/>
                                          </p:val>
                                        </p:tav>
                                      </p:tavLst>
                                    </p:anim>
                                    <p:anim calcmode="lin" valueType="num">
                                      <p:cBhvr additive="base">
                                        <p:cTn id="4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1"/>
                                        </p:tgtEl>
                                        <p:attrNameLst>
                                          <p:attrName>style.visibility</p:attrName>
                                        </p:attrNameLst>
                                      </p:cBhvr>
                                      <p:to>
                                        <p:strVal val="visible"/>
                                      </p:to>
                                    </p:set>
                                    <p:anim calcmode="lin" valueType="num">
                                      <p:cBhvr additive="base">
                                        <p:cTn id="49" dur="500" fill="hold"/>
                                        <p:tgtEl>
                                          <p:spTgt spid="31"/>
                                        </p:tgtEl>
                                        <p:attrNameLst>
                                          <p:attrName>ppt_x</p:attrName>
                                        </p:attrNameLst>
                                      </p:cBhvr>
                                      <p:tavLst>
                                        <p:tav tm="0">
                                          <p:val>
                                            <p:strVal val="#ppt_x"/>
                                          </p:val>
                                        </p:tav>
                                        <p:tav tm="100000">
                                          <p:val>
                                            <p:strVal val="#ppt_x"/>
                                          </p:val>
                                        </p:tav>
                                      </p:tavLst>
                                    </p:anim>
                                    <p:anim calcmode="lin" valueType="num">
                                      <p:cBhvr additive="base">
                                        <p:cTn id="50"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2"/>
                                        </p:tgtEl>
                                        <p:attrNameLst>
                                          <p:attrName>style.visibility</p:attrName>
                                        </p:attrNameLst>
                                      </p:cBhvr>
                                      <p:to>
                                        <p:strVal val="visible"/>
                                      </p:to>
                                    </p:set>
                                    <p:anim calcmode="lin" valueType="num">
                                      <p:cBhvr additive="base">
                                        <p:cTn id="55" dur="500" fill="hold"/>
                                        <p:tgtEl>
                                          <p:spTgt spid="32"/>
                                        </p:tgtEl>
                                        <p:attrNameLst>
                                          <p:attrName>ppt_x</p:attrName>
                                        </p:attrNameLst>
                                      </p:cBhvr>
                                      <p:tavLst>
                                        <p:tav tm="0">
                                          <p:val>
                                            <p:strVal val="#ppt_x"/>
                                          </p:val>
                                        </p:tav>
                                        <p:tav tm="100000">
                                          <p:val>
                                            <p:strVal val="#ppt_x"/>
                                          </p:val>
                                        </p:tav>
                                      </p:tavLst>
                                    </p:anim>
                                    <p:anim calcmode="lin" valueType="num">
                                      <p:cBhvr additive="base">
                                        <p:cTn id="56"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Procedure Events (items 1 &amp; 2)</a:t>
            </a:r>
            <a:endParaRPr lang="en-US" dirty="0"/>
          </a:p>
        </p:txBody>
      </p:sp>
      <p:sp>
        <p:nvSpPr>
          <p:cNvPr id="5" name="Content Placeholder 4"/>
          <p:cNvSpPr>
            <a:spLocks noGrp="1"/>
          </p:cNvSpPr>
          <p:nvPr>
            <p:ph idx="1"/>
          </p:nvPr>
        </p:nvSpPr>
        <p:spPr/>
        <p:txBody>
          <a:bodyPr>
            <a:normAutofit fontScale="92500" lnSpcReduction="20000"/>
          </a:bodyPr>
          <a:lstStyle/>
          <a:p>
            <a:r>
              <a:rPr lang="en-US" dirty="0" smtClean="0"/>
              <a:t>Oral Diet (Item 1)Procedure Event</a:t>
            </a:r>
          </a:p>
          <a:p>
            <a:r>
              <a:rPr lang="en-US" dirty="0" smtClean="0"/>
              <a:t>Use the CWE “Nutrition Modification Type”</a:t>
            </a:r>
          </a:p>
          <a:p>
            <a:pPr lvl="1"/>
            <a:r>
              <a:rPr lang="en-US" dirty="0" smtClean="0"/>
              <a:t>Can have only one (oral?)</a:t>
            </a:r>
          </a:p>
          <a:p>
            <a:r>
              <a:rPr lang="en-US" dirty="0" smtClean="0"/>
              <a:t>Procedure event 3 (affected meals)</a:t>
            </a:r>
          </a:p>
          <a:p>
            <a:pPr lvl="1"/>
            <a:r>
              <a:rPr lang="en-US" dirty="0" smtClean="0"/>
              <a:t>Is that vegan, </a:t>
            </a:r>
            <a:r>
              <a:rPr lang="en-US" dirty="0" err="1" smtClean="0"/>
              <a:t>etc</a:t>
            </a:r>
            <a:r>
              <a:rPr lang="en-US" dirty="0" smtClean="0"/>
              <a:t> or consistent </a:t>
            </a:r>
            <a:r>
              <a:rPr lang="en-US" dirty="0" err="1" smtClean="0"/>
              <a:t>CHOtype</a:t>
            </a:r>
            <a:endParaRPr lang="en-US" dirty="0" smtClean="0"/>
          </a:p>
          <a:p>
            <a:r>
              <a:rPr lang="en-US" dirty="0" smtClean="0"/>
              <a:t>Nutritional Supplement (Item 2? Or only supply request?)</a:t>
            </a:r>
          </a:p>
          <a:p>
            <a:pPr lvl="1"/>
            <a:r>
              <a:rPr lang="en-US" dirty="0" smtClean="0"/>
              <a:t>Can have one to many</a:t>
            </a:r>
          </a:p>
          <a:p>
            <a:r>
              <a:rPr lang="en-US" dirty="0" smtClean="0"/>
              <a:t>Enteral Formula</a:t>
            </a:r>
          </a:p>
          <a:p>
            <a:pPr lvl="1"/>
            <a:r>
              <a:rPr lang="en-US" dirty="0" smtClean="0"/>
              <a:t>Can have one to many</a:t>
            </a:r>
            <a:endParaRPr lang="en-US" dirty="0"/>
          </a:p>
        </p:txBody>
      </p:sp>
    </p:spTree>
    <p:extLst>
      <p:ext uri="{BB962C8B-B14F-4D97-AF65-F5344CB8AC3E}">
        <p14:creationId xmlns:p14="http://schemas.microsoft.com/office/powerpoint/2010/main" val="29004171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Nutrition Order RMIM</a:t>
            </a:r>
            <a:endParaRPr lang="en-US" dirty="0"/>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57200" y="1219200"/>
            <a:ext cx="7162800" cy="4932330"/>
          </a:xfrm>
        </p:spPr>
      </p:pic>
      <p:sp>
        <p:nvSpPr>
          <p:cNvPr id="4" name="Oval 3"/>
          <p:cNvSpPr/>
          <p:nvPr/>
        </p:nvSpPr>
        <p:spPr>
          <a:xfrm>
            <a:off x="4724400" y="2286000"/>
            <a:ext cx="2590800" cy="1447800"/>
          </a:xfrm>
          <a:prstGeom prst="ellipse">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67574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Nutrition Modification Type</a:t>
            </a:r>
            <a:endParaRPr lang="en-US" dirty="0"/>
          </a:p>
        </p:txBody>
      </p:sp>
      <p:sp>
        <p:nvSpPr>
          <p:cNvPr id="3" name="Content Placeholder 2"/>
          <p:cNvSpPr>
            <a:spLocks noGrp="1"/>
          </p:cNvSpPr>
          <p:nvPr>
            <p:ph idx="1"/>
          </p:nvPr>
        </p:nvSpPr>
        <p:spPr/>
        <p:txBody>
          <a:bodyPr>
            <a:normAutofit lnSpcReduction="10000"/>
          </a:bodyPr>
          <a:lstStyle/>
          <a:p>
            <a:r>
              <a:rPr lang="en-US" dirty="0" smtClean="0"/>
              <a:t>Note that two fields have the same code set</a:t>
            </a:r>
          </a:p>
          <a:p>
            <a:r>
              <a:rPr lang="en-US" dirty="0" smtClean="0"/>
              <a:t>We can use these in different ways or the same ways</a:t>
            </a:r>
          </a:p>
          <a:p>
            <a:r>
              <a:rPr lang="en-US" dirty="0" smtClean="0"/>
              <a:t>One to many terms possible (oral, supplement or formula?)(is that procedure event?)</a:t>
            </a:r>
          </a:p>
          <a:p>
            <a:r>
              <a:rPr lang="en-US" dirty="0" smtClean="0"/>
              <a:t>Modifies the entire diet (procedure event 3)</a:t>
            </a:r>
          </a:p>
          <a:p>
            <a:pPr lvl="1"/>
            <a:r>
              <a:rPr lang="en-US" dirty="0" smtClean="0"/>
              <a:t>Kosher</a:t>
            </a:r>
          </a:p>
          <a:p>
            <a:pPr lvl="1"/>
            <a:r>
              <a:rPr lang="en-US" dirty="0" smtClean="0"/>
              <a:t>Vegan</a:t>
            </a:r>
          </a:p>
          <a:p>
            <a:pPr lvl="1"/>
            <a:r>
              <a:rPr lang="en-US" dirty="0" smtClean="0"/>
              <a:t>Texture modified?</a:t>
            </a:r>
            <a:endParaRPr lang="en-US" dirty="0"/>
          </a:p>
        </p:txBody>
      </p:sp>
    </p:spTree>
    <p:extLst>
      <p:ext uri="{BB962C8B-B14F-4D97-AF65-F5344CB8AC3E}">
        <p14:creationId xmlns:p14="http://schemas.microsoft.com/office/powerpoint/2010/main" val="23350059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Nutrition Order RMIM</a:t>
            </a:r>
            <a:endParaRPr lang="en-US" dirty="0"/>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33400" y="1219200"/>
            <a:ext cx="7162800" cy="4932330"/>
          </a:xfrm>
        </p:spPr>
      </p:pic>
      <p:sp>
        <p:nvSpPr>
          <p:cNvPr id="3" name="Oval 2"/>
          <p:cNvSpPr/>
          <p:nvPr/>
        </p:nvSpPr>
        <p:spPr>
          <a:xfrm>
            <a:off x="4038600" y="3886200"/>
            <a:ext cx="1752600" cy="685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67574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Oral Diet Supply Type (Item 3)</a:t>
            </a:r>
            <a:endParaRPr lang="en-US" dirty="0"/>
          </a:p>
        </p:txBody>
      </p:sp>
      <p:sp>
        <p:nvSpPr>
          <p:cNvPr id="5" name="Content Placeholder 4"/>
          <p:cNvSpPr>
            <a:spLocks noGrp="1"/>
          </p:cNvSpPr>
          <p:nvPr>
            <p:ph idx="1"/>
          </p:nvPr>
        </p:nvSpPr>
        <p:spPr/>
        <p:txBody>
          <a:bodyPr/>
          <a:lstStyle/>
          <a:p>
            <a:r>
              <a:rPr lang="en-US" dirty="0" smtClean="0"/>
              <a:t>CNE – reads “oral diet supply type”</a:t>
            </a:r>
          </a:p>
          <a:p>
            <a:endParaRPr lang="en-US" dirty="0" smtClean="0"/>
          </a:p>
        </p:txBody>
      </p:sp>
    </p:spTree>
    <p:extLst>
      <p:ext uri="{BB962C8B-B14F-4D97-AF65-F5344CB8AC3E}">
        <p14:creationId xmlns:p14="http://schemas.microsoft.com/office/powerpoint/2010/main" val="10544975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Nutrition Order RMIM</a:t>
            </a:r>
            <a:endParaRPr lang="en-US" dirty="0"/>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57200" y="1219200"/>
            <a:ext cx="7162800" cy="4932330"/>
          </a:xfrm>
        </p:spPr>
      </p:pic>
      <p:sp>
        <p:nvSpPr>
          <p:cNvPr id="3" name="Oval 2"/>
          <p:cNvSpPr/>
          <p:nvPr/>
        </p:nvSpPr>
        <p:spPr>
          <a:xfrm>
            <a:off x="1219200" y="3429000"/>
            <a:ext cx="14478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67574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5059</TotalTime>
  <Words>583</Words>
  <Application>Microsoft Office PowerPoint</Application>
  <PresentationFormat>On-screen Show (4:3)</PresentationFormat>
  <Paragraphs>134</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Tahoma</vt:lpstr>
      <vt:lpstr>Times New Roman</vt:lpstr>
      <vt:lpstr>Office Theme</vt:lpstr>
      <vt:lpstr>HL7 Vocabulary</vt:lpstr>
      <vt:lpstr>Agenda</vt:lpstr>
      <vt:lpstr>Version 3 Nutrition DMIM</vt:lpstr>
      <vt:lpstr>Procedure Events (items 1 &amp; 2)</vt:lpstr>
      <vt:lpstr>Nutrition Order RMIM</vt:lpstr>
      <vt:lpstr>Nutrition Modification Type</vt:lpstr>
      <vt:lpstr>Nutrition Order RMIM</vt:lpstr>
      <vt:lpstr>Oral Diet Supply Type (Item 3)</vt:lpstr>
      <vt:lpstr>Nutrition Order RMIM</vt:lpstr>
      <vt:lpstr>Food Type (Item #4) Food kind 3</vt:lpstr>
      <vt:lpstr>Nutrition Order RMIM</vt:lpstr>
      <vt:lpstr>Diet Texture Modification Type (#5)</vt:lpstr>
      <vt:lpstr>Food Consistency Types (SNOMED)</vt:lpstr>
      <vt:lpstr>Nutrition Order RMIM</vt:lpstr>
      <vt:lpstr>Nutrient Type (Item #6)</vt:lpstr>
      <vt:lpstr>Nutrition Order RMIM</vt:lpstr>
      <vt:lpstr>Supplement (Item #7)</vt:lpstr>
      <vt:lpstr>Nutrition Order RMIM</vt:lpstr>
      <vt:lpstr>Formula</vt:lpstr>
      <vt:lpstr>Nutrition Order RMIM</vt:lpstr>
      <vt:lpstr>Enteral Administration Method Type</vt:lpstr>
      <vt:lpstr>Nutrition Order RMIM</vt:lpstr>
      <vt:lpstr>Existing Code Sets</vt:lpstr>
      <vt:lpstr>Sample XML Messages</vt:lpstr>
      <vt:lpstr>PowerPoint Presentation</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lhoggle</dc:creator>
  <cp:lastModifiedBy>Claude Nanjo</cp:lastModifiedBy>
  <cp:revision>180</cp:revision>
  <dcterms:created xsi:type="dcterms:W3CDTF">2011-12-02T14:01:21Z</dcterms:created>
  <dcterms:modified xsi:type="dcterms:W3CDTF">2014-03-03T18:33:12Z</dcterms:modified>
</cp:coreProperties>
</file>