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8" r:id="rId5"/>
    <p:sldId id="269" r:id="rId6"/>
    <p:sldId id="270" r:id="rId7"/>
    <p:sldId id="283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82" r:id="rId16"/>
    <p:sldId id="284" r:id="rId17"/>
    <p:sldId id="278" r:id="rId18"/>
    <p:sldId id="279" r:id="rId19"/>
    <p:sldId id="280" r:id="rId20"/>
    <p:sldId id="281" r:id="rId21"/>
    <p:sldId id="262" r:id="rId22"/>
    <p:sldId id="263" r:id="rId23"/>
    <p:sldId id="264" r:id="rId24"/>
    <p:sldId id="259" r:id="rId25"/>
    <p:sldId id="258" r:id="rId26"/>
    <p:sldId id="265" r:id="rId27"/>
    <p:sldId id="266" r:id="rId28"/>
    <p:sldId id="267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2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9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5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58F06-F08A-4581-9382-C6FEB46FADBD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9B8EA-9AF5-4E2F-B0DF-BDB1F590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lobal.gotomeeting.com/meeting/join/5542375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Quality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Builds on functional requirements defined in: </a:t>
            </a:r>
          </a:p>
          <a:p>
            <a:pPr lvl="1"/>
            <a:r>
              <a:rPr lang="en-US" dirty="0" smtClean="0"/>
              <a:t>Harmonization of Health Quality Artifact Reasoning and Expression Logic</a:t>
            </a:r>
          </a:p>
          <a:p>
            <a:r>
              <a:rPr lang="en-US" dirty="0" smtClean="0"/>
              <a:t>Leverages</a:t>
            </a:r>
          </a:p>
          <a:p>
            <a:pPr lvl="1"/>
            <a:r>
              <a:rPr lang="en-US" dirty="0" smtClean="0"/>
              <a:t>Computability achieved by </a:t>
            </a:r>
            <a:r>
              <a:rPr lang="en-US" dirty="0" err="1" smtClean="0"/>
              <a:t>HeD</a:t>
            </a:r>
            <a:endParaRPr lang="en-US" dirty="0" smtClean="0"/>
          </a:p>
          <a:p>
            <a:pPr lvl="1"/>
            <a:r>
              <a:rPr lang="en-US" dirty="0" smtClean="0"/>
              <a:t>Measure Author understanding (QDM Heritage)</a:t>
            </a:r>
          </a:p>
          <a:p>
            <a:r>
              <a:rPr lang="en-US" dirty="0" smtClean="0"/>
              <a:t>Focus of the high-level syntax is on authoring</a:t>
            </a:r>
          </a:p>
          <a:p>
            <a:pPr lvl="1"/>
            <a:r>
              <a:rPr lang="en-US" dirty="0" smtClean="0"/>
              <a:t>While providing a clear/automatic path to computable logic</a:t>
            </a:r>
          </a:p>
        </p:txBody>
      </p:sp>
    </p:spTree>
    <p:extLst>
      <p:ext uri="{BB962C8B-B14F-4D97-AF65-F5344CB8AC3E}">
        <p14:creationId xmlns:p14="http://schemas.microsoft.com/office/powerpoint/2010/main" val="173506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“where” clause returns only those elements that satisfy the condition: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E 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E.lengthOfStay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120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endParaRPr lang="en-US" sz="2000" dirty="0" smtClean="0"/>
          </a:p>
          <a:p>
            <a:r>
              <a:rPr lang="en-US" dirty="0" smtClean="0"/>
              <a:t>“E” in the above example is an alias for the results in the retrieve and can be used anywhere within the query.</a:t>
            </a:r>
          </a:p>
        </p:txBody>
      </p:sp>
    </p:spTree>
    <p:extLst>
      <p:ext uri="{BB962C8B-B14F-4D97-AF65-F5344CB8AC3E}">
        <p14:creationId xmlns:p14="http://schemas.microsoft.com/office/powerpoint/2010/main" val="127147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by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“with” keyword to introduce a filtering relationship: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5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4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6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4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Retrieves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8316" y="1665905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Sexually Active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6110" y="533400"/>
            <a:ext cx="1600200" cy="75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Some Population Definition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286000" y="2820135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Condition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43703" y="2820135"/>
            <a:ext cx="1224545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Procedure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2027451" y="4486692"/>
            <a:ext cx="1226608" cy="76200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FHIR Logic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7753" y="4557635"/>
            <a:ext cx="1226608" cy="76200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CCDA Logic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67237" y="5553590"/>
            <a:ext cx="1173482" cy="5260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FHIR API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5682984" y="5646119"/>
            <a:ext cx="1173482" cy="52608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Flowchart: Magnetic Disk 14"/>
          <p:cNvSpPr/>
          <p:nvPr/>
        </p:nvSpPr>
        <p:spPr>
          <a:xfrm>
            <a:off x="2254976" y="6079671"/>
            <a:ext cx="819190" cy="418067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2398" y="2590800"/>
            <a:ext cx="6924596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37690" y="4131674"/>
            <a:ext cx="1858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As well as Data Format Specific concepts that implement a common “data provider” interface in terms of the logical model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5667703" y="2820135"/>
            <a:ext cx="127801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Medication</a:t>
            </a:r>
            <a:endParaRPr lang="en-US" sz="1600"/>
          </a:p>
        </p:txBody>
      </p:sp>
      <p:cxnSp>
        <p:nvCxnSpPr>
          <p:cNvPr id="23" name="Straight Arrow Connector 22"/>
          <p:cNvCxnSpPr>
            <a:stCxn id="9" idx="2"/>
            <a:endCxn id="12" idx="0"/>
          </p:cNvCxnSpPr>
          <p:nvPr/>
        </p:nvCxnSpPr>
        <p:spPr>
          <a:xfrm>
            <a:off x="2640755" y="5248692"/>
            <a:ext cx="13223" cy="30489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251057" y="5319635"/>
            <a:ext cx="18668" cy="32648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0"/>
            <a:endCxn id="7" idx="2"/>
          </p:cNvCxnSpPr>
          <p:nvPr/>
        </p:nvCxnSpPr>
        <p:spPr>
          <a:xfrm flipV="1">
            <a:off x="2640755" y="3582135"/>
            <a:ext cx="445345" cy="90455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0"/>
            <a:endCxn id="7" idx="2"/>
          </p:cNvCxnSpPr>
          <p:nvPr/>
        </p:nvCxnSpPr>
        <p:spPr>
          <a:xfrm flipH="1" flipV="1">
            <a:off x="3086100" y="3582135"/>
            <a:ext cx="3164957" cy="97550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414214" y="533400"/>
            <a:ext cx="149603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Chlamydia  Test Recommended</a:t>
            </a:r>
            <a:endParaRPr 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7128712" y="1468534"/>
            <a:ext cx="1671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the same way that lower-level concepts can be referenced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1201730" y="1573234"/>
            <a:ext cx="1301357" cy="762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Uses  Device</a:t>
            </a:r>
            <a:endParaRPr lang="en-US" sz="1600"/>
          </a:p>
        </p:txBody>
      </p:sp>
      <p:cxnSp>
        <p:nvCxnSpPr>
          <p:cNvPr id="74" name="Straight Arrow Connector 73"/>
          <p:cNvCxnSpPr>
            <a:stCxn id="7" idx="0"/>
            <a:endCxn id="57" idx="2"/>
          </p:cNvCxnSpPr>
          <p:nvPr/>
        </p:nvCxnSpPr>
        <p:spPr>
          <a:xfrm flipV="1">
            <a:off x="3086100" y="1295400"/>
            <a:ext cx="2076131" cy="152473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0"/>
            <a:endCxn id="57" idx="2"/>
          </p:cNvCxnSpPr>
          <p:nvPr/>
        </p:nvCxnSpPr>
        <p:spPr>
          <a:xfrm flipH="1" flipV="1">
            <a:off x="5162231" y="1295400"/>
            <a:ext cx="976185" cy="37050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0"/>
            <a:endCxn id="5" idx="2"/>
          </p:cNvCxnSpPr>
          <p:nvPr/>
        </p:nvCxnSpPr>
        <p:spPr>
          <a:xfrm flipV="1">
            <a:off x="1852409" y="1283732"/>
            <a:ext cx="1383801" cy="28950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37292" y="444248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sp>
        <p:nvSpPr>
          <p:cNvPr id="103" name="Flowchart: Magnetic Disk 102"/>
          <p:cNvSpPr/>
          <p:nvPr/>
        </p:nvSpPr>
        <p:spPr>
          <a:xfrm>
            <a:off x="3981621" y="5564197"/>
            <a:ext cx="1051514" cy="611336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EHR</a:t>
            </a:r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77745" y="4500209"/>
            <a:ext cx="1226608" cy="762000"/>
          </a:xfrm>
          <a:prstGeom prst="rect">
            <a:avLst/>
          </a:prstGeom>
          <a:solidFill>
            <a:srgbClr val="00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Custom EHR Logic</a:t>
            </a:r>
            <a:endParaRPr lang="en-US" sz="1600"/>
          </a:p>
        </p:txBody>
      </p:sp>
      <p:cxnSp>
        <p:nvCxnSpPr>
          <p:cNvPr id="110" name="Straight Arrow Connector 109"/>
          <p:cNvCxnSpPr>
            <a:stCxn id="109" idx="0"/>
            <a:endCxn id="7" idx="2"/>
          </p:cNvCxnSpPr>
          <p:nvPr/>
        </p:nvCxnSpPr>
        <p:spPr>
          <a:xfrm flipH="1" flipV="1">
            <a:off x="3086100" y="3582135"/>
            <a:ext cx="1404949" cy="91807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2"/>
            <a:endCxn id="103" idx="1"/>
          </p:cNvCxnSpPr>
          <p:nvPr/>
        </p:nvCxnSpPr>
        <p:spPr>
          <a:xfrm>
            <a:off x="4491049" y="5262209"/>
            <a:ext cx="16329" cy="30198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1" idx="0"/>
            <a:endCxn id="4" idx="2"/>
          </p:cNvCxnSpPr>
          <p:nvPr/>
        </p:nvCxnSpPr>
        <p:spPr>
          <a:xfrm flipH="1" flipV="1">
            <a:off x="6138416" y="2427905"/>
            <a:ext cx="168292" cy="3922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" idx="0"/>
            <a:endCxn id="4" idx="2"/>
          </p:cNvCxnSpPr>
          <p:nvPr/>
        </p:nvCxnSpPr>
        <p:spPr>
          <a:xfrm flipV="1">
            <a:off x="3086100" y="2427905"/>
            <a:ext cx="3052316" cy="39223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" idx="0"/>
            <a:endCxn id="5" idx="2"/>
          </p:cNvCxnSpPr>
          <p:nvPr/>
        </p:nvCxnSpPr>
        <p:spPr>
          <a:xfrm flipV="1">
            <a:off x="3086100" y="1283732"/>
            <a:ext cx="150110" cy="153640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457200" y="4419600"/>
            <a:ext cx="10860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We implement at least this </a:t>
            </a:r>
          </a:p>
          <a:p>
            <a:r>
              <a:rPr lang="en-US" sz="1400" smtClean="0"/>
              <a:t>e.g. as Java library</a:t>
            </a:r>
            <a:endParaRPr lang="en-US" sz="1400"/>
          </a:p>
        </p:txBody>
      </p:sp>
      <p:sp>
        <p:nvSpPr>
          <p:cNvPr id="158" name="TextBox 157"/>
          <p:cNvSpPr txBox="1"/>
          <p:nvPr/>
        </p:nvSpPr>
        <p:spPr>
          <a:xfrm>
            <a:off x="7515746" y="2640449"/>
            <a:ext cx="1498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Including the concepts explicitly defined in the “logical model”</a:t>
            </a:r>
            <a:endParaRPr lang="en-US" sz="1400" dirty="0"/>
          </a:p>
        </p:txBody>
      </p:sp>
      <p:cxnSp>
        <p:nvCxnSpPr>
          <p:cNvPr id="160" name="Straight Arrow Connector 159"/>
          <p:cNvCxnSpPr>
            <a:stCxn id="157" idx="3"/>
            <a:endCxn id="9" idx="1"/>
          </p:cNvCxnSpPr>
          <p:nvPr/>
        </p:nvCxnSpPr>
        <p:spPr>
          <a:xfrm flipV="1">
            <a:off x="1543232" y="4867692"/>
            <a:ext cx="484219" cy="13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142292" y="4419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…</a:t>
            </a:r>
            <a:endParaRPr lang="en-US" sz="3600"/>
          </a:p>
        </p:txBody>
      </p:sp>
      <p:cxnSp>
        <p:nvCxnSpPr>
          <p:cNvPr id="168" name="Straight Arrow Connector 167"/>
          <p:cNvCxnSpPr>
            <a:stCxn id="20" idx="1"/>
            <a:endCxn id="11" idx="3"/>
          </p:cNvCxnSpPr>
          <p:nvPr/>
        </p:nvCxnSpPr>
        <p:spPr>
          <a:xfrm flipH="1">
            <a:off x="6864361" y="4824172"/>
            <a:ext cx="273329" cy="114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24936" y="475635"/>
            <a:ext cx="108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There are ways device use could be inferred - if not, return “unknown”</a:t>
            </a:r>
            <a:endParaRPr lang="en-US" sz="1200"/>
          </a:p>
        </p:txBody>
      </p:sp>
      <p:cxnSp>
        <p:nvCxnSpPr>
          <p:cNvPr id="182" name="Straight Arrow Connector 181"/>
          <p:cNvCxnSpPr>
            <a:stCxn id="7" idx="0"/>
            <a:endCxn id="73" idx="2"/>
          </p:cNvCxnSpPr>
          <p:nvPr/>
        </p:nvCxnSpPr>
        <p:spPr>
          <a:xfrm flipH="1" flipV="1">
            <a:off x="1852409" y="2335234"/>
            <a:ext cx="1233691" cy="48490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906043" y="3968940"/>
            <a:ext cx="491916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smtClean="0"/>
              <a:t>e.g. Condition.evaluate (DataSource, Occurrence, Filter)</a:t>
            </a:r>
            <a:endParaRPr lang="en-US" sz="1600" i="1"/>
          </a:p>
        </p:txBody>
      </p:sp>
      <p:sp>
        <p:nvSpPr>
          <p:cNvPr id="188" name="TextBox 187"/>
          <p:cNvSpPr txBox="1"/>
          <p:nvPr/>
        </p:nvSpPr>
        <p:spPr>
          <a:xfrm>
            <a:off x="6367699" y="16329"/>
            <a:ext cx="260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BLUE = available concepts</a:t>
            </a:r>
            <a:endParaRPr lang="en-US" dirty="0"/>
          </a:p>
        </p:txBody>
      </p:sp>
      <p:sp>
        <p:nvSpPr>
          <p:cNvPr id="193" name="TextBox 192"/>
          <p:cNvSpPr txBox="1"/>
          <p:nvPr/>
        </p:nvSpPr>
        <p:spPr>
          <a:xfrm>
            <a:off x="6087970" y="556736"/>
            <a:ext cx="2149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DSL can reference high-level concept of “</a:t>
            </a:r>
            <a:r>
              <a:rPr lang="en-US" sz="1400" dirty="0" err="1" smtClean="0"/>
              <a:t>ChlamydiaTest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cxnSp>
        <p:nvCxnSpPr>
          <p:cNvPr id="200" name="Straight Arrow Connector 199"/>
          <p:cNvCxnSpPr>
            <a:stCxn id="179" idx="2"/>
            <a:endCxn id="73" idx="1"/>
          </p:cNvCxnSpPr>
          <p:nvPr/>
        </p:nvCxnSpPr>
        <p:spPr>
          <a:xfrm>
            <a:off x="667952" y="1675964"/>
            <a:ext cx="533778" cy="27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2711043" y="5245814"/>
            <a:ext cx="102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REST API</a:t>
            </a:r>
            <a:endParaRPr lang="en-US" sz="1200"/>
          </a:p>
        </p:txBody>
      </p:sp>
      <p:sp>
        <p:nvSpPr>
          <p:cNvPr id="203" name="TextBox 202"/>
          <p:cNvSpPr txBox="1"/>
          <p:nvPr/>
        </p:nvSpPr>
        <p:spPr>
          <a:xfrm>
            <a:off x="4594769" y="5285601"/>
            <a:ext cx="74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e.g. SQL</a:t>
            </a:r>
            <a:endParaRPr lang="en-US" sz="1200"/>
          </a:p>
        </p:txBody>
      </p:sp>
      <p:sp>
        <p:nvSpPr>
          <p:cNvPr id="206" name="TextBox 205"/>
          <p:cNvSpPr txBox="1"/>
          <p:nvPr/>
        </p:nvSpPr>
        <p:spPr>
          <a:xfrm>
            <a:off x="-55766" y="16329"/>
            <a:ext cx="544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Underlying Language and Data Source are both variable </a:t>
            </a:r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7189069" y="5819253"/>
            <a:ext cx="142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Back end data stores</a:t>
            </a:r>
            <a:endParaRPr lang="en-US" sz="1400"/>
          </a:p>
        </p:txBody>
      </p:sp>
      <p:cxnSp>
        <p:nvCxnSpPr>
          <p:cNvPr id="49" name="Straight Arrow Connector 48"/>
          <p:cNvCxnSpPr>
            <a:endCxn id="73" idx="2"/>
          </p:cNvCxnSpPr>
          <p:nvPr/>
        </p:nvCxnSpPr>
        <p:spPr>
          <a:xfrm flipH="1" flipV="1">
            <a:off x="1852409" y="2335234"/>
            <a:ext cx="325339" cy="216497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77" y="1600200"/>
            <a:ext cx="8749245" cy="35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0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Criteria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3" y="2133600"/>
            <a:ext cx="872555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2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Phrases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4" y="2057400"/>
            <a:ext cx="890935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24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7" y="1295400"/>
            <a:ext cx="89165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0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17638"/>
            <a:ext cx="7696200" cy="52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1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Common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05" y="1295400"/>
            <a:ext cx="616278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3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CQM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7" y="1417638"/>
            <a:ext cx="87523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 Screening, CDS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" y="1676400"/>
            <a:ext cx="831056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0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Still very much a work in progress</a:t>
            </a:r>
          </a:p>
          <a:p>
            <a:pPr lvl="1"/>
            <a:r>
              <a:rPr lang="en-US" dirty="0" smtClean="0"/>
              <a:t>Completing/Refining the syntax</a:t>
            </a:r>
          </a:p>
          <a:p>
            <a:pPr lvl="1"/>
            <a:r>
              <a:rPr lang="en-US" dirty="0" smtClean="0"/>
              <a:t>Mapping QLIM to FHIR</a:t>
            </a:r>
          </a:p>
          <a:p>
            <a:pPr lvl="1"/>
            <a:r>
              <a:rPr lang="en-US" dirty="0" smtClean="0"/>
              <a:t>Performance/Implementation implications</a:t>
            </a:r>
          </a:p>
          <a:p>
            <a:pPr lvl="1"/>
            <a:r>
              <a:rPr lang="en-US" dirty="0" smtClean="0"/>
              <a:t>Representation in XML artifacts</a:t>
            </a:r>
          </a:p>
          <a:p>
            <a:pPr lvl="1"/>
            <a:r>
              <a:rPr lang="en-US" dirty="0" smtClean="0"/>
              <a:t>Clinical Quality Language Specification (ballot materials)</a:t>
            </a:r>
          </a:p>
          <a:p>
            <a:r>
              <a:rPr lang="en-US" dirty="0" smtClean="0"/>
              <a:t>Sub-team meets weekly, Wed 11:00 Eastern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global.gotomeeting.com/meeting/join/554237525</a:t>
            </a:r>
            <a:endParaRPr lang="en-US" u="sng" dirty="0" smtClean="0"/>
          </a:p>
          <a:p>
            <a:pPr lvl="1"/>
            <a:r>
              <a:rPr lang="en-US" dirty="0"/>
              <a:t>Dial +1 770-657-9270, Participant Code: 6870541 </a:t>
            </a:r>
            <a:endParaRPr lang="en-US" dirty="0" smtClean="0"/>
          </a:p>
          <a:p>
            <a:r>
              <a:rPr lang="en-US" dirty="0" smtClean="0"/>
              <a:t>Using a common </a:t>
            </a:r>
            <a:r>
              <a:rPr lang="en-US" dirty="0" err="1" smtClean="0"/>
              <a:t>cqframework</a:t>
            </a:r>
            <a:r>
              <a:rPr lang="en-US" smtClean="0"/>
              <a:t> repository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68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using statements</a:t>
            </a:r>
          </a:p>
          <a:p>
            <a:pPr lvl="1"/>
            <a:r>
              <a:rPr lang="en-US" dirty="0" smtClean="0"/>
              <a:t>Define the data model(s) in use by the library</a:t>
            </a:r>
          </a:p>
          <a:p>
            <a:r>
              <a:rPr lang="en-US" dirty="0" smtClean="0"/>
              <a:t>include statements</a:t>
            </a:r>
          </a:p>
          <a:p>
            <a:pPr lvl="1"/>
            <a:r>
              <a:rPr lang="en-US" dirty="0" smtClean="0"/>
              <a:t>Define other libraries referenced by the library</a:t>
            </a:r>
          </a:p>
          <a:p>
            <a:r>
              <a:rPr lang="en-US" dirty="0" smtClean="0"/>
              <a:t>context definition</a:t>
            </a:r>
          </a:p>
          <a:p>
            <a:pPr lvl="1"/>
            <a:r>
              <a:rPr lang="en-US" dirty="0" smtClean="0"/>
              <a:t>Define the overall context for the library (e.g. PATIENT or ENCOUNTER)</a:t>
            </a:r>
          </a:p>
          <a:p>
            <a:pPr lvl="1"/>
            <a:r>
              <a:rPr lang="en-US" dirty="0" smtClean="0"/>
              <a:t>system-understood</a:t>
            </a:r>
          </a:p>
          <a:p>
            <a:pPr lvl="1"/>
            <a:r>
              <a:rPr lang="en-US" dirty="0" smtClean="0"/>
              <a:t>in terms of the model</a:t>
            </a:r>
          </a:p>
          <a:p>
            <a:r>
              <a:rPr lang="en-US" dirty="0" smtClean="0"/>
              <a:t>parameter definitions</a:t>
            </a:r>
          </a:p>
          <a:p>
            <a:pPr lvl="1"/>
            <a:r>
              <a:rPr lang="en-US" dirty="0" smtClean="0"/>
              <a:t>Define available “inputs”</a:t>
            </a:r>
          </a:p>
          <a:p>
            <a:r>
              <a:rPr lang="en-US" dirty="0" smtClean="0"/>
              <a:t>concept definitions</a:t>
            </a:r>
          </a:p>
          <a:p>
            <a:pPr lvl="1"/>
            <a:r>
              <a:rPr lang="en-US" dirty="0" smtClean="0"/>
              <a:t>Define user-friendly labels for value sets within the library</a:t>
            </a:r>
          </a:p>
          <a:p>
            <a:r>
              <a:rPr lang="en-US" dirty="0" smtClean="0"/>
              <a:t>let statements</a:t>
            </a:r>
          </a:p>
          <a:p>
            <a:pPr lvl="1"/>
            <a:r>
              <a:rPr lang="en-US" dirty="0" smtClean="0"/>
              <a:t>Define the expressions that are available within the library</a:t>
            </a:r>
          </a:p>
          <a:p>
            <a:pPr lvl="1"/>
            <a:r>
              <a:rPr lang="en-US" dirty="0" smtClean="0"/>
              <a:t>Can be used by the containing artifact or other referencing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1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Simple Types</a:t>
            </a:r>
          </a:p>
          <a:p>
            <a:pPr lvl="1"/>
            <a:r>
              <a:rPr lang="en-US" dirty="0" smtClean="0"/>
              <a:t>Boolean, String, Number, Date/Time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"female"</a:t>
            </a:r>
            <a:endParaRPr lang="en-US" dirty="0" smtClean="0"/>
          </a:p>
          <a:p>
            <a:r>
              <a:rPr lang="en-US" dirty="0" smtClean="0"/>
              <a:t>Clinical Types</a:t>
            </a:r>
          </a:p>
          <a:p>
            <a:pPr lvl="1"/>
            <a:r>
              <a:rPr lang="en-US" dirty="0" smtClean="0"/>
              <a:t>Quantities, Concepts (Value Sets)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months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/cm3"</a:t>
            </a:r>
            <a:endParaRPr lang="en-US" dirty="0" smtClean="0"/>
          </a:p>
          <a:p>
            <a:r>
              <a:rPr lang="en-US" dirty="0" smtClean="0"/>
              <a:t>Structured Types</a:t>
            </a:r>
          </a:p>
          <a:p>
            <a:pPr lvl="1"/>
            <a:r>
              <a:rPr lang="en-US" dirty="0" smtClean="0"/>
              <a:t>Model Classes, Tuples</a:t>
            </a:r>
          </a:p>
          <a:p>
            <a:pPr lvl="1"/>
            <a:r>
              <a:rPr lang="en-US" dirty="0"/>
              <a:t>[Encounter, Performed</a:t>
            </a:r>
            <a:r>
              <a:rPr lang="en-US" dirty="0" smtClean="0"/>
              <a:t>]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Name: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"Patrick"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DOB: Date(2014, 1, 1) }</a:t>
            </a:r>
            <a:endParaRPr lang="en-US" dirty="0" smtClean="0"/>
          </a:p>
          <a:p>
            <a:r>
              <a:rPr lang="en-US" dirty="0" smtClean="0"/>
              <a:t>List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1, 2, 3, 4, 5 }</a:t>
            </a:r>
            <a:endParaRPr lang="en-US" dirty="0" smtClean="0"/>
          </a:p>
          <a:p>
            <a:r>
              <a:rPr lang="en-US" dirty="0" smtClean="0"/>
              <a:t>Interval Types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[today - 1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years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now]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  <a:endParaRPr lang="en-US" dirty="0" smtClean="0"/>
          </a:p>
          <a:p>
            <a:r>
              <a:rPr lang="en-US" dirty="0" smtClean="0"/>
              <a:t>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&gt;=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&lt;&gt; B</a:t>
            </a:r>
            <a:endParaRPr lang="en-US" dirty="0" smtClean="0"/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+ B * 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Timing/Interval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Full set from QDM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concurrent with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Timing Phrases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before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endParaRPr lang="en-US" dirty="0" smtClean="0"/>
          </a:p>
          <a:p>
            <a:r>
              <a:rPr lang="en-US" dirty="0" smtClean="0"/>
              <a:t>Interval operators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meets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overlaps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endParaRPr lang="en-US" dirty="0" smtClean="0"/>
          </a:p>
          <a:p>
            <a:r>
              <a:rPr lang="en-US" dirty="0" smtClean="0"/>
              <a:t>Point access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endParaRPr lang="en-US" dirty="0" smtClean="0"/>
          </a:p>
          <a:p>
            <a:r>
              <a:rPr lang="en-US" dirty="0" smtClean="0"/>
              <a:t>Membership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1, 2, 3, 4, 5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Date/Time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Construction</a:t>
            </a:r>
          </a:p>
          <a:p>
            <a:r>
              <a:rPr lang="en-US" dirty="0" smtClean="0"/>
              <a:t>Date Arithmetic</a:t>
            </a:r>
          </a:p>
          <a:p>
            <a:r>
              <a:rPr lang="en-US" dirty="0" smtClean="0"/>
              <a:t>Date/Time extraction</a:t>
            </a:r>
          </a:p>
          <a:p>
            <a:r>
              <a:rPr lang="en-US" dirty="0" smtClean="0"/>
              <a:t>Component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9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QILM Statement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Every clinical statement has</a:t>
            </a:r>
          </a:p>
          <a:p>
            <a:pPr lvl="1"/>
            <a:r>
              <a:rPr lang="en-US" dirty="0" smtClean="0"/>
              <a:t>Occurrence (Occurrence, </a:t>
            </a:r>
            <a:r>
              <a:rPr lang="en-US" dirty="0" err="1" smtClean="0"/>
              <a:t>NonOccurrence</a:t>
            </a:r>
            <a:r>
              <a:rPr lang="en-US" dirty="0" smtClean="0"/>
              <a:t>, </a:t>
            </a:r>
            <a:r>
              <a:rPr lang="en-US" dirty="0" err="1" smtClean="0"/>
              <a:t>UnknownOccurrence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Topic, either an Observable, or an Action</a:t>
            </a:r>
          </a:p>
          <a:p>
            <a:r>
              <a:rPr lang="en-US" dirty="0" smtClean="0"/>
              <a:t>Observables:</a:t>
            </a:r>
          </a:p>
          <a:p>
            <a:pPr lvl="1"/>
            <a:r>
              <a:rPr lang="en-US" dirty="0" smtClean="0"/>
              <a:t>Condition, Prognosis, </a:t>
            </a:r>
            <a:r>
              <a:rPr lang="en-US" dirty="0" err="1" smtClean="0"/>
              <a:t>ObservationResult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Actions:</a:t>
            </a:r>
          </a:p>
          <a:p>
            <a:pPr lvl="1"/>
            <a:r>
              <a:rPr lang="en-US" dirty="0" smtClean="0"/>
              <a:t>Procedure, Medication Administration, etc.</a:t>
            </a:r>
          </a:p>
          <a:p>
            <a:r>
              <a:rPr lang="en-US" dirty="0" smtClean="0"/>
              <a:t>In addition, Actions have Modality:</a:t>
            </a:r>
          </a:p>
          <a:p>
            <a:pPr lvl="1"/>
            <a:r>
              <a:rPr lang="en-US" dirty="0" smtClean="0"/>
              <a:t>Proposed, Ordered, Performed, etc.</a:t>
            </a:r>
          </a:p>
        </p:txBody>
      </p:sp>
    </p:spTree>
    <p:extLst>
      <p:ext uri="{BB962C8B-B14F-4D97-AF65-F5344CB8AC3E}">
        <p14:creationId xmlns:p14="http://schemas.microsoft.com/office/powerpoint/2010/main" val="400984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Retrieves information from the data layer</a:t>
            </a:r>
          </a:p>
          <a:p>
            <a:pPr lvl="1"/>
            <a:r>
              <a:rPr lang="en-US" dirty="0" smtClean="0"/>
              <a:t>Respects current context (PATIENT, ENCOUNTER)</a:t>
            </a:r>
          </a:p>
          <a:p>
            <a:r>
              <a:rPr lang="en-US" dirty="0" smtClean="0"/>
              <a:t>Specified in terms of Data Model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[Procedure, Proposal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unknown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DeviceUse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Code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"Inpatient"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  <a:p>
            <a:r>
              <a:rPr lang="en-US" dirty="0" smtClean="0"/>
              <a:t>Optionally filter by Date Range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[Encounter, Performed: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during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MeasurementPeriod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5977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707</Words>
  <Application>Microsoft Office PowerPoint</Application>
  <PresentationFormat>On-screen Show (4:3)</PresentationFormat>
  <Paragraphs>149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Clinical Quality Language</vt:lpstr>
      <vt:lpstr>PowerPoint Presentation</vt:lpstr>
      <vt:lpstr>Anatomy of a Library</vt:lpstr>
      <vt:lpstr>Data Types</vt:lpstr>
      <vt:lpstr>Simple Expressions</vt:lpstr>
      <vt:lpstr>Timing/Interval Operations</vt:lpstr>
      <vt:lpstr>Date/Time Manipulation</vt:lpstr>
      <vt:lpstr>QILM Statement Structure</vt:lpstr>
      <vt:lpstr>Retrieve</vt:lpstr>
      <vt:lpstr>Filtering</vt:lpstr>
      <vt:lpstr>Filtering by Relationships</vt:lpstr>
      <vt:lpstr>Set Operations</vt:lpstr>
      <vt:lpstr>Combining Results</vt:lpstr>
      <vt:lpstr>Let Statements</vt:lpstr>
      <vt:lpstr>Conditional Expressions</vt:lpstr>
      <vt:lpstr>Aggregate Expressions</vt:lpstr>
      <vt:lpstr>Advanced Constructs</vt:lpstr>
      <vt:lpstr>Defining Operators</vt:lpstr>
      <vt:lpstr>Defining Retrieves</vt:lpstr>
      <vt:lpstr>Using Libraries</vt:lpstr>
      <vt:lpstr>Simple Example</vt:lpstr>
      <vt:lpstr>Population Criteria</vt:lpstr>
      <vt:lpstr>Timing Phrases</vt:lpstr>
      <vt:lpstr>Chlamydia Screening, CQM</vt:lpstr>
      <vt:lpstr>Chlamydia Screening, CDS</vt:lpstr>
      <vt:lpstr>Chlamydia Screening, Common</vt:lpstr>
      <vt:lpstr>Chlamydia Screening, CQM 2</vt:lpstr>
      <vt:lpstr>Chlamydia Screening, CDS 2</vt:lpstr>
      <vt:lpstr>Next Steps</vt:lpstr>
    </vt:vector>
  </TitlesOfParts>
  <Company>The MITRE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Kramer, Mark A.</dc:creator>
  <cp:lastModifiedBy>Bryn</cp:lastModifiedBy>
  <cp:revision>49</cp:revision>
  <dcterms:created xsi:type="dcterms:W3CDTF">2014-05-15T20:07:40Z</dcterms:created>
  <dcterms:modified xsi:type="dcterms:W3CDTF">2014-06-05T21:05:27Z</dcterms:modified>
</cp:coreProperties>
</file>