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6" r:id="rId2"/>
    <p:sldId id="267" r:id="rId3"/>
    <p:sldId id="358" r:id="rId4"/>
    <p:sldId id="357" r:id="rId5"/>
    <p:sldId id="359" r:id="rId6"/>
    <p:sldId id="473" r:id="rId7"/>
    <p:sldId id="297" r:id="rId8"/>
    <p:sldId id="410" r:id="rId9"/>
    <p:sldId id="361" r:id="rId10"/>
    <p:sldId id="362" r:id="rId11"/>
    <p:sldId id="364" r:id="rId12"/>
    <p:sldId id="367" r:id="rId13"/>
    <p:sldId id="368" r:id="rId14"/>
    <p:sldId id="369" r:id="rId15"/>
    <p:sldId id="370" r:id="rId16"/>
    <p:sldId id="372" r:id="rId17"/>
    <p:sldId id="383" r:id="rId18"/>
    <p:sldId id="384" r:id="rId19"/>
    <p:sldId id="385" r:id="rId20"/>
    <p:sldId id="414" r:id="rId21"/>
    <p:sldId id="415" r:id="rId22"/>
    <p:sldId id="416" r:id="rId23"/>
    <p:sldId id="417" r:id="rId24"/>
    <p:sldId id="374" r:id="rId25"/>
    <p:sldId id="375" r:id="rId26"/>
    <p:sldId id="376" r:id="rId27"/>
    <p:sldId id="426" r:id="rId28"/>
    <p:sldId id="377" r:id="rId29"/>
    <p:sldId id="379" r:id="rId30"/>
    <p:sldId id="397" r:id="rId31"/>
    <p:sldId id="468" r:id="rId32"/>
    <p:sldId id="469" r:id="rId33"/>
    <p:sldId id="403" r:id="rId34"/>
    <p:sldId id="404" r:id="rId35"/>
    <p:sldId id="450" r:id="rId36"/>
    <p:sldId id="451" r:id="rId37"/>
    <p:sldId id="452" r:id="rId38"/>
    <p:sldId id="453" r:id="rId39"/>
    <p:sldId id="454" r:id="rId40"/>
    <p:sldId id="455" r:id="rId41"/>
    <p:sldId id="456" r:id="rId42"/>
    <p:sldId id="457" r:id="rId43"/>
    <p:sldId id="458" r:id="rId44"/>
    <p:sldId id="459" r:id="rId45"/>
    <p:sldId id="460" r:id="rId46"/>
    <p:sldId id="461" r:id="rId47"/>
    <p:sldId id="462" r:id="rId48"/>
    <p:sldId id="463" r:id="rId49"/>
    <p:sldId id="464" r:id="rId50"/>
    <p:sldId id="465" r:id="rId51"/>
    <p:sldId id="466" r:id="rId52"/>
    <p:sldId id="471" r:id="rId53"/>
    <p:sldId id="470" r:id="rId54"/>
    <p:sldId id="356" r:id="rId55"/>
    <p:sldId id="396" r:id="rId56"/>
    <p:sldId id="427" r:id="rId57"/>
    <p:sldId id="348" r:id="rId58"/>
    <p:sldId id="347" r:id="rId59"/>
    <p:sldId id="283" r:id="rId60"/>
    <p:sldId id="430" r:id="rId61"/>
    <p:sldId id="428" r:id="rId62"/>
    <p:sldId id="429" r:id="rId63"/>
    <p:sldId id="431" r:id="rId64"/>
    <p:sldId id="432" r:id="rId65"/>
    <p:sldId id="433" r:id="rId66"/>
    <p:sldId id="434" r:id="rId67"/>
    <p:sldId id="435" r:id="rId68"/>
    <p:sldId id="436" r:id="rId69"/>
    <p:sldId id="437" r:id="rId70"/>
    <p:sldId id="438" r:id="rId71"/>
    <p:sldId id="439" r:id="rId72"/>
    <p:sldId id="440" r:id="rId73"/>
    <p:sldId id="441" r:id="rId74"/>
    <p:sldId id="442" r:id="rId75"/>
    <p:sldId id="443" r:id="rId76"/>
    <p:sldId id="444" r:id="rId77"/>
    <p:sldId id="445" r:id="rId78"/>
    <p:sldId id="446" r:id="rId79"/>
    <p:sldId id="447" r:id="rId80"/>
    <p:sldId id="448" r:id="rId81"/>
    <p:sldId id="449" r:id="rId82"/>
    <p:sldId id="378" r:id="rId8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d Larsen" initials="" lastIdx="2" clrIdx="0"/>
  <p:cmAuthor id="1" name="merideth.c.vida" initials="" lastIdx="1" clrIdx="1"/>
  <p:cmAuthor id="2" name="Jamie" initials="" lastIdx="9" clrIdx="2"/>
  <p:cmAuthor id="3" name="Aziz Boxwala" initials="AB" lastIdx="1" clrIdx="3"/>
  <p:cmAuthor id="4" name="Jamie" initials="J"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AA3"/>
    <a:srgbClr val="292929"/>
    <a:srgbClr val="FFFEE5"/>
    <a:srgbClr val="FFFDBB"/>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68935" autoAdjust="0"/>
  </p:normalViewPr>
  <p:slideViewPr>
    <p:cSldViewPr>
      <p:cViewPr varScale="1">
        <p:scale>
          <a:sx n="91" d="100"/>
          <a:sy n="91" d="100"/>
        </p:scale>
        <p:origin x="21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pitchFamily="34" charset="0"/>
                <a:ea typeface="ＭＳ Ｐゴシック" pitchFamily="34" charset="-128"/>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pitchFamily="34" charset="0"/>
                <a:ea typeface="ＭＳ Ｐゴシック" pitchFamily="34" charset="-128"/>
                <a:cs typeface="+mn-cs"/>
              </a:defRPr>
            </a:lvl1pPr>
          </a:lstStyle>
          <a:p>
            <a:pPr>
              <a:defRPr/>
            </a:pPr>
            <a:fld id="{C745B4EE-91D8-47D2-B15E-5240A7F35444}" type="datetimeFigureOut">
              <a:rPr lang="en-US"/>
              <a:pPr>
                <a:defRPr/>
              </a:pPr>
              <a:t>3/27/2014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atin typeface="Arial" pitchFamily="34" charset="0"/>
                <a:ea typeface="ＭＳ Ｐゴシック" pitchFamily="34" charset="-128"/>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Arial" pitchFamily="34" charset="0"/>
                <a:ea typeface="ＭＳ Ｐゴシック" pitchFamily="34" charset="-128"/>
                <a:cs typeface="+mn-cs"/>
              </a:defRPr>
            </a:lvl1pPr>
          </a:lstStyle>
          <a:p>
            <a:pPr>
              <a:defRPr/>
            </a:pPr>
            <a:fld id="{FDD4308A-9233-4FF3-95CC-E614DB0EC17E}" type="slidenum">
              <a:rPr lang="en-US"/>
              <a:pPr>
                <a:defRPr/>
              </a:pPr>
              <a:t>‹#›</a:t>
            </a:fld>
            <a:endParaRPr lang="en-US" dirty="0"/>
          </a:p>
        </p:txBody>
      </p:sp>
    </p:spTree>
    <p:extLst>
      <p:ext uri="{BB962C8B-B14F-4D97-AF65-F5344CB8AC3E}">
        <p14:creationId xmlns:p14="http://schemas.microsoft.com/office/powerpoint/2010/main" val="38641245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Jamie</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1</a:t>
            </a:fld>
            <a:endParaRPr lang="en-US" dirty="0"/>
          </a:p>
        </p:txBody>
      </p:sp>
    </p:spTree>
    <p:extLst>
      <p:ext uri="{BB962C8B-B14F-4D97-AF65-F5344CB8AC3E}">
        <p14:creationId xmlns:p14="http://schemas.microsoft.com/office/powerpoint/2010/main" val="2616709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Claude</a:t>
            </a:r>
          </a:p>
        </p:txBody>
      </p:sp>
    </p:spTree>
    <p:extLst>
      <p:ext uri="{BB962C8B-B14F-4D97-AF65-F5344CB8AC3E}">
        <p14:creationId xmlns:p14="http://schemas.microsoft.com/office/powerpoint/2010/main" val="2894595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0"/>
          <p:cNvSpPr txBox="1">
            <a:spLocks noGrp="1" noChangeArrowheads="1"/>
          </p:cNvSpPr>
          <p:nvPr/>
        </p:nvSpPr>
        <p:spPr bwMode="auto">
          <a:xfrm>
            <a:off x="1" y="8884796"/>
            <a:ext cx="2972421" cy="25920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1418" tIns="45710" rIns="91418" bIns="45710" anchor="b">
            <a:spAutoFit/>
          </a:bodyPr>
          <a:lstStyle>
            <a:lvl1pPr defTabSz="931863" eaLnBrk="0" hangingPunct="0">
              <a:defRPr>
                <a:solidFill>
                  <a:schemeClr val="tx1"/>
                </a:solidFill>
                <a:latin typeface="Arial" pitchFamily="34" charset="0"/>
              </a:defRPr>
            </a:lvl1pPr>
            <a:lvl2pPr marL="742950" indent="-285750" defTabSz="931863" eaLnBrk="0" hangingPunct="0">
              <a:defRPr>
                <a:solidFill>
                  <a:schemeClr val="tx1"/>
                </a:solidFill>
                <a:latin typeface="Arial" pitchFamily="34" charset="0"/>
              </a:defRPr>
            </a:lvl2pPr>
            <a:lvl3pPr marL="1143000" indent="-228600" defTabSz="931863" eaLnBrk="0" hangingPunct="0">
              <a:defRPr>
                <a:solidFill>
                  <a:schemeClr val="tx1"/>
                </a:solidFill>
                <a:latin typeface="Arial" pitchFamily="34" charset="0"/>
              </a:defRPr>
            </a:lvl3pPr>
            <a:lvl4pPr marL="1600200" indent="-228600" defTabSz="931863" eaLnBrk="0" hangingPunct="0">
              <a:defRPr>
                <a:solidFill>
                  <a:schemeClr val="tx1"/>
                </a:solidFill>
                <a:latin typeface="Arial" pitchFamily="34" charset="0"/>
              </a:defRPr>
            </a:lvl4pPr>
            <a:lvl5pPr marL="2057400" indent="-228600" defTabSz="931863" eaLnBrk="0" hangingPunct="0">
              <a:defRPr>
                <a:solidFill>
                  <a:schemeClr val="tx1"/>
                </a:solidFill>
                <a:latin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Monotype Sorts"/>
              <a:buChar char="4"/>
            </a:pPr>
            <a:r>
              <a:rPr lang="en-US" sz="1100">
                <a:solidFill>
                  <a:schemeClr val="bg1"/>
                </a:solidFill>
                <a:latin typeface="Times New Roman" pitchFamily="18" charset="0"/>
              </a:rPr>
              <a:t>SCT 14May</a:t>
            </a: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Claude</a:t>
            </a:r>
          </a:p>
        </p:txBody>
      </p:sp>
    </p:spTree>
    <p:extLst>
      <p:ext uri="{BB962C8B-B14F-4D97-AF65-F5344CB8AC3E}">
        <p14:creationId xmlns:p14="http://schemas.microsoft.com/office/powerpoint/2010/main" val="3094651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Claude</a:t>
            </a:r>
          </a:p>
        </p:txBody>
      </p:sp>
    </p:spTree>
    <p:extLst>
      <p:ext uri="{BB962C8B-B14F-4D97-AF65-F5344CB8AC3E}">
        <p14:creationId xmlns:p14="http://schemas.microsoft.com/office/powerpoint/2010/main" val="1090624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Claude</a:t>
            </a:r>
          </a:p>
        </p:txBody>
      </p:sp>
    </p:spTree>
    <p:extLst>
      <p:ext uri="{BB962C8B-B14F-4D97-AF65-F5344CB8AC3E}">
        <p14:creationId xmlns:p14="http://schemas.microsoft.com/office/powerpoint/2010/main" val="3526924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Claude</a:t>
            </a:r>
          </a:p>
        </p:txBody>
      </p:sp>
    </p:spTree>
    <p:extLst>
      <p:ext uri="{BB962C8B-B14F-4D97-AF65-F5344CB8AC3E}">
        <p14:creationId xmlns:p14="http://schemas.microsoft.com/office/powerpoint/2010/main" val="212888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0"/>
          <p:cNvSpPr txBox="1">
            <a:spLocks noGrp="1" noChangeArrowheads="1"/>
          </p:cNvSpPr>
          <p:nvPr/>
        </p:nvSpPr>
        <p:spPr bwMode="auto">
          <a:xfrm>
            <a:off x="1" y="8884796"/>
            <a:ext cx="2972421" cy="25920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1418" tIns="45710" rIns="91418" bIns="45710" anchor="b">
            <a:spAutoFit/>
          </a:bodyPr>
          <a:lstStyle>
            <a:lvl1pPr defTabSz="931863" eaLnBrk="0" hangingPunct="0">
              <a:defRPr>
                <a:solidFill>
                  <a:schemeClr val="tx1"/>
                </a:solidFill>
                <a:latin typeface="Arial" pitchFamily="34" charset="0"/>
              </a:defRPr>
            </a:lvl1pPr>
            <a:lvl2pPr marL="742950" indent="-285750" defTabSz="931863" eaLnBrk="0" hangingPunct="0">
              <a:defRPr>
                <a:solidFill>
                  <a:schemeClr val="tx1"/>
                </a:solidFill>
                <a:latin typeface="Arial" pitchFamily="34" charset="0"/>
              </a:defRPr>
            </a:lvl2pPr>
            <a:lvl3pPr marL="1143000" indent="-228600" defTabSz="931863" eaLnBrk="0" hangingPunct="0">
              <a:defRPr>
                <a:solidFill>
                  <a:schemeClr val="tx1"/>
                </a:solidFill>
                <a:latin typeface="Arial" pitchFamily="34" charset="0"/>
              </a:defRPr>
            </a:lvl3pPr>
            <a:lvl4pPr marL="1600200" indent="-228600" defTabSz="931863" eaLnBrk="0" hangingPunct="0">
              <a:defRPr>
                <a:solidFill>
                  <a:schemeClr val="tx1"/>
                </a:solidFill>
                <a:latin typeface="Arial" pitchFamily="34" charset="0"/>
              </a:defRPr>
            </a:lvl4pPr>
            <a:lvl5pPr marL="2057400" indent="-228600" defTabSz="931863" eaLnBrk="0" hangingPunct="0">
              <a:defRPr>
                <a:solidFill>
                  <a:schemeClr val="tx1"/>
                </a:solidFill>
                <a:latin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Monotype Sorts"/>
              <a:buChar char="4"/>
            </a:pPr>
            <a:r>
              <a:rPr lang="en-US" sz="1100">
                <a:solidFill>
                  <a:schemeClr val="bg1"/>
                </a:solidFill>
                <a:latin typeface="Times New Roman" pitchFamily="18" charset="0"/>
              </a:rPr>
              <a:t>SCT 14May</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itchFamily="34" charset="0"/>
              </a:rPr>
              <a:t>Claude</a:t>
            </a:r>
          </a:p>
        </p:txBody>
      </p:sp>
    </p:spTree>
    <p:extLst>
      <p:ext uri="{BB962C8B-B14F-4D97-AF65-F5344CB8AC3E}">
        <p14:creationId xmlns:p14="http://schemas.microsoft.com/office/powerpoint/2010/main" val="191884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Claude</a:t>
            </a:r>
          </a:p>
        </p:txBody>
      </p:sp>
    </p:spTree>
    <p:extLst>
      <p:ext uri="{BB962C8B-B14F-4D97-AF65-F5344CB8AC3E}">
        <p14:creationId xmlns:p14="http://schemas.microsoft.com/office/powerpoint/2010/main" val="2235070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FAAA64D-FEF6-40EF-B7BC-5D0EB28EBA71}" type="slidenum">
              <a:rPr lang="en-US"/>
              <a:pPr/>
              <a:t>17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smtClean="0"/>
              <a:t>Aziz</a:t>
            </a:r>
          </a:p>
        </p:txBody>
      </p:sp>
    </p:spTree>
    <p:extLst>
      <p:ext uri="{BB962C8B-B14F-4D97-AF65-F5344CB8AC3E}">
        <p14:creationId xmlns:p14="http://schemas.microsoft.com/office/powerpoint/2010/main" val="3780618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Aziz</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18</a:t>
            </a:fld>
            <a:endParaRPr lang="en-US" dirty="0"/>
          </a:p>
        </p:txBody>
      </p:sp>
    </p:spTree>
    <p:extLst>
      <p:ext uri="{BB962C8B-B14F-4D97-AF65-F5344CB8AC3E}">
        <p14:creationId xmlns:p14="http://schemas.microsoft.com/office/powerpoint/2010/main" val="136130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Aziz</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19</a:t>
            </a:fld>
            <a:endParaRPr lang="en-US" dirty="0"/>
          </a:p>
        </p:txBody>
      </p:sp>
    </p:spTree>
    <p:extLst>
      <p:ext uri="{BB962C8B-B14F-4D97-AF65-F5344CB8AC3E}">
        <p14:creationId xmlns:p14="http://schemas.microsoft.com/office/powerpoint/2010/main" val="34381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ea typeface="ＭＳ Ｐゴシック"/>
                <a:cs typeface="ＭＳ Ｐゴシック"/>
              </a:rPr>
              <a:t>Ken</a:t>
            </a:r>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146A01-F2ED-410A-9E5F-8550414AD6C7}" type="slidenum">
              <a:rPr lang="en-US">
                <a:latin typeface="Arial" charset="0"/>
                <a:ea typeface="ＭＳ Ｐゴシック"/>
                <a:cs typeface="ＭＳ Ｐゴシック"/>
              </a:rPr>
              <a:pPr/>
              <a:t>2</a:t>
            </a:fld>
            <a:endParaRPr lang="en-US" dirty="0">
              <a:latin typeface="Arial" charset="0"/>
              <a:ea typeface="ＭＳ Ｐゴシック"/>
              <a:cs typeface="ＭＳ Ｐゴシック"/>
            </a:endParaRPr>
          </a:p>
        </p:txBody>
      </p:sp>
    </p:spTree>
    <p:extLst>
      <p:ext uri="{BB962C8B-B14F-4D97-AF65-F5344CB8AC3E}">
        <p14:creationId xmlns:p14="http://schemas.microsoft.com/office/powerpoint/2010/main" val="724833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Aziz</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20</a:t>
            </a:fld>
            <a:endParaRPr lang="en-US" dirty="0"/>
          </a:p>
        </p:txBody>
      </p:sp>
    </p:spTree>
    <p:extLst>
      <p:ext uri="{BB962C8B-B14F-4D97-AF65-F5344CB8AC3E}">
        <p14:creationId xmlns:p14="http://schemas.microsoft.com/office/powerpoint/2010/main" val="1290856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Aziz</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21</a:t>
            </a:fld>
            <a:endParaRPr lang="en-US" dirty="0"/>
          </a:p>
        </p:txBody>
      </p:sp>
    </p:spTree>
    <p:extLst>
      <p:ext uri="{BB962C8B-B14F-4D97-AF65-F5344CB8AC3E}">
        <p14:creationId xmlns:p14="http://schemas.microsoft.com/office/powerpoint/2010/main" val="3967374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Aziz</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22</a:t>
            </a:fld>
            <a:endParaRPr lang="en-US" dirty="0"/>
          </a:p>
        </p:txBody>
      </p:sp>
    </p:spTree>
    <p:extLst>
      <p:ext uri="{BB962C8B-B14F-4D97-AF65-F5344CB8AC3E}">
        <p14:creationId xmlns:p14="http://schemas.microsoft.com/office/powerpoint/2010/main" val="3585891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Aziz</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23</a:t>
            </a:fld>
            <a:endParaRPr lang="en-US" dirty="0"/>
          </a:p>
        </p:txBody>
      </p:sp>
    </p:spTree>
    <p:extLst>
      <p:ext uri="{BB962C8B-B14F-4D97-AF65-F5344CB8AC3E}">
        <p14:creationId xmlns:p14="http://schemas.microsoft.com/office/powerpoint/2010/main" val="3859407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FAAA64D-FEF6-40EF-B7BC-5D0EB28EBA71}" type="slidenum">
              <a:rPr lang="en-US"/>
              <a:pPr/>
              <a:t>24</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smtClean="0"/>
              <a:t>Bryn</a:t>
            </a:r>
          </a:p>
        </p:txBody>
      </p:sp>
    </p:spTree>
    <p:extLst>
      <p:ext uri="{BB962C8B-B14F-4D97-AF65-F5344CB8AC3E}">
        <p14:creationId xmlns:p14="http://schemas.microsoft.com/office/powerpoint/2010/main" val="3323684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25</a:t>
            </a:fld>
            <a:endParaRPr lang="en-US" dirty="0"/>
          </a:p>
        </p:txBody>
      </p:sp>
    </p:spTree>
    <p:extLst>
      <p:ext uri="{BB962C8B-B14F-4D97-AF65-F5344CB8AC3E}">
        <p14:creationId xmlns:p14="http://schemas.microsoft.com/office/powerpoint/2010/main" val="1314865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26</a:t>
            </a:fld>
            <a:endParaRPr lang="en-US" dirty="0"/>
          </a:p>
        </p:txBody>
      </p:sp>
    </p:spTree>
    <p:extLst>
      <p:ext uri="{BB962C8B-B14F-4D97-AF65-F5344CB8AC3E}">
        <p14:creationId xmlns:p14="http://schemas.microsoft.com/office/powerpoint/2010/main" val="214056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0"/>
          <p:cNvSpPr txBox="1">
            <a:spLocks noGrp="1" noChangeArrowheads="1"/>
          </p:cNvSpPr>
          <p:nvPr/>
        </p:nvSpPr>
        <p:spPr bwMode="auto">
          <a:xfrm>
            <a:off x="1" y="8883288"/>
            <a:ext cx="2972421" cy="2607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0551" tIns="45276" rIns="90551" bIns="45276" anchor="b">
            <a:spAutoFit/>
          </a:bodyPr>
          <a:lstStyle>
            <a:lvl1pPr defTabSz="923925" eaLnBrk="0" hangingPunct="0">
              <a:defRPr>
                <a:solidFill>
                  <a:schemeClr val="tx1"/>
                </a:solidFill>
                <a:latin typeface="Arial" pitchFamily="34" charset="0"/>
              </a:defRPr>
            </a:lvl1pPr>
            <a:lvl2pPr marL="742950" indent="-285750" defTabSz="923925" eaLnBrk="0" hangingPunct="0">
              <a:defRPr>
                <a:solidFill>
                  <a:schemeClr val="tx1"/>
                </a:solidFill>
                <a:latin typeface="Arial" pitchFamily="34" charset="0"/>
              </a:defRPr>
            </a:lvl2pPr>
            <a:lvl3pPr marL="1143000" indent="-228600" defTabSz="923925" eaLnBrk="0" hangingPunct="0">
              <a:defRPr>
                <a:solidFill>
                  <a:schemeClr val="tx1"/>
                </a:solidFill>
                <a:latin typeface="Arial" pitchFamily="34" charset="0"/>
              </a:defRPr>
            </a:lvl3pPr>
            <a:lvl4pPr marL="1600200" indent="-228600" defTabSz="923925" eaLnBrk="0" hangingPunct="0">
              <a:defRPr>
                <a:solidFill>
                  <a:schemeClr val="tx1"/>
                </a:solidFill>
                <a:latin typeface="Arial" pitchFamily="34" charset="0"/>
              </a:defRPr>
            </a:lvl4pPr>
            <a:lvl5pPr marL="2057400" indent="-228600" defTabSz="923925" eaLnBrk="0" hangingPunct="0">
              <a:defRPr>
                <a:solidFill>
                  <a:schemeClr val="tx1"/>
                </a:solidFill>
                <a:latin typeface="Arial" pitchFamily="34" charset="0"/>
              </a:defRPr>
            </a:lvl5pPr>
            <a:lvl6pPr marL="2514600" indent="-228600" defTabSz="923925" eaLnBrk="0" fontAlgn="base" hangingPunct="0">
              <a:spcBef>
                <a:spcPct val="0"/>
              </a:spcBef>
              <a:spcAft>
                <a:spcPct val="0"/>
              </a:spcAft>
              <a:defRPr>
                <a:solidFill>
                  <a:schemeClr val="tx1"/>
                </a:solidFill>
                <a:latin typeface="Arial" pitchFamily="34" charset="0"/>
              </a:defRPr>
            </a:lvl6pPr>
            <a:lvl7pPr marL="2971800" indent="-228600" defTabSz="923925" eaLnBrk="0" fontAlgn="base" hangingPunct="0">
              <a:spcBef>
                <a:spcPct val="0"/>
              </a:spcBef>
              <a:spcAft>
                <a:spcPct val="0"/>
              </a:spcAft>
              <a:defRPr>
                <a:solidFill>
                  <a:schemeClr val="tx1"/>
                </a:solidFill>
                <a:latin typeface="Arial" pitchFamily="34" charset="0"/>
              </a:defRPr>
            </a:lvl7pPr>
            <a:lvl8pPr marL="3429000" indent="-228600" defTabSz="923925" eaLnBrk="0" fontAlgn="base" hangingPunct="0">
              <a:spcBef>
                <a:spcPct val="0"/>
              </a:spcBef>
              <a:spcAft>
                <a:spcPct val="0"/>
              </a:spcAft>
              <a:defRPr>
                <a:solidFill>
                  <a:schemeClr val="tx1"/>
                </a:solidFill>
                <a:latin typeface="Arial" pitchFamily="34" charset="0"/>
              </a:defRPr>
            </a:lvl8pPr>
            <a:lvl9pPr marL="3886200" indent="-228600" defTabSz="923925"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Monotype Sorts" pitchFamily="2" charset="2"/>
              <a:buChar char="4"/>
            </a:pPr>
            <a:r>
              <a:rPr lang="en-US" sz="1100">
                <a:solidFill>
                  <a:schemeClr val="bg1"/>
                </a:solidFill>
                <a:latin typeface="Times New Roman" pitchFamily="18" charset="0"/>
              </a:rPr>
              <a:t>SCT 14May</a:t>
            </a:r>
          </a:p>
        </p:txBody>
      </p:sp>
      <p:sp>
        <p:nvSpPr>
          <p:cNvPr id="43011" name="Rectangle 2"/>
          <p:cNvSpPr>
            <a:spLocks noGrp="1" noRot="1" noChangeAspect="1" noChangeArrowheads="1" noTextEdit="1"/>
          </p:cNvSpPr>
          <p:nvPr>
            <p:ph type="sldImg"/>
          </p:nvPr>
        </p:nvSpPr>
        <p:spPr>
          <a:xfrm>
            <a:off x="1144588" y="685800"/>
            <a:ext cx="4572000"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63" tIns="45832" rIns="91663" bIns="45832"/>
          <a:lstStyle/>
          <a:p>
            <a:r>
              <a:rPr lang="en-US" sz="1400" dirty="0" smtClean="0">
                <a:latin typeface="Arial" pitchFamily="34" charset="0"/>
              </a:rPr>
              <a:t>Bryn</a:t>
            </a:r>
            <a:endParaRPr lang="en-US" sz="1400" dirty="0">
              <a:latin typeface="Arial" pitchFamily="34" charset="0"/>
            </a:endParaRPr>
          </a:p>
        </p:txBody>
      </p:sp>
    </p:spTree>
    <p:extLst>
      <p:ext uri="{BB962C8B-B14F-4D97-AF65-F5344CB8AC3E}">
        <p14:creationId xmlns:p14="http://schemas.microsoft.com/office/powerpoint/2010/main" val="3027506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28</a:t>
            </a:fld>
            <a:endParaRPr lang="en-US" dirty="0"/>
          </a:p>
        </p:txBody>
      </p:sp>
    </p:spTree>
    <p:extLst>
      <p:ext uri="{BB962C8B-B14F-4D97-AF65-F5344CB8AC3E}">
        <p14:creationId xmlns:p14="http://schemas.microsoft.com/office/powerpoint/2010/main" val="1805827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 note that these are implementers of CDS</a:t>
            </a:r>
            <a:r>
              <a:rPr lang="en-US" baseline="0" dirty="0" smtClean="0"/>
              <a:t> – only the first one is </a:t>
            </a:r>
            <a:r>
              <a:rPr lang="en-US" baseline="0" dirty="0" err="1" smtClean="0"/>
              <a:t>DSS</a:t>
            </a:r>
            <a:r>
              <a:rPr lang="en-US" baseline="0" dirty="0" smtClean="0"/>
              <a:t> vMR compliant</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29</a:t>
            </a:fld>
            <a:endParaRPr lang="en-US" dirty="0"/>
          </a:p>
        </p:txBody>
      </p:sp>
    </p:spTree>
    <p:extLst>
      <p:ext uri="{BB962C8B-B14F-4D97-AF65-F5344CB8AC3E}">
        <p14:creationId xmlns:p14="http://schemas.microsoft.com/office/powerpoint/2010/main" val="3641745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Ken</a:t>
            </a:r>
          </a:p>
        </p:txBody>
      </p:sp>
    </p:spTree>
    <p:extLst>
      <p:ext uri="{BB962C8B-B14F-4D97-AF65-F5344CB8AC3E}">
        <p14:creationId xmlns:p14="http://schemas.microsoft.com/office/powerpoint/2010/main" val="1863627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Julie and Robin</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30</a:t>
            </a:fld>
            <a:endParaRPr lang="en-US" dirty="0"/>
          </a:p>
        </p:txBody>
      </p:sp>
    </p:spTree>
    <p:extLst>
      <p:ext uri="{BB962C8B-B14F-4D97-AF65-F5344CB8AC3E}">
        <p14:creationId xmlns:p14="http://schemas.microsoft.com/office/powerpoint/2010/main" val="2651071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Julie</a:t>
            </a:r>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31</a:t>
            </a:fld>
            <a:endParaRPr lang="en-US" dirty="0"/>
          </a:p>
        </p:txBody>
      </p:sp>
    </p:spTree>
    <p:extLst>
      <p:ext uri="{BB962C8B-B14F-4D97-AF65-F5344CB8AC3E}">
        <p14:creationId xmlns:p14="http://schemas.microsoft.com/office/powerpoint/2010/main" val="2184216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Julie</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32</a:t>
            </a:fld>
            <a:endParaRPr lang="en-US" dirty="0"/>
          </a:p>
        </p:txBody>
      </p:sp>
    </p:spTree>
    <p:extLst>
      <p:ext uri="{BB962C8B-B14F-4D97-AF65-F5344CB8AC3E}">
        <p14:creationId xmlns:p14="http://schemas.microsoft.com/office/powerpoint/2010/main" val="4217579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Robin</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33</a:t>
            </a:fld>
            <a:endParaRPr lang="en-US" dirty="0"/>
          </a:p>
        </p:txBody>
      </p:sp>
    </p:spTree>
    <p:extLst>
      <p:ext uri="{BB962C8B-B14F-4D97-AF65-F5344CB8AC3E}">
        <p14:creationId xmlns:p14="http://schemas.microsoft.com/office/powerpoint/2010/main" val="3626956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 – this needs to be high level</a:t>
            </a:r>
            <a:r>
              <a:rPr lang="en-US" baseline="0" dirty="0" smtClean="0"/>
              <a:t> (no technical details)</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34</a:t>
            </a:fld>
            <a:endParaRPr lang="en-US" dirty="0"/>
          </a:p>
        </p:txBody>
      </p:sp>
    </p:spTree>
    <p:extLst>
      <p:ext uri="{BB962C8B-B14F-4D97-AF65-F5344CB8AC3E}">
        <p14:creationId xmlns:p14="http://schemas.microsoft.com/office/powerpoint/2010/main" val="2690483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miter lim="800000"/>
            <a:headEnd/>
            <a:tailEnd/>
          </a:ln>
        </p:spPr>
        <p:txBody>
          <a:bodyPr/>
          <a:lstStyle/>
          <a:p>
            <a:fld id="{D0E71F62-C95A-43D7-8D2C-AFC8C29D2F78}" type="slidenum">
              <a:rPr lang="en-US" smtClean="0"/>
              <a:pPr/>
              <a:t>35</a:t>
            </a:fld>
            <a:endParaRPr lang="en-US" smtClean="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p:spPr>
        <p:txBody>
          <a:bodyPr/>
          <a:lstStyle/>
          <a:p>
            <a:pPr eaLnBrk="1" hangingPunct="1"/>
            <a:r>
              <a:rPr lang="en-US" dirty="0" smtClean="0"/>
              <a:t>Daryl</a:t>
            </a:r>
          </a:p>
        </p:txBody>
      </p:sp>
    </p:spTree>
    <p:extLst>
      <p:ext uri="{BB962C8B-B14F-4D97-AF65-F5344CB8AC3E}">
        <p14:creationId xmlns:p14="http://schemas.microsoft.com/office/powerpoint/2010/main" val="3181256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noChangeArrowheads="1"/>
          </p:cNvSpPr>
          <p:nvPr/>
        </p:nvSpPr>
        <p:spPr bwMode="auto">
          <a:xfrm>
            <a:off x="3885120" y="8684784"/>
            <a:ext cx="2971336" cy="457666"/>
          </a:xfrm>
          <a:prstGeom prst="rect">
            <a:avLst/>
          </a:prstGeom>
          <a:noFill/>
          <a:ln w="9525">
            <a:noFill/>
            <a:miter lim="800000"/>
            <a:headEnd/>
            <a:tailEnd/>
          </a:ln>
        </p:spPr>
        <p:txBody>
          <a:bodyPr lIns="91972" tIns="45986" rIns="91972" bIns="45986" anchor="b"/>
          <a:lstStyle/>
          <a:p>
            <a:pPr algn="r" defTabSz="920293"/>
            <a:fld id="{7187AF57-CBD2-4795-A352-B07BFE64FDE4}" type="slidenum">
              <a:rPr lang="en-US" sz="1200" baseline="0">
                <a:latin typeface="Arial" charset="0"/>
              </a:rPr>
              <a:pPr algn="r" defTabSz="920293"/>
              <a:t>37</a:t>
            </a:fld>
            <a:endParaRPr lang="en-US" sz="1200" baseline="0">
              <a:latin typeface="Arial"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848370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p:spPr>
        <p:txBody>
          <a:bodyPr/>
          <a:lstStyle/>
          <a:p>
            <a:r>
              <a:rPr lang="en-US" dirty="0" smtClean="0"/>
              <a:t>One strategy</a:t>
            </a:r>
            <a:r>
              <a:rPr lang="en-US" baseline="0" dirty="0" smtClean="0"/>
              <a:t> is to collaborate with other organizations that are trying to solve the same problem. </a:t>
            </a:r>
          </a:p>
          <a:p>
            <a:r>
              <a:rPr lang="en-US" baseline="0" dirty="0" smtClean="0"/>
              <a:t>Pool your resources and jointly develop a shared solution.</a:t>
            </a:r>
          </a:p>
          <a:p>
            <a:r>
              <a:rPr lang="en-US" baseline="0" dirty="0" smtClean="0"/>
              <a:t>That is precisely the approach that the ICE team has taken to implement the Immunization Calculation Engine. </a:t>
            </a:r>
          </a:p>
          <a:p>
            <a:r>
              <a:rPr lang="en-US" baseline="0" dirty="0" smtClean="0"/>
              <a:t>The New York City CIR, HLN, Alabama, and the OpenCDS Team have been working together closely for two years to produce ICE. </a:t>
            </a:r>
            <a:endParaRPr lang="en-US" dirty="0" smtClean="0"/>
          </a:p>
        </p:txBody>
      </p:sp>
    </p:spTree>
    <p:extLst>
      <p:ext uri="{BB962C8B-B14F-4D97-AF65-F5344CB8AC3E}">
        <p14:creationId xmlns:p14="http://schemas.microsoft.com/office/powerpoint/2010/main" val="1428067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2130611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noChangeArrowheads="1"/>
          </p:cNvSpPr>
          <p:nvPr/>
        </p:nvSpPr>
        <p:spPr bwMode="auto">
          <a:xfrm>
            <a:off x="3885120" y="8684784"/>
            <a:ext cx="2971336" cy="457666"/>
          </a:xfrm>
          <a:prstGeom prst="rect">
            <a:avLst/>
          </a:prstGeom>
          <a:noFill/>
          <a:ln w="9525">
            <a:noFill/>
            <a:miter lim="800000"/>
            <a:headEnd/>
            <a:tailEnd/>
          </a:ln>
        </p:spPr>
        <p:txBody>
          <a:bodyPr lIns="91972" tIns="45986" rIns="91972" bIns="45986" anchor="b"/>
          <a:lstStyle/>
          <a:p>
            <a:pPr algn="r" defTabSz="920293"/>
            <a:fld id="{17FA8A9D-6C51-469B-9576-96BDA7815A8A}" type="slidenum">
              <a:rPr lang="en-US" sz="1200" baseline="0">
                <a:latin typeface="Arial" charset="0"/>
              </a:rPr>
              <a:pPr algn="r" defTabSz="920293"/>
              <a:t>43</a:t>
            </a:fld>
            <a:endParaRPr lang="en-US" sz="1200" baseline="0">
              <a:latin typeface="Arial"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20450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Ken</a:t>
            </a:r>
          </a:p>
        </p:txBody>
      </p:sp>
    </p:spTree>
    <p:extLst>
      <p:ext uri="{BB962C8B-B14F-4D97-AF65-F5344CB8AC3E}">
        <p14:creationId xmlns:p14="http://schemas.microsoft.com/office/powerpoint/2010/main" val="1733118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4147728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p:spPr>
        <p:txBody>
          <a:bodyPr/>
          <a:lstStyle/>
          <a:p>
            <a:r>
              <a:rPr lang="en-US" dirty="0" smtClean="0"/>
              <a:t>20 seconds</a:t>
            </a:r>
          </a:p>
        </p:txBody>
      </p:sp>
    </p:spTree>
    <p:extLst>
      <p:ext uri="{BB962C8B-B14F-4D97-AF65-F5344CB8AC3E}">
        <p14:creationId xmlns:p14="http://schemas.microsoft.com/office/powerpoint/2010/main" val="2717660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p:spPr>
        <p:txBody>
          <a:bodyPr/>
          <a:lstStyle/>
          <a:p>
            <a:r>
              <a:rPr lang="en-US" smtClean="0"/>
              <a:t>Immediately rerun failed test</a:t>
            </a:r>
          </a:p>
        </p:txBody>
      </p:sp>
    </p:spTree>
    <p:extLst>
      <p:ext uri="{BB962C8B-B14F-4D97-AF65-F5344CB8AC3E}">
        <p14:creationId xmlns:p14="http://schemas.microsoft.com/office/powerpoint/2010/main" val="3167062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a:t>
            </a:r>
            <a:r>
              <a:rPr lang="en-US" baseline="0" dirty="0" smtClean="0"/>
              <a:t> seconds</a:t>
            </a:r>
            <a:endParaRPr lang="en-US" dirty="0"/>
          </a:p>
        </p:txBody>
      </p:sp>
      <p:sp>
        <p:nvSpPr>
          <p:cNvPr id="4" name="Slide Number Placeholder 3"/>
          <p:cNvSpPr>
            <a:spLocks noGrp="1"/>
          </p:cNvSpPr>
          <p:nvPr>
            <p:ph type="sldNum" sz="quarter" idx="10"/>
          </p:nvPr>
        </p:nvSpPr>
        <p:spPr/>
        <p:txBody>
          <a:bodyPr/>
          <a:lstStyle/>
          <a:p>
            <a:pPr>
              <a:defRPr/>
            </a:pPr>
            <a:fld id="{0A816158-9522-44B1-B5B2-B7DE79B87D43}" type="slidenum">
              <a:rPr lang="en-US" smtClean="0"/>
              <a:pPr>
                <a:defRPr/>
              </a:pPr>
              <a:t>48</a:t>
            </a:fld>
            <a:endParaRPr lang="en-US"/>
          </a:p>
        </p:txBody>
      </p:sp>
    </p:spTree>
    <p:extLst>
      <p:ext uri="{BB962C8B-B14F-4D97-AF65-F5344CB8AC3E}">
        <p14:creationId xmlns:p14="http://schemas.microsoft.com/office/powerpoint/2010/main" val="2349858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noChangeArrowheads="1"/>
          </p:cNvSpPr>
          <p:nvPr/>
        </p:nvSpPr>
        <p:spPr bwMode="auto">
          <a:xfrm>
            <a:off x="3885120" y="8684784"/>
            <a:ext cx="2971336" cy="457666"/>
          </a:xfrm>
          <a:prstGeom prst="rect">
            <a:avLst/>
          </a:prstGeom>
          <a:noFill/>
          <a:ln w="9525">
            <a:noFill/>
            <a:miter lim="800000"/>
            <a:headEnd/>
            <a:tailEnd/>
          </a:ln>
        </p:spPr>
        <p:txBody>
          <a:bodyPr lIns="91972" tIns="45986" rIns="91972" bIns="45986" anchor="b"/>
          <a:lstStyle/>
          <a:p>
            <a:pPr algn="r" defTabSz="920293"/>
            <a:fld id="{7187AF57-CBD2-4795-A352-B07BFE64FDE4}" type="slidenum">
              <a:rPr lang="en-US" sz="1200" baseline="0">
                <a:latin typeface="Arial" charset="0"/>
              </a:rPr>
              <a:pPr algn="r" defTabSz="920293"/>
              <a:t>49</a:t>
            </a:fld>
            <a:endParaRPr lang="en-US" sz="1200" baseline="0">
              <a:latin typeface="Arial"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4085874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p:spPr>
        <p:txBody>
          <a:bodyPr/>
          <a:lstStyle/>
          <a:p>
            <a:endParaRPr lang="en-US" dirty="0" smtClean="0"/>
          </a:p>
        </p:txBody>
      </p:sp>
    </p:spTree>
    <p:extLst>
      <p:ext uri="{BB962C8B-B14F-4D97-AF65-F5344CB8AC3E}">
        <p14:creationId xmlns:p14="http://schemas.microsoft.com/office/powerpoint/2010/main" val="5349526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Julie</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52</a:t>
            </a:fld>
            <a:endParaRPr lang="en-US" dirty="0"/>
          </a:p>
        </p:txBody>
      </p:sp>
    </p:spTree>
    <p:extLst>
      <p:ext uri="{BB962C8B-B14F-4D97-AF65-F5344CB8AC3E}">
        <p14:creationId xmlns:p14="http://schemas.microsoft.com/office/powerpoint/2010/main" val="33536315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Julie</a:t>
            </a:r>
            <a:r>
              <a:rPr lang="en-US" baseline="0" dirty="0" smtClean="0"/>
              <a:t>/Robin/Howard</a:t>
            </a:r>
          </a:p>
          <a:p>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53</a:t>
            </a:fld>
            <a:endParaRPr lang="en-US" dirty="0"/>
          </a:p>
        </p:txBody>
      </p:sp>
    </p:spTree>
    <p:extLst>
      <p:ext uri="{BB962C8B-B14F-4D97-AF65-F5344CB8AC3E}">
        <p14:creationId xmlns:p14="http://schemas.microsoft.com/office/powerpoint/2010/main" val="490870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54</a:t>
            </a:fld>
            <a:endParaRPr lang="en-US" dirty="0"/>
          </a:p>
        </p:txBody>
      </p:sp>
    </p:spTree>
    <p:extLst>
      <p:ext uri="{BB962C8B-B14F-4D97-AF65-F5344CB8AC3E}">
        <p14:creationId xmlns:p14="http://schemas.microsoft.com/office/powerpoint/2010/main" val="41894743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55</a:t>
            </a:fld>
            <a:endParaRPr lang="en-US" dirty="0"/>
          </a:p>
        </p:txBody>
      </p:sp>
    </p:spTree>
    <p:extLst>
      <p:ext uri="{BB962C8B-B14F-4D97-AF65-F5344CB8AC3E}">
        <p14:creationId xmlns:p14="http://schemas.microsoft.com/office/powerpoint/2010/main" val="10586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Ken</a:t>
            </a:r>
            <a:r>
              <a:rPr lang="en-US" baseline="0" dirty="0" smtClean="0"/>
              <a:t> – high level</a:t>
            </a:r>
            <a:endParaRPr lang="en-US" dirty="0" smtClean="0"/>
          </a:p>
        </p:txBody>
      </p:sp>
    </p:spTree>
    <p:extLst>
      <p:ext uri="{BB962C8B-B14F-4D97-AF65-F5344CB8AC3E}">
        <p14:creationId xmlns:p14="http://schemas.microsoft.com/office/powerpoint/2010/main" val="10076521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Ken/Alicia</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56</a:t>
            </a:fld>
            <a:endParaRPr lang="en-US" dirty="0"/>
          </a:p>
        </p:txBody>
      </p:sp>
    </p:spTree>
    <p:extLst>
      <p:ext uri="{BB962C8B-B14F-4D97-AF65-F5344CB8AC3E}">
        <p14:creationId xmlns:p14="http://schemas.microsoft.com/office/powerpoint/2010/main" val="976708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ea typeface="ＭＳ Ｐゴシック"/>
              <a:cs typeface="ＭＳ Ｐゴシック"/>
            </a:endParaRPr>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7B2E7A-DE53-4610-9768-D97E270CB2F2}" type="slidenum">
              <a:rPr lang="en-US">
                <a:latin typeface="Arial" charset="0"/>
                <a:ea typeface="ＭＳ Ｐゴシック"/>
                <a:cs typeface="ＭＳ Ｐゴシック"/>
              </a:rPr>
              <a:pPr/>
              <a:t>59</a:t>
            </a:fld>
            <a:endParaRPr lang="en-US" dirty="0">
              <a:latin typeface="Arial" charset="0"/>
              <a:ea typeface="ＭＳ Ｐゴシック"/>
              <a:cs typeface="ＭＳ Ｐゴシック"/>
            </a:endParaRPr>
          </a:p>
        </p:txBody>
      </p:sp>
    </p:spTree>
    <p:extLst>
      <p:ext uri="{BB962C8B-B14F-4D97-AF65-F5344CB8AC3E}">
        <p14:creationId xmlns:p14="http://schemas.microsoft.com/office/powerpoint/2010/main" val="16497208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ea typeface="ＭＳ Ｐゴシック"/>
                <a:cs typeface="ＭＳ Ｐゴシック"/>
              </a:rPr>
              <a:t>Ken</a:t>
            </a: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FB2BFB-9426-46CF-8421-83E416A69548}" type="slidenum">
              <a:rPr lang="en-US">
                <a:latin typeface="Arial" charset="0"/>
                <a:ea typeface="ＭＳ Ｐゴシック"/>
                <a:cs typeface="ＭＳ Ｐゴシック"/>
              </a:rPr>
              <a:pPr/>
              <a:t>61</a:t>
            </a:fld>
            <a:endParaRPr lang="en-US" dirty="0">
              <a:latin typeface="Arial" charset="0"/>
              <a:ea typeface="ＭＳ Ｐゴシック"/>
              <a:cs typeface="ＭＳ Ｐゴシック"/>
            </a:endParaRPr>
          </a:p>
        </p:txBody>
      </p:sp>
    </p:spTree>
    <p:extLst>
      <p:ext uri="{BB962C8B-B14F-4D97-AF65-F5344CB8AC3E}">
        <p14:creationId xmlns:p14="http://schemas.microsoft.com/office/powerpoint/2010/main" val="873760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875986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0"/>
          <p:cNvSpPr txBox="1">
            <a:spLocks noGrp="1" noChangeArrowheads="1"/>
          </p:cNvSpPr>
          <p:nvPr/>
        </p:nvSpPr>
        <p:spPr bwMode="auto">
          <a:xfrm>
            <a:off x="1" y="8884796"/>
            <a:ext cx="2972421" cy="25920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1418" tIns="45710" rIns="91418" bIns="45710" anchor="b">
            <a:spAutoFit/>
          </a:bodyPr>
          <a:lstStyle>
            <a:lvl1pPr defTabSz="931863" eaLnBrk="0" hangingPunct="0">
              <a:defRPr>
                <a:solidFill>
                  <a:schemeClr val="tx1"/>
                </a:solidFill>
                <a:latin typeface="Arial" pitchFamily="34" charset="0"/>
              </a:defRPr>
            </a:lvl1pPr>
            <a:lvl2pPr marL="742950" indent="-285750" defTabSz="931863" eaLnBrk="0" hangingPunct="0">
              <a:defRPr>
                <a:solidFill>
                  <a:schemeClr val="tx1"/>
                </a:solidFill>
                <a:latin typeface="Arial" pitchFamily="34" charset="0"/>
              </a:defRPr>
            </a:lvl2pPr>
            <a:lvl3pPr marL="1143000" indent="-228600" defTabSz="931863" eaLnBrk="0" hangingPunct="0">
              <a:defRPr>
                <a:solidFill>
                  <a:schemeClr val="tx1"/>
                </a:solidFill>
                <a:latin typeface="Arial" pitchFamily="34" charset="0"/>
              </a:defRPr>
            </a:lvl3pPr>
            <a:lvl4pPr marL="1600200" indent="-228600" defTabSz="931863" eaLnBrk="0" hangingPunct="0">
              <a:defRPr>
                <a:solidFill>
                  <a:schemeClr val="tx1"/>
                </a:solidFill>
                <a:latin typeface="Arial" pitchFamily="34" charset="0"/>
              </a:defRPr>
            </a:lvl4pPr>
            <a:lvl5pPr marL="2057400" indent="-228600" defTabSz="931863" eaLnBrk="0" hangingPunct="0">
              <a:defRPr>
                <a:solidFill>
                  <a:schemeClr val="tx1"/>
                </a:solidFill>
                <a:latin typeface="Arial" pitchFamily="34" charset="0"/>
              </a:defRPr>
            </a:lvl5pPr>
            <a:lvl6pPr marL="2514600" indent="-228600" defTabSz="931863" eaLnBrk="0" fontAlgn="base" hangingPunct="0">
              <a:spcBef>
                <a:spcPct val="0"/>
              </a:spcBef>
              <a:spcAft>
                <a:spcPct val="0"/>
              </a:spcAft>
              <a:defRPr>
                <a:solidFill>
                  <a:schemeClr val="tx1"/>
                </a:solidFill>
                <a:latin typeface="Arial" pitchFamily="34" charset="0"/>
              </a:defRPr>
            </a:lvl6pPr>
            <a:lvl7pPr marL="2971800" indent="-228600" defTabSz="931863" eaLnBrk="0" fontAlgn="base" hangingPunct="0">
              <a:spcBef>
                <a:spcPct val="0"/>
              </a:spcBef>
              <a:spcAft>
                <a:spcPct val="0"/>
              </a:spcAft>
              <a:defRPr>
                <a:solidFill>
                  <a:schemeClr val="tx1"/>
                </a:solidFill>
                <a:latin typeface="Arial" pitchFamily="34" charset="0"/>
              </a:defRPr>
            </a:lvl7pPr>
            <a:lvl8pPr marL="3429000" indent="-228600" defTabSz="931863" eaLnBrk="0" fontAlgn="base" hangingPunct="0">
              <a:spcBef>
                <a:spcPct val="0"/>
              </a:spcBef>
              <a:spcAft>
                <a:spcPct val="0"/>
              </a:spcAft>
              <a:defRPr>
                <a:solidFill>
                  <a:schemeClr val="tx1"/>
                </a:solidFill>
                <a:latin typeface="Arial" pitchFamily="34" charset="0"/>
              </a:defRPr>
            </a:lvl8pPr>
            <a:lvl9pPr marL="3886200" indent="-228600" defTabSz="931863"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Monotype Sorts"/>
              <a:buChar char="4"/>
            </a:pPr>
            <a:r>
              <a:rPr lang="en-US" sz="1100">
                <a:solidFill>
                  <a:schemeClr val="bg1"/>
                </a:solidFill>
                <a:latin typeface="Times New Roman" pitchFamily="18" charset="0"/>
              </a:rPr>
              <a:t>SCT 14May</a:t>
            </a: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Tree>
    <p:extLst>
      <p:ext uri="{BB962C8B-B14F-4D97-AF65-F5344CB8AC3E}">
        <p14:creationId xmlns:p14="http://schemas.microsoft.com/office/powerpoint/2010/main" val="10844202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xfrm>
            <a:off x="3885579" y="8884796"/>
            <a:ext cx="2972421" cy="2592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a:solidFill>
                  <a:schemeClr val="tx1"/>
                </a:solidFill>
                <a:latin typeface="Arial" pitchFamily="34" charset="0"/>
              </a:defRPr>
            </a:lvl1pPr>
            <a:lvl2pPr marL="729057" indent="-280406" defTabSz="914437" eaLnBrk="0" hangingPunct="0">
              <a:defRPr>
                <a:solidFill>
                  <a:schemeClr val="tx1"/>
                </a:solidFill>
                <a:latin typeface="Arial" pitchFamily="34" charset="0"/>
              </a:defRPr>
            </a:lvl2pPr>
            <a:lvl3pPr marL="1121626" indent="-224325" defTabSz="914437" eaLnBrk="0" hangingPunct="0">
              <a:defRPr>
                <a:solidFill>
                  <a:schemeClr val="tx1"/>
                </a:solidFill>
                <a:latin typeface="Arial" pitchFamily="34" charset="0"/>
              </a:defRPr>
            </a:lvl3pPr>
            <a:lvl4pPr marL="1570276" indent="-224325" defTabSz="914437" eaLnBrk="0" hangingPunct="0">
              <a:defRPr>
                <a:solidFill>
                  <a:schemeClr val="tx1"/>
                </a:solidFill>
                <a:latin typeface="Arial" pitchFamily="34" charset="0"/>
              </a:defRPr>
            </a:lvl4pPr>
            <a:lvl5pPr marL="2018927" indent="-224325" defTabSz="914437" eaLnBrk="0" hangingPunct="0">
              <a:defRPr>
                <a:solidFill>
                  <a:schemeClr val="tx1"/>
                </a:solidFill>
                <a:latin typeface="Arial" pitchFamily="34" charset="0"/>
              </a:defRPr>
            </a:lvl5pPr>
            <a:lvl6pPr marL="2467577" indent="-224325" defTabSz="914437" eaLnBrk="0" fontAlgn="base" hangingPunct="0">
              <a:spcBef>
                <a:spcPct val="0"/>
              </a:spcBef>
              <a:spcAft>
                <a:spcPct val="0"/>
              </a:spcAft>
              <a:defRPr>
                <a:solidFill>
                  <a:schemeClr val="tx1"/>
                </a:solidFill>
                <a:latin typeface="Arial" pitchFamily="34" charset="0"/>
              </a:defRPr>
            </a:lvl6pPr>
            <a:lvl7pPr marL="2916227" indent="-224325" defTabSz="914437" eaLnBrk="0" fontAlgn="base" hangingPunct="0">
              <a:spcBef>
                <a:spcPct val="0"/>
              </a:spcBef>
              <a:spcAft>
                <a:spcPct val="0"/>
              </a:spcAft>
              <a:defRPr>
                <a:solidFill>
                  <a:schemeClr val="tx1"/>
                </a:solidFill>
                <a:latin typeface="Arial" pitchFamily="34" charset="0"/>
              </a:defRPr>
            </a:lvl7pPr>
            <a:lvl8pPr marL="3364878" indent="-224325" defTabSz="914437" eaLnBrk="0" fontAlgn="base" hangingPunct="0">
              <a:spcBef>
                <a:spcPct val="0"/>
              </a:spcBef>
              <a:spcAft>
                <a:spcPct val="0"/>
              </a:spcAft>
              <a:defRPr>
                <a:solidFill>
                  <a:schemeClr val="tx1"/>
                </a:solidFill>
                <a:latin typeface="Arial" pitchFamily="34" charset="0"/>
              </a:defRPr>
            </a:lvl8pPr>
            <a:lvl9pPr marL="3813528" indent="-224325" defTabSz="914437" eaLnBrk="0" fontAlgn="base" hangingPunct="0">
              <a:spcBef>
                <a:spcPct val="0"/>
              </a:spcBef>
              <a:spcAft>
                <a:spcPct val="0"/>
              </a:spcAft>
              <a:defRPr>
                <a:solidFill>
                  <a:schemeClr val="tx1"/>
                </a:solidFill>
                <a:latin typeface="Arial" pitchFamily="34" charset="0"/>
              </a:defRPr>
            </a:lvl9pPr>
          </a:lstStyle>
          <a:p>
            <a:pPr eaLnBrk="1" hangingPunct="1"/>
            <a:fld id="{FE1598D9-6EAE-4A0F-AD53-13A4CD5F0BB0}" type="slidenum">
              <a:rPr lang="en-US" smtClean="0"/>
              <a:pPr eaLnBrk="1" hangingPunct="1"/>
              <a:t>65</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Tree>
    <p:extLst>
      <p:ext uri="{BB962C8B-B14F-4D97-AF65-F5344CB8AC3E}">
        <p14:creationId xmlns:p14="http://schemas.microsoft.com/office/powerpoint/2010/main" val="41095107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85579" y="8884796"/>
            <a:ext cx="2972421" cy="2592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a:solidFill>
                  <a:schemeClr val="tx1"/>
                </a:solidFill>
                <a:latin typeface="Arial" pitchFamily="34" charset="0"/>
              </a:defRPr>
            </a:lvl1pPr>
            <a:lvl2pPr marL="729057" indent="-280406" defTabSz="914437" eaLnBrk="0" hangingPunct="0">
              <a:defRPr>
                <a:solidFill>
                  <a:schemeClr val="tx1"/>
                </a:solidFill>
                <a:latin typeface="Arial" pitchFamily="34" charset="0"/>
              </a:defRPr>
            </a:lvl2pPr>
            <a:lvl3pPr marL="1121626" indent="-224325" defTabSz="914437" eaLnBrk="0" hangingPunct="0">
              <a:defRPr>
                <a:solidFill>
                  <a:schemeClr val="tx1"/>
                </a:solidFill>
                <a:latin typeface="Arial" pitchFamily="34" charset="0"/>
              </a:defRPr>
            </a:lvl3pPr>
            <a:lvl4pPr marL="1570276" indent="-224325" defTabSz="914437" eaLnBrk="0" hangingPunct="0">
              <a:defRPr>
                <a:solidFill>
                  <a:schemeClr val="tx1"/>
                </a:solidFill>
                <a:latin typeface="Arial" pitchFamily="34" charset="0"/>
              </a:defRPr>
            </a:lvl4pPr>
            <a:lvl5pPr marL="2018927" indent="-224325" defTabSz="914437" eaLnBrk="0" hangingPunct="0">
              <a:defRPr>
                <a:solidFill>
                  <a:schemeClr val="tx1"/>
                </a:solidFill>
                <a:latin typeface="Arial" pitchFamily="34" charset="0"/>
              </a:defRPr>
            </a:lvl5pPr>
            <a:lvl6pPr marL="2467577" indent="-224325" defTabSz="914437" eaLnBrk="0" fontAlgn="base" hangingPunct="0">
              <a:spcBef>
                <a:spcPct val="0"/>
              </a:spcBef>
              <a:spcAft>
                <a:spcPct val="0"/>
              </a:spcAft>
              <a:defRPr>
                <a:solidFill>
                  <a:schemeClr val="tx1"/>
                </a:solidFill>
                <a:latin typeface="Arial" pitchFamily="34" charset="0"/>
              </a:defRPr>
            </a:lvl6pPr>
            <a:lvl7pPr marL="2916227" indent="-224325" defTabSz="914437" eaLnBrk="0" fontAlgn="base" hangingPunct="0">
              <a:spcBef>
                <a:spcPct val="0"/>
              </a:spcBef>
              <a:spcAft>
                <a:spcPct val="0"/>
              </a:spcAft>
              <a:defRPr>
                <a:solidFill>
                  <a:schemeClr val="tx1"/>
                </a:solidFill>
                <a:latin typeface="Arial" pitchFamily="34" charset="0"/>
              </a:defRPr>
            </a:lvl7pPr>
            <a:lvl8pPr marL="3364878" indent="-224325" defTabSz="914437" eaLnBrk="0" fontAlgn="base" hangingPunct="0">
              <a:spcBef>
                <a:spcPct val="0"/>
              </a:spcBef>
              <a:spcAft>
                <a:spcPct val="0"/>
              </a:spcAft>
              <a:defRPr>
                <a:solidFill>
                  <a:schemeClr val="tx1"/>
                </a:solidFill>
                <a:latin typeface="Arial" pitchFamily="34" charset="0"/>
              </a:defRPr>
            </a:lvl8pPr>
            <a:lvl9pPr marL="3813528" indent="-224325" defTabSz="914437" eaLnBrk="0" fontAlgn="base" hangingPunct="0">
              <a:spcBef>
                <a:spcPct val="0"/>
              </a:spcBef>
              <a:spcAft>
                <a:spcPct val="0"/>
              </a:spcAft>
              <a:defRPr>
                <a:solidFill>
                  <a:schemeClr val="tx1"/>
                </a:solidFill>
                <a:latin typeface="Arial" pitchFamily="34" charset="0"/>
              </a:defRPr>
            </a:lvl9pPr>
          </a:lstStyle>
          <a:p>
            <a:pPr eaLnBrk="1" hangingPunct="1"/>
            <a:fld id="{D252D1CB-437C-444F-BF9C-BACD8FAC0F4B}" type="slidenum">
              <a:rPr lang="en-US" smtClean="0"/>
              <a:pPr eaLnBrk="1" hangingPunct="1"/>
              <a:t>66</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Tree>
    <p:extLst>
      <p:ext uri="{BB962C8B-B14F-4D97-AF65-F5344CB8AC3E}">
        <p14:creationId xmlns:p14="http://schemas.microsoft.com/office/powerpoint/2010/main" val="2199432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0102662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79</a:t>
            </a:fld>
            <a:endParaRPr lang="en-US" dirty="0"/>
          </a:p>
        </p:txBody>
      </p:sp>
    </p:spTree>
    <p:extLst>
      <p:ext uri="{BB962C8B-B14F-4D97-AF65-F5344CB8AC3E}">
        <p14:creationId xmlns:p14="http://schemas.microsoft.com/office/powerpoint/2010/main" val="286538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80</a:t>
            </a:fld>
            <a:endParaRPr lang="en-US" dirty="0"/>
          </a:p>
        </p:txBody>
      </p:sp>
    </p:spTree>
    <p:extLst>
      <p:ext uri="{BB962C8B-B14F-4D97-AF65-F5344CB8AC3E}">
        <p14:creationId xmlns:p14="http://schemas.microsoft.com/office/powerpoint/2010/main" val="368582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6</a:t>
            </a:fld>
            <a:endParaRPr lang="en-US" dirty="0"/>
          </a:p>
        </p:txBody>
      </p:sp>
    </p:spTree>
    <p:extLst>
      <p:ext uri="{BB962C8B-B14F-4D97-AF65-F5344CB8AC3E}">
        <p14:creationId xmlns:p14="http://schemas.microsoft.com/office/powerpoint/2010/main" val="31368126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Bryn</a:t>
            </a:r>
            <a:endParaRPr lang="en-US" dirty="0"/>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3C441F7-3408-4445-AC1D-B801AD93676E}" type="slidenum">
              <a:rPr lang="en-US" smtClean="0"/>
              <a:pPr>
                <a:defRPr/>
              </a:pPr>
              <a:t>81</a:t>
            </a:fld>
            <a:endParaRPr lang="en-US" dirty="0"/>
          </a:p>
        </p:txBody>
      </p:sp>
    </p:spTree>
    <p:extLst>
      <p:ext uri="{BB962C8B-B14F-4D97-AF65-F5344CB8AC3E}">
        <p14:creationId xmlns:p14="http://schemas.microsoft.com/office/powerpoint/2010/main" val="1466347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0"/>
          <p:cNvSpPr txBox="1">
            <a:spLocks noGrp="1" noChangeArrowheads="1"/>
          </p:cNvSpPr>
          <p:nvPr/>
        </p:nvSpPr>
        <p:spPr bwMode="auto">
          <a:xfrm>
            <a:off x="2" y="8884797"/>
            <a:ext cx="2972421" cy="25920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90546" tIns="45273" rIns="90546" bIns="45273" anchor="b">
            <a:spAutoFit/>
          </a:bodyPr>
          <a:lstStyle>
            <a:lvl1pPr defTabSz="923925" eaLnBrk="0" hangingPunct="0">
              <a:defRPr>
                <a:solidFill>
                  <a:schemeClr val="tx1"/>
                </a:solidFill>
                <a:latin typeface="Arial" pitchFamily="34" charset="0"/>
              </a:defRPr>
            </a:lvl1pPr>
            <a:lvl2pPr marL="742950" indent="-285750" defTabSz="923925" eaLnBrk="0" hangingPunct="0">
              <a:defRPr>
                <a:solidFill>
                  <a:schemeClr val="tx1"/>
                </a:solidFill>
                <a:latin typeface="Arial" pitchFamily="34" charset="0"/>
              </a:defRPr>
            </a:lvl2pPr>
            <a:lvl3pPr marL="1143000" indent="-228600" defTabSz="923925" eaLnBrk="0" hangingPunct="0">
              <a:defRPr>
                <a:solidFill>
                  <a:schemeClr val="tx1"/>
                </a:solidFill>
                <a:latin typeface="Arial" pitchFamily="34" charset="0"/>
              </a:defRPr>
            </a:lvl3pPr>
            <a:lvl4pPr marL="1600200" indent="-228600" defTabSz="923925" eaLnBrk="0" hangingPunct="0">
              <a:defRPr>
                <a:solidFill>
                  <a:schemeClr val="tx1"/>
                </a:solidFill>
                <a:latin typeface="Arial" pitchFamily="34" charset="0"/>
              </a:defRPr>
            </a:lvl4pPr>
            <a:lvl5pPr marL="2057400" indent="-228600" defTabSz="923925" eaLnBrk="0" hangingPunct="0">
              <a:defRPr>
                <a:solidFill>
                  <a:schemeClr val="tx1"/>
                </a:solidFill>
                <a:latin typeface="Arial" pitchFamily="34" charset="0"/>
              </a:defRPr>
            </a:lvl5pPr>
            <a:lvl6pPr marL="2514600" indent="-228600" defTabSz="923925" eaLnBrk="0" fontAlgn="base" hangingPunct="0">
              <a:spcBef>
                <a:spcPct val="0"/>
              </a:spcBef>
              <a:spcAft>
                <a:spcPct val="0"/>
              </a:spcAft>
              <a:defRPr>
                <a:solidFill>
                  <a:schemeClr val="tx1"/>
                </a:solidFill>
                <a:latin typeface="Arial" pitchFamily="34" charset="0"/>
              </a:defRPr>
            </a:lvl6pPr>
            <a:lvl7pPr marL="2971800" indent="-228600" defTabSz="923925" eaLnBrk="0" fontAlgn="base" hangingPunct="0">
              <a:spcBef>
                <a:spcPct val="0"/>
              </a:spcBef>
              <a:spcAft>
                <a:spcPct val="0"/>
              </a:spcAft>
              <a:defRPr>
                <a:solidFill>
                  <a:schemeClr val="tx1"/>
                </a:solidFill>
                <a:latin typeface="Arial" pitchFamily="34" charset="0"/>
              </a:defRPr>
            </a:lvl7pPr>
            <a:lvl8pPr marL="3429000" indent="-228600" defTabSz="923925" eaLnBrk="0" fontAlgn="base" hangingPunct="0">
              <a:spcBef>
                <a:spcPct val="0"/>
              </a:spcBef>
              <a:spcAft>
                <a:spcPct val="0"/>
              </a:spcAft>
              <a:defRPr>
                <a:solidFill>
                  <a:schemeClr val="tx1"/>
                </a:solidFill>
                <a:latin typeface="Arial" pitchFamily="34" charset="0"/>
              </a:defRPr>
            </a:lvl8pPr>
            <a:lvl9pPr marL="3886200" indent="-228600" defTabSz="923925"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Monotype Sorts"/>
              <a:buChar char="4"/>
            </a:pPr>
            <a:r>
              <a:rPr lang="en-US" sz="1100">
                <a:solidFill>
                  <a:schemeClr val="bg1"/>
                </a:solidFill>
                <a:latin typeface="Times New Roman" pitchFamily="18" charset="0"/>
              </a:rPr>
              <a:t>SCT 14May</a:t>
            </a:r>
          </a:p>
        </p:txBody>
      </p:sp>
      <p:sp>
        <p:nvSpPr>
          <p:cNvPr id="60419" name="Rectangle 2"/>
          <p:cNvSpPr>
            <a:spLocks noGrp="1" noRot="1" noChangeAspect="1" noChangeArrowheads="1" noTextEdit="1"/>
          </p:cNvSpPr>
          <p:nvPr>
            <p:ph type="sldImg"/>
          </p:nvPr>
        </p:nvSpPr>
        <p:spPr>
          <a:xfrm>
            <a:off x="1144588" y="685800"/>
            <a:ext cx="4572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58" tIns="45830" rIns="91658" bIns="45830"/>
          <a:lstStyle/>
          <a:p>
            <a:r>
              <a:rPr lang="en-US" sz="1400" dirty="0" smtClean="0">
                <a:latin typeface="Arial" pitchFamily="34" charset="0"/>
              </a:rPr>
              <a:t>Bryn do you want to talk through this slide??</a:t>
            </a:r>
            <a:endParaRPr lang="en-US" sz="1400" dirty="0">
              <a:latin typeface="Arial" pitchFamily="34" charset="0"/>
            </a:endParaRPr>
          </a:p>
        </p:txBody>
      </p:sp>
    </p:spTree>
    <p:extLst>
      <p:ext uri="{BB962C8B-B14F-4D97-AF65-F5344CB8AC3E}">
        <p14:creationId xmlns:p14="http://schemas.microsoft.com/office/powerpoint/2010/main" val="2493582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Howard</a:t>
            </a:r>
          </a:p>
          <a:p>
            <a:endParaRPr lang="en-US" dirty="0" smtClean="0"/>
          </a:p>
          <a:p>
            <a:r>
              <a:rPr lang="en-US" dirty="0" smtClean="0"/>
              <a:t>Notes:  We want to be careful about the piloting of </a:t>
            </a:r>
            <a:r>
              <a:rPr lang="en-US" dirty="0" err="1" smtClean="0"/>
              <a:t>UC</a:t>
            </a:r>
            <a:r>
              <a:rPr lang="en-US" dirty="0" smtClean="0"/>
              <a:t> 2 – the wording should be that we piloted</a:t>
            </a:r>
            <a:r>
              <a:rPr lang="en-US" baseline="0" dirty="0" smtClean="0"/>
              <a:t> different parts of HeD specifically vMR and an earlier version of the standard</a:t>
            </a:r>
            <a:endParaRPr lang="en-US" dirty="0"/>
          </a:p>
        </p:txBody>
      </p:sp>
      <p:sp>
        <p:nvSpPr>
          <p:cNvPr id="4" name="Slide Number Placeholder 3"/>
          <p:cNvSpPr>
            <a:spLocks noGrp="1"/>
          </p:cNvSpPr>
          <p:nvPr>
            <p:ph type="sldNum" sz="quarter" idx="10"/>
          </p:nvPr>
        </p:nvSpPr>
        <p:spPr/>
        <p:txBody>
          <a:bodyPr/>
          <a:lstStyle/>
          <a:p>
            <a:pPr>
              <a:defRPr/>
            </a:pPr>
            <a:fld id="{FDD4308A-9233-4FF3-95CC-E614DB0EC17E}" type="slidenum">
              <a:rPr lang="en-US" smtClean="0"/>
              <a:pPr>
                <a:defRPr/>
              </a:pPr>
              <a:t>7</a:t>
            </a:fld>
            <a:endParaRPr lang="en-US" dirty="0"/>
          </a:p>
        </p:txBody>
      </p:sp>
    </p:spTree>
    <p:extLst>
      <p:ext uri="{BB962C8B-B14F-4D97-AF65-F5344CB8AC3E}">
        <p14:creationId xmlns:p14="http://schemas.microsoft.com/office/powerpoint/2010/main" val="1650167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p:txBody>
          <a:bodyPr/>
          <a:lstStyle/>
          <a:p>
            <a:pPr>
              <a:defRPr/>
            </a:pPr>
            <a:r>
              <a:rPr lang="en-US"/>
              <a:t>SCT 14May</a:t>
            </a: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Howard</a:t>
            </a:r>
          </a:p>
        </p:txBody>
      </p:sp>
    </p:spTree>
    <p:extLst>
      <p:ext uri="{BB962C8B-B14F-4D97-AF65-F5344CB8AC3E}">
        <p14:creationId xmlns:p14="http://schemas.microsoft.com/office/powerpoint/2010/main" val="2960362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FAAA64D-FEF6-40EF-B7BC-5D0EB28EBA71}" type="slidenum">
              <a:rPr lang="en-US"/>
              <a:pPr/>
              <a:t>9</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smtClean="0"/>
              <a:t>Claude</a:t>
            </a:r>
          </a:p>
        </p:txBody>
      </p:sp>
    </p:spTree>
    <p:extLst>
      <p:ext uri="{BB962C8B-B14F-4D97-AF65-F5344CB8AC3E}">
        <p14:creationId xmlns:p14="http://schemas.microsoft.com/office/powerpoint/2010/main" val="692768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PT_TemplateB.jpg"/>
          <p:cNvPicPr>
            <a:picLocks noChangeAspect="1"/>
          </p:cNvPicPr>
          <p:nvPr userDrawn="1"/>
        </p:nvPicPr>
        <p:blipFill>
          <a:blip r:embed="rId2"/>
          <a:srcRect l="21944" t="60098" r="13750" b="11731"/>
          <a:stretch>
            <a:fillRect/>
          </a:stretch>
        </p:blipFill>
        <p:spPr bwMode="auto">
          <a:xfrm>
            <a:off x="0" y="4762500"/>
            <a:ext cx="9144000" cy="2095500"/>
          </a:xfrm>
          <a:prstGeom prst="rect">
            <a:avLst/>
          </a:prstGeom>
          <a:noFill/>
          <a:ln w="9525">
            <a:noFill/>
            <a:miter lim="800000"/>
            <a:headEnd/>
            <a:tailEnd/>
          </a:ln>
        </p:spPr>
      </p:pic>
      <p:pic>
        <p:nvPicPr>
          <p:cNvPr id="5" name="Picture 13" descr="Conecting America for Better Health - star identity trademarked"/>
          <p:cNvPicPr>
            <a:picLocks noChangeAspect="1"/>
          </p:cNvPicPr>
          <p:nvPr userDrawn="1"/>
        </p:nvPicPr>
        <p:blipFill>
          <a:blip r:embed="rId3"/>
          <a:srcRect/>
          <a:stretch>
            <a:fillRect/>
          </a:stretch>
        </p:blipFill>
        <p:spPr bwMode="auto">
          <a:xfrm>
            <a:off x="731838" y="869950"/>
            <a:ext cx="3717925" cy="911225"/>
          </a:xfrm>
          <a:prstGeom prst="rect">
            <a:avLst/>
          </a:prstGeom>
          <a:noFill/>
          <a:ln w="9525">
            <a:noFill/>
            <a:miter lim="800000"/>
            <a:headEnd/>
            <a:tailEnd/>
          </a:ln>
        </p:spPr>
      </p:pic>
      <p:sp>
        <p:nvSpPr>
          <p:cNvPr id="2" name="Title 1"/>
          <p:cNvSpPr>
            <a:spLocks noGrp="1"/>
          </p:cNvSpPr>
          <p:nvPr>
            <p:ph type="ctrTitle"/>
          </p:nvPr>
        </p:nvSpPr>
        <p:spPr>
          <a:xfrm>
            <a:off x="1028700" y="2949043"/>
            <a:ext cx="7086600" cy="1470025"/>
          </a:xfrm>
        </p:spPr>
        <p:txBody>
          <a:bodyPr>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371600" y="4302647"/>
            <a:ext cx="6400800" cy="1752600"/>
          </a:xfrm>
        </p:spPr>
        <p:txBody>
          <a:bodyPr>
            <a:normAutofit/>
          </a:bodyPr>
          <a:lstStyle>
            <a:lvl1pPr marL="0" indent="0" algn="ctr">
              <a:buNone/>
              <a:defRPr sz="2400">
                <a:solidFill>
                  <a:srgbClr val="EE563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4DF29E46-2E23-4C26-85C5-EAFCBB659E2A}" type="datetimeFigureOut">
              <a:rPr lang="en-US"/>
              <a:pPr>
                <a:defRPr/>
              </a:pPr>
              <a:t>3/27/2014</a:t>
            </a:fld>
            <a:endParaRPr lang="en-US" dirty="0"/>
          </a:p>
        </p:txBody>
      </p:sp>
      <p:sp>
        <p:nvSpPr>
          <p:cNvPr id="8" name="Slide Number Placeholder 5"/>
          <p:cNvSpPr>
            <a:spLocks noGrp="1"/>
          </p:cNvSpPr>
          <p:nvPr>
            <p:ph type="sldNum" sz="quarter" idx="12"/>
          </p:nvPr>
        </p:nvSpPr>
        <p:spPr/>
        <p:txBody>
          <a:bodyPr/>
          <a:lstStyle>
            <a:lvl1pPr>
              <a:defRPr/>
            </a:lvl1pPr>
          </a:lstStyle>
          <a:p>
            <a:pPr>
              <a:defRPr/>
            </a:pPr>
            <a:fld id="{60CCF0E0-6862-4889-8A4D-BE3E54E32F6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B2A44E82-822E-49B7-BB9D-C7F22B2E842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pPr>
              <a:defRPr/>
            </a:pPr>
            <a:fld id="{AE9AAEDA-651E-4817-95E2-33889F9CF5D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52755"/>
            <a:ext cx="2057400" cy="457340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552755"/>
            <a:ext cx="6019800" cy="45734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pPr>
              <a:defRPr/>
            </a:pPr>
            <a:fld id="{4DFF9075-96D2-48ED-A0ED-9FF19B4245E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73063" y="390752"/>
            <a:ext cx="8229600" cy="1143000"/>
          </a:xfrm>
        </p:spPr>
        <p:txBody>
          <a:bodyPr/>
          <a:lstStyle>
            <a:lvl1pPr>
              <a:defRPr baseline="0"/>
            </a:lvl1pPr>
          </a:lstStyle>
          <a:p>
            <a:r>
              <a:rPr lang="en-US" smtClean="0"/>
              <a:t>Click to edit Master title style</a:t>
            </a:r>
            <a:endParaRPr lang="en-US" dirty="0"/>
          </a:p>
        </p:txBody>
      </p:sp>
      <p:sp>
        <p:nvSpPr>
          <p:cNvPr id="9" name="Content Placeholder 2"/>
          <p:cNvSpPr>
            <a:spLocks noGrp="1"/>
          </p:cNvSpPr>
          <p:nvPr>
            <p:ph idx="1"/>
          </p:nvPr>
        </p:nvSpPr>
        <p:spPr>
          <a:xfrm>
            <a:off x="457200" y="2002692"/>
            <a:ext cx="8229600" cy="4143009"/>
          </a:xfrm>
        </p:spPr>
        <p:txBody>
          <a:bodyPr>
            <a:normAutofit/>
          </a:bodyPr>
          <a:lstStyle>
            <a:lvl1pPr>
              <a:defRPr sz="2000" baseline="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5B100C1-2EA5-4A3E-852E-04E922CD53E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buNone/>
              <a:defRPr sz="2000" baseline="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1A5DB0C-5155-4E26-88A0-21629CE60A7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a:lvl1pPr>
          </a:lstStyle>
          <a:p>
            <a:pPr>
              <a:defRPr/>
            </a:pPr>
            <a:fld id="{C77B842F-589E-489E-BF3E-7E936C9B2C0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2"/>
          </p:nvPr>
        </p:nvSpPr>
        <p:spPr/>
        <p:txBody>
          <a:bodyPr/>
          <a:lstStyle>
            <a:lvl1pPr>
              <a:defRPr/>
            </a:lvl1pPr>
          </a:lstStyle>
          <a:p>
            <a:pPr>
              <a:defRPr/>
            </a:pPr>
            <a:fld id="{274B349A-ACE3-47D8-9C83-7D1E94146F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5"/>
          <p:cNvSpPr>
            <a:spLocks noGrp="1"/>
          </p:cNvSpPr>
          <p:nvPr>
            <p:ph type="sldNum" sz="quarter" idx="12"/>
          </p:nvPr>
        </p:nvSpPr>
        <p:spPr/>
        <p:txBody>
          <a:bodyPr/>
          <a:lstStyle>
            <a:lvl1pPr>
              <a:defRPr/>
            </a:lvl1pPr>
          </a:lstStyle>
          <a:p>
            <a:pPr>
              <a:defRPr/>
            </a:pPr>
            <a:fld id="{4F4B2669-953C-4486-8FC4-112F080CD11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0945181-D6D7-4636-8D1D-F404F8CB6C5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pPr>
              <a:defRPr/>
            </a:pPr>
            <a:fld id="{B903AD32-A6BC-4CAF-BCA2-55FF3D7FE46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2558"/>
            <a:ext cx="3008313" cy="92842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06680"/>
            <a:ext cx="5111750" cy="56194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9548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5"/>
          <p:cNvSpPr>
            <a:spLocks noGrp="1"/>
          </p:cNvSpPr>
          <p:nvPr>
            <p:ph type="sldNum" sz="quarter" idx="12"/>
          </p:nvPr>
        </p:nvSpPr>
        <p:spPr/>
        <p:txBody>
          <a:bodyPr/>
          <a:lstStyle>
            <a:lvl1pPr>
              <a:defRPr/>
            </a:lvl1pPr>
          </a:lstStyle>
          <a:p>
            <a:pPr>
              <a:defRPr/>
            </a:pPr>
            <a:fld id="{DBD1F396-1BBD-4BC9-99B4-488A1507EA1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1" descr="PPT_TemplateB.jpg"/>
          <p:cNvPicPr>
            <a:picLocks noChangeAspect="1"/>
          </p:cNvPicPr>
          <p:nvPr/>
        </p:nvPicPr>
        <p:blipFill>
          <a:blip r:embed="rId14"/>
          <a:srcRect l="21944" t="60098" r="13750" b="14635"/>
          <a:stretch>
            <a:fillRect/>
          </a:stretch>
        </p:blipFill>
        <p:spPr bwMode="auto">
          <a:xfrm>
            <a:off x="0" y="4978400"/>
            <a:ext cx="9144000" cy="1879600"/>
          </a:xfrm>
          <a:prstGeom prst="rect">
            <a:avLst/>
          </a:prstGeom>
          <a:noFill/>
          <a:ln w="9525">
            <a:noFill/>
            <a:miter lim="800000"/>
            <a:headEnd/>
            <a:tailEnd/>
          </a:ln>
        </p:spPr>
      </p:pic>
      <p:sp>
        <p:nvSpPr>
          <p:cNvPr id="1027" name="Title Placeholder 1"/>
          <p:cNvSpPr>
            <a:spLocks noGrp="1"/>
          </p:cNvSpPr>
          <p:nvPr>
            <p:ph type="title"/>
          </p:nvPr>
        </p:nvSpPr>
        <p:spPr bwMode="auto">
          <a:xfrm>
            <a:off x="373063" y="3762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2003425"/>
            <a:ext cx="8229600" cy="4141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latin typeface="Calibri" pitchFamily="34" charset="0"/>
                <a:ea typeface="ＭＳ Ｐゴシック" charset="-128"/>
                <a:cs typeface="+mn-cs"/>
              </a:defRPr>
            </a:lvl1pPr>
          </a:lstStyle>
          <a:p>
            <a:pPr>
              <a:defRPr/>
            </a:pPr>
            <a:fld id="{C0C978E2-386A-4D04-BB67-0A9E1A9D61B0}" type="datetimeFigureOut">
              <a:rPr lang="en-US"/>
              <a:pPr>
                <a:defRPr/>
              </a:pPr>
              <a:t>3/27/2014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latin typeface="Calibri" pitchFamily="34" charset="0"/>
                <a:ea typeface="ＭＳ Ｐゴシック" charset="-128"/>
                <a:cs typeface="+mn-cs"/>
              </a:defRPr>
            </a:lvl1pPr>
          </a:lstStyle>
          <a:p>
            <a:pPr>
              <a:defRPr/>
            </a:pPr>
            <a:fld id="{B92BE5B1-21C9-4498-B5BD-039473EDD024}" type="slidenum">
              <a:rPr lang="en-US"/>
              <a:pPr>
                <a:defRPr/>
              </a:pPr>
              <a:t>‹#›</a:t>
            </a:fld>
            <a:endParaRPr lang="en-US" dirty="0"/>
          </a:p>
        </p:txBody>
      </p:sp>
      <p:cxnSp>
        <p:nvCxnSpPr>
          <p:cNvPr id="11" name="Straight Connector 10"/>
          <p:cNvCxnSpPr/>
          <p:nvPr/>
        </p:nvCxnSpPr>
        <p:spPr>
          <a:xfrm>
            <a:off x="381000" y="1519238"/>
            <a:ext cx="8229600" cy="1587"/>
          </a:xfrm>
          <a:prstGeom prst="line">
            <a:avLst/>
          </a:prstGeom>
          <a:ln w="12700" cap="flat" cmpd="sng" algn="ctr">
            <a:solidFill>
              <a:srgbClr val="FF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033" name="Picture 13" descr="Conecting America for Better Health - star identity trademarked"/>
          <p:cNvPicPr>
            <a:picLocks noChangeAspect="1"/>
          </p:cNvPicPr>
          <p:nvPr/>
        </p:nvPicPr>
        <p:blipFill>
          <a:blip r:embed="rId15"/>
          <a:srcRect/>
          <a:stretch>
            <a:fillRect/>
          </a:stretch>
        </p:blipFill>
        <p:spPr bwMode="auto">
          <a:xfrm>
            <a:off x="6553200" y="14288"/>
            <a:ext cx="2570163" cy="628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xStyles>
    <p:titleStyle>
      <a:lvl1pPr algn="l" defTabSz="457200" rtl="0" fontAlgn="base">
        <a:spcBef>
          <a:spcPct val="0"/>
        </a:spcBef>
        <a:spcAft>
          <a:spcPct val="0"/>
        </a:spcAft>
        <a:defRPr sz="4000" kern="1200">
          <a:solidFill>
            <a:srgbClr val="025AA3"/>
          </a:solidFill>
          <a:latin typeface="Century"/>
          <a:ea typeface="ＭＳ Ｐゴシック" charset="0"/>
          <a:cs typeface="Century"/>
        </a:defRPr>
      </a:lvl1pPr>
      <a:lvl2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2pPr>
      <a:lvl3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3pPr>
      <a:lvl4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4pPr>
      <a:lvl5pPr algn="l" defTabSz="457200" rtl="0" fontAlgn="base">
        <a:spcBef>
          <a:spcPct val="0"/>
        </a:spcBef>
        <a:spcAft>
          <a:spcPct val="0"/>
        </a:spcAft>
        <a:defRPr sz="4000">
          <a:solidFill>
            <a:srgbClr val="025AA3"/>
          </a:solidFill>
          <a:latin typeface="Century" pitchFamily="18" charset="0"/>
          <a:ea typeface="ＭＳ Ｐゴシック" charset="0"/>
          <a:cs typeface="Century" pitchFamily="18" charset="0"/>
        </a:defRPr>
      </a:lvl5pPr>
      <a:lvl6pPr marL="4572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6pPr>
      <a:lvl7pPr marL="9144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7pPr>
      <a:lvl8pPr marL="13716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8pPr>
      <a:lvl9pPr marL="1828800" algn="l" defTabSz="457200" rtl="0" eaLnBrk="1" fontAlgn="base" hangingPunct="1">
        <a:spcBef>
          <a:spcPct val="0"/>
        </a:spcBef>
        <a:spcAft>
          <a:spcPct val="0"/>
        </a:spcAft>
        <a:defRPr sz="4000">
          <a:solidFill>
            <a:srgbClr val="025AA3"/>
          </a:solidFill>
          <a:latin typeface="Century" pitchFamily="18" charset="0"/>
          <a:ea typeface="Century" pitchFamily="18" charset="0"/>
          <a:cs typeface="Century" pitchFamily="18" charset="0"/>
        </a:defRPr>
      </a:lvl9pPr>
    </p:titleStyle>
    <p:bodyStyle>
      <a:lvl1pPr marL="342900" indent="-342900" algn="l" defTabSz="457200" rtl="0" fontAlgn="base">
        <a:spcBef>
          <a:spcPct val="20000"/>
        </a:spcBef>
        <a:spcAft>
          <a:spcPct val="0"/>
        </a:spcAft>
        <a:buClr>
          <a:srgbClr val="025AA3"/>
        </a:buClr>
        <a:buFont typeface="Arial" charset="0"/>
        <a:buChar char="•"/>
        <a:defRPr sz="2800" kern="1200">
          <a:solidFill>
            <a:srgbClr val="7F7F7F"/>
          </a:solidFill>
          <a:latin typeface="Arial"/>
          <a:ea typeface="ＭＳ Ｐゴシック" charset="0"/>
          <a:cs typeface="Arial"/>
        </a:defRPr>
      </a:lvl1pPr>
      <a:lvl2pPr marL="742950" indent="-285750" algn="l" defTabSz="457200" rtl="0" fontAlgn="base">
        <a:spcBef>
          <a:spcPct val="20000"/>
        </a:spcBef>
        <a:spcAft>
          <a:spcPct val="0"/>
        </a:spcAft>
        <a:buClr>
          <a:srgbClr val="025AA3"/>
        </a:buClr>
        <a:buFont typeface="Arial" charset="0"/>
        <a:buChar char="–"/>
        <a:defRPr sz="2400" kern="1200">
          <a:solidFill>
            <a:srgbClr val="7F7F7F"/>
          </a:solidFill>
          <a:latin typeface="Arial"/>
          <a:ea typeface="Arial" charset="0"/>
          <a:cs typeface="Arial"/>
        </a:defRPr>
      </a:lvl2pPr>
      <a:lvl3pPr marL="1143000" indent="-228600" algn="l" defTabSz="457200" rtl="0" fontAlgn="base">
        <a:spcBef>
          <a:spcPct val="20000"/>
        </a:spcBef>
        <a:spcAft>
          <a:spcPct val="0"/>
        </a:spcAft>
        <a:buClr>
          <a:srgbClr val="025AA3"/>
        </a:buClr>
        <a:buFont typeface="Arial" charset="0"/>
        <a:buChar char="•"/>
        <a:defRPr sz="2000" kern="1200">
          <a:solidFill>
            <a:srgbClr val="7F7F7F"/>
          </a:solidFill>
          <a:latin typeface="Arial"/>
          <a:ea typeface="Arial" charset="0"/>
          <a:cs typeface="Arial"/>
        </a:defRPr>
      </a:lvl3pPr>
      <a:lvl4pPr marL="1600200" indent="-228600" algn="l" defTabSz="457200" rtl="0" fontAlgn="base">
        <a:spcBef>
          <a:spcPct val="20000"/>
        </a:spcBef>
        <a:spcAft>
          <a:spcPct val="0"/>
        </a:spcAft>
        <a:buClr>
          <a:srgbClr val="025AA3"/>
        </a:buClr>
        <a:buFont typeface="Arial" charset="0"/>
        <a:buChar char="–"/>
        <a:defRPr kern="1200">
          <a:solidFill>
            <a:srgbClr val="7F7F7F"/>
          </a:solidFill>
          <a:latin typeface="Arial"/>
          <a:ea typeface="Arial" charset="0"/>
          <a:cs typeface="Arial"/>
        </a:defRPr>
      </a:lvl4pPr>
      <a:lvl5pPr marL="2057400" indent="-228600" algn="l" defTabSz="457200" rtl="0" fontAlgn="base">
        <a:spcBef>
          <a:spcPct val="20000"/>
        </a:spcBef>
        <a:spcAft>
          <a:spcPct val="0"/>
        </a:spcAft>
        <a:buClr>
          <a:srgbClr val="025AA3"/>
        </a:buClr>
        <a:buFont typeface="Arial" charset="0"/>
        <a:buChar char="»"/>
        <a:defRPr kern="1200">
          <a:solidFill>
            <a:srgbClr val="7F7F7F"/>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opencds.org/"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code.google.com/p/health-e-decisions/"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code.google.com/p/health-e-decisions/source/browse/trunk/src/framework/Deploy/HeDArtifactUtility_20130502.zip"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hln.com/ice"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wiki.siframework.org/Health+eDecisions+Homepag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www.hln.com/ice" TargetMode="External"/><Relationship Id="rId2" Type="http://schemas.openxmlformats.org/officeDocument/2006/relationships/hyperlink" Target="http://www.cdsframework.org/"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hyperlink" Target="http://www.opencds.org/" TargetMode="Externa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hyperlink" Target="http://www.cdsframework.org/"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wiki.siframework.org/Clinical+Quality+Framework+Initiative"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openxmlformats.org/officeDocument/2006/relationships/hyperlink" Target="http://wiki.siframework.org/HeD+Glossary" TargetMode="External"/><Relationship Id="rId3" Type="http://schemas.openxmlformats.org/officeDocument/2006/relationships/hyperlink" Target="http://wiki.siframework.org/Health+eDecisions+Use+Case" TargetMode="External"/><Relationship Id="rId7" Type="http://schemas.openxmlformats.org/officeDocument/2006/relationships/hyperlink" Target="http://wiki.siframework.org/Health+eDecisions+Harmonization+and+Standards+(Implementation)" TargetMode="External"/><Relationship Id="rId2" Type="http://schemas.openxmlformats.org/officeDocument/2006/relationships/hyperlink" Target="http://wiki.siframework.org/Health+eDecisions+Homepage" TargetMode="External"/><Relationship Id="rId1" Type="http://schemas.openxmlformats.org/officeDocument/2006/relationships/slideLayout" Target="../slideLayouts/slideLayout3.xml"/><Relationship Id="rId6" Type="http://schemas.openxmlformats.org/officeDocument/2006/relationships/hyperlink" Target="http://wiki.siframework.org/Health+eDecisions+Reference+Materials" TargetMode="External"/><Relationship Id="rId5" Type="http://schemas.openxmlformats.org/officeDocument/2006/relationships/hyperlink" Target="http://wiki.siframework.org/Health+eDecisions+Pilots" TargetMode="External"/><Relationship Id="rId4" Type="http://schemas.openxmlformats.org/officeDocument/2006/relationships/hyperlink" Target="http://wiki.siframework.org/UC+2+-+CDS+Guidance+Service"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mailto:jamie.parker@esacinc.com" TargetMode="External"/><Relationship Id="rId3" Type="http://schemas.openxmlformats.org/officeDocument/2006/relationships/hyperlink" Target="mailto:Jacob.Reider@hhs.gov" TargetMode="External"/><Relationship Id="rId7" Type="http://schemas.openxmlformats.org/officeDocument/2006/relationships/hyperlink" Target="mailto:bryn@veracitysolutions.com" TargetMode="External"/><Relationship Id="rId12" Type="http://schemas.openxmlformats.org/officeDocument/2006/relationships/hyperlink" Target="mailto:divya.raghavachari@accenturefederal.com"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hyperlink" Target="mailto:aziz@boxwala.com" TargetMode="External"/><Relationship Id="rId11" Type="http://schemas.openxmlformats.org/officeDocument/2006/relationships/hyperlink" Target="mailto:atanu.sen@accenture.com" TargetMode="External"/><Relationship Id="rId5" Type="http://schemas.openxmlformats.org/officeDocument/2006/relationships/hyperlink" Target="mailto:kensaku.kawamoto@utah.edu" TargetMode="External"/><Relationship Id="rId10" Type="http://schemas.openxmlformats.org/officeDocument/2006/relationships/hyperlink" Target="mailto:anna.langhans@accenturefederal.com" TargetMode="External"/><Relationship Id="rId4" Type="http://schemas.openxmlformats.org/officeDocument/2006/relationships/hyperlink" Target="mailto:alicia.morton@hhs.gov" TargetMode="External"/><Relationship Id="rId9" Type="http://schemas.openxmlformats.org/officeDocument/2006/relationships/hyperlink" Target="mailto:virginia.riehl@verizon.ne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http://www.opencds.org/"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wiki.hl7.org/index.php?title=HL7_CDS_Standards"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52400" y="2873375"/>
            <a:ext cx="8839200" cy="1470025"/>
          </a:xfrm>
        </p:spPr>
        <p:txBody>
          <a:bodyPr>
            <a:normAutofit fontScale="90000"/>
          </a:bodyPr>
          <a:lstStyle/>
          <a:p>
            <a:r>
              <a:rPr lang="en-US" sz="4400" b="1" dirty="0" smtClean="0">
                <a:latin typeface="Century" pitchFamily="18" charset="0"/>
                <a:ea typeface="ＭＳ Ｐゴシック"/>
                <a:cs typeface="Century" pitchFamily="18" charset="0"/>
              </a:rPr>
              <a:t>Health eDecisions Initiative – </a:t>
            </a:r>
            <a:br>
              <a:rPr lang="en-US" sz="4400" b="1" dirty="0" smtClean="0">
                <a:latin typeface="Century" pitchFamily="18" charset="0"/>
                <a:ea typeface="ＭＳ Ｐゴシック"/>
                <a:cs typeface="Century" pitchFamily="18" charset="0"/>
              </a:rPr>
            </a:br>
            <a:r>
              <a:rPr lang="en-US" sz="4400" b="1" dirty="0" smtClean="0">
                <a:latin typeface="Century" pitchFamily="18" charset="0"/>
                <a:ea typeface="ＭＳ Ｐゴシック"/>
                <a:cs typeface="Century" pitchFamily="18" charset="0"/>
              </a:rPr>
              <a:t>Closing Ceremony</a:t>
            </a:r>
            <a:br>
              <a:rPr lang="en-US" sz="4400" b="1" dirty="0" smtClean="0">
                <a:latin typeface="Century" pitchFamily="18" charset="0"/>
                <a:ea typeface="ＭＳ Ｐゴシック"/>
                <a:cs typeface="Century" pitchFamily="18" charset="0"/>
              </a:rPr>
            </a:br>
            <a:r>
              <a:rPr lang="en-US" sz="4400" b="1" dirty="0">
                <a:latin typeface="Century" pitchFamily="18" charset="0"/>
                <a:ea typeface="ＭＳ Ｐゴシック"/>
                <a:cs typeface="Century" pitchFamily="18" charset="0"/>
              </a:rPr>
              <a:t/>
            </a:r>
            <a:br>
              <a:rPr lang="en-US" sz="4400" b="1" dirty="0">
                <a:latin typeface="Century" pitchFamily="18" charset="0"/>
                <a:ea typeface="ＭＳ Ｐゴシック"/>
                <a:cs typeface="Century" pitchFamily="18" charset="0"/>
              </a:rPr>
            </a:br>
            <a:r>
              <a:rPr lang="en-US" sz="4400" b="1" dirty="0" smtClean="0">
                <a:latin typeface="Century" pitchFamily="18" charset="0"/>
                <a:ea typeface="ＭＳ Ｐゴシック"/>
                <a:cs typeface="Century" pitchFamily="18" charset="0"/>
              </a:rPr>
              <a:t>March 27, 2014</a:t>
            </a:r>
          </a:p>
        </p:txBody>
      </p:sp>
      <p:sp>
        <p:nvSpPr>
          <p:cNvPr id="3" name="Subtitle 2"/>
          <p:cNvSpPr>
            <a:spLocks noGrp="1"/>
          </p:cNvSpPr>
          <p:nvPr>
            <p:ph type="subTitle" idx="1"/>
          </p:nvPr>
        </p:nvSpPr>
        <p:spPr>
          <a:xfrm>
            <a:off x="1371600" y="3962400"/>
            <a:ext cx="6400800" cy="1752600"/>
          </a:xfrm>
        </p:spPr>
        <p:txBody>
          <a:bodyPr>
            <a:normAutofit/>
          </a:bodyPr>
          <a:lstStyle/>
          <a:p>
            <a:pPr>
              <a:buFont typeface="Arial" pitchFamily="34" charset="0"/>
              <a:buNone/>
              <a:defRPr/>
            </a:pPr>
            <a:endParaRPr lang="en-US" dirty="0" smtClean="0"/>
          </a:p>
          <a:p>
            <a:pPr>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00600"/>
            <a:ext cx="9144000" cy="2057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9842" name="Rectangle 2"/>
          <p:cNvSpPr>
            <a:spLocks noGrp="1" noChangeArrowheads="1"/>
          </p:cNvSpPr>
          <p:nvPr>
            <p:ph type="title"/>
          </p:nvPr>
        </p:nvSpPr>
        <p:spPr>
          <a:xfrm>
            <a:off x="266700" y="762000"/>
            <a:ext cx="8610600" cy="685800"/>
          </a:xfrm>
        </p:spPr>
        <p:txBody>
          <a:bodyPr/>
          <a:lstStyle/>
          <a:p>
            <a:pPr>
              <a:defRPr/>
            </a:pPr>
            <a:r>
              <a:rPr lang="en-US" sz="3200" dirty="0" smtClean="0"/>
              <a:t>Underlying Information Model</a:t>
            </a:r>
            <a:endParaRPr lang="en-US" sz="3200" dirty="0"/>
          </a:p>
        </p:txBody>
      </p:sp>
      <p:sp>
        <p:nvSpPr>
          <p:cNvPr id="1699843" name="Rectangle 3"/>
          <p:cNvSpPr>
            <a:spLocks noGrp="1" noChangeArrowheads="1"/>
          </p:cNvSpPr>
          <p:nvPr>
            <p:ph idx="1"/>
          </p:nvPr>
        </p:nvSpPr>
        <p:spPr>
          <a:xfrm>
            <a:off x="228600" y="1676400"/>
            <a:ext cx="8686800" cy="4724400"/>
          </a:xfrm>
        </p:spPr>
        <p:txBody>
          <a:bodyPr lIns="0" tIns="0" rIns="0" bIns="0" anchor="t" anchorCtr="0">
            <a:normAutofit lnSpcReduction="10000"/>
          </a:bodyPr>
          <a:lstStyle/>
          <a:p>
            <a:pPr>
              <a:spcAft>
                <a:spcPts val="0"/>
              </a:spcAft>
              <a:defRPr/>
            </a:pPr>
            <a:r>
              <a:rPr lang="en-US" sz="2800" dirty="0" smtClean="0">
                <a:solidFill>
                  <a:schemeClr val="tx1">
                    <a:lumMod val="50000"/>
                    <a:lumOff val="50000"/>
                  </a:schemeClr>
                </a:solidFill>
              </a:rPr>
              <a:t>Need</a:t>
            </a:r>
          </a:p>
          <a:p>
            <a:pPr lvl="1">
              <a:spcAft>
                <a:spcPts val="0"/>
              </a:spcAft>
              <a:defRPr/>
            </a:pPr>
            <a:r>
              <a:rPr lang="en-US" sz="2400" dirty="0" smtClean="0">
                <a:solidFill>
                  <a:schemeClr val="tx1">
                    <a:lumMod val="50000"/>
                    <a:lumOff val="50000"/>
                  </a:schemeClr>
                </a:solidFill>
              </a:rPr>
              <a:t>Standard CDS data model that is simple and intuitive for a typical CDS knowledge engineer to understand and use</a:t>
            </a:r>
          </a:p>
          <a:p>
            <a:pPr>
              <a:spcAft>
                <a:spcPts val="0"/>
              </a:spcAft>
              <a:defRPr/>
            </a:pPr>
            <a:r>
              <a:rPr lang="en-US" sz="2800" dirty="0" smtClean="0">
                <a:solidFill>
                  <a:schemeClr val="tx1">
                    <a:lumMod val="50000"/>
                    <a:lumOff val="50000"/>
                  </a:schemeClr>
                </a:solidFill>
              </a:rPr>
              <a:t>Relevant Prior Work Evaluated</a:t>
            </a:r>
          </a:p>
          <a:p>
            <a:pPr lvl="1">
              <a:spcAft>
                <a:spcPts val="0"/>
              </a:spcAft>
              <a:defRPr/>
            </a:pPr>
            <a:r>
              <a:rPr lang="en-US" sz="2400" dirty="0" smtClean="0">
                <a:solidFill>
                  <a:schemeClr val="tx1">
                    <a:lumMod val="50000"/>
                    <a:lumOff val="50000"/>
                  </a:schemeClr>
                </a:solidFill>
              </a:rPr>
              <a:t>HL7 Consolidated Clinical Document Architecture (C-CDA)</a:t>
            </a:r>
          </a:p>
          <a:p>
            <a:pPr lvl="1">
              <a:spcAft>
                <a:spcPts val="0"/>
              </a:spcAft>
              <a:defRPr/>
            </a:pPr>
            <a:r>
              <a:rPr lang="en-US" sz="2400" dirty="0" smtClean="0">
                <a:solidFill>
                  <a:schemeClr val="tx1">
                    <a:lumMod val="50000"/>
                    <a:lumOff val="50000"/>
                  </a:schemeClr>
                </a:solidFill>
              </a:rPr>
              <a:t>HL7 Quality Reporting Document Architecture (QRDA)</a:t>
            </a:r>
          </a:p>
          <a:p>
            <a:pPr lvl="1">
              <a:spcAft>
                <a:spcPts val="0"/>
              </a:spcAft>
              <a:defRPr/>
            </a:pPr>
            <a:r>
              <a:rPr lang="en-US" sz="2400" dirty="0" smtClean="0">
                <a:solidFill>
                  <a:schemeClr val="tx1">
                    <a:lumMod val="50000"/>
                    <a:lumOff val="50000"/>
                  </a:schemeClr>
                </a:solidFill>
              </a:rPr>
              <a:t>HL7 Fast Healthcare Interoperability Resources (FHIR)</a:t>
            </a:r>
          </a:p>
          <a:p>
            <a:pPr lvl="1">
              <a:spcAft>
                <a:spcPts val="0"/>
              </a:spcAft>
              <a:defRPr/>
            </a:pPr>
            <a:r>
              <a:rPr lang="en-US" sz="2400" dirty="0" smtClean="0">
                <a:solidFill>
                  <a:schemeClr val="tx1">
                    <a:lumMod val="50000"/>
                    <a:lumOff val="50000"/>
                  </a:schemeClr>
                </a:solidFill>
              </a:rPr>
              <a:t>HL7 Virtual Medical Record (vMR)</a:t>
            </a:r>
          </a:p>
          <a:p>
            <a:pPr lvl="1">
              <a:spcAft>
                <a:spcPts val="0"/>
              </a:spcAft>
              <a:defRPr/>
            </a:pPr>
            <a:r>
              <a:rPr lang="en-US" sz="2400" dirty="0" smtClean="0">
                <a:solidFill>
                  <a:schemeClr val="tx1">
                    <a:lumMod val="50000"/>
                    <a:lumOff val="50000"/>
                  </a:schemeClr>
                </a:solidFill>
              </a:rPr>
              <a:t>IHC Clinical Element Models, OpenEHR templates, others</a:t>
            </a:r>
          </a:p>
          <a:p>
            <a:pPr>
              <a:spcAft>
                <a:spcPts val="0"/>
              </a:spcAft>
              <a:defRPr/>
            </a:pPr>
            <a:r>
              <a:rPr lang="en-US" sz="2800" dirty="0" smtClean="0">
                <a:solidFill>
                  <a:schemeClr val="tx1">
                    <a:lumMod val="50000"/>
                    <a:lumOff val="50000"/>
                  </a:schemeClr>
                </a:solidFill>
              </a:rPr>
              <a:t>Decision</a:t>
            </a:r>
          </a:p>
          <a:p>
            <a:pPr lvl="1">
              <a:spcAft>
                <a:spcPts val="0"/>
              </a:spcAft>
              <a:defRPr/>
            </a:pPr>
            <a:r>
              <a:rPr lang="en-US" sz="2400" dirty="0" smtClean="0">
                <a:solidFill>
                  <a:schemeClr val="tx1">
                    <a:lumMod val="50000"/>
                    <a:lumOff val="50000"/>
                  </a:schemeClr>
                </a:solidFill>
              </a:rPr>
              <a:t>HL7 vMR with templates derived from C-CDA and QRDA</a:t>
            </a:r>
            <a:r>
              <a:rPr lang="en-US" sz="2400" dirty="0" smtClean="0">
                <a:solidFill>
                  <a:schemeClr val="tx1"/>
                </a:solidFill>
              </a:rPr>
              <a:t>	</a:t>
            </a:r>
          </a:p>
        </p:txBody>
      </p:sp>
      <p:sp>
        <p:nvSpPr>
          <p:cNvPr id="4" name="Slide Number Placeholder 3"/>
          <p:cNvSpPr>
            <a:spLocks noGrp="1"/>
          </p:cNvSpPr>
          <p:nvPr>
            <p:ph type="sldNum" sz="quarter" idx="12"/>
          </p:nvPr>
        </p:nvSpPr>
        <p:spPr/>
        <p:txBody>
          <a:bodyPr/>
          <a:lstStyle/>
          <a:p>
            <a:pPr>
              <a:defRPr/>
            </a:pPr>
            <a:fld id="{E1A5DB0C-5155-4E26-88A0-21629CE60A71}" type="slidenum">
              <a:rPr lang="en-US" smtClean="0"/>
              <a:pPr>
                <a:defRPr/>
              </a:pPr>
              <a:t>10</a:t>
            </a:fld>
            <a:endParaRPr lang="en-US" dirty="0"/>
          </a:p>
        </p:txBody>
      </p:sp>
    </p:spTree>
    <p:extLst>
      <p:ext uri="{BB962C8B-B14F-4D97-AF65-F5344CB8AC3E}">
        <p14:creationId xmlns:p14="http://schemas.microsoft.com/office/powerpoint/2010/main" val="546064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38752" y="838200"/>
            <a:ext cx="8915400" cy="515937"/>
          </a:xfrm>
        </p:spPr>
        <p:txBody>
          <a:bodyPr/>
          <a:lstStyle/>
          <a:p>
            <a:r>
              <a:rPr lang="en-US" sz="3200" dirty="0" smtClean="0"/>
              <a:t>Example Challenge without VMR</a:t>
            </a:r>
          </a:p>
        </p:txBody>
      </p:sp>
      <p:sp>
        <p:nvSpPr>
          <p:cNvPr id="11268" name="Rectangle 6"/>
          <p:cNvSpPr>
            <a:spLocks noChangeArrowheads="1"/>
          </p:cNvSpPr>
          <p:nvPr/>
        </p:nvSpPr>
        <p:spPr bwMode="auto">
          <a:xfrm>
            <a:off x="914400" y="1828800"/>
            <a:ext cx="3485707" cy="1219200"/>
          </a:xfrm>
          <a:prstGeom prst="rect">
            <a:avLst/>
          </a:prstGeom>
          <a:noFill/>
          <a:ln w="50800" algn="ctr">
            <a:solidFill>
              <a:srgbClr val="FFFF00"/>
            </a:solidFill>
            <a:miter lim="800000"/>
            <a:headEnd/>
            <a:tailEnd type="none" w="lg" len="lg"/>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square" anchor="ctr">
            <a:spAutoFit/>
          </a:bodyPr>
          <a:lstStyle/>
          <a:p>
            <a:endParaRPr lang="en-US"/>
          </a:p>
        </p:txBody>
      </p:sp>
      <p:sp>
        <p:nvSpPr>
          <p:cNvPr id="11269" name="Rectangle 7"/>
          <p:cNvSpPr>
            <a:spLocks noChangeArrowheads="1"/>
          </p:cNvSpPr>
          <p:nvPr/>
        </p:nvSpPr>
        <p:spPr bwMode="auto">
          <a:xfrm>
            <a:off x="1219200" y="3417213"/>
            <a:ext cx="3962400" cy="2373987"/>
          </a:xfrm>
          <a:prstGeom prst="rect">
            <a:avLst/>
          </a:prstGeom>
          <a:noFill/>
          <a:ln w="50800" algn="ctr">
            <a:solidFill>
              <a:srgbClr val="FFCC00"/>
            </a:solidFill>
            <a:miter lim="800000"/>
            <a:headEnd/>
            <a:tailEnd type="none" w="lg" len="lg"/>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square" anchor="ctr">
            <a:spAutoFit/>
          </a:bodyPr>
          <a:lstStyle/>
          <a:p>
            <a:endParaRPr lang="en-US"/>
          </a:p>
        </p:txBody>
      </p:sp>
      <p:sp>
        <p:nvSpPr>
          <p:cNvPr id="11270" name="Rectangle 8"/>
          <p:cNvSpPr>
            <a:spLocks noChangeArrowheads="1"/>
          </p:cNvSpPr>
          <p:nvPr/>
        </p:nvSpPr>
        <p:spPr bwMode="auto">
          <a:xfrm>
            <a:off x="4848668" y="1752600"/>
            <a:ext cx="4010025" cy="1447800"/>
          </a:xfrm>
          <a:prstGeom prst="rect">
            <a:avLst/>
          </a:prstGeom>
          <a:noFill/>
          <a:ln w="50800" algn="ctr">
            <a:solidFill>
              <a:srgbClr val="00CCFF"/>
            </a:solidFill>
            <a:miter lim="800000"/>
            <a:headEnd/>
            <a:tailEnd type="none" w="lg" len="lg"/>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nchor="ctr">
            <a:spAutoFit/>
          </a:bodyPr>
          <a:lstStyle/>
          <a:p>
            <a:endParaRPr lang="en-US"/>
          </a:p>
        </p:txBody>
      </p:sp>
      <p:sp>
        <p:nvSpPr>
          <p:cNvPr id="11271" name="Rectangle 9"/>
          <p:cNvSpPr>
            <a:spLocks noChangeArrowheads="1"/>
          </p:cNvSpPr>
          <p:nvPr/>
        </p:nvSpPr>
        <p:spPr bwMode="auto">
          <a:xfrm>
            <a:off x="5562600" y="4038600"/>
            <a:ext cx="2895600" cy="1676400"/>
          </a:xfrm>
          <a:prstGeom prst="rect">
            <a:avLst/>
          </a:prstGeom>
          <a:noFill/>
          <a:ln w="50800" algn="ctr">
            <a:solidFill>
              <a:srgbClr val="CC99FF"/>
            </a:solidFill>
            <a:miter lim="800000"/>
            <a:headEnd/>
            <a:tailEnd type="none" w="lg" len="lg"/>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nchor="ctr">
            <a:spAutoFit/>
          </a:bodyPr>
          <a:lstStyle/>
          <a:p>
            <a:endParaRPr lang="en-US"/>
          </a:p>
        </p:txBody>
      </p:sp>
      <p:sp>
        <p:nvSpPr>
          <p:cNvPr id="4" name="TextBox 3"/>
          <p:cNvSpPr txBox="1"/>
          <p:nvPr/>
        </p:nvSpPr>
        <p:spPr>
          <a:xfrm>
            <a:off x="1073001" y="1981200"/>
            <a:ext cx="3429000" cy="923330"/>
          </a:xfrm>
          <a:prstGeom prst="rect">
            <a:avLst/>
          </a:prstGeom>
          <a:noFill/>
        </p:spPr>
        <p:txBody>
          <a:bodyPr wrap="square" rtlCol="0">
            <a:spAutoFit/>
          </a:bodyPr>
          <a:lstStyle/>
          <a:p>
            <a:r>
              <a:rPr lang="en-US" b="1" dirty="0" smtClean="0"/>
              <a:t>Observation</a:t>
            </a:r>
          </a:p>
          <a:p>
            <a:r>
              <a:rPr lang="en-US" b="1" dirty="0" smtClean="0"/>
              <a:t>	Code = BP</a:t>
            </a:r>
          </a:p>
          <a:p>
            <a:r>
              <a:rPr lang="en-US" b="1" dirty="0" smtClean="0"/>
              <a:t>	Value = 120/80 mmHg</a:t>
            </a:r>
            <a:endParaRPr lang="en-US" b="1" dirty="0"/>
          </a:p>
        </p:txBody>
      </p:sp>
      <p:sp>
        <p:nvSpPr>
          <p:cNvPr id="12" name="TextBox 11"/>
          <p:cNvSpPr txBox="1"/>
          <p:nvPr/>
        </p:nvSpPr>
        <p:spPr>
          <a:xfrm>
            <a:off x="5139180" y="1737836"/>
            <a:ext cx="3429000" cy="1477328"/>
          </a:xfrm>
          <a:prstGeom prst="rect">
            <a:avLst/>
          </a:prstGeom>
          <a:noFill/>
        </p:spPr>
        <p:txBody>
          <a:bodyPr wrap="square" rtlCol="0">
            <a:spAutoFit/>
          </a:bodyPr>
          <a:lstStyle/>
          <a:p>
            <a:r>
              <a:rPr lang="en-US" b="1" dirty="0" smtClean="0"/>
              <a:t>Blood Pressure</a:t>
            </a:r>
          </a:p>
          <a:p>
            <a:r>
              <a:rPr lang="en-US" b="1" dirty="0" smtClean="0"/>
              <a:t>	Systolic = 120 mmHg</a:t>
            </a:r>
          </a:p>
          <a:p>
            <a:r>
              <a:rPr lang="en-US" b="1" dirty="0" smtClean="0"/>
              <a:t>	Diastolic = 80 mmHg</a:t>
            </a:r>
          </a:p>
          <a:p>
            <a:r>
              <a:rPr lang="en-US" b="1" dirty="0" smtClean="0"/>
              <a:t>	Code = BP</a:t>
            </a:r>
          </a:p>
          <a:p>
            <a:r>
              <a:rPr lang="en-US" b="1" dirty="0" smtClean="0"/>
              <a:t>	Value = 120/80 mmHg</a:t>
            </a:r>
            <a:endParaRPr lang="en-US" b="1" dirty="0"/>
          </a:p>
        </p:txBody>
      </p:sp>
      <p:sp>
        <p:nvSpPr>
          <p:cNvPr id="13" name="TextBox 12"/>
          <p:cNvSpPr txBox="1"/>
          <p:nvPr/>
        </p:nvSpPr>
        <p:spPr>
          <a:xfrm>
            <a:off x="1270591" y="3462278"/>
            <a:ext cx="4139609" cy="2862322"/>
          </a:xfrm>
          <a:prstGeom prst="rect">
            <a:avLst/>
          </a:prstGeom>
          <a:noFill/>
        </p:spPr>
        <p:txBody>
          <a:bodyPr wrap="square" rtlCol="0">
            <a:spAutoFit/>
          </a:bodyPr>
          <a:lstStyle/>
          <a:p>
            <a:r>
              <a:rPr lang="en-US" b="1" dirty="0" smtClean="0"/>
              <a:t>Observation </a:t>
            </a:r>
          </a:p>
          <a:p>
            <a:r>
              <a:rPr lang="en-US" b="1" dirty="0" smtClean="0"/>
              <a:t>	Code = BP</a:t>
            </a:r>
          </a:p>
          <a:p>
            <a:r>
              <a:rPr lang="en-US" b="1" dirty="0" smtClean="0"/>
              <a:t>		Observation</a:t>
            </a:r>
          </a:p>
          <a:p>
            <a:r>
              <a:rPr lang="en-US" b="1" dirty="0"/>
              <a:t>	</a:t>
            </a:r>
            <a:r>
              <a:rPr lang="en-US" b="1" dirty="0" smtClean="0"/>
              <a:t>		Code = </a:t>
            </a:r>
            <a:r>
              <a:rPr lang="en-US" b="1" dirty="0" err="1" smtClean="0"/>
              <a:t>SBP</a:t>
            </a:r>
            <a:endParaRPr lang="en-US" b="1" dirty="0" smtClean="0"/>
          </a:p>
          <a:p>
            <a:r>
              <a:rPr lang="en-US" b="1" dirty="0"/>
              <a:t>	</a:t>
            </a:r>
            <a:r>
              <a:rPr lang="en-US" b="1" dirty="0" smtClean="0"/>
              <a:t>		Value = 120 </a:t>
            </a:r>
            <a:r>
              <a:rPr lang="en-US" b="1" dirty="0" err="1" smtClean="0"/>
              <a:t>mmHG</a:t>
            </a:r>
            <a:endParaRPr lang="en-US" b="1" dirty="0" smtClean="0"/>
          </a:p>
          <a:p>
            <a:r>
              <a:rPr lang="en-US" b="1" dirty="0" smtClean="0"/>
              <a:t>		Observation</a:t>
            </a:r>
          </a:p>
          <a:p>
            <a:r>
              <a:rPr lang="en-US" b="1" dirty="0"/>
              <a:t>	</a:t>
            </a:r>
            <a:r>
              <a:rPr lang="en-US" b="1" dirty="0" smtClean="0"/>
              <a:t>		Code = </a:t>
            </a:r>
            <a:r>
              <a:rPr lang="en-US" b="1" dirty="0" err="1" smtClean="0"/>
              <a:t>DSP</a:t>
            </a:r>
            <a:endParaRPr lang="en-US" b="1" dirty="0" smtClean="0"/>
          </a:p>
          <a:p>
            <a:r>
              <a:rPr lang="en-US" b="1" dirty="0"/>
              <a:t>	</a:t>
            </a:r>
            <a:r>
              <a:rPr lang="en-US" b="1" dirty="0" smtClean="0"/>
              <a:t>		Value = 80 mmHg</a:t>
            </a:r>
          </a:p>
          <a:p>
            <a:endParaRPr lang="en-US" dirty="0" smtClean="0"/>
          </a:p>
          <a:p>
            <a:endParaRPr lang="en-US" dirty="0"/>
          </a:p>
        </p:txBody>
      </p:sp>
      <p:sp>
        <p:nvSpPr>
          <p:cNvPr id="14" name="TextBox 13"/>
          <p:cNvSpPr txBox="1"/>
          <p:nvPr/>
        </p:nvSpPr>
        <p:spPr>
          <a:xfrm>
            <a:off x="5638800" y="4276635"/>
            <a:ext cx="3429000" cy="1200329"/>
          </a:xfrm>
          <a:prstGeom prst="rect">
            <a:avLst/>
          </a:prstGeom>
          <a:noFill/>
        </p:spPr>
        <p:txBody>
          <a:bodyPr wrap="square" rtlCol="0">
            <a:spAutoFit/>
          </a:bodyPr>
          <a:lstStyle/>
          <a:p>
            <a:r>
              <a:rPr lang="en-US" b="1" dirty="0" smtClean="0"/>
              <a:t>Vital Signs</a:t>
            </a:r>
          </a:p>
          <a:p>
            <a:r>
              <a:rPr lang="en-US" b="1" dirty="0" smtClean="0"/>
              <a:t>	Type  = BP</a:t>
            </a:r>
          </a:p>
          <a:p>
            <a:r>
              <a:rPr lang="en-US" b="1" dirty="0" smtClean="0"/>
              <a:t>	Value = 120/80</a:t>
            </a:r>
          </a:p>
          <a:p>
            <a:r>
              <a:rPr lang="en-US" b="1" dirty="0" smtClean="0"/>
              <a:t>	Units = mmHg</a:t>
            </a:r>
            <a:endParaRPr lang="en-US" b="1" dirty="0"/>
          </a:p>
        </p:txBody>
      </p:sp>
      <p:sp>
        <p:nvSpPr>
          <p:cNvPr id="3" name="Slide Number Placeholder 2"/>
          <p:cNvSpPr>
            <a:spLocks noGrp="1"/>
          </p:cNvSpPr>
          <p:nvPr>
            <p:ph type="sldNum" sz="quarter" idx="12"/>
          </p:nvPr>
        </p:nvSpPr>
        <p:spPr/>
        <p:txBody>
          <a:bodyPr/>
          <a:lstStyle/>
          <a:p>
            <a:pPr>
              <a:defRPr/>
            </a:pPr>
            <a:fld id="{1545385C-32B0-4B72-8303-36A42EAB5186}" type="slidenum">
              <a:rPr lang="en-US" smtClean="0"/>
              <a:pPr>
                <a:defRPr/>
              </a:pPr>
              <a:t>11</a:t>
            </a:fld>
            <a:endParaRPr lang="en-US" dirty="0"/>
          </a:p>
        </p:txBody>
      </p:sp>
    </p:spTree>
    <p:extLst>
      <p:ext uri="{BB962C8B-B14F-4D97-AF65-F5344CB8AC3E}">
        <p14:creationId xmlns:p14="http://schemas.microsoft.com/office/powerpoint/2010/main" val="2576556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266700" y="762000"/>
            <a:ext cx="8610600" cy="685800"/>
          </a:xfrm>
        </p:spPr>
        <p:txBody>
          <a:bodyPr/>
          <a:lstStyle/>
          <a:p>
            <a:pPr>
              <a:defRPr/>
            </a:pPr>
            <a:r>
              <a:rPr lang="en-US" sz="3200" dirty="0" smtClean="0"/>
              <a:t>Why Not Just Use C-CDA as the vMR?</a:t>
            </a:r>
            <a:endParaRPr lang="en-US" sz="3200" dirty="0"/>
          </a:p>
        </p:txBody>
      </p:sp>
      <p:sp>
        <p:nvSpPr>
          <p:cNvPr id="3" name="Rectangle 2"/>
          <p:cNvSpPr/>
          <p:nvPr/>
        </p:nvSpPr>
        <p:spPr>
          <a:xfrm>
            <a:off x="381000" y="1600200"/>
            <a:ext cx="8382000" cy="5186035"/>
          </a:xfrm>
          <a:prstGeom prst="rect">
            <a:avLst/>
          </a:prstGeom>
        </p:spPr>
        <p:txBody>
          <a:bodyPr wrap="square">
            <a:spAutoFit/>
          </a:bodyPr>
          <a:lstStyle/>
          <a:p>
            <a:r>
              <a:rPr lang="en-US" sz="1100" dirty="0">
                <a:solidFill>
                  <a:srgbClr val="000000"/>
                </a:solidFill>
                <a:highlight>
                  <a:srgbClr val="FFFFFF"/>
                </a:highlight>
                <a:latin typeface="Arial"/>
              </a:rPr>
              <a:t> </a:t>
            </a:r>
            <a:r>
              <a:rPr lang="en-US" sz="1100" dirty="0" smtClean="0">
                <a:solidFill>
                  <a:srgbClr val="000000"/>
                </a:solidFill>
                <a:highlight>
                  <a:srgbClr val="FFFFFF"/>
                </a:highlight>
                <a:latin typeface="Arial"/>
              </a:rPr>
              <a:t>             </a:t>
            </a:r>
            <a:r>
              <a:rPr lang="en-US" sz="1100" dirty="0" smtClean="0">
                <a:solidFill>
                  <a:srgbClr val="0000FF"/>
                </a:solidFill>
                <a:highlight>
                  <a:srgbClr val="FFFFFF"/>
                </a:highlight>
                <a:latin typeface="Arial"/>
              </a:rPr>
              <a:t>&lt;</a:t>
            </a:r>
            <a:r>
              <a:rPr lang="en-US" sz="1100" dirty="0">
                <a:solidFill>
                  <a:srgbClr val="800000"/>
                </a:solidFill>
                <a:highlight>
                  <a:srgbClr val="FFFFFF"/>
                </a:highlight>
                <a:latin typeface="Arial"/>
              </a:rPr>
              <a:t>entry</a:t>
            </a:r>
            <a:endParaRPr lang="en-US" sz="1100" dirty="0">
              <a:solidFill>
                <a:srgbClr val="FF0000"/>
              </a:solidFill>
              <a:highlight>
                <a:srgbClr val="FFFFFF"/>
              </a:highlight>
              <a:latin typeface="Arial"/>
            </a:endParaRPr>
          </a:p>
          <a:p>
            <a:r>
              <a:rPr lang="en-US" sz="1100" dirty="0">
                <a:solidFill>
                  <a:srgbClr val="FF0000"/>
                </a:solidFill>
                <a:highlight>
                  <a:srgbClr val="FFFFFF"/>
                </a:highlight>
                <a:latin typeface="Arial"/>
              </a:rPr>
              <a:t>                  </a:t>
            </a:r>
            <a:r>
              <a:rPr lang="en-US" sz="1100" dirty="0" err="1">
                <a:solidFill>
                  <a:srgbClr val="FF0000"/>
                </a:solidFill>
                <a:highlight>
                  <a:srgbClr val="FFFFFF"/>
                </a:highlight>
                <a:latin typeface="Arial"/>
              </a:rPr>
              <a:t>typeCode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DRIV</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act</a:t>
            </a:r>
            <a:r>
              <a:rPr lang="en-US" sz="1100" dirty="0">
                <a:solidFill>
                  <a:srgbClr val="FF0000"/>
                </a:solidFill>
                <a:highlight>
                  <a:srgbClr val="FFFFFF"/>
                </a:highlight>
                <a:latin typeface="Arial"/>
              </a:rPr>
              <a:t> </a:t>
            </a:r>
            <a:r>
              <a:rPr lang="en-US" sz="1100" dirty="0" err="1">
                <a:solidFill>
                  <a:srgbClr val="FF0000"/>
                </a:solidFill>
                <a:highlight>
                  <a:srgbClr val="FFFFFF"/>
                </a:highlight>
                <a:latin typeface="Arial"/>
              </a:rPr>
              <a:t>classCode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ACT</a:t>
            </a:r>
            <a:r>
              <a:rPr lang="en-US" sz="1100" dirty="0">
                <a:solidFill>
                  <a:srgbClr val="0000FF"/>
                </a:solidFill>
                <a:highlight>
                  <a:srgbClr val="FFFFFF"/>
                </a:highlight>
                <a:latin typeface="Arial"/>
              </a:rPr>
              <a:t>"</a:t>
            </a:r>
            <a:r>
              <a:rPr lang="en-US" sz="1100" dirty="0">
                <a:solidFill>
                  <a:srgbClr val="FF0000"/>
                </a:solidFill>
                <a:highlight>
                  <a:srgbClr val="FFFFFF"/>
                </a:highlight>
                <a:latin typeface="Arial"/>
              </a:rPr>
              <a:t> </a:t>
            </a:r>
            <a:r>
              <a:rPr lang="en-US" sz="1100" dirty="0" err="1">
                <a:solidFill>
                  <a:srgbClr val="FF0000"/>
                </a:solidFill>
                <a:highlight>
                  <a:srgbClr val="FFFFFF"/>
                </a:highlight>
                <a:latin typeface="Arial"/>
              </a:rPr>
              <a:t>moodCode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EVN</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templateId</a:t>
            </a:r>
            <a:r>
              <a:rPr lang="en-US" sz="1100" dirty="0">
                <a:solidFill>
                  <a:srgbClr val="FF0000"/>
                </a:solidFill>
                <a:highlight>
                  <a:srgbClr val="FFFFFF"/>
                </a:highlight>
                <a:latin typeface="Arial"/>
              </a:rPr>
              <a:t> root</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2.16.840.1.113883.10.20.22.4.3</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id</a:t>
            </a:r>
            <a:r>
              <a:rPr lang="en-US" sz="1100" dirty="0">
                <a:solidFill>
                  <a:srgbClr val="FF0000"/>
                </a:solidFill>
                <a:highlight>
                  <a:srgbClr val="FFFFFF"/>
                </a:highlight>
                <a:latin typeface="Arial"/>
              </a:rPr>
              <a:t> root</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ec8a6ff8-ed4b-4f7e-82c3-e98e58b45de7</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fr-FR" sz="1100" dirty="0">
                <a:solidFill>
                  <a:srgbClr val="000000"/>
                </a:solidFill>
                <a:highlight>
                  <a:srgbClr val="FFFFFF"/>
                </a:highlight>
                <a:latin typeface="Arial"/>
              </a:rPr>
              <a:t>                     </a:t>
            </a:r>
            <a:r>
              <a:rPr lang="fr-FR" sz="1100" dirty="0">
                <a:solidFill>
                  <a:srgbClr val="0000FF"/>
                </a:solidFill>
                <a:highlight>
                  <a:srgbClr val="FFFFFF"/>
                </a:highlight>
                <a:latin typeface="Arial"/>
              </a:rPr>
              <a:t>&lt;</a:t>
            </a:r>
            <a:r>
              <a:rPr lang="fr-FR" sz="1100" dirty="0">
                <a:solidFill>
                  <a:srgbClr val="800000"/>
                </a:solidFill>
                <a:highlight>
                  <a:srgbClr val="FFFFFF"/>
                </a:highlight>
                <a:latin typeface="Arial"/>
              </a:rPr>
              <a:t>code</a:t>
            </a:r>
            <a:r>
              <a:rPr lang="fr-FR" sz="1100" dirty="0">
                <a:solidFill>
                  <a:srgbClr val="FF0000"/>
                </a:solidFill>
                <a:highlight>
                  <a:srgbClr val="FFFFFF"/>
                </a:highlight>
                <a:latin typeface="Arial"/>
              </a:rPr>
              <a:t> code</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CONC</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codeSystem</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2.16.840.1.113883.5.6</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displayName</a:t>
            </a:r>
            <a:r>
              <a:rPr lang="fr-FR" sz="1100" dirty="0">
                <a:solidFill>
                  <a:srgbClr val="0000FF"/>
                </a:solidFill>
                <a:highlight>
                  <a:srgbClr val="FFFFFF"/>
                </a:highlight>
                <a:latin typeface="Arial"/>
              </a:rPr>
              <a:t>="</a:t>
            </a:r>
            <a:r>
              <a:rPr lang="fr-FR" sz="1100" dirty="0" err="1">
                <a:solidFill>
                  <a:srgbClr val="000000"/>
                </a:solidFill>
                <a:highlight>
                  <a:srgbClr val="FFFFFF"/>
                </a:highlight>
                <a:latin typeface="Arial"/>
              </a:rPr>
              <a:t>Concern</a:t>
            </a:r>
            <a:r>
              <a:rPr lang="fr-FR" sz="1100" dirty="0">
                <a:solidFill>
                  <a:srgbClr val="0000FF"/>
                </a:solidFill>
                <a:highlight>
                  <a:srgbClr val="FFFFFF"/>
                </a:highlight>
                <a:latin typeface="Arial"/>
              </a:rPr>
              <a:t>"/&gt;</a:t>
            </a:r>
            <a:endParaRPr lang="fr-FR"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err="1">
                <a:solidFill>
                  <a:srgbClr val="800000"/>
                </a:solidFill>
                <a:highlight>
                  <a:srgbClr val="FFFFFF"/>
                </a:highlight>
                <a:latin typeface="Arial"/>
              </a:rPr>
              <a:t>statusCode</a:t>
            </a:r>
            <a:r>
              <a:rPr lang="en-US" sz="1100" dirty="0">
                <a:solidFill>
                  <a:srgbClr val="FF0000"/>
                </a:solidFill>
                <a:highlight>
                  <a:srgbClr val="FFFFFF"/>
                </a:highlight>
                <a:latin typeface="Arial"/>
              </a:rPr>
              <a:t> 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completed</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err="1">
                <a:solidFill>
                  <a:srgbClr val="800000"/>
                </a:solidFill>
                <a:highlight>
                  <a:srgbClr val="FFFFFF"/>
                </a:highlight>
                <a:latin typeface="Arial"/>
              </a:rPr>
              <a:t>effectiveTime</a:t>
            </a:r>
            <a:r>
              <a:rPr lang="en-US" sz="1100" dirty="0">
                <a:solidFill>
                  <a:srgbClr val="0000FF"/>
                </a:solidFill>
                <a:highlight>
                  <a:srgbClr val="FFFFFF"/>
                </a:highlight>
                <a:latin typeface="Arial"/>
              </a:rPr>
              <a:t>&gt;&lt;</a:t>
            </a:r>
            <a:r>
              <a:rPr lang="en-US" sz="1100" dirty="0">
                <a:solidFill>
                  <a:srgbClr val="800000"/>
                </a:solidFill>
                <a:highlight>
                  <a:srgbClr val="FFFFFF"/>
                </a:highlight>
                <a:latin typeface="Arial"/>
              </a:rPr>
              <a:t>low</a:t>
            </a:r>
            <a:r>
              <a:rPr lang="en-US" sz="1100" dirty="0">
                <a:solidFill>
                  <a:srgbClr val="FF0000"/>
                </a:solidFill>
                <a:highlight>
                  <a:srgbClr val="FFFFFF"/>
                </a:highlight>
                <a:latin typeface="Arial"/>
              </a:rPr>
              <a:t> value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20070103</a:t>
            </a:r>
            <a:r>
              <a:rPr lang="en-US" sz="1100" dirty="0">
                <a:solidFill>
                  <a:srgbClr val="0000FF"/>
                </a:solidFill>
                <a:highlight>
                  <a:srgbClr val="FFFFFF"/>
                </a:highlight>
                <a:latin typeface="Arial"/>
              </a:rPr>
              <a:t>"/&gt;&lt;/</a:t>
            </a:r>
            <a:r>
              <a:rPr lang="en-US" sz="1100" dirty="0" err="1">
                <a:solidFill>
                  <a:srgbClr val="800000"/>
                </a:solidFill>
                <a:highlight>
                  <a:srgbClr val="FFFFFF"/>
                </a:highlight>
                <a:latin typeface="Arial"/>
              </a:rPr>
              <a:t>effectiveTime</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err="1">
                <a:solidFill>
                  <a:srgbClr val="800000"/>
                </a:solidFill>
                <a:highlight>
                  <a:srgbClr val="FFFFFF"/>
                </a:highlight>
                <a:latin typeface="Arial"/>
              </a:rPr>
              <a:t>entryRelationship</a:t>
            </a:r>
            <a:r>
              <a:rPr lang="en-US" sz="1100" dirty="0">
                <a:solidFill>
                  <a:srgbClr val="FF0000"/>
                </a:solidFill>
                <a:highlight>
                  <a:srgbClr val="FFFFFF"/>
                </a:highlight>
                <a:latin typeface="Arial"/>
              </a:rPr>
              <a:t> </a:t>
            </a:r>
            <a:r>
              <a:rPr lang="en-US" sz="1100" dirty="0" err="1">
                <a:solidFill>
                  <a:srgbClr val="FF0000"/>
                </a:solidFill>
                <a:highlight>
                  <a:srgbClr val="FFFFFF"/>
                </a:highlight>
                <a:latin typeface="Arial"/>
              </a:rPr>
              <a:t>typeCode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SUBJ</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observation</a:t>
            </a:r>
            <a:r>
              <a:rPr lang="en-US" sz="1100" dirty="0">
                <a:solidFill>
                  <a:srgbClr val="FF0000"/>
                </a:solidFill>
                <a:highlight>
                  <a:srgbClr val="FFFFFF"/>
                </a:highlight>
                <a:latin typeface="Arial"/>
              </a:rPr>
              <a:t> </a:t>
            </a:r>
            <a:r>
              <a:rPr lang="en-US" sz="1100" dirty="0" err="1">
                <a:solidFill>
                  <a:srgbClr val="FF0000"/>
                </a:solidFill>
                <a:highlight>
                  <a:srgbClr val="FFFFFF"/>
                </a:highlight>
                <a:latin typeface="Arial"/>
              </a:rPr>
              <a:t>classCode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OBS</a:t>
            </a:r>
            <a:r>
              <a:rPr lang="en-US" sz="1100" dirty="0">
                <a:solidFill>
                  <a:srgbClr val="0000FF"/>
                </a:solidFill>
                <a:highlight>
                  <a:srgbClr val="FFFFFF"/>
                </a:highlight>
                <a:latin typeface="Arial"/>
              </a:rPr>
              <a:t>"</a:t>
            </a:r>
            <a:r>
              <a:rPr lang="en-US" sz="1100" dirty="0">
                <a:solidFill>
                  <a:srgbClr val="FF0000"/>
                </a:solidFill>
                <a:highlight>
                  <a:srgbClr val="FFFFFF"/>
                </a:highlight>
                <a:latin typeface="Arial"/>
              </a:rPr>
              <a:t> </a:t>
            </a:r>
            <a:r>
              <a:rPr lang="en-US" sz="1100" dirty="0" err="1">
                <a:solidFill>
                  <a:srgbClr val="FF0000"/>
                </a:solidFill>
                <a:highlight>
                  <a:srgbClr val="FFFFFF"/>
                </a:highlight>
                <a:latin typeface="Arial"/>
              </a:rPr>
              <a:t>moodCode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EVN</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templateId</a:t>
            </a:r>
            <a:r>
              <a:rPr lang="en-US" sz="1100" dirty="0">
                <a:solidFill>
                  <a:srgbClr val="FF0000"/>
                </a:solidFill>
                <a:highlight>
                  <a:srgbClr val="FFFFFF"/>
                </a:highlight>
                <a:latin typeface="Arial"/>
              </a:rPr>
              <a:t> root</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2.16.840.1.113883.10.20.22.4.4</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id</a:t>
            </a:r>
            <a:r>
              <a:rPr lang="en-US" sz="1100" dirty="0">
                <a:solidFill>
                  <a:srgbClr val="FF0000"/>
                </a:solidFill>
                <a:highlight>
                  <a:srgbClr val="FFFFFF"/>
                </a:highlight>
                <a:latin typeface="Arial"/>
              </a:rPr>
              <a:t> root</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ab1791b0-5c71-11db-b0de-0800200c9a66</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fr-FR" sz="1100" dirty="0">
                <a:solidFill>
                  <a:srgbClr val="000000"/>
                </a:solidFill>
                <a:highlight>
                  <a:srgbClr val="FFFFFF"/>
                </a:highlight>
                <a:latin typeface="Arial"/>
              </a:rPr>
              <a:t>                           </a:t>
            </a:r>
            <a:r>
              <a:rPr lang="fr-FR" sz="1100" dirty="0">
                <a:solidFill>
                  <a:srgbClr val="0000FF"/>
                </a:solidFill>
                <a:highlight>
                  <a:srgbClr val="FFFFFF"/>
                </a:highlight>
                <a:latin typeface="Arial"/>
              </a:rPr>
              <a:t>&lt;</a:t>
            </a:r>
            <a:r>
              <a:rPr lang="fr-FR" sz="1100" dirty="0">
                <a:solidFill>
                  <a:srgbClr val="800000"/>
                </a:solidFill>
                <a:highlight>
                  <a:srgbClr val="FFFFFF"/>
                </a:highlight>
                <a:latin typeface="Arial"/>
              </a:rPr>
              <a:t>code</a:t>
            </a:r>
            <a:r>
              <a:rPr lang="fr-FR" sz="1100" dirty="0">
                <a:solidFill>
                  <a:srgbClr val="FF0000"/>
                </a:solidFill>
                <a:highlight>
                  <a:srgbClr val="FFFFFF"/>
                </a:highlight>
                <a:latin typeface="Arial"/>
              </a:rPr>
              <a:t> code</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409586006</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codeSystem</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2.16.840.1.113883.6.96</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displayName</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Complaint</a:t>
            </a:r>
            <a:r>
              <a:rPr lang="fr-FR" sz="1100" dirty="0">
                <a:solidFill>
                  <a:srgbClr val="0000FF"/>
                </a:solidFill>
                <a:highlight>
                  <a:srgbClr val="FFFFFF"/>
                </a:highlight>
                <a:latin typeface="Arial"/>
              </a:rPr>
              <a:t>"/&gt;</a:t>
            </a:r>
            <a:endParaRPr lang="fr-FR"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err="1">
                <a:solidFill>
                  <a:srgbClr val="800000"/>
                </a:solidFill>
                <a:highlight>
                  <a:srgbClr val="FFFFFF"/>
                </a:highlight>
                <a:latin typeface="Arial"/>
              </a:rPr>
              <a:t>statusCode</a:t>
            </a:r>
            <a:r>
              <a:rPr lang="en-US" sz="1100" dirty="0">
                <a:solidFill>
                  <a:srgbClr val="FF0000"/>
                </a:solidFill>
                <a:highlight>
                  <a:srgbClr val="FFFFFF"/>
                </a:highlight>
                <a:latin typeface="Arial"/>
              </a:rPr>
              <a:t> 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completed</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err="1">
                <a:solidFill>
                  <a:srgbClr val="800000"/>
                </a:solidFill>
                <a:highlight>
                  <a:srgbClr val="FFFFFF"/>
                </a:highlight>
                <a:latin typeface="Arial"/>
              </a:rPr>
              <a:t>effectiveTime</a:t>
            </a:r>
            <a:r>
              <a:rPr lang="en-US" sz="1100" dirty="0">
                <a:solidFill>
                  <a:srgbClr val="0000FF"/>
                </a:solidFill>
                <a:highlight>
                  <a:srgbClr val="FFFFFF"/>
                </a:highlight>
                <a:latin typeface="Arial"/>
              </a:rPr>
              <a:t>&gt;&lt;</a:t>
            </a:r>
            <a:r>
              <a:rPr lang="en-US" sz="1100" dirty="0">
                <a:solidFill>
                  <a:srgbClr val="800000"/>
                </a:solidFill>
                <a:highlight>
                  <a:srgbClr val="FFFFFF"/>
                </a:highlight>
                <a:latin typeface="Arial"/>
              </a:rPr>
              <a:t>low</a:t>
            </a:r>
            <a:r>
              <a:rPr lang="en-US" sz="1100" dirty="0">
                <a:solidFill>
                  <a:srgbClr val="FF0000"/>
                </a:solidFill>
                <a:highlight>
                  <a:srgbClr val="FFFFFF"/>
                </a:highlight>
                <a:latin typeface="Arial"/>
              </a:rPr>
              <a:t> value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19500101</a:t>
            </a:r>
            <a:r>
              <a:rPr lang="en-US" sz="1100" dirty="0">
                <a:solidFill>
                  <a:srgbClr val="0000FF"/>
                </a:solidFill>
                <a:highlight>
                  <a:srgbClr val="FFFFFF"/>
                </a:highlight>
                <a:latin typeface="Arial"/>
              </a:rPr>
              <a:t>"/&gt;&lt;/</a:t>
            </a:r>
            <a:r>
              <a:rPr lang="en-US" sz="1100" dirty="0" err="1">
                <a:solidFill>
                  <a:srgbClr val="800000"/>
                </a:solidFill>
                <a:highlight>
                  <a:srgbClr val="FFFFFF"/>
                </a:highlight>
                <a:latin typeface="Arial"/>
              </a:rPr>
              <a:t>effectiveTime</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value</a:t>
            </a:r>
            <a:r>
              <a:rPr lang="en-US" sz="1100" dirty="0">
                <a:solidFill>
                  <a:srgbClr val="FF0000"/>
                </a:solidFill>
                <a:highlight>
                  <a:srgbClr val="FFFFFF"/>
                </a:highlight>
                <a:latin typeface="Arial"/>
              </a:rPr>
              <a:t> xsi:type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CD</a:t>
            </a:r>
            <a:r>
              <a:rPr lang="en-US" sz="1100" dirty="0">
                <a:solidFill>
                  <a:srgbClr val="0000FF"/>
                </a:solidFill>
                <a:highlight>
                  <a:srgbClr val="FFFFFF"/>
                </a:highlight>
                <a:latin typeface="Arial"/>
              </a:rPr>
              <a:t>"</a:t>
            </a:r>
            <a:r>
              <a:rPr lang="en-US" sz="1100" dirty="0">
                <a:solidFill>
                  <a:srgbClr val="FF0000"/>
                </a:solidFill>
                <a:highlight>
                  <a:srgbClr val="FFFFFF"/>
                </a:highlight>
                <a:latin typeface="Arial"/>
              </a:rPr>
              <a:t> 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195967001</a:t>
            </a:r>
            <a:r>
              <a:rPr lang="en-US" sz="1100" dirty="0">
                <a:solidFill>
                  <a:srgbClr val="0000FF"/>
                </a:solidFill>
                <a:highlight>
                  <a:srgbClr val="FFFFFF"/>
                </a:highlight>
                <a:latin typeface="Arial"/>
              </a:rPr>
              <a:t>"</a:t>
            </a:r>
            <a:r>
              <a:rPr lang="en-US" sz="1100" dirty="0">
                <a:solidFill>
                  <a:srgbClr val="FF0000"/>
                </a:solidFill>
                <a:highlight>
                  <a:srgbClr val="FFFFFF"/>
                </a:highlight>
                <a:latin typeface="Arial"/>
              </a:rPr>
              <a:t>  codeSystem</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2.16.840.1.113883.6.96</a:t>
            </a:r>
            <a:r>
              <a:rPr lang="en-US" sz="1100" dirty="0">
                <a:solidFill>
                  <a:srgbClr val="0000FF"/>
                </a:solidFill>
                <a:highlight>
                  <a:srgbClr val="FFFFFF"/>
                </a:highlight>
                <a:latin typeface="Arial"/>
              </a:rPr>
              <a:t>"</a:t>
            </a:r>
            <a:r>
              <a:rPr lang="en-US" sz="1100" dirty="0">
                <a:solidFill>
                  <a:srgbClr val="FF0000"/>
                </a:solidFill>
                <a:highlight>
                  <a:srgbClr val="FFFFFF"/>
                </a:highlight>
                <a:latin typeface="Arial"/>
              </a:rPr>
              <a:t> displayName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Asthma</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err="1">
                <a:solidFill>
                  <a:srgbClr val="800000"/>
                </a:solidFill>
                <a:highlight>
                  <a:srgbClr val="FFFFFF"/>
                </a:highlight>
                <a:latin typeface="Arial"/>
              </a:rPr>
              <a:t>entryRelationship</a:t>
            </a:r>
            <a:r>
              <a:rPr lang="en-US" sz="1100" dirty="0">
                <a:solidFill>
                  <a:srgbClr val="FF0000"/>
                </a:solidFill>
                <a:highlight>
                  <a:srgbClr val="FFFFFF"/>
                </a:highlight>
                <a:latin typeface="Arial"/>
              </a:rPr>
              <a:t> </a:t>
            </a:r>
            <a:r>
              <a:rPr lang="en-US" sz="1100" dirty="0" err="1">
                <a:solidFill>
                  <a:srgbClr val="FF0000"/>
                </a:solidFill>
                <a:highlight>
                  <a:srgbClr val="FFFFFF"/>
                </a:highlight>
                <a:latin typeface="Arial"/>
              </a:rPr>
              <a:t>typeCode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REFR</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observation</a:t>
            </a:r>
            <a:r>
              <a:rPr lang="en-US" sz="1100" dirty="0">
                <a:solidFill>
                  <a:srgbClr val="FF0000"/>
                </a:solidFill>
                <a:highlight>
                  <a:srgbClr val="FFFFFF"/>
                </a:highlight>
                <a:latin typeface="Arial"/>
              </a:rPr>
              <a:t> </a:t>
            </a:r>
            <a:r>
              <a:rPr lang="en-US" sz="1100" dirty="0" err="1">
                <a:solidFill>
                  <a:srgbClr val="FF0000"/>
                </a:solidFill>
                <a:highlight>
                  <a:srgbClr val="FFFFFF"/>
                </a:highlight>
                <a:latin typeface="Arial"/>
              </a:rPr>
              <a:t>classCode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OBS</a:t>
            </a:r>
            <a:r>
              <a:rPr lang="en-US" sz="1100" dirty="0">
                <a:solidFill>
                  <a:srgbClr val="0000FF"/>
                </a:solidFill>
                <a:highlight>
                  <a:srgbClr val="FFFFFF"/>
                </a:highlight>
                <a:latin typeface="Arial"/>
              </a:rPr>
              <a:t>"</a:t>
            </a:r>
            <a:r>
              <a:rPr lang="en-US" sz="1100" dirty="0">
                <a:solidFill>
                  <a:srgbClr val="FF0000"/>
                </a:solidFill>
                <a:highlight>
                  <a:srgbClr val="FFFFFF"/>
                </a:highlight>
                <a:latin typeface="Arial"/>
              </a:rPr>
              <a:t> </a:t>
            </a:r>
            <a:r>
              <a:rPr lang="en-US" sz="1100" dirty="0" err="1">
                <a:solidFill>
                  <a:srgbClr val="FF0000"/>
                </a:solidFill>
                <a:highlight>
                  <a:srgbClr val="FFFFFF"/>
                </a:highlight>
                <a:latin typeface="Arial"/>
              </a:rPr>
              <a:t>moodCode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EVN</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templateId</a:t>
            </a:r>
            <a:r>
              <a:rPr lang="en-US" sz="1100" dirty="0">
                <a:solidFill>
                  <a:srgbClr val="FF0000"/>
                </a:solidFill>
                <a:highlight>
                  <a:srgbClr val="FFFFFF"/>
                </a:highlight>
                <a:latin typeface="Arial"/>
              </a:rPr>
              <a:t> root</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2.16.840.1.113883.10.20.22.4.6</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fr-FR" sz="1100" dirty="0">
                <a:solidFill>
                  <a:srgbClr val="000000"/>
                </a:solidFill>
                <a:highlight>
                  <a:srgbClr val="FFFFFF"/>
                </a:highlight>
                <a:latin typeface="Arial"/>
              </a:rPr>
              <a:t>                                 </a:t>
            </a:r>
            <a:r>
              <a:rPr lang="fr-FR" sz="1100" dirty="0">
                <a:solidFill>
                  <a:srgbClr val="0000FF"/>
                </a:solidFill>
                <a:highlight>
                  <a:srgbClr val="FFFFFF"/>
                </a:highlight>
                <a:latin typeface="Arial"/>
              </a:rPr>
              <a:t>&lt;</a:t>
            </a:r>
            <a:r>
              <a:rPr lang="fr-FR" sz="1100" dirty="0">
                <a:solidFill>
                  <a:srgbClr val="800000"/>
                </a:solidFill>
                <a:highlight>
                  <a:srgbClr val="FFFFFF"/>
                </a:highlight>
                <a:latin typeface="Arial"/>
              </a:rPr>
              <a:t>code</a:t>
            </a:r>
            <a:r>
              <a:rPr lang="fr-FR" sz="1100" dirty="0">
                <a:solidFill>
                  <a:srgbClr val="FF0000"/>
                </a:solidFill>
                <a:highlight>
                  <a:srgbClr val="FFFFFF"/>
                </a:highlight>
                <a:latin typeface="Arial"/>
              </a:rPr>
              <a:t> xsi:type</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CE</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code</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33999-4</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codeSystem</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2.16.840.1.113883.6.1</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codeSystemName</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LOINC</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a:t>
            </a:r>
          </a:p>
          <a:p>
            <a:r>
              <a:rPr lang="en-US" sz="1100" dirty="0">
                <a:solidFill>
                  <a:srgbClr val="FF0000"/>
                </a:solidFill>
                <a:highlight>
                  <a:srgbClr val="FFFFFF"/>
                </a:highlight>
                <a:latin typeface="Arial"/>
              </a:rPr>
              <a:t>                                    displayName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Status</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err="1">
                <a:solidFill>
                  <a:srgbClr val="800000"/>
                </a:solidFill>
                <a:highlight>
                  <a:srgbClr val="FFFFFF"/>
                </a:highlight>
                <a:latin typeface="Arial"/>
              </a:rPr>
              <a:t>statusCode</a:t>
            </a:r>
            <a:r>
              <a:rPr lang="en-US" sz="1100" dirty="0">
                <a:solidFill>
                  <a:srgbClr val="FF0000"/>
                </a:solidFill>
                <a:highlight>
                  <a:srgbClr val="FFFFFF"/>
                </a:highlight>
                <a:latin typeface="Arial"/>
              </a:rPr>
              <a:t> code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completed</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fr-FR" sz="1100" dirty="0">
                <a:solidFill>
                  <a:srgbClr val="000000"/>
                </a:solidFill>
                <a:highlight>
                  <a:srgbClr val="FFFFFF"/>
                </a:highlight>
                <a:latin typeface="Arial"/>
              </a:rPr>
              <a:t>                                 </a:t>
            </a:r>
            <a:r>
              <a:rPr lang="fr-FR" sz="1100" dirty="0">
                <a:solidFill>
                  <a:srgbClr val="0000FF"/>
                </a:solidFill>
                <a:highlight>
                  <a:srgbClr val="FFFFFF"/>
                </a:highlight>
                <a:latin typeface="Arial"/>
              </a:rPr>
              <a:t>&lt;</a:t>
            </a:r>
            <a:r>
              <a:rPr lang="fr-FR" sz="1100" dirty="0">
                <a:solidFill>
                  <a:srgbClr val="800000"/>
                </a:solidFill>
                <a:highlight>
                  <a:srgbClr val="FFFFFF"/>
                </a:highlight>
                <a:latin typeface="Arial"/>
              </a:rPr>
              <a:t>value</a:t>
            </a:r>
            <a:r>
              <a:rPr lang="fr-FR" sz="1100" dirty="0">
                <a:solidFill>
                  <a:srgbClr val="FF0000"/>
                </a:solidFill>
                <a:highlight>
                  <a:srgbClr val="FFFFFF"/>
                </a:highlight>
                <a:latin typeface="Arial"/>
              </a:rPr>
              <a:t> xsi:type</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CD</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code</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55561003</a:t>
            </a:r>
            <a:r>
              <a:rPr lang="fr-FR" sz="1100" dirty="0">
                <a:solidFill>
                  <a:srgbClr val="0000FF"/>
                </a:solidFill>
                <a:highlight>
                  <a:srgbClr val="FFFFFF"/>
                </a:highlight>
                <a:latin typeface="Arial"/>
              </a:rPr>
              <a:t>"</a:t>
            </a:r>
            <a:r>
              <a:rPr lang="fr-FR" sz="1100" dirty="0">
                <a:solidFill>
                  <a:srgbClr val="FF0000"/>
                </a:solidFill>
                <a:highlight>
                  <a:srgbClr val="FFFFFF"/>
                </a:highlight>
                <a:latin typeface="Arial"/>
              </a:rPr>
              <a:t>  codeSystem</a:t>
            </a:r>
            <a:r>
              <a:rPr lang="fr-FR" sz="1100" dirty="0">
                <a:solidFill>
                  <a:srgbClr val="0000FF"/>
                </a:solidFill>
                <a:highlight>
                  <a:srgbClr val="FFFFFF"/>
                </a:highlight>
                <a:latin typeface="Arial"/>
              </a:rPr>
              <a:t>="</a:t>
            </a:r>
            <a:r>
              <a:rPr lang="fr-FR" sz="1100" dirty="0">
                <a:solidFill>
                  <a:srgbClr val="000000"/>
                </a:solidFill>
                <a:highlight>
                  <a:srgbClr val="FFFFFF"/>
                </a:highlight>
                <a:latin typeface="Arial"/>
              </a:rPr>
              <a:t>2.16.840.1.113883.6.96</a:t>
            </a:r>
            <a:r>
              <a:rPr lang="fr-FR" sz="1100" dirty="0">
                <a:solidFill>
                  <a:srgbClr val="0000FF"/>
                </a:solidFill>
                <a:highlight>
                  <a:srgbClr val="FFFFFF"/>
                </a:highlight>
                <a:latin typeface="Arial"/>
              </a:rPr>
              <a:t>"</a:t>
            </a:r>
            <a:endParaRPr lang="fr-FR" sz="1100" dirty="0">
              <a:solidFill>
                <a:srgbClr val="FF0000"/>
              </a:solidFill>
              <a:highlight>
                <a:srgbClr val="FFFFFF"/>
              </a:highlight>
              <a:latin typeface="Arial"/>
            </a:endParaRPr>
          </a:p>
          <a:p>
            <a:r>
              <a:rPr lang="en-US" sz="1100" dirty="0">
                <a:solidFill>
                  <a:srgbClr val="FF0000"/>
                </a:solidFill>
                <a:highlight>
                  <a:srgbClr val="FFFFFF"/>
                </a:highlight>
                <a:latin typeface="Arial"/>
              </a:rPr>
              <a:t>                                    codeSystemName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SNOMED CT</a:t>
            </a:r>
            <a:r>
              <a:rPr lang="en-US" sz="1100" dirty="0">
                <a:solidFill>
                  <a:srgbClr val="0000FF"/>
                </a:solidFill>
                <a:highlight>
                  <a:srgbClr val="FFFFFF"/>
                </a:highlight>
                <a:latin typeface="Arial"/>
              </a:rPr>
              <a:t>"</a:t>
            </a:r>
            <a:r>
              <a:rPr lang="en-US" sz="1100" dirty="0">
                <a:solidFill>
                  <a:srgbClr val="FF0000"/>
                </a:solidFill>
                <a:highlight>
                  <a:srgbClr val="FFFFFF"/>
                </a:highlight>
                <a:latin typeface="Arial"/>
              </a:rPr>
              <a:t> displayName</a:t>
            </a:r>
            <a:r>
              <a:rPr lang="en-US" sz="1100" dirty="0">
                <a:solidFill>
                  <a:srgbClr val="0000FF"/>
                </a:solidFill>
                <a:highlight>
                  <a:srgbClr val="FFFFFF"/>
                </a:highlight>
                <a:latin typeface="Arial"/>
              </a:rPr>
              <a:t>="</a:t>
            </a:r>
            <a:r>
              <a:rPr lang="en-US" sz="1100" dirty="0">
                <a:solidFill>
                  <a:srgbClr val="000000"/>
                </a:solidFill>
                <a:highlight>
                  <a:srgbClr val="FFFFFF"/>
                </a:highlight>
                <a:latin typeface="Arial"/>
              </a:rPr>
              <a:t>Active</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observation</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err="1">
                <a:solidFill>
                  <a:srgbClr val="800000"/>
                </a:solidFill>
                <a:highlight>
                  <a:srgbClr val="FFFFFF"/>
                </a:highlight>
                <a:latin typeface="Arial"/>
              </a:rPr>
              <a:t>entryRelationship</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observation</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err="1">
                <a:solidFill>
                  <a:srgbClr val="800000"/>
                </a:solidFill>
                <a:highlight>
                  <a:srgbClr val="FFFFFF"/>
                </a:highlight>
                <a:latin typeface="Arial"/>
              </a:rPr>
              <a:t>entryRelationship</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100" dirty="0">
                <a:solidFill>
                  <a:srgbClr val="000000"/>
                </a:solidFill>
                <a:highlight>
                  <a:srgbClr val="FFFFFF"/>
                </a:highlight>
                <a:latin typeface="Arial"/>
              </a:rPr>
              <a:t>                  </a:t>
            </a:r>
            <a:r>
              <a:rPr lang="en-US" sz="1100" dirty="0">
                <a:solidFill>
                  <a:srgbClr val="0000FF"/>
                </a:solidFill>
                <a:highlight>
                  <a:srgbClr val="FFFFFF"/>
                </a:highlight>
                <a:latin typeface="Arial"/>
              </a:rPr>
              <a:t>&lt;/</a:t>
            </a:r>
            <a:r>
              <a:rPr lang="en-US" sz="1100" dirty="0">
                <a:solidFill>
                  <a:srgbClr val="800000"/>
                </a:solidFill>
                <a:highlight>
                  <a:srgbClr val="FFFFFF"/>
                </a:highlight>
                <a:latin typeface="Arial"/>
              </a:rPr>
              <a:t>act</a:t>
            </a:r>
            <a:r>
              <a:rPr lang="en-US" sz="1100" dirty="0">
                <a:solidFill>
                  <a:srgbClr val="0000FF"/>
                </a:solidFill>
                <a:highlight>
                  <a:srgbClr val="FFFFFF"/>
                </a:highlight>
                <a:latin typeface="Arial"/>
              </a:rPr>
              <a:t>&gt;</a:t>
            </a:r>
            <a:endParaRPr lang="en-US" sz="1100" dirty="0">
              <a:solidFill>
                <a:srgbClr val="000000"/>
              </a:solidFill>
              <a:highlight>
                <a:srgbClr val="FFFFFF"/>
              </a:highlight>
              <a:latin typeface="Arial"/>
            </a:endParaRPr>
          </a:p>
          <a:p>
            <a:r>
              <a:rPr lang="en-US" sz="1200" dirty="0">
                <a:solidFill>
                  <a:srgbClr val="000000"/>
                </a:solidFill>
                <a:highlight>
                  <a:srgbClr val="FFFFFF"/>
                </a:highlight>
                <a:latin typeface="Arial"/>
              </a:rPr>
              <a:t>               </a:t>
            </a:r>
            <a:r>
              <a:rPr lang="en-US" sz="1200" dirty="0">
                <a:solidFill>
                  <a:srgbClr val="0000FF"/>
                </a:solidFill>
                <a:highlight>
                  <a:srgbClr val="FFFFFF"/>
                </a:highlight>
                <a:latin typeface="Arial"/>
              </a:rPr>
              <a:t>&lt;/</a:t>
            </a:r>
            <a:r>
              <a:rPr lang="en-US" sz="1200" dirty="0">
                <a:solidFill>
                  <a:srgbClr val="800000"/>
                </a:solidFill>
                <a:highlight>
                  <a:srgbClr val="FFFFFF"/>
                </a:highlight>
                <a:latin typeface="Arial"/>
              </a:rPr>
              <a:t>entry</a:t>
            </a:r>
            <a:r>
              <a:rPr lang="en-US" sz="1200" dirty="0">
                <a:solidFill>
                  <a:srgbClr val="0000FF"/>
                </a:solidFill>
                <a:highlight>
                  <a:srgbClr val="FFFFFF"/>
                </a:highlight>
                <a:latin typeface="Arial"/>
              </a:rPr>
              <a:t>&gt;</a:t>
            </a:r>
            <a:endParaRPr lang="en-US" sz="1200" dirty="0"/>
          </a:p>
        </p:txBody>
      </p:sp>
      <p:sp>
        <p:nvSpPr>
          <p:cNvPr id="4" name="TextBox 3"/>
          <p:cNvSpPr txBox="1"/>
          <p:nvPr/>
        </p:nvSpPr>
        <p:spPr>
          <a:xfrm>
            <a:off x="5074304" y="1676400"/>
            <a:ext cx="3942105" cy="646331"/>
          </a:xfrm>
          <a:prstGeom prst="rect">
            <a:avLst/>
          </a:prstGeom>
          <a:noFill/>
          <a:ln w="38100">
            <a:solidFill>
              <a:schemeClr val="accent1"/>
            </a:solidFill>
          </a:ln>
        </p:spPr>
        <p:txBody>
          <a:bodyPr wrap="none" rtlCol="0">
            <a:spAutoFit/>
          </a:bodyPr>
          <a:lstStyle/>
          <a:p>
            <a:r>
              <a:rPr lang="en-US" dirty="0" smtClean="0"/>
              <a:t>CCDA 1.1 representation of </a:t>
            </a:r>
          </a:p>
          <a:p>
            <a:r>
              <a:rPr lang="en-US" dirty="0" smtClean="0"/>
              <a:t>“Patient has had asthma since 1950”</a:t>
            </a:r>
            <a:endParaRPr lang="en-US" dirty="0"/>
          </a:p>
        </p:txBody>
      </p:sp>
      <p:sp>
        <p:nvSpPr>
          <p:cNvPr id="5" name="Slide Number Placeholder 4"/>
          <p:cNvSpPr>
            <a:spLocks noGrp="1"/>
          </p:cNvSpPr>
          <p:nvPr>
            <p:ph type="sldNum" sz="quarter" idx="12"/>
          </p:nvPr>
        </p:nvSpPr>
        <p:spPr/>
        <p:txBody>
          <a:bodyPr/>
          <a:lstStyle/>
          <a:p>
            <a:pPr>
              <a:defRPr/>
            </a:pPr>
            <a:fld id="{E1A5DB0C-5155-4E26-88A0-21629CE60A71}" type="slidenum">
              <a:rPr lang="en-US" smtClean="0"/>
              <a:pPr>
                <a:defRPr/>
              </a:pPr>
              <a:t>12</a:t>
            </a:fld>
            <a:endParaRPr lang="en-US" dirty="0"/>
          </a:p>
        </p:txBody>
      </p:sp>
    </p:spTree>
    <p:extLst>
      <p:ext uri="{BB962C8B-B14F-4D97-AF65-F5344CB8AC3E}">
        <p14:creationId xmlns:p14="http://schemas.microsoft.com/office/powerpoint/2010/main" val="137537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38100" y="838200"/>
            <a:ext cx="8610600" cy="685800"/>
          </a:xfrm>
        </p:spPr>
        <p:txBody>
          <a:bodyPr/>
          <a:lstStyle/>
          <a:p>
            <a:pPr>
              <a:defRPr/>
            </a:pPr>
            <a:r>
              <a:rPr lang="en-US" sz="3200" dirty="0"/>
              <a:t>Why Not Just Use C-CDA as the vMR?</a:t>
            </a:r>
          </a:p>
        </p:txBody>
      </p:sp>
      <p:sp>
        <p:nvSpPr>
          <p:cNvPr id="3" name="Rectangle 2"/>
          <p:cNvSpPr/>
          <p:nvPr/>
        </p:nvSpPr>
        <p:spPr>
          <a:xfrm>
            <a:off x="228600" y="1691481"/>
            <a:ext cx="8686800" cy="5078313"/>
          </a:xfrm>
          <a:prstGeom prst="rect">
            <a:avLst/>
          </a:prstGeom>
        </p:spPr>
        <p:txBody>
          <a:bodyPr wrap="square">
            <a:spAutoFit/>
          </a:bodyPr>
          <a:lstStyle/>
          <a:p>
            <a:r>
              <a:rPr lang="en-US" sz="1200" dirty="0"/>
              <a:t>entry[@</a:t>
            </a:r>
            <a:r>
              <a:rPr lang="en-US" sz="1200" dirty="0" err="1"/>
              <a:t>typeCode</a:t>
            </a:r>
            <a:r>
              <a:rPr lang="en-US" sz="1200" dirty="0"/>
              <a:t>=“DRIV” and</a:t>
            </a:r>
          </a:p>
          <a:p>
            <a:r>
              <a:rPr lang="en-US" sz="1200" dirty="0"/>
              <a:t>  act[@</a:t>
            </a:r>
            <a:r>
              <a:rPr lang="en-US" sz="1200" dirty="0" err="1"/>
              <a:t>classCode</a:t>
            </a:r>
            <a:r>
              <a:rPr lang="en-US" sz="1200" dirty="0"/>
              <a:t>=“ACT” and </a:t>
            </a:r>
          </a:p>
          <a:p>
            <a:r>
              <a:rPr lang="en-US" sz="1200" dirty="0"/>
              <a:t>    @</a:t>
            </a:r>
            <a:r>
              <a:rPr lang="en-US" sz="1200" dirty="0" err="1"/>
              <a:t>moodCode</a:t>
            </a:r>
            <a:r>
              <a:rPr lang="en-US" sz="1200" dirty="0"/>
              <a:t>=“EVN” and </a:t>
            </a:r>
          </a:p>
          <a:p>
            <a:r>
              <a:rPr lang="en-US" sz="1200" dirty="0"/>
              <a:t>    templateId[@root=“2.16.840.1.113883.10.20.22.4.3”] and</a:t>
            </a:r>
          </a:p>
          <a:p>
            <a:r>
              <a:rPr lang="en-US" sz="1200" dirty="0"/>
              <a:t>    code[@codeSystem=“2.16.840.1.113883.5.6” and @code=“CONC”] and</a:t>
            </a:r>
          </a:p>
          <a:p>
            <a:r>
              <a:rPr lang="en-US" sz="1200" dirty="0"/>
              <a:t>    </a:t>
            </a:r>
            <a:r>
              <a:rPr lang="en-US" sz="1200" dirty="0" err="1"/>
              <a:t>statusCode</a:t>
            </a:r>
            <a:r>
              <a:rPr lang="en-US" sz="1200" dirty="0"/>
              <a:t>[@code=“completed”] and</a:t>
            </a:r>
          </a:p>
          <a:p>
            <a:r>
              <a:rPr lang="en-US" sz="1200" dirty="0"/>
              <a:t>    </a:t>
            </a:r>
            <a:r>
              <a:rPr lang="en-US" sz="1200" dirty="0" err="1"/>
              <a:t>entryRelationship</a:t>
            </a:r>
            <a:r>
              <a:rPr lang="en-US" sz="1200" dirty="0"/>
              <a:t>[@</a:t>
            </a:r>
            <a:r>
              <a:rPr lang="en-US" sz="1200" dirty="0" err="1"/>
              <a:t>typeCode</a:t>
            </a:r>
            <a:r>
              <a:rPr lang="en-US" sz="1200" dirty="0"/>
              <a:t>=“SUBJ” and</a:t>
            </a:r>
          </a:p>
          <a:p>
            <a:r>
              <a:rPr lang="en-US" sz="1200" dirty="0"/>
              <a:t>                       observation[@</a:t>
            </a:r>
            <a:r>
              <a:rPr lang="en-US" sz="1200" dirty="0" err="1"/>
              <a:t>classCode</a:t>
            </a:r>
            <a:r>
              <a:rPr lang="en-US" sz="1200" dirty="0"/>
              <a:t>=“OBS” and @</a:t>
            </a:r>
            <a:r>
              <a:rPr lang="en-US" sz="1200" dirty="0" err="1"/>
              <a:t>moodCode</a:t>
            </a:r>
            <a:r>
              <a:rPr lang="en-US" sz="1200" dirty="0"/>
              <a:t>=“EVN” and</a:t>
            </a:r>
          </a:p>
          <a:p>
            <a:r>
              <a:rPr lang="en-US" sz="1200" dirty="0"/>
              <a:t>                                    templateId[@root=“2.16.840.1.113883.10.20.22.4.4”] and</a:t>
            </a:r>
          </a:p>
          <a:p>
            <a:r>
              <a:rPr lang="en-US" sz="1200" dirty="0"/>
              <a:t>                                    code[@codeSystem=“2.16.840.1.113883.6.96” and @code=“409586006”] and</a:t>
            </a:r>
          </a:p>
          <a:p>
            <a:r>
              <a:rPr lang="en-US" sz="1200" dirty="0"/>
              <a:t>                                    </a:t>
            </a:r>
            <a:r>
              <a:rPr lang="en-US" sz="1200" dirty="0" err="1"/>
              <a:t>statusCode</a:t>
            </a:r>
            <a:r>
              <a:rPr lang="en-US" sz="1200" dirty="0"/>
              <a:t>[@code=“completed”] and</a:t>
            </a:r>
          </a:p>
          <a:p>
            <a:r>
              <a:rPr lang="en-US" sz="1200" dirty="0"/>
              <a:t>      </a:t>
            </a:r>
            <a:r>
              <a:rPr lang="en-US" sz="1200" dirty="0" err="1"/>
              <a:t>effectiveTime</a:t>
            </a:r>
            <a:r>
              <a:rPr lang="en-US" sz="1200" dirty="0"/>
              <a:t>[low[@value&lt;=“20130814”]] and</a:t>
            </a:r>
          </a:p>
          <a:p>
            <a:r>
              <a:rPr lang="en-US" sz="1200" dirty="0"/>
              <a:t>				      value[@xsi:type=“CD” and @codeSystem=“2.16.840.1.113883.6.96” and @code=“95967001”] and</a:t>
            </a:r>
          </a:p>
          <a:p>
            <a:r>
              <a:rPr lang="en-US" sz="1200" dirty="0"/>
              <a:t>                                    </a:t>
            </a:r>
            <a:r>
              <a:rPr lang="en-US" sz="1200" dirty="0" err="1"/>
              <a:t>entryRelationship</a:t>
            </a:r>
            <a:r>
              <a:rPr lang="en-US" sz="1200" dirty="0"/>
              <a:t>[@</a:t>
            </a:r>
            <a:r>
              <a:rPr lang="en-US" sz="1200" dirty="0" err="1"/>
              <a:t>typeCode</a:t>
            </a:r>
            <a:r>
              <a:rPr lang="en-US" sz="1200" dirty="0"/>
              <a:t>=“REFR” and</a:t>
            </a:r>
          </a:p>
          <a:p>
            <a:r>
              <a:rPr lang="en-US" sz="1200" dirty="0"/>
              <a:t>                                    observation[@</a:t>
            </a:r>
            <a:r>
              <a:rPr lang="en-US" sz="1200" dirty="0" err="1"/>
              <a:t>classCode</a:t>
            </a:r>
            <a:r>
              <a:rPr lang="en-US" sz="1200" dirty="0"/>
              <a:t>=“OBS” and @</a:t>
            </a:r>
            <a:r>
              <a:rPr lang="en-US" sz="1200" dirty="0" err="1"/>
              <a:t>moodCode</a:t>
            </a:r>
            <a:r>
              <a:rPr lang="en-US" sz="1200" dirty="0"/>
              <a:t>=“EVN” and</a:t>
            </a:r>
          </a:p>
          <a:p>
            <a:r>
              <a:rPr lang="en-US" sz="1200" dirty="0"/>
              <a:t>                                                 templateId[@root=“2.16.840.1.113883.10.20.22.4.6”] and</a:t>
            </a:r>
          </a:p>
          <a:p>
            <a:r>
              <a:rPr lang="en-US" sz="1200" dirty="0"/>
              <a:t>                                                 code[@xsi:type=“CE” and </a:t>
            </a:r>
          </a:p>
          <a:p>
            <a:r>
              <a:rPr lang="en-US" sz="1200" dirty="0"/>
              <a:t>                                                       @codeSystem=“2.16.840.1.113883.6.1” and</a:t>
            </a:r>
          </a:p>
          <a:p>
            <a:r>
              <a:rPr lang="en-US" sz="1200" dirty="0"/>
              <a:t>                                                       @code=“33999-4”</a:t>
            </a:r>
          </a:p>
          <a:p>
            <a:r>
              <a:rPr lang="en-US" sz="1200" dirty="0"/>
              <a:t>                                                       ] and</a:t>
            </a:r>
          </a:p>
          <a:p>
            <a:r>
              <a:rPr lang="en-US" sz="1200" dirty="0"/>
              <a:t>                                                 </a:t>
            </a:r>
            <a:r>
              <a:rPr lang="en-US" sz="1200" dirty="0" err="1"/>
              <a:t>statusCode</a:t>
            </a:r>
            <a:r>
              <a:rPr lang="en-US" sz="1200" dirty="0"/>
              <a:t>[@code=“completed”] and</a:t>
            </a:r>
          </a:p>
          <a:p>
            <a:r>
              <a:rPr lang="en-US" sz="1200" dirty="0"/>
              <a:t>                                                 value [@xsi:type=“CD” and</a:t>
            </a:r>
          </a:p>
          <a:p>
            <a:r>
              <a:rPr lang="en-US" sz="1200" dirty="0"/>
              <a:t>                                                         @codeSystem=“2.16.840.1.113883.6.96” and</a:t>
            </a:r>
          </a:p>
          <a:p>
            <a:r>
              <a:rPr lang="en-US" sz="1200" dirty="0"/>
              <a:t>                                                         @code=“55561003”</a:t>
            </a:r>
          </a:p>
          <a:p>
            <a:r>
              <a:rPr lang="en-US" sz="1200" dirty="0" smtClean="0"/>
              <a:t>                                                         ] ] ] ] ] ]</a:t>
            </a:r>
            <a:endParaRPr lang="en-US" sz="1200" dirty="0"/>
          </a:p>
          <a:p>
            <a:endParaRPr lang="en-US" sz="1200" dirty="0"/>
          </a:p>
        </p:txBody>
      </p:sp>
      <p:sp>
        <p:nvSpPr>
          <p:cNvPr id="4" name="TextBox 3"/>
          <p:cNvSpPr txBox="1"/>
          <p:nvPr/>
        </p:nvSpPr>
        <p:spPr>
          <a:xfrm>
            <a:off x="5069983" y="1600200"/>
            <a:ext cx="4070473" cy="923330"/>
          </a:xfrm>
          <a:prstGeom prst="rect">
            <a:avLst/>
          </a:prstGeom>
          <a:noFill/>
          <a:ln w="38100">
            <a:solidFill>
              <a:schemeClr val="accent1"/>
            </a:solidFill>
          </a:ln>
        </p:spPr>
        <p:txBody>
          <a:bodyPr wrap="none" rtlCol="0">
            <a:spAutoFit/>
          </a:bodyPr>
          <a:lstStyle/>
          <a:p>
            <a:r>
              <a:rPr lang="en-US" dirty="0" smtClean="0"/>
              <a:t>Sample CDS expression that</a:t>
            </a:r>
          </a:p>
          <a:p>
            <a:r>
              <a:rPr lang="en-US" dirty="0" smtClean="0"/>
              <a:t>“Patient currently has active asthma” </a:t>
            </a:r>
          </a:p>
          <a:p>
            <a:r>
              <a:rPr lang="en-US" dirty="0" smtClean="0"/>
              <a:t>using CCDA 1.1 Data Model</a:t>
            </a:r>
            <a:endParaRPr lang="en-US" dirty="0"/>
          </a:p>
        </p:txBody>
      </p:sp>
      <p:sp>
        <p:nvSpPr>
          <p:cNvPr id="5" name="Slide Number Placeholder 4"/>
          <p:cNvSpPr>
            <a:spLocks noGrp="1"/>
          </p:cNvSpPr>
          <p:nvPr>
            <p:ph type="sldNum" sz="quarter" idx="12"/>
          </p:nvPr>
        </p:nvSpPr>
        <p:spPr/>
        <p:txBody>
          <a:bodyPr/>
          <a:lstStyle/>
          <a:p>
            <a:pPr>
              <a:defRPr/>
            </a:pPr>
            <a:fld id="{E1A5DB0C-5155-4E26-88A0-21629CE60A71}" type="slidenum">
              <a:rPr lang="en-US" smtClean="0"/>
              <a:pPr>
                <a:defRPr/>
              </a:pPr>
              <a:t>13</a:t>
            </a:fld>
            <a:endParaRPr lang="en-US" dirty="0"/>
          </a:p>
        </p:txBody>
      </p:sp>
    </p:spTree>
    <p:extLst>
      <p:ext uri="{BB962C8B-B14F-4D97-AF65-F5344CB8AC3E}">
        <p14:creationId xmlns:p14="http://schemas.microsoft.com/office/powerpoint/2010/main" val="121994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213454" y="533400"/>
            <a:ext cx="8610600" cy="914400"/>
          </a:xfrm>
        </p:spPr>
        <p:txBody>
          <a:bodyPr/>
          <a:lstStyle/>
          <a:p>
            <a:pPr>
              <a:defRPr/>
            </a:pPr>
            <a:r>
              <a:rPr lang="en-US" sz="3200" dirty="0" smtClean="0"/>
              <a:t>vMR Representation of Equivalent Content</a:t>
            </a:r>
            <a:endParaRPr lang="en-US" sz="3200" dirty="0"/>
          </a:p>
        </p:txBody>
      </p:sp>
      <p:sp>
        <p:nvSpPr>
          <p:cNvPr id="3" name="Rectangle 2"/>
          <p:cNvSpPr/>
          <p:nvPr/>
        </p:nvSpPr>
        <p:spPr>
          <a:xfrm>
            <a:off x="76200" y="2313569"/>
            <a:ext cx="9011896" cy="1200329"/>
          </a:xfrm>
          <a:prstGeom prst="rect">
            <a:avLst/>
          </a:prstGeom>
        </p:spPr>
        <p:txBody>
          <a:bodyPr wrap="square">
            <a:spAutoFit/>
          </a:bodyPr>
          <a:lstStyle/>
          <a:p>
            <a:r>
              <a:rPr lang="en-US" sz="1200" dirty="0">
                <a:solidFill>
                  <a:srgbClr val="0000FF"/>
                </a:solidFill>
                <a:highlight>
                  <a:srgbClr val="FFFFFF"/>
                </a:highlight>
                <a:latin typeface="Arial"/>
              </a:rPr>
              <a:t>&lt;</a:t>
            </a:r>
            <a:r>
              <a:rPr lang="en-US" sz="1200" dirty="0">
                <a:solidFill>
                  <a:srgbClr val="800000"/>
                </a:solidFill>
                <a:highlight>
                  <a:srgbClr val="FFFFFF"/>
                </a:highlight>
                <a:latin typeface="Arial"/>
              </a:rPr>
              <a:t>clinicalStatement</a:t>
            </a:r>
            <a:r>
              <a:rPr lang="en-US" sz="1200" dirty="0">
                <a:solidFill>
                  <a:srgbClr val="FF0000"/>
                </a:solidFill>
                <a:highlight>
                  <a:srgbClr val="FFFFFF"/>
                </a:highlight>
                <a:latin typeface="Arial"/>
              </a:rPr>
              <a:t> xsi:type</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vmr:Problem</a:t>
            </a:r>
            <a:r>
              <a:rPr lang="en-US" sz="1200" dirty="0">
                <a:solidFill>
                  <a:srgbClr val="0000FF"/>
                </a:solidFill>
                <a:highlight>
                  <a:srgbClr val="FFFFFF"/>
                </a:highlight>
                <a:latin typeface="Arial"/>
              </a:rPr>
              <a:t>"&gt;</a:t>
            </a:r>
            <a:endParaRPr lang="en-US" sz="1200" dirty="0">
              <a:solidFill>
                <a:srgbClr val="000000"/>
              </a:solidFill>
              <a:highlight>
                <a:srgbClr val="FFFFFF"/>
              </a:highlight>
              <a:latin typeface="Arial"/>
            </a:endParaRPr>
          </a:p>
          <a:p>
            <a:r>
              <a:rPr lang="en-US" sz="1200" dirty="0">
                <a:solidFill>
                  <a:srgbClr val="000000"/>
                </a:solidFill>
                <a:highlight>
                  <a:srgbClr val="FFFFFF"/>
                </a:highlight>
                <a:latin typeface="Arial"/>
              </a:rPr>
              <a:t>    </a:t>
            </a:r>
            <a:r>
              <a:rPr lang="en-US" sz="1200" dirty="0">
                <a:solidFill>
                  <a:srgbClr val="0000FF"/>
                </a:solidFill>
                <a:highlight>
                  <a:srgbClr val="FFFFFF"/>
                </a:highlight>
                <a:latin typeface="Arial"/>
              </a:rPr>
              <a:t>&lt;</a:t>
            </a:r>
            <a:r>
              <a:rPr lang="en-US" sz="1200" dirty="0">
                <a:solidFill>
                  <a:srgbClr val="800000"/>
                </a:solidFill>
                <a:highlight>
                  <a:srgbClr val="FFFFFF"/>
                </a:highlight>
                <a:latin typeface="Arial"/>
              </a:rPr>
              <a:t>templateId</a:t>
            </a:r>
            <a:r>
              <a:rPr lang="en-US" sz="1200" dirty="0">
                <a:solidFill>
                  <a:srgbClr val="FF0000"/>
                </a:solidFill>
                <a:highlight>
                  <a:srgbClr val="FFFFFF"/>
                </a:highlight>
                <a:latin typeface="Arial"/>
              </a:rPr>
              <a:t> root</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2.16.840.1.113883.3.1829.11.7.2.5</a:t>
            </a:r>
            <a:r>
              <a:rPr lang="en-US" sz="1200" dirty="0">
                <a:solidFill>
                  <a:srgbClr val="0000FF"/>
                </a:solidFill>
                <a:highlight>
                  <a:srgbClr val="FFFFFF"/>
                </a:highlight>
                <a:latin typeface="Arial"/>
              </a:rPr>
              <a:t>"/&gt;</a:t>
            </a:r>
            <a:endParaRPr lang="en-US" sz="1200" dirty="0">
              <a:solidFill>
                <a:srgbClr val="000000"/>
              </a:solidFill>
              <a:highlight>
                <a:srgbClr val="FFFFFF"/>
              </a:highlight>
              <a:latin typeface="Arial"/>
            </a:endParaRPr>
          </a:p>
          <a:p>
            <a:r>
              <a:rPr lang="en-US" sz="1200" dirty="0">
                <a:solidFill>
                  <a:srgbClr val="000000"/>
                </a:solidFill>
                <a:highlight>
                  <a:srgbClr val="FFFFFF"/>
                </a:highlight>
                <a:latin typeface="Arial"/>
              </a:rPr>
              <a:t>    </a:t>
            </a:r>
            <a:r>
              <a:rPr lang="en-US" sz="1200" dirty="0" smtClean="0">
                <a:solidFill>
                  <a:srgbClr val="0000FF"/>
                </a:solidFill>
                <a:highlight>
                  <a:srgbClr val="FFFFFF"/>
                </a:highlight>
                <a:latin typeface="Arial"/>
              </a:rPr>
              <a:t>&lt;</a:t>
            </a:r>
            <a:r>
              <a:rPr lang="en-US" sz="1200" dirty="0" smtClean="0">
                <a:solidFill>
                  <a:srgbClr val="800000"/>
                </a:solidFill>
                <a:highlight>
                  <a:srgbClr val="FFFFFF"/>
                </a:highlight>
                <a:latin typeface="Arial"/>
              </a:rPr>
              <a:t>conditionCode</a:t>
            </a:r>
            <a:r>
              <a:rPr lang="en-US" sz="1200" dirty="0" smtClean="0">
                <a:solidFill>
                  <a:srgbClr val="FF0000"/>
                </a:solidFill>
                <a:highlight>
                  <a:srgbClr val="FFFFFF"/>
                </a:highlight>
                <a:latin typeface="Arial"/>
              </a:rPr>
              <a:t> </a:t>
            </a:r>
            <a:r>
              <a:rPr lang="en-US" sz="1200" dirty="0">
                <a:solidFill>
                  <a:srgbClr val="FF0000"/>
                </a:solidFill>
                <a:highlight>
                  <a:srgbClr val="FFFFFF"/>
                </a:highlight>
                <a:latin typeface="Arial"/>
              </a:rPr>
              <a:t>codeSystem</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2.16.840.1.113883.6.96</a:t>
            </a:r>
            <a:r>
              <a:rPr lang="en-US" sz="1200" dirty="0">
                <a:solidFill>
                  <a:srgbClr val="0000FF"/>
                </a:solidFill>
                <a:highlight>
                  <a:srgbClr val="FFFFFF"/>
                </a:highlight>
                <a:latin typeface="Arial"/>
              </a:rPr>
              <a:t>"</a:t>
            </a:r>
            <a:r>
              <a:rPr lang="en-US" sz="1200" dirty="0">
                <a:solidFill>
                  <a:srgbClr val="FF0000"/>
                </a:solidFill>
                <a:highlight>
                  <a:srgbClr val="FFFFFF"/>
                </a:highlight>
                <a:latin typeface="Arial"/>
              </a:rPr>
              <a:t> code</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195967001</a:t>
            </a:r>
            <a:r>
              <a:rPr lang="en-US" sz="1200" dirty="0">
                <a:solidFill>
                  <a:srgbClr val="0000FF"/>
                </a:solidFill>
                <a:highlight>
                  <a:srgbClr val="FFFFFF"/>
                </a:highlight>
                <a:latin typeface="Arial"/>
              </a:rPr>
              <a:t>"&gt;&lt;</a:t>
            </a:r>
            <a:r>
              <a:rPr lang="en-US" sz="1200" dirty="0">
                <a:solidFill>
                  <a:srgbClr val="800000"/>
                </a:solidFill>
                <a:highlight>
                  <a:srgbClr val="FFFFFF"/>
                </a:highlight>
                <a:latin typeface="Arial"/>
              </a:rPr>
              <a:t>displayName</a:t>
            </a:r>
            <a:r>
              <a:rPr lang="en-US" sz="1200" dirty="0">
                <a:solidFill>
                  <a:srgbClr val="FF0000"/>
                </a:solidFill>
                <a:highlight>
                  <a:srgbClr val="FFFFFF"/>
                </a:highlight>
                <a:latin typeface="Arial"/>
              </a:rPr>
              <a:t> value</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Asthma</a:t>
            </a:r>
            <a:r>
              <a:rPr lang="en-US" sz="1200" dirty="0" smtClean="0">
                <a:solidFill>
                  <a:srgbClr val="0000FF"/>
                </a:solidFill>
                <a:highlight>
                  <a:srgbClr val="FFFFFF"/>
                </a:highlight>
                <a:latin typeface="Arial"/>
              </a:rPr>
              <a:t>"/&gt;&lt;/</a:t>
            </a:r>
            <a:r>
              <a:rPr lang="en-US" sz="1200" dirty="0" smtClean="0">
                <a:solidFill>
                  <a:srgbClr val="800000"/>
                </a:solidFill>
                <a:highlight>
                  <a:srgbClr val="FFFFFF"/>
                </a:highlight>
                <a:latin typeface="Arial"/>
              </a:rPr>
              <a:t>conditionCode</a:t>
            </a:r>
            <a:r>
              <a:rPr lang="en-US" sz="1200" dirty="0">
                <a:solidFill>
                  <a:srgbClr val="0000FF"/>
                </a:solidFill>
                <a:highlight>
                  <a:srgbClr val="FFFFFF"/>
                </a:highlight>
                <a:latin typeface="Arial"/>
              </a:rPr>
              <a:t>&gt;</a:t>
            </a:r>
            <a:endParaRPr lang="en-US" sz="1200" dirty="0">
              <a:solidFill>
                <a:srgbClr val="000000"/>
              </a:solidFill>
              <a:highlight>
                <a:srgbClr val="FFFFFF"/>
              </a:highlight>
              <a:latin typeface="Arial"/>
            </a:endParaRPr>
          </a:p>
          <a:p>
            <a:r>
              <a:rPr lang="en-US" sz="1200" dirty="0">
                <a:solidFill>
                  <a:srgbClr val="000000"/>
                </a:solidFill>
                <a:highlight>
                  <a:srgbClr val="FFFFFF"/>
                </a:highlight>
                <a:latin typeface="Arial"/>
              </a:rPr>
              <a:t>    </a:t>
            </a:r>
            <a:r>
              <a:rPr lang="en-US" sz="1200" dirty="0" smtClean="0">
                <a:solidFill>
                  <a:srgbClr val="0000FF"/>
                </a:solidFill>
                <a:highlight>
                  <a:srgbClr val="FFFFFF"/>
                </a:highlight>
                <a:latin typeface="Arial"/>
              </a:rPr>
              <a:t>&lt;</a:t>
            </a:r>
            <a:r>
              <a:rPr lang="en-US" sz="1200" dirty="0" smtClean="0">
                <a:solidFill>
                  <a:srgbClr val="800000"/>
                </a:solidFill>
                <a:highlight>
                  <a:srgbClr val="FFFFFF"/>
                </a:highlight>
                <a:latin typeface="Arial"/>
              </a:rPr>
              <a:t>conditionEffectiveTime</a:t>
            </a:r>
            <a:r>
              <a:rPr lang="en-US" sz="1200" dirty="0">
                <a:solidFill>
                  <a:srgbClr val="0000FF"/>
                </a:solidFill>
                <a:highlight>
                  <a:srgbClr val="FFFFFF"/>
                </a:highlight>
                <a:latin typeface="Arial"/>
              </a:rPr>
              <a:t>&gt;&lt;</a:t>
            </a:r>
            <a:r>
              <a:rPr lang="en-US" sz="1200" dirty="0">
                <a:solidFill>
                  <a:srgbClr val="800000"/>
                </a:solidFill>
                <a:highlight>
                  <a:srgbClr val="FFFFFF"/>
                </a:highlight>
                <a:latin typeface="Arial"/>
              </a:rPr>
              <a:t>low</a:t>
            </a:r>
            <a:r>
              <a:rPr lang="en-US" sz="1200" dirty="0">
                <a:solidFill>
                  <a:srgbClr val="FF0000"/>
                </a:solidFill>
                <a:highlight>
                  <a:srgbClr val="FFFFFF"/>
                </a:highlight>
                <a:latin typeface="Arial"/>
              </a:rPr>
              <a:t> value</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19500101</a:t>
            </a:r>
            <a:r>
              <a:rPr lang="en-US" sz="1200" dirty="0" smtClean="0">
                <a:solidFill>
                  <a:srgbClr val="0000FF"/>
                </a:solidFill>
                <a:highlight>
                  <a:srgbClr val="FFFFFF"/>
                </a:highlight>
                <a:latin typeface="Arial"/>
              </a:rPr>
              <a:t>"/&gt;&lt;</a:t>
            </a:r>
            <a:r>
              <a:rPr lang="en-US" sz="1200" dirty="0" smtClean="0">
                <a:solidFill>
                  <a:srgbClr val="800000"/>
                </a:solidFill>
                <a:highlight>
                  <a:srgbClr val="FFFFFF"/>
                </a:highlight>
                <a:latin typeface="Arial"/>
              </a:rPr>
              <a:t>conditionEffectiveTime</a:t>
            </a:r>
            <a:r>
              <a:rPr lang="en-US" sz="1200" dirty="0">
                <a:solidFill>
                  <a:srgbClr val="0000FF"/>
                </a:solidFill>
                <a:highlight>
                  <a:srgbClr val="FFFFFF"/>
                </a:highlight>
                <a:latin typeface="Arial"/>
              </a:rPr>
              <a:t>&gt;</a:t>
            </a:r>
            <a:endParaRPr lang="en-US" sz="1200" dirty="0">
              <a:solidFill>
                <a:srgbClr val="000000"/>
              </a:solidFill>
              <a:highlight>
                <a:srgbClr val="FFFFFF"/>
              </a:highlight>
              <a:latin typeface="Arial"/>
            </a:endParaRPr>
          </a:p>
          <a:p>
            <a:r>
              <a:rPr lang="en-US" sz="1200" dirty="0">
                <a:solidFill>
                  <a:srgbClr val="000000"/>
                </a:solidFill>
                <a:highlight>
                  <a:srgbClr val="FFFFFF"/>
                </a:highlight>
                <a:latin typeface="Arial"/>
              </a:rPr>
              <a:t>    </a:t>
            </a:r>
            <a:r>
              <a:rPr lang="en-US" sz="1200" dirty="0" smtClean="0">
                <a:solidFill>
                  <a:srgbClr val="0000FF"/>
                </a:solidFill>
                <a:highlight>
                  <a:srgbClr val="FFFFFF"/>
                </a:highlight>
                <a:latin typeface="Arial"/>
              </a:rPr>
              <a:t>&lt;</a:t>
            </a:r>
            <a:r>
              <a:rPr lang="en-US" sz="1200" dirty="0" smtClean="0">
                <a:solidFill>
                  <a:srgbClr val="800000"/>
                </a:solidFill>
                <a:highlight>
                  <a:srgbClr val="FFFFFF"/>
                </a:highlight>
                <a:latin typeface="Arial"/>
              </a:rPr>
              <a:t>conditionStatus</a:t>
            </a:r>
            <a:r>
              <a:rPr lang="en-US" sz="1200" dirty="0" smtClean="0">
                <a:solidFill>
                  <a:srgbClr val="FF0000"/>
                </a:solidFill>
                <a:highlight>
                  <a:srgbClr val="FFFFFF"/>
                </a:highlight>
                <a:latin typeface="Arial"/>
              </a:rPr>
              <a:t> </a:t>
            </a:r>
            <a:r>
              <a:rPr lang="en-US" sz="1200" dirty="0">
                <a:solidFill>
                  <a:srgbClr val="FF0000"/>
                </a:solidFill>
                <a:highlight>
                  <a:srgbClr val="FFFFFF"/>
                </a:highlight>
                <a:latin typeface="Arial"/>
              </a:rPr>
              <a:t>codeSystem</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2.16.840.1.113883.6.96</a:t>
            </a:r>
            <a:r>
              <a:rPr lang="en-US" sz="1200" dirty="0">
                <a:solidFill>
                  <a:srgbClr val="0000FF"/>
                </a:solidFill>
                <a:highlight>
                  <a:srgbClr val="FFFFFF"/>
                </a:highlight>
                <a:latin typeface="Arial"/>
              </a:rPr>
              <a:t>"</a:t>
            </a:r>
            <a:r>
              <a:rPr lang="en-US" sz="1200" dirty="0">
                <a:solidFill>
                  <a:srgbClr val="FF0000"/>
                </a:solidFill>
                <a:highlight>
                  <a:srgbClr val="FFFFFF"/>
                </a:highlight>
                <a:latin typeface="Arial"/>
              </a:rPr>
              <a:t> code</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55561003</a:t>
            </a:r>
            <a:r>
              <a:rPr lang="en-US" sz="1200" dirty="0">
                <a:solidFill>
                  <a:srgbClr val="0000FF"/>
                </a:solidFill>
                <a:highlight>
                  <a:srgbClr val="FFFFFF"/>
                </a:highlight>
                <a:latin typeface="Arial"/>
              </a:rPr>
              <a:t>"&gt;&lt;</a:t>
            </a:r>
            <a:r>
              <a:rPr lang="en-US" sz="1200" dirty="0">
                <a:solidFill>
                  <a:srgbClr val="800000"/>
                </a:solidFill>
                <a:highlight>
                  <a:srgbClr val="FFFFFF"/>
                </a:highlight>
                <a:latin typeface="Arial"/>
              </a:rPr>
              <a:t>displayName</a:t>
            </a:r>
            <a:r>
              <a:rPr lang="en-US" sz="1200" dirty="0">
                <a:solidFill>
                  <a:srgbClr val="FF0000"/>
                </a:solidFill>
                <a:highlight>
                  <a:srgbClr val="FFFFFF"/>
                </a:highlight>
                <a:latin typeface="Arial"/>
              </a:rPr>
              <a:t> value</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Active</a:t>
            </a:r>
            <a:r>
              <a:rPr lang="en-US" sz="1200" dirty="0" smtClean="0">
                <a:solidFill>
                  <a:srgbClr val="0000FF"/>
                </a:solidFill>
                <a:highlight>
                  <a:srgbClr val="FFFFFF"/>
                </a:highlight>
                <a:latin typeface="Arial"/>
              </a:rPr>
              <a:t>"/&gt;&lt;/</a:t>
            </a:r>
            <a:r>
              <a:rPr lang="en-US" sz="1200" dirty="0" smtClean="0">
                <a:solidFill>
                  <a:srgbClr val="800000"/>
                </a:solidFill>
                <a:highlight>
                  <a:srgbClr val="FFFFFF"/>
                </a:highlight>
                <a:latin typeface="Arial"/>
              </a:rPr>
              <a:t>conditionStatus</a:t>
            </a:r>
            <a:r>
              <a:rPr lang="en-US" sz="1200" dirty="0">
                <a:solidFill>
                  <a:srgbClr val="0000FF"/>
                </a:solidFill>
                <a:highlight>
                  <a:srgbClr val="FFFFFF"/>
                </a:highlight>
                <a:latin typeface="Arial"/>
              </a:rPr>
              <a:t>&gt;</a:t>
            </a:r>
            <a:endParaRPr lang="en-US" sz="1200" dirty="0">
              <a:solidFill>
                <a:srgbClr val="000000"/>
              </a:solidFill>
              <a:highlight>
                <a:srgbClr val="FFFFFF"/>
              </a:highlight>
              <a:latin typeface="Arial"/>
            </a:endParaRPr>
          </a:p>
          <a:p>
            <a:r>
              <a:rPr lang="en-US" sz="1200" dirty="0">
                <a:solidFill>
                  <a:srgbClr val="0000FF"/>
                </a:solidFill>
                <a:highlight>
                  <a:srgbClr val="FFFFFF"/>
                </a:highlight>
                <a:latin typeface="Arial"/>
              </a:rPr>
              <a:t>&lt;/</a:t>
            </a:r>
            <a:r>
              <a:rPr lang="en-US" sz="1200" dirty="0">
                <a:solidFill>
                  <a:srgbClr val="800000"/>
                </a:solidFill>
                <a:highlight>
                  <a:srgbClr val="FFFFFF"/>
                </a:highlight>
                <a:latin typeface="Arial"/>
              </a:rPr>
              <a:t>clinicalStatement</a:t>
            </a:r>
            <a:r>
              <a:rPr lang="en-US" sz="1200" dirty="0">
                <a:solidFill>
                  <a:srgbClr val="0000FF"/>
                </a:solidFill>
                <a:highlight>
                  <a:srgbClr val="FFFFFF"/>
                </a:highlight>
                <a:latin typeface="Arial"/>
              </a:rPr>
              <a:t>&gt;</a:t>
            </a:r>
            <a:endParaRPr lang="en-US" sz="1200" dirty="0"/>
          </a:p>
        </p:txBody>
      </p:sp>
      <p:sp>
        <p:nvSpPr>
          <p:cNvPr id="4" name="TextBox 3"/>
          <p:cNvSpPr txBox="1"/>
          <p:nvPr/>
        </p:nvSpPr>
        <p:spPr>
          <a:xfrm>
            <a:off x="228600" y="3657600"/>
            <a:ext cx="8458200" cy="369332"/>
          </a:xfrm>
          <a:prstGeom prst="rect">
            <a:avLst/>
          </a:prstGeom>
          <a:noFill/>
          <a:ln w="38100">
            <a:solidFill>
              <a:schemeClr val="accent1"/>
            </a:solidFill>
          </a:ln>
        </p:spPr>
        <p:txBody>
          <a:bodyPr wrap="square" rtlCol="0">
            <a:spAutoFit/>
          </a:bodyPr>
          <a:lstStyle/>
          <a:p>
            <a:pPr algn="ctr"/>
            <a:r>
              <a:rPr lang="en-US" dirty="0"/>
              <a:t>Sample CDS </a:t>
            </a:r>
            <a:r>
              <a:rPr lang="en-US" dirty="0" smtClean="0"/>
              <a:t>expression for “Patient currently </a:t>
            </a:r>
            <a:r>
              <a:rPr lang="en-US" dirty="0"/>
              <a:t>has </a:t>
            </a:r>
            <a:r>
              <a:rPr lang="en-US" dirty="0" smtClean="0"/>
              <a:t>active asthma” using vMR </a:t>
            </a:r>
            <a:endParaRPr lang="en-US" dirty="0"/>
          </a:p>
        </p:txBody>
      </p:sp>
      <p:sp>
        <p:nvSpPr>
          <p:cNvPr id="2" name="Rectangle 1"/>
          <p:cNvSpPr/>
          <p:nvPr/>
        </p:nvSpPr>
        <p:spPr>
          <a:xfrm>
            <a:off x="248896" y="4191000"/>
            <a:ext cx="8895104" cy="1015663"/>
          </a:xfrm>
          <a:prstGeom prst="rect">
            <a:avLst/>
          </a:prstGeom>
        </p:spPr>
        <p:txBody>
          <a:bodyPr wrap="square">
            <a:spAutoFit/>
          </a:bodyPr>
          <a:lstStyle/>
          <a:p>
            <a:r>
              <a:rPr lang="en-US" sz="1200" dirty="0" smtClean="0"/>
              <a:t>clinicalStatement</a:t>
            </a:r>
            <a:r>
              <a:rPr lang="en-US" sz="1200" dirty="0"/>
              <a:t>[@xsi:type=“vmr:Problem” and</a:t>
            </a:r>
          </a:p>
          <a:p>
            <a:r>
              <a:rPr lang="en-US" sz="1200" dirty="0"/>
              <a:t>    templateId[@root=“2.16.840.1.113883.3.1829.11.7.2.5”] and</a:t>
            </a:r>
          </a:p>
          <a:p>
            <a:r>
              <a:rPr lang="en-US" sz="1200" dirty="0"/>
              <a:t>    conditionCode[@codeSystem=“2.16.840.1.113883.6.96” and @code=“195967001”] and</a:t>
            </a:r>
          </a:p>
          <a:p>
            <a:r>
              <a:rPr lang="en-US" sz="1200" dirty="0"/>
              <a:t>    conditionEffectiveTime[low[@value&lt;=“20130814”]] and</a:t>
            </a:r>
          </a:p>
          <a:p>
            <a:r>
              <a:rPr lang="en-US" sz="1200" dirty="0"/>
              <a:t>    conditionStatus[@codeSystem=“2.16.840.1.113883.6.96” and @code=“55561003”] </a:t>
            </a:r>
            <a:r>
              <a:rPr lang="en-US" sz="1200" dirty="0" smtClean="0"/>
              <a:t>]</a:t>
            </a:r>
            <a:endParaRPr lang="en-US" sz="1200" dirty="0"/>
          </a:p>
        </p:txBody>
      </p:sp>
      <p:sp>
        <p:nvSpPr>
          <p:cNvPr id="7" name="TextBox 6"/>
          <p:cNvSpPr txBox="1"/>
          <p:nvPr/>
        </p:nvSpPr>
        <p:spPr>
          <a:xfrm>
            <a:off x="248896" y="1656608"/>
            <a:ext cx="7924800" cy="369332"/>
          </a:xfrm>
          <a:prstGeom prst="rect">
            <a:avLst/>
          </a:prstGeom>
          <a:noFill/>
          <a:ln w="38100">
            <a:solidFill>
              <a:schemeClr val="accent1"/>
            </a:solidFill>
          </a:ln>
        </p:spPr>
        <p:txBody>
          <a:bodyPr wrap="square" rtlCol="0">
            <a:spAutoFit/>
          </a:bodyPr>
          <a:lstStyle/>
          <a:p>
            <a:pPr algn="ctr"/>
            <a:r>
              <a:rPr lang="en-US" dirty="0" smtClean="0"/>
              <a:t>vMR representation of “Patient has had asthma since 1950”</a:t>
            </a:r>
            <a:endParaRPr lang="en-US" dirty="0"/>
          </a:p>
        </p:txBody>
      </p:sp>
      <p:sp>
        <p:nvSpPr>
          <p:cNvPr id="6" name="Slide Number Placeholder 5"/>
          <p:cNvSpPr>
            <a:spLocks noGrp="1"/>
          </p:cNvSpPr>
          <p:nvPr>
            <p:ph type="sldNum" sz="quarter" idx="12"/>
          </p:nvPr>
        </p:nvSpPr>
        <p:spPr/>
        <p:txBody>
          <a:bodyPr/>
          <a:lstStyle/>
          <a:p>
            <a:pPr>
              <a:defRPr/>
            </a:pPr>
            <a:fld id="{E1A5DB0C-5155-4E26-88A0-21629CE60A71}" type="slidenum">
              <a:rPr lang="en-US" smtClean="0"/>
              <a:pPr>
                <a:defRPr/>
              </a:pPr>
              <a:t>14</a:t>
            </a:fld>
            <a:endParaRPr lang="en-US" dirty="0"/>
          </a:p>
        </p:txBody>
      </p:sp>
    </p:spTree>
    <p:extLst>
      <p:ext uri="{BB962C8B-B14F-4D97-AF65-F5344CB8AC3E}">
        <p14:creationId xmlns:p14="http://schemas.microsoft.com/office/powerpoint/2010/main" val="3165305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27000" y="931862"/>
            <a:ext cx="8915400" cy="515938"/>
          </a:xfrm>
        </p:spPr>
        <p:txBody>
          <a:bodyPr/>
          <a:lstStyle/>
          <a:p>
            <a:r>
              <a:rPr lang="en-US" sz="3200" dirty="0" smtClean="0"/>
              <a:t>Simplification – Data Types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2794000"/>
            <a:ext cx="4057211"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60400" y="1868269"/>
            <a:ext cx="3606800" cy="646331"/>
          </a:xfrm>
          <a:prstGeom prst="rect">
            <a:avLst/>
          </a:prstGeom>
          <a:noFill/>
          <a:ln w="38100">
            <a:solidFill>
              <a:schemeClr val="accent1"/>
            </a:solidFill>
          </a:ln>
        </p:spPr>
        <p:txBody>
          <a:bodyPr wrap="square" rtlCol="0">
            <a:spAutoFit/>
          </a:bodyPr>
          <a:lstStyle/>
          <a:p>
            <a:pPr algn="ctr"/>
            <a:r>
              <a:rPr lang="en-US" dirty="0" smtClean="0"/>
              <a:t>HL7 Version 3 Release 2 Data </a:t>
            </a:r>
          </a:p>
          <a:p>
            <a:pPr algn="ctr"/>
            <a:r>
              <a:rPr lang="en-US" dirty="0" smtClean="0"/>
              <a:t>Type Model for Integer</a:t>
            </a:r>
            <a:endParaRPr lang="en-US" dirty="0"/>
          </a:p>
        </p:txBody>
      </p:sp>
      <p:sp>
        <p:nvSpPr>
          <p:cNvPr id="10" name="TextBox 9"/>
          <p:cNvSpPr txBox="1"/>
          <p:nvPr/>
        </p:nvSpPr>
        <p:spPr>
          <a:xfrm>
            <a:off x="5080000" y="1819870"/>
            <a:ext cx="3606800" cy="923330"/>
          </a:xfrm>
          <a:prstGeom prst="rect">
            <a:avLst/>
          </a:prstGeom>
          <a:noFill/>
          <a:ln w="38100">
            <a:solidFill>
              <a:schemeClr val="accent1"/>
            </a:solidFill>
          </a:ln>
        </p:spPr>
        <p:txBody>
          <a:bodyPr wrap="square" rtlCol="0">
            <a:spAutoFit/>
          </a:bodyPr>
          <a:lstStyle/>
          <a:p>
            <a:pPr algn="ctr"/>
            <a:r>
              <a:rPr lang="en-US" dirty="0" smtClean="0"/>
              <a:t>Constrained HL7 Version 3 Release 2 Data Type Model for Integer used in vMR</a:t>
            </a:r>
            <a:endParaRPr 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0" y="2937249"/>
            <a:ext cx="3683000" cy="277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rot="2570747">
            <a:off x="660399" y="6317497"/>
            <a:ext cx="5588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331" y="5802868"/>
            <a:ext cx="1834669" cy="369332"/>
          </a:xfrm>
          <a:prstGeom prst="rect">
            <a:avLst/>
          </a:prstGeom>
          <a:noFill/>
        </p:spPr>
        <p:txBody>
          <a:bodyPr wrap="none" rtlCol="0">
            <a:spAutoFit/>
          </a:bodyPr>
          <a:lstStyle/>
          <a:p>
            <a:r>
              <a:rPr lang="en-US" dirty="0" smtClean="0">
                <a:solidFill>
                  <a:srgbClr val="C00000"/>
                </a:solidFill>
              </a:rPr>
              <a:t>Value of the INT</a:t>
            </a:r>
            <a:endParaRPr lang="en-US" dirty="0">
              <a:solidFill>
                <a:srgbClr val="C00000"/>
              </a:solidFill>
            </a:endParaRPr>
          </a:p>
        </p:txBody>
      </p:sp>
      <p:sp>
        <p:nvSpPr>
          <p:cNvPr id="15" name="Right Arrow 14"/>
          <p:cNvSpPr/>
          <p:nvPr/>
        </p:nvSpPr>
        <p:spPr>
          <a:xfrm>
            <a:off x="4394200" y="3886200"/>
            <a:ext cx="558800" cy="457200"/>
          </a:xfrm>
          <a:prstGeom prst="rightArrow">
            <a:avLst/>
          </a:prstGeom>
          <a:solidFill>
            <a:schemeClr val="accent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pPr>
              <a:defRPr/>
            </a:pPr>
            <a:fld id="{1545385C-32B0-4B72-8303-36A42EAB5186}" type="slidenum">
              <a:rPr lang="en-US" smtClean="0"/>
              <a:pPr>
                <a:defRPr/>
              </a:pPr>
              <a:t>15</a:t>
            </a:fld>
            <a:endParaRPr lang="en-US" dirty="0"/>
          </a:p>
        </p:txBody>
      </p:sp>
    </p:spTree>
    <p:extLst>
      <p:ext uri="{BB962C8B-B14F-4D97-AF65-F5344CB8AC3E}">
        <p14:creationId xmlns:p14="http://schemas.microsoft.com/office/powerpoint/2010/main" val="318825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dissolve">
                                      <p:cBhvr>
                                        <p:cTn id="2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animBg="1"/>
      <p:bldP spid="3"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800600"/>
            <a:ext cx="9144000" cy="2057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9842" name="Rectangle 2"/>
          <p:cNvSpPr>
            <a:spLocks noGrp="1" noChangeArrowheads="1"/>
          </p:cNvSpPr>
          <p:nvPr>
            <p:ph type="title"/>
          </p:nvPr>
        </p:nvSpPr>
        <p:spPr>
          <a:xfrm>
            <a:off x="304800" y="838200"/>
            <a:ext cx="8610600" cy="685800"/>
          </a:xfrm>
        </p:spPr>
        <p:txBody>
          <a:bodyPr/>
          <a:lstStyle/>
          <a:p>
            <a:pPr>
              <a:defRPr/>
            </a:pPr>
            <a:r>
              <a:rPr lang="en-US" sz="3200" dirty="0" smtClean="0"/>
              <a:t>Example vMR Template</a:t>
            </a:r>
            <a:endParaRPr lang="en-US" sz="3200" dirty="0"/>
          </a:p>
        </p:txBody>
      </p:sp>
      <p:sp>
        <p:nvSpPr>
          <p:cNvPr id="5" name="Rectangle 4"/>
          <p:cNvSpPr/>
          <p:nvPr/>
        </p:nvSpPr>
        <p:spPr>
          <a:xfrm>
            <a:off x="76200" y="5537537"/>
            <a:ext cx="8991601" cy="1015663"/>
          </a:xfrm>
          <a:prstGeom prst="rect">
            <a:avLst/>
          </a:prstGeom>
        </p:spPr>
        <p:txBody>
          <a:bodyPr wrap="square">
            <a:spAutoFit/>
          </a:bodyPr>
          <a:lstStyle/>
          <a:p>
            <a:r>
              <a:rPr lang="en-US" sz="1200" b="1" dirty="0" smtClean="0"/>
              <a:t>Example:</a:t>
            </a:r>
          </a:p>
          <a:p>
            <a:r>
              <a:rPr lang="en-US" sz="1200" dirty="0">
                <a:solidFill>
                  <a:srgbClr val="0000FF"/>
                </a:solidFill>
                <a:highlight>
                  <a:srgbClr val="FFFFFF"/>
                </a:highlight>
                <a:latin typeface="Arial"/>
              </a:rPr>
              <a:t>&lt;</a:t>
            </a:r>
            <a:r>
              <a:rPr lang="en-US" sz="1200" dirty="0">
                <a:solidFill>
                  <a:srgbClr val="800000"/>
                </a:solidFill>
                <a:highlight>
                  <a:srgbClr val="FFFFFF"/>
                </a:highlight>
                <a:latin typeface="Arial"/>
              </a:rPr>
              <a:t>clinicalStatement</a:t>
            </a:r>
            <a:r>
              <a:rPr lang="en-US" sz="1200" dirty="0">
                <a:solidFill>
                  <a:srgbClr val="FF0000"/>
                </a:solidFill>
                <a:highlight>
                  <a:srgbClr val="FFFFFF"/>
                </a:highlight>
                <a:latin typeface="Arial"/>
              </a:rPr>
              <a:t> xsi:type</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vmr:Problem</a:t>
            </a:r>
            <a:r>
              <a:rPr lang="en-US" sz="1200" dirty="0">
                <a:solidFill>
                  <a:srgbClr val="0000FF"/>
                </a:solidFill>
                <a:highlight>
                  <a:srgbClr val="FFFFFF"/>
                </a:highlight>
                <a:latin typeface="Arial"/>
              </a:rPr>
              <a:t>"&gt;</a:t>
            </a:r>
            <a:endParaRPr lang="en-US" sz="1200" dirty="0">
              <a:solidFill>
                <a:srgbClr val="000000"/>
              </a:solidFill>
              <a:highlight>
                <a:srgbClr val="FFFFFF"/>
              </a:highlight>
              <a:latin typeface="Arial"/>
            </a:endParaRPr>
          </a:p>
          <a:p>
            <a:r>
              <a:rPr lang="en-US" sz="1200" dirty="0">
                <a:solidFill>
                  <a:srgbClr val="000000"/>
                </a:solidFill>
                <a:highlight>
                  <a:srgbClr val="FFFFFF"/>
                </a:highlight>
                <a:latin typeface="Arial"/>
              </a:rPr>
              <a:t>    </a:t>
            </a:r>
            <a:r>
              <a:rPr lang="en-US" sz="1200" dirty="0">
                <a:solidFill>
                  <a:srgbClr val="0000FF"/>
                </a:solidFill>
                <a:highlight>
                  <a:srgbClr val="FFFFFF"/>
                </a:highlight>
                <a:latin typeface="Arial"/>
              </a:rPr>
              <a:t>&lt;</a:t>
            </a:r>
            <a:r>
              <a:rPr lang="en-US" sz="1200" dirty="0">
                <a:solidFill>
                  <a:srgbClr val="800000"/>
                </a:solidFill>
                <a:highlight>
                  <a:srgbClr val="FFFFFF"/>
                </a:highlight>
                <a:latin typeface="Arial"/>
              </a:rPr>
              <a:t>templateId</a:t>
            </a:r>
            <a:r>
              <a:rPr lang="en-US" sz="1200" dirty="0">
                <a:solidFill>
                  <a:srgbClr val="FF0000"/>
                </a:solidFill>
                <a:highlight>
                  <a:srgbClr val="FFFFFF"/>
                </a:highlight>
                <a:latin typeface="Arial"/>
              </a:rPr>
              <a:t> root</a:t>
            </a:r>
            <a:r>
              <a:rPr lang="en-US" sz="1200">
                <a:solidFill>
                  <a:srgbClr val="0000FF"/>
                </a:solidFill>
                <a:highlight>
                  <a:srgbClr val="FFFFFF"/>
                </a:highlight>
                <a:latin typeface="Arial"/>
              </a:rPr>
              <a:t>="</a:t>
            </a:r>
            <a:r>
              <a:rPr lang="en-US" sz="1200" smtClean="0">
                <a:solidFill>
                  <a:srgbClr val="000000"/>
                </a:solidFill>
                <a:highlight>
                  <a:srgbClr val="FFFFFF"/>
                </a:highlight>
                <a:latin typeface="Arial"/>
              </a:rPr>
              <a:t>2.16.840.1.113883.3.1829.11.7.2.4“ </a:t>
            </a:r>
            <a:r>
              <a:rPr lang="en-US" sz="1200" dirty="0">
                <a:solidFill>
                  <a:srgbClr val="000000"/>
                </a:solidFill>
                <a:highlight>
                  <a:srgbClr val="FFFFFF"/>
                </a:highlight>
                <a:latin typeface="Arial"/>
              </a:rPr>
              <a:t>identifierName=“</a:t>
            </a:r>
            <a:r>
              <a:rPr lang="en-US" sz="1200" dirty="0" err="1">
                <a:solidFill>
                  <a:srgbClr val="000000"/>
                </a:solidFill>
                <a:highlight>
                  <a:srgbClr val="FFFFFF"/>
                </a:highlight>
                <a:latin typeface="Arial"/>
              </a:rPr>
              <a:t>ActiveProblemListEntryCodeOnly</a:t>
            </a:r>
            <a:r>
              <a:rPr lang="en-US" sz="1200" dirty="0">
                <a:solidFill>
                  <a:srgbClr val="000000"/>
                </a:solidFill>
                <a:highlight>
                  <a:srgbClr val="FFFFFF"/>
                </a:highlight>
                <a:latin typeface="Arial"/>
              </a:rPr>
              <a:t>”/&gt;</a:t>
            </a:r>
          </a:p>
          <a:p>
            <a:r>
              <a:rPr lang="en-US" sz="1200" dirty="0">
                <a:solidFill>
                  <a:srgbClr val="000000"/>
                </a:solidFill>
                <a:highlight>
                  <a:srgbClr val="FFFFFF"/>
                </a:highlight>
                <a:latin typeface="Arial"/>
              </a:rPr>
              <a:t>    </a:t>
            </a:r>
            <a:r>
              <a:rPr lang="en-US" sz="1200" dirty="0" smtClean="0">
                <a:solidFill>
                  <a:srgbClr val="000000"/>
                </a:solidFill>
                <a:highlight>
                  <a:srgbClr val="FFFFFF"/>
                </a:highlight>
                <a:latin typeface="Arial"/>
              </a:rPr>
              <a:t>&lt;conditionCode </a:t>
            </a:r>
            <a:r>
              <a:rPr lang="en-US" sz="1200" dirty="0">
                <a:solidFill>
                  <a:srgbClr val="000000"/>
                </a:solidFill>
                <a:highlight>
                  <a:srgbClr val="FFFFFF"/>
                </a:highlight>
                <a:latin typeface="Arial"/>
              </a:rPr>
              <a:t>codeSystem=</a:t>
            </a:r>
            <a:r>
              <a:rPr lang="en-US" sz="1200" dirty="0">
                <a:solidFill>
                  <a:srgbClr val="0000FF"/>
                </a:solidFill>
                <a:highlight>
                  <a:srgbClr val="FFFFFF"/>
                </a:highlight>
                <a:latin typeface="Arial"/>
              </a:rPr>
              <a:t>"</a:t>
            </a:r>
            <a:r>
              <a:rPr lang="en-US" sz="1200" dirty="0">
                <a:solidFill>
                  <a:srgbClr val="FF0000"/>
                </a:solidFill>
                <a:highlight>
                  <a:srgbClr val="FFFFFF"/>
                </a:highlight>
                <a:latin typeface="Arial"/>
              </a:rPr>
              <a:t>2.16.840.1.113883.6.96" code</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195967001</a:t>
            </a:r>
            <a:r>
              <a:rPr lang="en-US" sz="1200" dirty="0">
                <a:solidFill>
                  <a:srgbClr val="0000FF"/>
                </a:solidFill>
                <a:highlight>
                  <a:srgbClr val="FFFFFF"/>
                </a:highlight>
                <a:latin typeface="Arial"/>
              </a:rPr>
              <a:t>"&gt;&lt;</a:t>
            </a:r>
            <a:r>
              <a:rPr lang="en-US" sz="1200" dirty="0">
                <a:solidFill>
                  <a:srgbClr val="800000"/>
                </a:solidFill>
                <a:highlight>
                  <a:srgbClr val="FFFFFF"/>
                </a:highlight>
                <a:latin typeface="Arial"/>
              </a:rPr>
              <a:t>displayName</a:t>
            </a:r>
            <a:r>
              <a:rPr lang="en-US" sz="1200" dirty="0">
                <a:solidFill>
                  <a:srgbClr val="FF0000"/>
                </a:solidFill>
                <a:highlight>
                  <a:srgbClr val="FFFFFF"/>
                </a:highlight>
                <a:latin typeface="Arial"/>
              </a:rPr>
              <a:t> value</a:t>
            </a:r>
            <a:r>
              <a:rPr lang="en-US" sz="1200" dirty="0">
                <a:solidFill>
                  <a:srgbClr val="0000FF"/>
                </a:solidFill>
                <a:highlight>
                  <a:srgbClr val="FFFFFF"/>
                </a:highlight>
                <a:latin typeface="Arial"/>
              </a:rPr>
              <a:t>="</a:t>
            </a:r>
            <a:r>
              <a:rPr lang="en-US" sz="1200" dirty="0">
                <a:solidFill>
                  <a:srgbClr val="000000"/>
                </a:solidFill>
                <a:highlight>
                  <a:srgbClr val="FFFFFF"/>
                </a:highlight>
                <a:latin typeface="Arial"/>
              </a:rPr>
              <a:t>Asthma</a:t>
            </a:r>
            <a:r>
              <a:rPr lang="en-US" sz="1200" dirty="0" smtClean="0">
                <a:solidFill>
                  <a:srgbClr val="0000FF"/>
                </a:solidFill>
                <a:highlight>
                  <a:srgbClr val="FFFFFF"/>
                </a:highlight>
                <a:latin typeface="Arial"/>
              </a:rPr>
              <a:t>"/&gt;&lt;/</a:t>
            </a:r>
            <a:r>
              <a:rPr lang="en-US" sz="1200" dirty="0" smtClean="0">
                <a:solidFill>
                  <a:srgbClr val="800000"/>
                </a:solidFill>
                <a:highlight>
                  <a:srgbClr val="FFFFFF"/>
                </a:highlight>
                <a:latin typeface="Arial"/>
              </a:rPr>
              <a:t>conditionCode</a:t>
            </a:r>
            <a:r>
              <a:rPr lang="en-US" sz="1200" dirty="0">
                <a:solidFill>
                  <a:srgbClr val="0000FF"/>
                </a:solidFill>
                <a:highlight>
                  <a:srgbClr val="FFFFFF"/>
                </a:highlight>
                <a:latin typeface="Arial"/>
              </a:rPr>
              <a:t>&gt;</a:t>
            </a:r>
            <a:endParaRPr lang="en-US" sz="1200" dirty="0">
              <a:solidFill>
                <a:srgbClr val="000000"/>
              </a:solidFill>
              <a:highlight>
                <a:srgbClr val="FFFFFF"/>
              </a:highlight>
              <a:latin typeface="Arial"/>
            </a:endParaRPr>
          </a:p>
          <a:p>
            <a:r>
              <a:rPr lang="en-US" sz="1200" dirty="0">
                <a:solidFill>
                  <a:srgbClr val="0000FF"/>
                </a:solidFill>
                <a:highlight>
                  <a:srgbClr val="FFFFFF"/>
                </a:highlight>
                <a:latin typeface="Arial"/>
              </a:rPr>
              <a:t>&lt;/</a:t>
            </a:r>
            <a:r>
              <a:rPr lang="en-US" sz="1200" dirty="0">
                <a:solidFill>
                  <a:srgbClr val="800000"/>
                </a:solidFill>
                <a:highlight>
                  <a:srgbClr val="FFFFFF"/>
                </a:highlight>
                <a:latin typeface="Arial"/>
              </a:rPr>
              <a:t>clinicalStatement</a:t>
            </a:r>
            <a:r>
              <a:rPr lang="en-US" sz="1200" dirty="0">
                <a:solidFill>
                  <a:srgbClr val="0000FF"/>
                </a:solidFill>
                <a:highlight>
                  <a:srgbClr val="FFFFFF"/>
                </a:highlight>
                <a:latin typeface="Arial"/>
              </a:rPr>
              <a:t>&gt;</a:t>
            </a:r>
            <a:endParaRPr lang="en-US" sz="1200" dirty="0"/>
          </a:p>
        </p:txBody>
      </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16</a:t>
            </a:fld>
            <a:endParaRPr lang="en-US" dirty="0"/>
          </a:p>
        </p:txBody>
      </p:sp>
      <p:pic>
        <p:nvPicPr>
          <p:cNvPr id="2" name="Picture 1"/>
          <p:cNvPicPr>
            <a:picLocks noChangeAspect="1"/>
          </p:cNvPicPr>
          <p:nvPr/>
        </p:nvPicPr>
        <p:blipFill>
          <a:blip r:embed="rId3"/>
          <a:stretch>
            <a:fillRect/>
          </a:stretch>
        </p:blipFill>
        <p:spPr>
          <a:xfrm>
            <a:off x="304800" y="1554921"/>
            <a:ext cx="7239000" cy="3846091"/>
          </a:xfrm>
          <a:prstGeom prst="rect">
            <a:avLst/>
          </a:prstGeom>
        </p:spPr>
      </p:pic>
      <p:sp>
        <p:nvSpPr>
          <p:cNvPr id="10" name="Right Arrow 9"/>
          <p:cNvSpPr/>
          <p:nvPr/>
        </p:nvSpPr>
        <p:spPr>
          <a:xfrm rot="18818700">
            <a:off x="3806149" y="2146636"/>
            <a:ext cx="5588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4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xit" presetSubtype="0" fill="hold" grpId="1" nodeType="withEffect">
                                  <p:stCondLst>
                                    <p:cond delay="0"/>
                                  </p:stCondLst>
                                  <p:childTnLst>
                                    <p:animEffect transition="out" filter="dissolv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228600" y="3962400"/>
            <a:ext cx="8763000" cy="1600200"/>
          </a:xfrm>
        </p:spPr>
        <p:txBody>
          <a:bodyPr>
            <a:normAutofit/>
          </a:bodyPr>
          <a:lstStyle/>
          <a:p>
            <a:pPr eaLnBrk="1" hangingPunct="1">
              <a:lnSpc>
                <a:spcPct val="110000"/>
              </a:lnSpc>
              <a:spcBef>
                <a:spcPts val="0"/>
              </a:spcBef>
            </a:pPr>
            <a:endParaRPr lang="en-US" sz="1100" dirty="0">
              <a:solidFill>
                <a:schemeClr val="tx1"/>
              </a:solidFill>
            </a:endParaRPr>
          </a:p>
          <a:p>
            <a:pPr eaLnBrk="1" hangingPunct="1">
              <a:lnSpc>
                <a:spcPct val="110000"/>
              </a:lnSpc>
              <a:spcBef>
                <a:spcPts val="0"/>
              </a:spcBef>
            </a:pPr>
            <a:r>
              <a:rPr lang="en-US" b="1" dirty="0" smtClean="0">
                <a:solidFill>
                  <a:schemeClr val="tx1">
                    <a:lumMod val="50000"/>
                    <a:lumOff val="50000"/>
                  </a:schemeClr>
                </a:solidFill>
              </a:rPr>
              <a:t>Aziz Boxwala, MD, PhD</a:t>
            </a:r>
            <a:endParaRPr lang="en-US" sz="500" b="1" dirty="0">
              <a:solidFill>
                <a:schemeClr val="tx1">
                  <a:lumMod val="50000"/>
                  <a:lumOff val="50000"/>
                </a:schemeClr>
              </a:solidFill>
            </a:endParaRPr>
          </a:p>
          <a:p>
            <a:pPr eaLnBrk="1" hangingPunct="1">
              <a:lnSpc>
                <a:spcPct val="110000"/>
              </a:lnSpc>
              <a:spcBef>
                <a:spcPts val="0"/>
              </a:spcBef>
            </a:pPr>
            <a:r>
              <a:rPr lang="en-US" sz="2000" dirty="0" smtClean="0">
                <a:solidFill>
                  <a:schemeClr val="tx1">
                    <a:lumMod val="50000"/>
                    <a:lumOff val="50000"/>
                  </a:schemeClr>
                </a:solidFill>
              </a:rPr>
              <a:t>President, Meliorix, Inc.</a:t>
            </a:r>
          </a:p>
          <a:p>
            <a:pPr eaLnBrk="1" hangingPunct="1">
              <a:lnSpc>
                <a:spcPct val="110000"/>
              </a:lnSpc>
              <a:spcBef>
                <a:spcPts val="0"/>
              </a:spcBef>
            </a:pPr>
            <a:r>
              <a:rPr lang="en-US" sz="2000" dirty="0" smtClean="0">
                <a:solidFill>
                  <a:schemeClr val="tx1">
                    <a:lumMod val="50000"/>
                    <a:lumOff val="50000"/>
                  </a:schemeClr>
                </a:solidFill>
              </a:rPr>
              <a:t>Subject Matter Expert, Health eDecisions</a:t>
            </a:r>
            <a:endParaRPr lang="en-US" sz="2000" dirty="0">
              <a:solidFill>
                <a:schemeClr val="tx1">
                  <a:lumMod val="50000"/>
                  <a:lumOff val="50000"/>
                </a:schemeClr>
              </a:solidFill>
            </a:endParaRPr>
          </a:p>
          <a:p>
            <a:pPr eaLnBrk="1" hangingPunct="1">
              <a:lnSpc>
                <a:spcPct val="80000"/>
              </a:lnSpc>
            </a:pPr>
            <a:endParaRPr lang="en-US" dirty="0" smtClean="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sz="2800" dirty="0" smtClean="0">
              <a:solidFill>
                <a:schemeClr val="tx1"/>
              </a:solidFill>
            </a:endParaRPr>
          </a:p>
        </p:txBody>
      </p:sp>
      <p:sp>
        <p:nvSpPr>
          <p:cNvPr id="9218" name="Rectangle 2"/>
          <p:cNvSpPr>
            <a:spLocks noGrp="1" noChangeArrowheads="1"/>
          </p:cNvSpPr>
          <p:nvPr>
            <p:ph type="ctrTitle"/>
          </p:nvPr>
        </p:nvSpPr>
        <p:spPr>
          <a:xfrm>
            <a:off x="76200" y="2362200"/>
            <a:ext cx="8991600" cy="1303338"/>
          </a:xfrm>
        </p:spPr>
        <p:txBody>
          <a:bodyPr>
            <a:noAutofit/>
          </a:bodyPr>
          <a:lstStyle/>
          <a:p>
            <a:pPr eaLnBrk="1" hangingPunct="1"/>
            <a:r>
              <a:rPr lang="en-US" sz="3000" dirty="0" smtClean="0"/>
              <a:t>HeD Key Deliverable 2: HL7 </a:t>
            </a:r>
            <a:r>
              <a:rPr lang="en-US" sz="3000" dirty="0"/>
              <a:t>CDS Knowledge </a:t>
            </a:r>
            <a:r>
              <a:rPr lang="en-US" sz="3000" dirty="0" smtClean="0"/>
              <a:t>Artifact Implementation Guide (IG)</a:t>
            </a:r>
            <a:br>
              <a:rPr lang="en-US" sz="3000" dirty="0" smtClean="0"/>
            </a:br>
            <a:r>
              <a:rPr lang="en-US" sz="2000" dirty="0" smtClean="0"/>
              <a:t/>
            </a:r>
            <a:br>
              <a:rPr lang="en-US" sz="2000" dirty="0" smtClean="0"/>
            </a:br>
            <a:r>
              <a:rPr lang="en-US" sz="3000" dirty="0" smtClean="0"/>
              <a:t>(HeD Use Case 1 IG)</a:t>
            </a:r>
            <a:endParaRPr lang="en-US" sz="3000" dirty="0" smtClean="0">
              <a:solidFill>
                <a:schemeClr val="tx1"/>
              </a:solidFill>
            </a:endParaRPr>
          </a:p>
        </p:txBody>
      </p:sp>
      <p:sp>
        <p:nvSpPr>
          <p:cNvPr id="3" name="Slide Number Placeholder 2"/>
          <p:cNvSpPr>
            <a:spLocks noGrp="1"/>
          </p:cNvSpPr>
          <p:nvPr>
            <p:ph type="sldNum" sz="quarter" idx="12"/>
          </p:nvPr>
        </p:nvSpPr>
        <p:spPr/>
        <p:txBody>
          <a:bodyPr/>
          <a:lstStyle/>
          <a:p>
            <a:pPr>
              <a:defRPr/>
            </a:pPr>
            <a:fld id="{60CCF0E0-6862-4889-8A4D-BE3E54E32F63}" type="slidenum">
              <a:rPr lang="en-US" smtClean="0"/>
              <a:pPr>
                <a:defRPr/>
              </a:pPr>
              <a:t>17</a:t>
            </a:fld>
            <a:endParaRPr lang="en-US" dirty="0"/>
          </a:p>
        </p:txBody>
      </p:sp>
    </p:spTree>
    <p:extLst>
      <p:ext uri="{BB962C8B-B14F-4D97-AF65-F5344CB8AC3E}">
        <p14:creationId xmlns:p14="http://schemas.microsoft.com/office/powerpoint/2010/main" val="709403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685800"/>
            <a:ext cx="8229600" cy="1143000"/>
          </a:xfrm>
        </p:spPr>
        <p:txBody>
          <a:bodyPr/>
          <a:lstStyle/>
          <a:p>
            <a:r>
              <a:rPr lang="en-US" sz="3200" dirty="0" smtClean="0"/>
              <a:t>Goal</a:t>
            </a:r>
            <a:endParaRPr lang="en-US" sz="3600" dirty="0"/>
          </a:p>
        </p:txBody>
      </p:sp>
      <p:sp>
        <p:nvSpPr>
          <p:cNvPr id="3" name="Content Placeholder 2"/>
          <p:cNvSpPr>
            <a:spLocks noGrp="1"/>
          </p:cNvSpPr>
          <p:nvPr>
            <p:ph idx="1"/>
          </p:nvPr>
        </p:nvSpPr>
        <p:spPr>
          <a:xfrm>
            <a:off x="304800" y="1648191"/>
            <a:ext cx="8229600" cy="4143009"/>
          </a:xfrm>
        </p:spPr>
        <p:txBody>
          <a:bodyPr>
            <a:normAutofit/>
          </a:bodyPr>
          <a:lstStyle/>
          <a:p>
            <a:r>
              <a:rPr lang="en-US" sz="2800" dirty="0">
                <a:solidFill>
                  <a:schemeClr val="tx1">
                    <a:lumMod val="50000"/>
                    <a:lumOff val="50000"/>
                  </a:schemeClr>
                </a:solidFill>
              </a:rPr>
              <a:t>CDS interventions must be made shareable and implementable so that they can be acquired and deployed by any organization.</a:t>
            </a:r>
          </a:p>
          <a:p>
            <a:pPr marL="0" indent="0">
              <a:buNone/>
            </a:pPr>
            <a:endParaRPr lang="en-US" sz="2800" dirty="0">
              <a:solidFill>
                <a:schemeClr val="tx1"/>
              </a:solidFill>
            </a:endParaRPr>
          </a:p>
        </p:txBody>
      </p:sp>
      <p:sp>
        <p:nvSpPr>
          <p:cNvPr id="5" name="Slide Number Placeholder 4"/>
          <p:cNvSpPr>
            <a:spLocks noGrp="1"/>
          </p:cNvSpPr>
          <p:nvPr>
            <p:ph type="sldNum" sz="quarter" idx="12"/>
          </p:nvPr>
        </p:nvSpPr>
        <p:spPr/>
        <p:txBody>
          <a:bodyPr/>
          <a:lstStyle/>
          <a:p>
            <a:pPr>
              <a:defRPr/>
            </a:pPr>
            <a:fld id="{C8B586BF-7332-4582-9FD6-31EC6AA36927}"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1877239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lstStyle/>
          <a:p>
            <a:r>
              <a:rPr lang="en-US" sz="3200" dirty="0" smtClean="0"/>
              <a:t>Use Case Overview</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845042"/>
            <a:ext cx="5105400" cy="409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E1A5DB0C-5155-4E26-88A0-21629CE60A71}" type="slidenum">
              <a:rPr lang="en-US" smtClean="0"/>
              <a:pPr>
                <a:defRPr/>
              </a:pPr>
              <a:t>19</a:t>
            </a:fld>
            <a:endParaRPr lang="en-US" dirty="0"/>
          </a:p>
        </p:txBody>
      </p:sp>
    </p:spTree>
    <p:extLst>
      <p:ext uri="{BB962C8B-B14F-4D97-AF65-F5344CB8AC3E}">
        <p14:creationId xmlns:p14="http://schemas.microsoft.com/office/powerpoint/2010/main" val="3199795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28600" y="1143000"/>
            <a:ext cx="8763000" cy="5715000"/>
          </a:xfrm>
          <a:solidFill>
            <a:schemeClr val="bg1"/>
          </a:solidFill>
        </p:spPr>
        <p:txBody>
          <a:bodyPr>
            <a:normAutofit fontScale="55000" lnSpcReduction="20000"/>
          </a:bodyPr>
          <a:lstStyle/>
          <a:p>
            <a:pPr fontAlgn="auto">
              <a:lnSpc>
                <a:spcPct val="120000"/>
              </a:lnSpc>
              <a:spcBef>
                <a:spcPts val="200"/>
              </a:spcBef>
              <a:spcAft>
                <a:spcPts val="200"/>
              </a:spcAft>
            </a:pPr>
            <a:r>
              <a:rPr lang="en-US" sz="2500" b="1" dirty="0" smtClean="0">
                <a:solidFill>
                  <a:srgbClr val="0070C0"/>
                </a:solidFill>
              </a:rPr>
              <a:t>Introduction</a:t>
            </a:r>
            <a:endParaRPr lang="en-US" dirty="0" smtClean="0">
              <a:solidFill>
                <a:srgbClr val="0070C0"/>
              </a:solidFill>
            </a:endParaRPr>
          </a:p>
          <a:p>
            <a:pPr lvl="1" fontAlgn="t">
              <a:lnSpc>
                <a:spcPct val="120000"/>
              </a:lnSpc>
              <a:spcBef>
                <a:spcPts val="200"/>
              </a:spcBef>
              <a:spcAft>
                <a:spcPts val="200"/>
              </a:spcAft>
            </a:pPr>
            <a:r>
              <a:rPr lang="en-US" b="1" dirty="0" smtClean="0"/>
              <a:t>Doug </a:t>
            </a:r>
            <a:r>
              <a:rPr lang="en-US" b="1" dirty="0" err="1" smtClean="0"/>
              <a:t>Fridsma</a:t>
            </a:r>
            <a:r>
              <a:rPr lang="en-US" b="1" dirty="0" smtClean="0"/>
              <a:t>, M.D., PhD</a:t>
            </a:r>
            <a:r>
              <a:rPr lang="en-US" dirty="0" smtClean="0"/>
              <a:t>  -Chief Science Officer &amp; Director, Office of Science &amp; Technology – Office of the National Coordinator</a:t>
            </a:r>
          </a:p>
          <a:p>
            <a:pPr fontAlgn="auto">
              <a:lnSpc>
                <a:spcPct val="120000"/>
              </a:lnSpc>
              <a:spcBef>
                <a:spcPts val="200"/>
              </a:spcBef>
              <a:spcAft>
                <a:spcPts val="200"/>
              </a:spcAft>
            </a:pPr>
            <a:r>
              <a:rPr lang="en-US" sz="2500" b="1" dirty="0" smtClean="0">
                <a:solidFill>
                  <a:srgbClr val="0070C0"/>
                </a:solidFill>
              </a:rPr>
              <a:t>Background of HeD Initiative</a:t>
            </a:r>
          </a:p>
          <a:p>
            <a:pPr lvl="1" fontAlgn="auto">
              <a:lnSpc>
                <a:spcPct val="120000"/>
              </a:lnSpc>
              <a:spcBef>
                <a:spcPts val="200"/>
              </a:spcBef>
              <a:spcAft>
                <a:spcPts val="200"/>
              </a:spcAft>
            </a:pPr>
            <a:r>
              <a:rPr lang="en-US" b="1" dirty="0" err="1" smtClean="0"/>
              <a:t>Kensaku</a:t>
            </a:r>
            <a:r>
              <a:rPr lang="en-US" b="1" dirty="0" smtClean="0"/>
              <a:t> Kawamoto, MD, PhD </a:t>
            </a:r>
            <a:r>
              <a:rPr lang="en-US" dirty="0" smtClean="0"/>
              <a:t>Initiative Coordinator, Health eDecisions-Associate Chief Medical Information Officer, Univ. of Utah Health Sciences Center</a:t>
            </a:r>
          </a:p>
          <a:p>
            <a:pPr fontAlgn="auto">
              <a:lnSpc>
                <a:spcPct val="120000"/>
              </a:lnSpc>
              <a:spcBef>
                <a:spcPts val="200"/>
              </a:spcBef>
              <a:spcAft>
                <a:spcPts val="200"/>
              </a:spcAft>
            </a:pPr>
            <a:r>
              <a:rPr lang="en-US" sz="2500" b="1" dirty="0" smtClean="0">
                <a:solidFill>
                  <a:srgbClr val="0070C0"/>
                </a:solidFill>
              </a:rPr>
              <a:t>Accomplishments</a:t>
            </a:r>
          </a:p>
          <a:p>
            <a:pPr lvl="1" fontAlgn="t">
              <a:lnSpc>
                <a:spcPct val="120000"/>
              </a:lnSpc>
              <a:spcBef>
                <a:spcPts val="200"/>
              </a:spcBef>
              <a:spcAft>
                <a:spcPts val="200"/>
              </a:spcAft>
            </a:pPr>
            <a:r>
              <a:rPr lang="en-US" b="1" dirty="0" smtClean="0"/>
              <a:t>Howard Strasberg, MD, MS</a:t>
            </a:r>
            <a:r>
              <a:rPr lang="en-US" dirty="0" smtClean="0"/>
              <a:t> - VP Medical Informatics, Clinical Solutions -Wolters Kluwer</a:t>
            </a:r>
          </a:p>
          <a:p>
            <a:pPr fontAlgn="auto">
              <a:lnSpc>
                <a:spcPct val="120000"/>
              </a:lnSpc>
              <a:spcBef>
                <a:spcPts val="200"/>
              </a:spcBef>
              <a:spcAft>
                <a:spcPts val="200"/>
              </a:spcAft>
            </a:pPr>
            <a:r>
              <a:rPr lang="en-US" sz="2500" b="1" dirty="0" smtClean="0">
                <a:solidFill>
                  <a:srgbClr val="0070C0"/>
                </a:solidFill>
              </a:rPr>
              <a:t>HeD Key Deliverable 1: Foundational CDS Information Model</a:t>
            </a:r>
          </a:p>
          <a:p>
            <a:pPr lvl="1">
              <a:lnSpc>
                <a:spcPct val="110000"/>
              </a:lnSpc>
              <a:spcBef>
                <a:spcPts val="0"/>
              </a:spcBef>
            </a:pPr>
            <a:r>
              <a:rPr lang="en-US" b="1" dirty="0" smtClean="0"/>
              <a:t>Claude Nanjo</a:t>
            </a:r>
            <a:r>
              <a:rPr lang="en-US" b="1" dirty="0">
                <a:solidFill>
                  <a:schemeClr val="tx1">
                    <a:lumMod val="50000"/>
                    <a:lumOff val="50000"/>
                  </a:schemeClr>
                </a:solidFill>
              </a:rPr>
              <a:t> </a:t>
            </a:r>
            <a:r>
              <a:rPr lang="en-US" b="1" dirty="0" err="1" smtClean="0">
                <a:solidFill>
                  <a:schemeClr val="tx1">
                    <a:lumMod val="50000"/>
                    <a:lumOff val="50000"/>
                  </a:schemeClr>
                </a:solidFill>
              </a:rPr>
              <a:t>M.P.H</a:t>
            </a:r>
            <a:r>
              <a:rPr lang="en-US" dirty="0" smtClean="0">
                <a:solidFill>
                  <a:schemeClr val="tx1">
                    <a:lumMod val="50000"/>
                    <a:lumOff val="50000"/>
                  </a:schemeClr>
                </a:solidFill>
              </a:rPr>
              <a:t> –Health eDecisions Subject Matter Expert-</a:t>
            </a:r>
            <a:r>
              <a:rPr lang="en-US" dirty="0">
                <a:solidFill>
                  <a:schemeClr val="tx1">
                    <a:lumMod val="50000"/>
                    <a:lumOff val="50000"/>
                  </a:schemeClr>
                </a:solidFill>
              </a:rPr>
              <a:t>Sr. Software Architect ,</a:t>
            </a:r>
            <a:r>
              <a:rPr lang="en-US" dirty="0" smtClean="0">
                <a:solidFill>
                  <a:schemeClr val="tx1">
                    <a:lumMod val="50000"/>
                    <a:lumOff val="50000"/>
                  </a:schemeClr>
                </a:solidFill>
              </a:rPr>
              <a:t>Cognitive </a:t>
            </a:r>
            <a:r>
              <a:rPr lang="en-US" dirty="0">
                <a:solidFill>
                  <a:schemeClr val="tx1">
                    <a:lumMod val="50000"/>
                    <a:lumOff val="50000"/>
                  </a:schemeClr>
                </a:solidFill>
              </a:rPr>
              <a:t>Medical Systems </a:t>
            </a:r>
          </a:p>
          <a:p>
            <a:pPr fontAlgn="auto">
              <a:lnSpc>
                <a:spcPct val="120000"/>
              </a:lnSpc>
              <a:spcBef>
                <a:spcPts val="200"/>
              </a:spcBef>
              <a:spcAft>
                <a:spcPts val="200"/>
              </a:spcAft>
            </a:pPr>
            <a:r>
              <a:rPr lang="en-US" sz="2500" b="1" dirty="0" smtClean="0">
                <a:solidFill>
                  <a:srgbClr val="0070C0"/>
                </a:solidFill>
              </a:rPr>
              <a:t>HeD Key Deliverable 2: HL7 CDS Knowledge Artifact Implementation Guide (IG)</a:t>
            </a:r>
          </a:p>
          <a:p>
            <a:pPr lvl="1" fontAlgn="auto">
              <a:lnSpc>
                <a:spcPct val="120000"/>
              </a:lnSpc>
              <a:spcBef>
                <a:spcPts val="200"/>
              </a:spcBef>
              <a:spcAft>
                <a:spcPts val="200"/>
              </a:spcAft>
            </a:pPr>
            <a:r>
              <a:rPr lang="en-US" b="1" dirty="0" smtClean="0"/>
              <a:t>Aziz </a:t>
            </a:r>
            <a:r>
              <a:rPr lang="en-US" b="1" dirty="0" err="1" smtClean="0"/>
              <a:t>Boxwala</a:t>
            </a:r>
            <a:r>
              <a:rPr lang="en-US" b="1" dirty="0" smtClean="0"/>
              <a:t>, MD, PhD</a:t>
            </a:r>
            <a:r>
              <a:rPr lang="en-US" dirty="0" smtClean="0"/>
              <a:t>- Subject Matter Expert, Health eDecisions-President - </a:t>
            </a:r>
            <a:r>
              <a:rPr lang="en-US" dirty="0" err="1" smtClean="0"/>
              <a:t>Meliorix</a:t>
            </a:r>
            <a:r>
              <a:rPr lang="en-US" dirty="0" smtClean="0"/>
              <a:t>, Inc.</a:t>
            </a:r>
          </a:p>
          <a:p>
            <a:pPr fontAlgn="auto">
              <a:lnSpc>
                <a:spcPct val="120000"/>
              </a:lnSpc>
              <a:spcBef>
                <a:spcPts val="200"/>
              </a:spcBef>
              <a:spcAft>
                <a:spcPts val="200"/>
              </a:spcAft>
            </a:pPr>
            <a:r>
              <a:rPr lang="en-US" sz="2500" b="1" dirty="0" smtClean="0">
                <a:solidFill>
                  <a:srgbClr val="0070C0"/>
                </a:solidFill>
              </a:rPr>
              <a:t>HeD Key Deliverable 3: HL7 Decision Support Service IG</a:t>
            </a:r>
          </a:p>
          <a:p>
            <a:pPr lvl="1" fontAlgn="t">
              <a:lnSpc>
                <a:spcPct val="120000"/>
              </a:lnSpc>
              <a:spcBef>
                <a:spcPts val="200"/>
              </a:spcBef>
              <a:spcAft>
                <a:spcPts val="200"/>
              </a:spcAft>
            </a:pPr>
            <a:r>
              <a:rPr lang="en-US" b="1" dirty="0" smtClean="0"/>
              <a:t>Bryn Rhodes – Health eDecisions Subject Matter Expert – Software Architect ,  </a:t>
            </a:r>
            <a:r>
              <a:rPr lang="en-US" dirty="0" smtClean="0"/>
              <a:t>Veracity Solutions</a:t>
            </a:r>
          </a:p>
          <a:p>
            <a:pPr fontAlgn="t">
              <a:lnSpc>
                <a:spcPct val="120000"/>
              </a:lnSpc>
              <a:spcBef>
                <a:spcPts val="200"/>
              </a:spcBef>
              <a:spcAft>
                <a:spcPts val="200"/>
              </a:spcAft>
            </a:pPr>
            <a:r>
              <a:rPr lang="en-US" sz="2500" b="1" dirty="0" smtClean="0">
                <a:solidFill>
                  <a:srgbClr val="0070C0"/>
                </a:solidFill>
              </a:rPr>
              <a:t>Pilots</a:t>
            </a:r>
          </a:p>
          <a:p>
            <a:pPr lvl="1">
              <a:lnSpc>
                <a:spcPct val="120000"/>
              </a:lnSpc>
              <a:spcBef>
                <a:spcPts val="200"/>
              </a:spcBef>
              <a:spcAft>
                <a:spcPts val="200"/>
              </a:spcAft>
            </a:pPr>
            <a:r>
              <a:rPr lang="en-US" b="1" dirty="0" smtClean="0"/>
              <a:t>Julie Scherer, PhD-</a:t>
            </a:r>
            <a:r>
              <a:rPr lang="en-US" dirty="0" smtClean="0"/>
              <a:t>Chief Data Scientist -Motive Medical Intelligence</a:t>
            </a:r>
          </a:p>
          <a:p>
            <a:pPr lvl="1">
              <a:lnSpc>
                <a:spcPct val="120000"/>
              </a:lnSpc>
              <a:spcBef>
                <a:spcPts val="200"/>
              </a:spcBef>
              <a:spcAft>
                <a:spcPts val="200"/>
              </a:spcAft>
            </a:pPr>
            <a:r>
              <a:rPr lang="en-US" b="1" dirty="0" smtClean="0"/>
              <a:t>Robin Williams, RN</a:t>
            </a:r>
            <a:r>
              <a:rPr lang="en-US" dirty="0" smtClean="0"/>
              <a:t> - Manager Solution Management- Allscripts</a:t>
            </a:r>
          </a:p>
          <a:p>
            <a:pPr fontAlgn="auto">
              <a:lnSpc>
                <a:spcPct val="120000"/>
              </a:lnSpc>
              <a:spcBef>
                <a:spcPts val="200"/>
              </a:spcBef>
              <a:spcAft>
                <a:spcPts val="200"/>
              </a:spcAft>
            </a:pPr>
            <a:r>
              <a:rPr lang="en-US" sz="2500" b="1" dirty="0" smtClean="0">
                <a:solidFill>
                  <a:srgbClr val="0070C0"/>
                </a:solidFill>
              </a:rPr>
              <a:t>Real World Applications </a:t>
            </a:r>
          </a:p>
          <a:p>
            <a:pPr lvl="1" fontAlgn="t">
              <a:lnSpc>
                <a:spcPct val="120000"/>
              </a:lnSpc>
              <a:spcBef>
                <a:spcPts val="200"/>
              </a:spcBef>
              <a:spcAft>
                <a:spcPts val="200"/>
              </a:spcAft>
            </a:pPr>
            <a:r>
              <a:rPr lang="en-US" b="1" dirty="0" smtClean="0"/>
              <a:t>Daryl </a:t>
            </a:r>
            <a:r>
              <a:rPr lang="en-US" b="1" dirty="0" err="1" smtClean="0"/>
              <a:t>Chertcoff</a:t>
            </a:r>
            <a:r>
              <a:rPr lang="en-US" dirty="0" smtClean="0"/>
              <a:t> - Project Manager -</a:t>
            </a:r>
            <a:r>
              <a:rPr lang="en-US" dirty="0" err="1" smtClean="0"/>
              <a:t>HLN</a:t>
            </a:r>
            <a:r>
              <a:rPr lang="en-US" dirty="0" smtClean="0"/>
              <a:t> Consulting, LLC</a:t>
            </a:r>
          </a:p>
          <a:p>
            <a:pPr lvl="1">
              <a:lnSpc>
                <a:spcPct val="120000"/>
              </a:lnSpc>
              <a:spcBef>
                <a:spcPts val="200"/>
              </a:spcBef>
              <a:spcAft>
                <a:spcPts val="200"/>
              </a:spcAft>
            </a:pPr>
            <a:r>
              <a:rPr lang="en-US" b="1" dirty="0" smtClean="0"/>
              <a:t>Julie Scherer, PhD-</a:t>
            </a:r>
            <a:r>
              <a:rPr lang="en-US" dirty="0" smtClean="0"/>
              <a:t>Chief Data Scientist -Motive Medical Intelligence</a:t>
            </a:r>
          </a:p>
          <a:p>
            <a:pPr lvl="1">
              <a:lnSpc>
                <a:spcPct val="120000"/>
              </a:lnSpc>
              <a:spcBef>
                <a:spcPts val="200"/>
              </a:spcBef>
              <a:spcAft>
                <a:spcPts val="200"/>
              </a:spcAft>
            </a:pPr>
            <a:r>
              <a:rPr lang="en-US" b="1" dirty="0" smtClean="0"/>
              <a:t>Robin Williams, RN</a:t>
            </a:r>
            <a:r>
              <a:rPr lang="en-US" dirty="0" smtClean="0"/>
              <a:t> - Manager Solution Management- Allscripts</a:t>
            </a:r>
          </a:p>
          <a:p>
            <a:pPr lvl="1">
              <a:lnSpc>
                <a:spcPct val="120000"/>
              </a:lnSpc>
              <a:spcBef>
                <a:spcPts val="200"/>
              </a:spcBef>
              <a:spcAft>
                <a:spcPts val="200"/>
              </a:spcAft>
            </a:pPr>
            <a:r>
              <a:rPr lang="en-US" b="1" dirty="0" smtClean="0"/>
              <a:t>Howard Strasberg, MD, MS</a:t>
            </a:r>
            <a:r>
              <a:rPr lang="en-US" dirty="0" smtClean="0"/>
              <a:t> - VP Medical Informatics, Clinical Solutions -Wolters Kluwer</a:t>
            </a:r>
          </a:p>
          <a:p>
            <a:pPr fontAlgn="auto">
              <a:lnSpc>
                <a:spcPct val="120000"/>
              </a:lnSpc>
              <a:spcBef>
                <a:spcPts val="200"/>
              </a:spcBef>
              <a:spcAft>
                <a:spcPts val="200"/>
              </a:spcAft>
            </a:pPr>
            <a:r>
              <a:rPr lang="en-US" sz="2500" b="1" dirty="0" smtClean="0">
                <a:solidFill>
                  <a:srgbClr val="0070C0"/>
                </a:solidFill>
              </a:rPr>
              <a:t>Path Forward</a:t>
            </a:r>
          </a:p>
          <a:p>
            <a:pPr lvl="1" fontAlgn="t">
              <a:lnSpc>
                <a:spcPct val="120000"/>
              </a:lnSpc>
              <a:spcBef>
                <a:spcPts val="200"/>
              </a:spcBef>
              <a:spcAft>
                <a:spcPts val="200"/>
              </a:spcAft>
            </a:pPr>
            <a:r>
              <a:rPr lang="en-US" b="1" dirty="0" err="1" smtClean="0"/>
              <a:t>Kensaku</a:t>
            </a:r>
            <a:r>
              <a:rPr lang="en-US" b="1" dirty="0" smtClean="0"/>
              <a:t> Kawamoto, MD, PhD</a:t>
            </a:r>
            <a:endParaRPr lang="en-US" dirty="0"/>
          </a:p>
        </p:txBody>
      </p:sp>
      <p:sp>
        <p:nvSpPr>
          <p:cNvPr id="16385" name="Title 1"/>
          <p:cNvSpPr>
            <a:spLocks noGrp="1"/>
          </p:cNvSpPr>
          <p:nvPr>
            <p:ph type="title"/>
          </p:nvPr>
        </p:nvSpPr>
        <p:spPr>
          <a:xfrm>
            <a:off x="152400" y="-76200"/>
            <a:ext cx="8229600" cy="1143000"/>
          </a:xfrm>
        </p:spPr>
        <p:txBody>
          <a:bodyPr/>
          <a:lstStyle/>
          <a:p>
            <a:r>
              <a:rPr lang="en-US" sz="3200" dirty="0" smtClean="0">
                <a:latin typeface="Century" pitchFamily="18" charset="0"/>
                <a:ea typeface="ＭＳ Ｐゴシック"/>
                <a:cs typeface="Century" pitchFamily="18" charset="0"/>
              </a:rPr>
              <a:t>Agenda</a:t>
            </a:r>
            <a:endParaRPr lang="en-US" sz="3200" i="1" dirty="0" smtClean="0">
              <a:latin typeface="Century" pitchFamily="18" charset="0"/>
              <a:ea typeface="ＭＳ Ｐゴシック"/>
              <a:cs typeface="Century" pitchFamily="18" charset="0"/>
            </a:endParaRPr>
          </a:p>
        </p:txBody>
      </p:sp>
      <p:sp>
        <p:nvSpPr>
          <p:cNvPr id="16387" name="Slide Number Placeholder 4"/>
          <p:cNvSpPr>
            <a:spLocks noGrp="1"/>
          </p:cNvSpPr>
          <p:nvPr>
            <p:ph type="sldNum" sz="quarter" idx="12"/>
          </p:nvPr>
        </p:nvSpPr>
        <p:spPr bwMode="auto">
          <a:noFill/>
          <a:ln>
            <a:miter lim="800000"/>
            <a:headEnd/>
            <a:tailEnd/>
          </a:ln>
        </p:spPr>
        <p:txBody>
          <a:bodyPr/>
          <a:lstStyle/>
          <a:p>
            <a:fld id="{F29F78C0-93A8-45EE-9936-854938D11A4A}" type="slidenum">
              <a:rPr lang="en-US" smtClean="0">
                <a:ea typeface="ＭＳ Ｐゴシック"/>
                <a:cs typeface="ＭＳ Ｐゴシック"/>
              </a:rPr>
              <a:pPr/>
              <a:t>2</a:t>
            </a:fld>
            <a:endParaRPr lang="en-US" dirty="0" smtClean="0">
              <a:ea typeface="ＭＳ Ｐゴシック"/>
              <a:cs typeface="ＭＳ Ｐゴシック"/>
            </a:endParaRPr>
          </a:p>
        </p:txBody>
      </p:sp>
      <p:cxnSp>
        <p:nvCxnSpPr>
          <p:cNvPr id="10" name="Straight Connector 9"/>
          <p:cNvCxnSpPr/>
          <p:nvPr/>
        </p:nvCxnSpPr>
        <p:spPr>
          <a:xfrm>
            <a:off x="76200" y="914400"/>
            <a:ext cx="8991600" cy="0"/>
          </a:xfrm>
          <a:prstGeom prst="line">
            <a:avLst/>
          </a:prstGeom>
          <a:ln w="19050">
            <a:solidFill>
              <a:srgbClr val="C000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lstStyle/>
          <a:p>
            <a:r>
              <a:rPr lang="en-US" sz="3200" dirty="0" smtClean="0"/>
              <a:t>Knowledge Artifact Schema</a:t>
            </a:r>
            <a:endParaRPr lang="en-US" sz="3200" dirty="0"/>
          </a:p>
        </p:txBody>
      </p:sp>
      <p:sp>
        <p:nvSpPr>
          <p:cNvPr id="3" name="Content Placeholder 2"/>
          <p:cNvSpPr>
            <a:spLocks noGrp="1"/>
          </p:cNvSpPr>
          <p:nvPr>
            <p:ph idx="1"/>
          </p:nvPr>
        </p:nvSpPr>
        <p:spPr>
          <a:xfrm>
            <a:off x="457200" y="1676400"/>
            <a:ext cx="8534400" cy="4724400"/>
          </a:xfrm>
        </p:spPr>
        <p:txBody>
          <a:bodyPr>
            <a:normAutofit/>
          </a:bodyPr>
          <a:lstStyle/>
          <a:p>
            <a:r>
              <a:rPr lang="en-US" sz="2800" dirty="0" smtClean="0">
                <a:solidFill>
                  <a:schemeClr val="tx1">
                    <a:lumMod val="65000"/>
                    <a:lumOff val="35000"/>
                  </a:schemeClr>
                </a:solidFill>
              </a:rPr>
              <a:t>Schemas defined by composition of components</a:t>
            </a:r>
          </a:p>
          <a:p>
            <a:r>
              <a:rPr lang="en-US" sz="2800" dirty="0" smtClean="0">
                <a:solidFill>
                  <a:schemeClr val="tx1">
                    <a:lumMod val="65000"/>
                    <a:lumOff val="35000"/>
                  </a:schemeClr>
                </a:solidFill>
              </a:rPr>
              <a:t>Currently supported CDS interventions</a:t>
            </a:r>
          </a:p>
          <a:p>
            <a:pPr lvl="1"/>
            <a:r>
              <a:rPr lang="en-US" sz="2800" dirty="0" smtClean="0">
                <a:solidFill>
                  <a:schemeClr val="tx1">
                    <a:lumMod val="65000"/>
                    <a:lumOff val="35000"/>
                  </a:schemeClr>
                </a:solidFill>
              </a:rPr>
              <a:t>Event-condition-action rules</a:t>
            </a:r>
          </a:p>
          <a:p>
            <a:pPr lvl="1"/>
            <a:r>
              <a:rPr lang="en-US" sz="2800" dirty="0" smtClean="0">
                <a:solidFill>
                  <a:schemeClr val="tx1">
                    <a:lumMod val="65000"/>
                    <a:lumOff val="35000"/>
                  </a:schemeClr>
                </a:solidFill>
              </a:rPr>
              <a:t>Order sets</a:t>
            </a:r>
          </a:p>
          <a:p>
            <a:pPr lvl="1"/>
            <a:r>
              <a:rPr lang="en-US" sz="2800" dirty="0" smtClean="0">
                <a:solidFill>
                  <a:schemeClr val="tx1">
                    <a:lumMod val="65000"/>
                    <a:lumOff val="35000"/>
                  </a:schemeClr>
                </a:solidFill>
              </a:rPr>
              <a:t>Structured documentation templates</a:t>
            </a:r>
          </a:p>
          <a:p>
            <a:r>
              <a:rPr lang="en-US" sz="2800" dirty="0" smtClean="0">
                <a:solidFill>
                  <a:schemeClr val="tx1">
                    <a:lumMod val="65000"/>
                    <a:lumOff val="35000"/>
                  </a:schemeClr>
                </a:solidFill>
              </a:rPr>
              <a:t>In future, can be expanded</a:t>
            </a:r>
          </a:p>
          <a:p>
            <a:pPr lvl="1"/>
            <a:r>
              <a:rPr lang="en-US" sz="2800" dirty="0" smtClean="0">
                <a:solidFill>
                  <a:schemeClr val="tx1">
                    <a:lumMod val="65000"/>
                    <a:lumOff val="35000"/>
                  </a:schemeClr>
                </a:solidFill>
              </a:rPr>
              <a:t>E.g., Plans of care, </a:t>
            </a:r>
            <a:r>
              <a:rPr lang="en-US" sz="2800" dirty="0" err="1" smtClean="0">
                <a:solidFill>
                  <a:schemeClr val="tx1">
                    <a:lumMod val="65000"/>
                    <a:lumOff val="35000"/>
                  </a:schemeClr>
                </a:solidFill>
              </a:rPr>
              <a:t>infobutton</a:t>
            </a:r>
            <a:r>
              <a:rPr lang="en-US" sz="2800" dirty="0" smtClean="0">
                <a:solidFill>
                  <a:schemeClr val="tx1">
                    <a:lumMod val="65000"/>
                    <a:lumOff val="35000"/>
                  </a:schemeClr>
                </a:solidFill>
              </a:rPr>
              <a:t> rules/knowledge, relevant data display</a:t>
            </a:r>
          </a:p>
        </p:txBody>
      </p:sp>
      <p:sp>
        <p:nvSpPr>
          <p:cNvPr id="5" name="Slide Number Placeholder 4"/>
          <p:cNvSpPr>
            <a:spLocks noGrp="1"/>
          </p:cNvSpPr>
          <p:nvPr>
            <p:ph type="sldNum" sz="quarter" idx="12"/>
          </p:nvPr>
        </p:nvSpPr>
        <p:spPr/>
        <p:txBody>
          <a:bodyPr/>
          <a:lstStyle/>
          <a:p>
            <a:pPr>
              <a:defRPr/>
            </a:pPr>
            <a:fld id="{E1A5DB0C-5155-4E26-88A0-21629CE60A71}" type="slidenum">
              <a:rPr lang="en-US" smtClean="0"/>
              <a:pPr>
                <a:defRPr/>
              </a:pPr>
              <a:t>20</a:t>
            </a:fld>
            <a:endParaRPr lang="en-US" dirty="0"/>
          </a:p>
        </p:txBody>
      </p:sp>
    </p:spTree>
    <p:extLst>
      <p:ext uri="{BB962C8B-B14F-4D97-AF65-F5344CB8AC3E}">
        <p14:creationId xmlns:p14="http://schemas.microsoft.com/office/powerpoint/2010/main" val="82423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External Data Example</a:t>
            </a:r>
            <a:endParaRPr lang="en-US" sz="3200" dirty="0"/>
          </a:p>
        </p:txBody>
      </p:sp>
      <p:sp>
        <p:nvSpPr>
          <p:cNvPr id="3" name="Rectangle 2"/>
          <p:cNvSpPr/>
          <p:nvPr/>
        </p:nvSpPr>
        <p:spPr>
          <a:xfrm>
            <a:off x="228600" y="2291477"/>
            <a:ext cx="8915400" cy="2585323"/>
          </a:xfrm>
          <a:prstGeom prst="rect">
            <a:avLst/>
          </a:prstGeom>
        </p:spPr>
        <p:txBody>
          <a:bodyPr wrap="square">
            <a:spAutoFit/>
          </a:bodyPr>
          <a:lstStyle/>
          <a:p>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def</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PertussisProblems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expression</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ClinicalRequest</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dataType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vmr:Problem</a:t>
            </a:r>
            <a:r>
              <a:rPr lang="en-US" dirty="0">
                <a:solidFill>
                  <a:srgbClr val="0000FF"/>
                </a:solidFill>
                <a:highlight>
                  <a:srgbClr val="FFFFFF"/>
                </a:highlight>
                <a:latin typeface="Arial"/>
              </a:rPr>
              <a:t>" </a:t>
            </a:r>
            <a:r>
              <a:rPr lang="en-US" dirty="0" smtClean="0">
                <a:solidFill>
                  <a:srgbClr val="FF0000"/>
                </a:solidFill>
                <a:highlight>
                  <a:srgbClr val="FFFFFF"/>
                </a:highlight>
                <a:latin typeface="Arial"/>
              </a:rPr>
              <a:t>cardinality</a:t>
            </a:r>
            <a:r>
              <a:rPr lang="en-US" dirty="0">
                <a:solidFill>
                  <a:srgbClr val="0000FF"/>
                </a:solidFill>
                <a:highlight>
                  <a:srgbClr val="FFFFFF"/>
                </a:highlight>
                <a:latin typeface="Arial"/>
              </a:rPr>
              <a:t>="</a:t>
            </a:r>
            <a:r>
              <a:rPr lang="en-US" dirty="0" smtClean="0">
                <a:solidFill>
                  <a:srgbClr val="000000"/>
                </a:solidFill>
                <a:highlight>
                  <a:srgbClr val="FFFFFF"/>
                </a:highlight>
                <a:latin typeface="Arial"/>
              </a:rPr>
              <a:t>Multiple</a:t>
            </a:r>
            <a:r>
              <a:rPr lang="en-US" dirty="0" smtClean="0">
                <a:solidFill>
                  <a:srgbClr val="0000FF"/>
                </a:solidFill>
                <a:highlight>
                  <a:srgbClr val="FFFFFF"/>
                </a:highlight>
                <a:latin typeface="Arial"/>
              </a:rPr>
              <a:t>“ </a:t>
            </a:r>
            <a:r>
              <a:rPr lang="en-US" dirty="0" err="1" smtClean="0">
                <a:solidFill>
                  <a:srgbClr val="FF0000"/>
                </a:solidFill>
                <a:highlight>
                  <a:srgbClr val="FFFFFF"/>
                </a:highlight>
                <a:latin typeface="Arial"/>
              </a:rPr>
              <a:t>isInitial</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true</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useValueSets</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true</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dateProperty</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diagnosticEventTime.begin</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codeProperty</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problemCode</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triggerType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DataElementAdded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r>
              <a:rPr lang="en-US" dirty="0">
                <a:solidFill>
                  <a:srgbClr val="000000"/>
                </a:solidFill>
                <a:highlight>
                  <a:srgbClr val="FFFFFF"/>
                </a:highlight>
                <a:latin typeface="Arial"/>
              </a:rPr>
              <a:t>Pertussis </a:t>
            </a:r>
            <a:r>
              <a:rPr lang="en-US" dirty="0" smtClean="0">
                <a:solidFill>
                  <a:srgbClr val="000000"/>
                </a:solidFill>
                <a:highlight>
                  <a:srgbClr val="FFFFFF"/>
                </a:highlight>
                <a:latin typeface="Arial"/>
              </a:rPr>
              <a:t>problem</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codes</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ValueSet</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id</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2.16.840.1.114222.4.11.7005</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version</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1</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expression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&lt;/</a:t>
            </a:r>
            <a:r>
              <a:rPr lang="en-US" dirty="0" err="1">
                <a:solidFill>
                  <a:srgbClr val="800000"/>
                </a:solidFill>
                <a:highlight>
                  <a:srgbClr val="FFFFFF"/>
                </a:highlight>
                <a:latin typeface="Arial"/>
              </a:rPr>
              <a:t>def</a:t>
            </a:r>
            <a:r>
              <a:rPr lang="en-US" dirty="0">
                <a:solidFill>
                  <a:srgbClr val="0000FF"/>
                </a:solidFill>
                <a:highlight>
                  <a:srgbClr val="FFFFFF"/>
                </a:highlight>
                <a:latin typeface="Arial"/>
              </a:rPr>
              <a:t>&gt;</a:t>
            </a:r>
            <a:endParaRPr lang="en-US" dirty="0"/>
          </a:p>
        </p:txBody>
      </p:sp>
      <p:sp>
        <p:nvSpPr>
          <p:cNvPr id="6" name="Rectangle 5"/>
          <p:cNvSpPr/>
          <p:nvPr/>
        </p:nvSpPr>
        <p:spPr>
          <a:xfrm>
            <a:off x="152400" y="2270878"/>
            <a:ext cx="7467600" cy="350103"/>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2595582"/>
            <a:ext cx="7696200" cy="1106458"/>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3962400"/>
            <a:ext cx="7848600" cy="3048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B0945181-D6D7-4636-8D1D-F404F8CB6C54}" type="slidenum">
              <a:rPr lang="en-US" smtClean="0"/>
              <a:pPr>
                <a:defRPr/>
              </a:pPr>
              <a:t>21</a:t>
            </a:fld>
            <a:endParaRPr lang="en-US" dirty="0"/>
          </a:p>
        </p:txBody>
      </p:sp>
      <p:sp>
        <p:nvSpPr>
          <p:cNvPr id="10" name="TextBox 9"/>
          <p:cNvSpPr txBox="1"/>
          <p:nvPr/>
        </p:nvSpPr>
        <p:spPr>
          <a:xfrm>
            <a:off x="289386" y="1647333"/>
            <a:ext cx="8379217" cy="369332"/>
          </a:xfrm>
          <a:prstGeom prst="rect">
            <a:avLst/>
          </a:prstGeom>
          <a:noFill/>
        </p:spPr>
        <p:txBody>
          <a:bodyPr wrap="none" rtlCol="0">
            <a:spAutoFit/>
          </a:bodyPr>
          <a:lstStyle/>
          <a:p>
            <a:r>
              <a:rPr lang="en-US" dirty="0" smtClean="0">
                <a:solidFill>
                  <a:schemeClr val="tx1">
                    <a:lumMod val="65000"/>
                    <a:lumOff val="35000"/>
                  </a:schemeClr>
                </a:solidFill>
              </a:rPr>
              <a:t>Addressing the curly braces issue using </a:t>
            </a:r>
            <a:r>
              <a:rPr lang="en-US" dirty="0" err="1" smtClean="0">
                <a:solidFill>
                  <a:schemeClr val="tx1">
                    <a:lumMod val="65000"/>
                    <a:lumOff val="35000"/>
                  </a:schemeClr>
                </a:solidFill>
              </a:rPr>
              <a:t>HeD</a:t>
            </a:r>
            <a:r>
              <a:rPr lang="en-US" dirty="0" smtClean="0">
                <a:solidFill>
                  <a:schemeClr val="tx1">
                    <a:lumMod val="65000"/>
                    <a:lumOff val="35000"/>
                  </a:schemeClr>
                </a:solidFill>
              </a:rPr>
              <a:t> expression language and the VMR</a:t>
            </a:r>
            <a:endParaRPr lang="en-US" dirty="0">
              <a:solidFill>
                <a:schemeClr val="tx1">
                  <a:lumMod val="65000"/>
                  <a:lumOff val="35000"/>
                </a:schemeClr>
              </a:solidFill>
            </a:endParaRPr>
          </a:p>
        </p:txBody>
      </p:sp>
    </p:spTree>
    <p:extLst>
      <p:ext uri="{BB962C8B-B14F-4D97-AF65-F5344CB8AC3E}">
        <p14:creationId xmlns:p14="http://schemas.microsoft.com/office/powerpoint/2010/main" val="96333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a:lstStyle/>
          <a:p>
            <a:r>
              <a:rPr lang="en-US" sz="3200" dirty="0" smtClean="0"/>
              <a:t>Conditions Example</a:t>
            </a:r>
            <a:endParaRPr lang="en-US" sz="3200" dirty="0"/>
          </a:p>
        </p:txBody>
      </p:sp>
      <p:sp>
        <p:nvSpPr>
          <p:cNvPr id="3" name="Rectangle 2"/>
          <p:cNvSpPr/>
          <p:nvPr/>
        </p:nvSpPr>
        <p:spPr>
          <a:xfrm>
            <a:off x="304800" y="1551087"/>
            <a:ext cx="8686800" cy="5078313"/>
          </a:xfrm>
          <a:prstGeom prst="rect">
            <a:avLst/>
          </a:prstGeom>
        </p:spPr>
        <p:txBody>
          <a:bodyPr wrap="square">
            <a:spAutoFit/>
          </a:bodyPr>
          <a:lstStyle/>
          <a:p>
            <a:r>
              <a:rPr lang="en-US" dirty="0">
                <a:solidFill>
                  <a:srgbClr val="0000FF"/>
                </a:solidFill>
                <a:highlight>
                  <a:srgbClr val="FFFFFF"/>
                </a:highlight>
                <a:latin typeface="Arial"/>
              </a:rPr>
              <a:t>&lt;</a:t>
            </a:r>
            <a:r>
              <a:rPr lang="en-US" dirty="0">
                <a:solidFill>
                  <a:srgbClr val="800000"/>
                </a:solidFill>
                <a:highlight>
                  <a:srgbClr val="FFFFFF"/>
                </a:highlight>
                <a:latin typeface="Arial"/>
              </a:rPr>
              <a:t>condition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logic</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And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r>
              <a:rPr lang="en-US" dirty="0">
                <a:solidFill>
                  <a:srgbClr val="000000"/>
                </a:solidFill>
                <a:highlight>
                  <a:srgbClr val="FFFFFF"/>
                </a:highlight>
                <a:latin typeface="Arial"/>
              </a:rPr>
              <a:t>(Patient lives in SD or Care encounter was in SD) and </a:t>
            </a:r>
            <a:r>
              <a:rPr lang="en-US" dirty="0" smtClean="0">
                <a:solidFill>
                  <a:srgbClr val="000000"/>
                </a:solidFill>
                <a:highlight>
                  <a:srgbClr val="FFFFFF"/>
                </a:highlight>
                <a:latin typeface="Arial"/>
              </a:rPr>
              <a:t> </a:t>
            </a:r>
          </a:p>
          <a:p>
            <a:r>
              <a:rPr lang="en-US" dirty="0">
                <a:solidFill>
                  <a:srgbClr val="000000"/>
                </a:solidFill>
                <a:highlight>
                  <a:srgbClr val="FFFFFF"/>
                </a:highlight>
                <a:latin typeface="Arial"/>
              </a:rPr>
              <a:t> </a:t>
            </a:r>
            <a:r>
              <a:rPr lang="en-US" dirty="0" smtClean="0">
                <a:solidFill>
                  <a:srgbClr val="000000"/>
                </a:solidFill>
                <a:highlight>
                  <a:srgbClr val="FFFFFF"/>
                </a:highlight>
                <a:latin typeface="Arial"/>
              </a:rPr>
              <a:t>                            (</a:t>
            </a:r>
            <a:r>
              <a:rPr lang="en-US" dirty="0">
                <a:solidFill>
                  <a:srgbClr val="000000"/>
                </a:solidFill>
                <a:highlight>
                  <a:srgbClr val="FFFFFF"/>
                </a:highlight>
                <a:latin typeface="Arial"/>
              </a:rPr>
              <a:t>Diagnosed with Pertussis or Cause of Death was Pertussis</a:t>
            </a:r>
          </a:p>
          <a:p>
            <a:r>
              <a:rPr lang="en-US" dirty="0">
                <a:solidFill>
                  <a:srgbClr val="000000"/>
                </a:solidFill>
                <a:highlight>
                  <a:srgbClr val="FFFFFF"/>
                </a:highlight>
                <a:latin typeface="Arial"/>
              </a:rPr>
              <a:t>       </a:t>
            </a:r>
            <a:r>
              <a:rPr lang="en-US" dirty="0" smtClean="0">
                <a:solidFill>
                  <a:srgbClr val="000000"/>
                </a:solidFill>
                <a:highlight>
                  <a:srgbClr val="FFFFFF"/>
                </a:highlight>
                <a:latin typeface="Arial"/>
              </a:rPr>
              <a:t>                      </a:t>
            </a:r>
            <a:r>
              <a:rPr lang="en-US" dirty="0">
                <a:solidFill>
                  <a:srgbClr val="000000"/>
                </a:solidFill>
                <a:highlight>
                  <a:srgbClr val="FFFFFF"/>
                </a:highlight>
                <a:latin typeface="Arial"/>
              </a:rPr>
              <a:t>or </a:t>
            </a:r>
            <a:r>
              <a:rPr lang="en-US" dirty="0" smtClean="0">
                <a:solidFill>
                  <a:srgbClr val="000000"/>
                </a:solidFill>
                <a:highlight>
                  <a:srgbClr val="FFFFFF"/>
                </a:highlight>
                <a:latin typeface="Arial"/>
              </a:rPr>
              <a:t>culture </a:t>
            </a:r>
            <a:r>
              <a:rPr lang="en-US" dirty="0">
                <a:solidFill>
                  <a:srgbClr val="000000"/>
                </a:solidFill>
                <a:highlight>
                  <a:srgbClr val="FFFFFF"/>
                </a:highlight>
                <a:latin typeface="Arial"/>
              </a:rPr>
              <a:t>results </a:t>
            </a:r>
            <a:r>
              <a:rPr lang="en-US" dirty="0" smtClean="0">
                <a:solidFill>
                  <a:srgbClr val="000000"/>
                </a:solidFill>
                <a:highlight>
                  <a:srgbClr val="FFFFFF"/>
                </a:highlight>
                <a:latin typeface="Arial"/>
              </a:rPr>
              <a:t>positive </a:t>
            </a:r>
            <a:r>
              <a:rPr lang="en-US" dirty="0">
                <a:solidFill>
                  <a:srgbClr val="000000"/>
                </a:solidFill>
                <a:highlight>
                  <a:srgbClr val="FFFFFF"/>
                </a:highlight>
                <a:latin typeface="Arial"/>
              </a:rPr>
              <a:t>for pertussis)</a:t>
            </a:r>
            <a:r>
              <a:rPr lang="en-US" dirty="0">
                <a:solidFill>
                  <a:srgbClr val="0000FF"/>
                </a:solidFill>
                <a:highlight>
                  <a:srgbClr val="FFFFFF"/>
                </a:highlight>
                <a:latin typeface="Arial"/>
              </a:rPr>
              <a:t>&lt;/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Or</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PatientLivesInSDCounty</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smtClean="0">
                <a:solidFill>
                  <a:srgbClr val="000000"/>
                </a:solidFill>
                <a:highlight>
                  <a:srgbClr val="FFFFFF"/>
                </a:highlight>
                <a:latin typeface="Arial"/>
              </a:rPr>
              <a:t>ExpressionRef</a:t>
            </a:r>
            <a:r>
              <a:rPr lang="en-US" dirty="0" smtClean="0">
                <a:solidFill>
                  <a:srgbClr val="0000FF"/>
                </a:solidFill>
                <a:highlight>
                  <a:srgbClr val="FFFFFF"/>
                </a:highlight>
                <a:latin typeface="Arial"/>
              </a:rPr>
              <a:t>"</a:t>
            </a:r>
            <a:r>
              <a:rPr lang="en-US" dirty="0" smtClean="0">
                <a:solidFill>
                  <a:srgbClr val="FF0000"/>
                </a:solidFill>
                <a:highlight>
                  <a:srgbClr val="FFFFFF"/>
                </a:highlight>
                <a:latin typeface="Arial"/>
              </a:rPr>
              <a:t> name</a:t>
            </a:r>
            <a:r>
              <a:rPr lang="en-US" dirty="0" smtClean="0">
                <a:solidFill>
                  <a:srgbClr val="0000FF"/>
                </a:solidFill>
                <a:highlight>
                  <a:srgbClr val="FFFFFF"/>
                </a:highlight>
                <a:latin typeface="Arial"/>
              </a:rPr>
              <a:t>="</a:t>
            </a:r>
            <a:r>
              <a:rPr lang="en-US" dirty="0" err="1" smtClean="0">
                <a:solidFill>
                  <a:srgbClr val="000000"/>
                </a:solidFill>
                <a:highlight>
                  <a:srgbClr val="FFFFFF"/>
                </a:highlight>
                <a:latin typeface="Arial"/>
              </a:rPr>
              <a:t>EncounterWasInSDCounty</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Or</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smtClean="0">
                <a:solidFill>
                  <a:srgbClr val="808080"/>
                </a:solidFill>
                <a:highlight>
                  <a:srgbClr val="FFFFFF"/>
                </a:highlight>
                <a:latin typeface="Arial"/>
              </a:rPr>
              <a:t> </a:t>
            </a:r>
            <a:r>
              <a:rPr lang="en-US" dirty="0">
                <a:solidFill>
                  <a:srgbClr val="808080"/>
                </a:solidFill>
                <a:highlight>
                  <a:srgbClr val="FFFFFF"/>
                </a:highlight>
                <a:latin typeface="Arial"/>
              </a:rPr>
              <a:t>Necessary clinical conditions </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HasActivePertussisProblems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DeathWasCausedByPertussis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smtClean="0">
                <a:solidFill>
                  <a:srgbClr val="000000"/>
                </a:solidFill>
                <a:highlight>
                  <a:srgbClr val="FFFFFF"/>
                </a:highlight>
                <a:latin typeface="Arial"/>
              </a:rPr>
              <a:t>HasPositivePertussisCulture</a:t>
            </a:r>
            <a:r>
              <a:rPr lang="en-US" dirty="0" smtClean="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logic</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err="1">
                <a:solidFill>
                  <a:srgbClr val="800000"/>
                </a:solidFill>
                <a:highlight>
                  <a:srgbClr val="FFFFFF"/>
                </a:highlight>
                <a:latin typeface="Arial"/>
              </a:rPr>
              <a:t>conditionRole</a:t>
            </a:r>
            <a:r>
              <a:rPr lang="en-US" dirty="0">
                <a:solidFill>
                  <a:srgbClr val="FF0000"/>
                </a:solidFill>
                <a:highlight>
                  <a:srgbClr val="FFFFFF"/>
                </a:highlight>
                <a:latin typeface="Arial"/>
              </a:rPr>
              <a:t> value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ApplicableScenario</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a:solidFill>
                  <a:srgbClr val="0000FF"/>
                </a:solidFill>
                <a:highlight>
                  <a:srgbClr val="FFFFFF"/>
                </a:highlight>
                <a:latin typeface="Arial"/>
              </a:rPr>
              <a:t>&lt;/</a:t>
            </a:r>
            <a:r>
              <a:rPr lang="en-US" dirty="0">
                <a:solidFill>
                  <a:srgbClr val="800000"/>
                </a:solidFill>
                <a:highlight>
                  <a:srgbClr val="FFFFFF"/>
                </a:highlight>
                <a:latin typeface="Arial"/>
              </a:rPr>
              <a:t>condition</a:t>
            </a:r>
            <a:r>
              <a:rPr lang="en-US" dirty="0">
                <a:solidFill>
                  <a:srgbClr val="0000FF"/>
                </a:solidFill>
                <a:highlight>
                  <a:srgbClr val="FFFFFF"/>
                </a:highlight>
                <a:latin typeface="Arial"/>
              </a:rPr>
              <a:t>&gt;</a:t>
            </a:r>
            <a:endParaRPr lang="en-US" dirty="0"/>
          </a:p>
        </p:txBody>
      </p:sp>
      <p:sp>
        <p:nvSpPr>
          <p:cNvPr id="7" name="Rectangle 6"/>
          <p:cNvSpPr/>
          <p:nvPr/>
        </p:nvSpPr>
        <p:spPr>
          <a:xfrm>
            <a:off x="685800" y="2971801"/>
            <a:ext cx="8153400" cy="2743199"/>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 y="1836757"/>
            <a:ext cx="4724400" cy="312718"/>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B0945181-D6D7-4636-8D1D-F404F8CB6C54}" type="slidenum">
              <a:rPr lang="en-US" smtClean="0"/>
              <a:pPr>
                <a:defRPr/>
              </a:pPr>
              <a:t>22</a:t>
            </a:fld>
            <a:endParaRPr lang="en-US" dirty="0"/>
          </a:p>
        </p:txBody>
      </p:sp>
    </p:spTree>
    <p:extLst>
      <p:ext uri="{BB962C8B-B14F-4D97-AF65-F5344CB8AC3E}">
        <p14:creationId xmlns:p14="http://schemas.microsoft.com/office/powerpoint/2010/main" val="427269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229600" cy="685800"/>
          </a:xfrm>
        </p:spPr>
        <p:txBody>
          <a:bodyPr/>
          <a:lstStyle/>
          <a:p>
            <a:r>
              <a:rPr lang="en-US" sz="3200" dirty="0" smtClean="0"/>
              <a:t>Communication Action</a:t>
            </a:r>
            <a:endParaRPr lang="en-US" sz="3200" dirty="0"/>
          </a:p>
        </p:txBody>
      </p:sp>
      <p:sp>
        <p:nvSpPr>
          <p:cNvPr id="3" name="Rectangle 2"/>
          <p:cNvSpPr/>
          <p:nvPr/>
        </p:nvSpPr>
        <p:spPr>
          <a:xfrm>
            <a:off x="381000" y="1793081"/>
            <a:ext cx="8382000" cy="3693319"/>
          </a:xfrm>
          <a:prstGeom prst="rect">
            <a:avLst/>
          </a:prstGeom>
        </p:spPr>
        <p:txBody>
          <a:bodyPr wrap="square">
            <a:spAutoFit/>
          </a:bodyPr>
          <a:lstStyle/>
          <a:p>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simpleAction</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CreateAction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fr-FR" dirty="0" smtClean="0">
                <a:solidFill>
                  <a:srgbClr val="0000FF"/>
                </a:solidFill>
                <a:highlight>
                  <a:srgbClr val="FFFFFF"/>
                </a:highlight>
                <a:latin typeface="Arial"/>
              </a:rPr>
              <a:t>     &lt;</a:t>
            </a:r>
            <a:r>
              <a:rPr lang="fr-FR" dirty="0">
                <a:solidFill>
                  <a:srgbClr val="800000"/>
                </a:solidFill>
                <a:highlight>
                  <a:srgbClr val="FFFFFF"/>
                </a:highlight>
                <a:latin typeface="Arial"/>
              </a:rPr>
              <a:t>actionSentence</a:t>
            </a:r>
            <a:r>
              <a:rPr lang="fr-FR" dirty="0">
                <a:solidFill>
                  <a:srgbClr val="FF0000"/>
                </a:solidFill>
                <a:highlight>
                  <a:srgbClr val="FFFFFF"/>
                </a:highlight>
                <a:latin typeface="Arial"/>
              </a:rPr>
              <a:t> xsi:type</a:t>
            </a:r>
            <a:r>
              <a:rPr lang="fr-FR" dirty="0">
                <a:solidFill>
                  <a:srgbClr val="0000FF"/>
                </a:solidFill>
                <a:highlight>
                  <a:srgbClr val="FFFFFF"/>
                </a:highlight>
                <a:latin typeface="Arial"/>
              </a:rPr>
              <a:t>="</a:t>
            </a:r>
            <a:r>
              <a:rPr lang="fr-FR" dirty="0" err="1">
                <a:solidFill>
                  <a:srgbClr val="000000"/>
                </a:solidFill>
                <a:highlight>
                  <a:srgbClr val="FFFFFF"/>
                </a:highlight>
                <a:latin typeface="Arial"/>
              </a:rPr>
              <a:t>ObjectExpression</a:t>
            </a:r>
            <a:r>
              <a:rPr lang="fr-FR" dirty="0">
                <a:solidFill>
                  <a:srgbClr val="0000FF"/>
                </a:solidFill>
                <a:highlight>
                  <a:srgbClr val="FFFFFF"/>
                </a:highlight>
                <a:latin typeface="Arial"/>
              </a:rPr>
              <a:t>"</a:t>
            </a:r>
            <a:r>
              <a:rPr lang="fr-FR" dirty="0">
                <a:solidFill>
                  <a:srgbClr val="FF0000"/>
                </a:solidFill>
                <a:highlight>
                  <a:srgbClr val="FFFFFF"/>
                </a:highlight>
                <a:latin typeface="Arial"/>
              </a:rPr>
              <a:t> </a:t>
            </a:r>
            <a:r>
              <a:rPr lang="fr-FR" dirty="0" smtClean="0">
                <a:solidFill>
                  <a:srgbClr val="FF0000"/>
                </a:solidFill>
                <a:highlight>
                  <a:srgbClr val="FFFFFF"/>
                </a:highlight>
                <a:latin typeface="Arial"/>
              </a:rPr>
              <a:t> </a:t>
            </a:r>
          </a:p>
          <a:p>
            <a:r>
              <a:rPr lang="fr-FR" dirty="0">
                <a:solidFill>
                  <a:srgbClr val="FF0000"/>
                </a:solidFill>
                <a:highlight>
                  <a:srgbClr val="FFFFFF"/>
                </a:highlight>
                <a:latin typeface="Arial"/>
              </a:rPr>
              <a:t> </a:t>
            </a:r>
            <a:r>
              <a:rPr lang="fr-FR" dirty="0" smtClean="0">
                <a:solidFill>
                  <a:srgbClr val="FF0000"/>
                </a:solidFill>
                <a:highlight>
                  <a:srgbClr val="FFFFFF"/>
                </a:highlight>
                <a:latin typeface="Arial"/>
              </a:rPr>
              <a:t>      objectType</a:t>
            </a:r>
            <a:r>
              <a:rPr lang="fr-FR" dirty="0" smtClean="0">
                <a:solidFill>
                  <a:srgbClr val="0000FF"/>
                </a:solidFill>
                <a:highlight>
                  <a:srgbClr val="FFFFFF"/>
                </a:highlight>
                <a:latin typeface="Arial"/>
              </a:rPr>
              <a:t>="</a:t>
            </a:r>
            <a:r>
              <a:rPr lang="fr-FR" dirty="0" err="1">
                <a:solidFill>
                  <a:srgbClr val="000000"/>
                </a:solidFill>
                <a:highlight>
                  <a:srgbClr val="FFFFFF"/>
                </a:highlight>
                <a:latin typeface="Arial"/>
              </a:rPr>
              <a:t>vmr:CommunicationProposal</a:t>
            </a:r>
            <a:r>
              <a:rPr lang="fr-FR" dirty="0">
                <a:solidFill>
                  <a:srgbClr val="0000FF"/>
                </a:solidFill>
                <a:highlight>
                  <a:srgbClr val="FFFFFF"/>
                </a:highlight>
                <a:latin typeface="Arial"/>
              </a:rPr>
              <a:t>"&gt;</a:t>
            </a:r>
            <a:endParaRPr lang="fr-FR"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property</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message</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value</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ComplexLiteral</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value</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dt:ED</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value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This patient has or is suspected of having pertussis. Patients diagnosed with or suspected of having pertussis must be reported to County of San Diego Health and Human Services Agency within one working day of identification or suspicion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value</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property</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actionSentence</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simpleAction</a:t>
            </a:r>
            <a:r>
              <a:rPr lang="en-US" dirty="0">
                <a:solidFill>
                  <a:srgbClr val="0000FF"/>
                </a:solidFill>
                <a:highlight>
                  <a:srgbClr val="FFFFFF"/>
                </a:highlight>
                <a:latin typeface="Arial"/>
              </a:rPr>
              <a:t>&gt;</a:t>
            </a:r>
            <a:endParaRPr lang="en-US" dirty="0"/>
          </a:p>
        </p:txBody>
      </p:sp>
      <p:sp>
        <p:nvSpPr>
          <p:cNvPr id="6" name="Rectangle 5"/>
          <p:cNvSpPr/>
          <p:nvPr/>
        </p:nvSpPr>
        <p:spPr>
          <a:xfrm>
            <a:off x="381000" y="1793081"/>
            <a:ext cx="5181600" cy="9144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3207942"/>
            <a:ext cx="8382000" cy="109974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pPr>
              <a:defRPr/>
            </a:pPr>
            <a:fld id="{E1A5DB0C-5155-4E26-88A0-21629CE60A71}" type="slidenum">
              <a:rPr lang="en-US" smtClean="0"/>
              <a:pPr>
                <a:defRPr/>
              </a:pPr>
              <a:t>23</a:t>
            </a:fld>
            <a:endParaRPr lang="en-US" dirty="0"/>
          </a:p>
        </p:txBody>
      </p:sp>
    </p:spTree>
    <p:extLst>
      <p:ext uri="{BB962C8B-B14F-4D97-AF65-F5344CB8AC3E}">
        <p14:creationId xmlns:p14="http://schemas.microsoft.com/office/powerpoint/2010/main" val="105327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xit" presetSubtype="0" fill="hold" grpId="1" nodeType="withEffect">
                                  <p:stCondLst>
                                    <p:cond delay="0"/>
                                  </p:stCondLst>
                                  <p:childTnLst>
                                    <p:animEffect transition="out" filter="dissolv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228600" y="3962400"/>
            <a:ext cx="8763000" cy="1600200"/>
          </a:xfrm>
        </p:spPr>
        <p:txBody>
          <a:bodyPr>
            <a:normAutofit/>
          </a:bodyPr>
          <a:lstStyle/>
          <a:p>
            <a:pPr eaLnBrk="1" hangingPunct="1">
              <a:lnSpc>
                <a:spcPct val="110000"/>
              </a:lnSpc>
              <a:spcBef>
                <a:spcPts val="0"/>
              </a:spcBef>
            </a:pPr>
            <a:endParaRPr lang="en-US" sz="1100" dirty="0">
              <a:solidFill>
                <a:schemeClr val="tx1"/>
              </a:solidFill>
            </a:endParaRPr>
          </a:p>
          <a:p>
            <a:pPr eaLnBrk="1" hangingPunct="1">
              <a:lnSpc>
                <a:spcPct val="110000"/>
              </a:lnSpc>
              <a:spcBef>
                <a:spcPts val="0"/>
              </a:spcBef>
            </a:pPr>
            <a:r>
              <a:rPr lang="en-US" b="1" dirty="0" smtClean="0">
                <a:solidFill>
                  <a:schemeClr val="tx1">
                    <a:lumMod val="50000"/>
                    <a:lumOff val="50000"/>
                  </a:schemeClr>
                </a:solidFill>
              </a:rPr>
              <a:t>Bryn Rhodes</a:t>
            </a:r>
          </a:p>
          <a:p>
            <a:pPr eaLnBrk="1" hangingPunct="1">
              <a:lnSpc>
                <a:spcPct val="110000"/>
              </a:lnSpc>
              <a:spcBef>
                <a:spcPts val="0"/>
              </a:spcBef>
            </a:pPr>
            <a:r>
              <a:rPr lang="en-US" sz="2000" dirty="0" smtClean="0">
                <a:solidFill>
                  <a:schemeClr val="tx1">
                    <a:lumMod val="50000"/>
                    <a:lumOff val="50000"/>
                  </a:schemeClr>
                </a:solidFill>
              </a:rPr>
              <a:t>Software Architect, Veracity Solutions.</a:t>
            </a:r>
            <a:endParaRPr lang="en-US" sz="2000" dirty="0">
              <a:solidFill>
                <a:schemeClr val="tx1">
                  <a:lumMod val="50000"/>
                  <a:lumOff val="50000"/>
                </a:schemeClr>
              </a:solidFill>
            </a:endParaRPr>
          </a:p>
          <a:p>
            <a:pPr eaLnBrk="1" hangingPunct="1">
              <a:lnSpc>
                <a:spcPct val="110000"/>
              </a:lnSpc>
              <a:spcBef>
                <a:spcPts val="0"/>
              </a:spcBef>
            </a:pPr>
            <a:r>
              <a:rPr lang="en-US" sz="2000" dirty="0">
                <a:solidFill>
                  <a:schemeClr val="tx1">
                    <a:lumMod val="50000"/>
                    <a:lumOff val="50000"/>
                  </a:schemeClr>
                </a:solidFill>
              </a:rPr>
              <a:t>Subject Matter Expert, Health eDecisions</a:t>
            </a:r>
          </a:p>
          <a:p>
            <a:pPr eaLnBrk="1" hangingPunct="1">
              <a:lnSpc>
                <a:spcPct val="80000"/>
              </a:lnSpc>
            </a:pPr>
            <a:endParaRPr lang="en-US" dirty="0" smtClean="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sz="2800" dirty="0" smtClean="0">
              <a:solidFill>
                <a:schemeClr val="tx1"/>
              </a:solidFill>
            </a:endParaRPr>
          </a:p>
        </p:txBody>
      </p:sp>
      <p:sp>
        <p:nvSpPr>
          <p:cNvPr id="9218" name="Rectangle 2"/>
          <p:cNvSpPr>
            <a:spLocks noGrp="1" noChangeArrowheads="1"/>
          </p:cNvSpPr>
          <p:nvPr>
            <p:ph type="ctrTitle"/>
          </p:nvPr>
        </p:nvSpPr>
        <p:spPr>
          <a:xfrm>
            <a:off x="76200" y="2209800"/>
            <a:ext cx="8991600" cy="1303338"/>
          </a:xfrm>
        </p:spPr>
        <p:txBody>
          <a:bodyPr>
            <a:noAutofit/>
          </a:bodyPr>
          <a:lstStyle/>
          <a:p>
            <a:pPr eaLnBrk="1" hangingPunct="1"/>
            <a:r>
              <a:rPr lang="en-US" dirty="0" smtClean="0"/>
              <a:t>HeD Key Deliverable 3: </a:t>
            </a:r>
            <a:br>
              <a:rPr lang="en-US" dirty="0" smtClean="0"/>
            </a:br>
            <a:r>
              <a:rPr lang="en-US" dirty="0" smtClean="0"/>
              <a:t>HL7 Decision Support Service IG</a:t>
            </a:r>
            <a:br>
              <a:rPr lang="en-US" dirty="0" smtClean="0"/>
            </a:br>
            <a:r>
              <a:rPr lang="en-US" sz="1100" dirty="0" smtClean="0"/>
              <a:t/>
            </a:r>
            <a:br>
              <a:rPr lang="en-US" sz="1100" dirty="0" smtClean="0"/>
            </a:br>
            <a:r>
              <a:rPr lang="en-US" dirty="0" smtClean="0"/>
              <a:t>(HeD Use Case 2 IG)</a:t>
            </a:r>
            <a:endParaRPr lang="en-US" sz="2800" dirty="0" smtClean="0">
              <a:solidFill>
                <a:schemeClr val="tx1"/>
              </a:solidFill>
            </a:endParaRPr>
          </a:p>
        </p:txBody>
      </p:sp>
      <p:sp>
        <p:nvSpPr>
          <p:cNvPr id="3" name="Slide Number Placeholder 2"/>
          <p:cNvSpPr>
            <a:spLocks noGrp="1"/>
          </p:cNvSpPr>
          <p:nvPr>
            <p:ph type="sldNum" sz="quarter" idx="12"/>
          </p:nvPr>
        </p:nvSpPr>
        <p:spPr/>
        <p:txBody>
          <a:bodyPr/>
          <a:lstStyle/>
          <a:p>
            <a:pPr>
              <a:defRPr/>
            </a:pPr>
            <a:fld id="{60CCF0E0-6862-4889-8A4D-BE3E54E32F63}" type="slidenum">
              <a:rPr lang="en-US" smtClean="0"/>
              <a:pPr>
                <a:defRPr/>
              </a:pPr>
              <a:t>24</a:t>
            </a:fld>
            <a:endParaRPr lang="en-US" dirty="0"/>
          </a:p>
        </p:txBody>
      </p:sp>
    </p:spTree>
    <p:extLst>
      <p:ext uri="{BB962C8B-B14F-4D97-AF65-F5344CB8AC3E}">
        <p14:creationId xmlns:p14="http://schemas.microsoft.com/office/powerpoint/2010/main" val="743747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Goal</a:t>
            </a:r>
            <a:endParaRPr lang="en-US" dirty="0"/>
          </a:p>
        </p:txBody>
      </p:sp>
      <p:sp>
        <p:nvSpPr>
          <p:cNvPr id="3" name="Content Placeholder 2"/>
          <p:cNvSpPr>
            <a:spLocks noGrp="1"/>
          </p:cNvSpPr>
          <p:nvPr>
            <p:ph idx="1"/>
          </p:nvPr>
        </p:nvSpPr>
        <p:spPr>
          <a:xfrm>
            <a:off x="304800" y="1600200"/>
            <a:ext cx="8229600" cy="4143009"/>
          </a:xfrm>
        </p:spPr>
        <p:txBody>
          <a:bodyPr>
            <a:normAutofit/>
          </a:bodyPr>
          <a:lstStyle/>
          <a:p>
            <a:r>
              <a:rPr lang="en-US" sz="2800" dirty="0" smtClean="0">
                <a:solidFill>
                  <a:schemeClr val="tx1">
                    <a:lumMod val="50000"/>
                    <a:lumOff val="50000"/>
                  </a:schemeClr>
                </a:solidFill>
              </a:rPr>
              <a:t>Allow any organization to easily obtain CDS guidance through a secure, standard Web service interface.</a:t>
            </a:r>
            <a:endParaRPr lang="en-US" sz="2800" dirty="0">
              <a:solidFill>
                <a:schemeClr val="tx1">
                  <a:lumMod val="50000"/>
                  <a:lumOff val="50000"/>
                </a:schemeClr>
              </a:solidFill>
            </a:endParaRPr>
          </a:p>
          <a:p>
            <a:pPr marL="0" indent="0">
              <a:buNone/>
            </a:pPr>
            <a:endParaRPr lang="en-US" sz="2800" dirty="0">
              <a:solidFill>
                <a:schemeClr val="tx1"/>
              </a:solidFill>
            </a:endParaRPr>
          </a:p>
        </p:txBody>
      </p:sp>
      <p:sp>
        <p:nvSpPr>
          <p:cNvPr id="5" name="Slide Number Placeholder 4"/>
          <p:cNvSpPr>
            <a:spLocks noGrp="1"/>
          </p:cNvSpPr>
          <p:nvPr>
            <p:ph type="sldNum" sz="quarter" idx="12"/>
          </p:nvPr>
        </p:nvSpPr>
        <p:spPr/>
        <p:txBody>
          <a:bodyPr/>
          <a:lstStyle/>
          <a:p>
            <a:pPr>
              <a:defRPr/>
            </a:pPr>
            <a:fld id="{C8B586BF-7332-4582-9FD6-31EC6AA36927}" type="slidenum">
              <a:rPr lang="en-US" smtClean="0">
                <a:solidFill>
                  <a:prstClr val="black"/>
                </a:solidFill>
              </a:rPr>
              <a:pPr>
                <a:defRPr/>
              </a:pPr>
              <a:t>25</a:t>
            </a:fld>
            <a:endParaRPr lang="en-US" dirty="0">
              <a:solidFill>
                <a:prstClr val="black"/>
              </a:solidFill>
            </a:endParaRPr>
          </a:p>
        </p:txBody>
      </p:sp>
    </p:spTree>
    <p:extLst>
      <p:ext uri="{BB962C8B-B14F-4D97-AF65-F5344CB8AC3E}">
        <p14:creationId xmlns:p14="http://schemas.microsoft.com/office/powerpoint/2010/main" val="456065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373063" y="533400"/>
            <a:ext cx="8229600" cy="1143000"/>
          </a:xfrm>
        </p:spPr>
        <p:txBody>
          <a:bodyPr/>
          <a:lstStyle/>
          <a:p>
            <a:r>
              <a:rPr lang="en-US" sz="3200" dirty="0" smtClean="0">
                <a:latin typeface="Century" pitchFamily="18" charset="0"/>
                <a:ea typeface="ＭＳ Ｐゴシック"/>
                <a:cs typeface="Arial" pitchFamily="34" charset="0"/>
              </a:rPr>
              <a:t>Use Case Overview</a:t>
            </a:r>
          </a:p>
        </p:txBody>
      </p:sp>
      <p:grpSp>
        <p:nvGrpSpPr>
          <p:cNvPr id="5" name="Group 4"/>
          <p:cNvGrpSpPr/>
          <p:nvPr/>
        </p:nvGrpSpPr>
        <p:grpSpPr>
          <a:xfrm>
            <a:off x="838200" y="1676400"/>
            <a:ext cx="7086600" cy="4800600"/>
            <a:chOff x="1596233" y="1066800"/>
            <a:chExt cx="6099967" cy="4038600"/>
          </a:xfrm>
        </p:grpSpPr>
        <p:pic>
          <p:nvPicPr>
            <p:cNvPr id="6" name="Picture 4" descr="C:\Users\Virginia\AppData\Local\Microsoft\Windows\Temporary Internet Files\Content.IE5\A1EBN839\MC900047791[1].wmf"/>
            <p:cNvPicPr>
              <a:picLocks noChangeAspect="1" noChangeArrowheads="1"/>
            </p:cNvPicPr>
            <p:nvPr/>
          </p:nvPicPr>
          <p:blipFill>
            <a:blip r:embed="rId3"/>
            <a:srcRect/>
            <a:stretch>
              <a:fillRect/>
            </a:stretch>
          </p:blipFill>
          <p:spPr bwMode="auto">
            <a:xfrm>
              <a:off x="2227539" y="1066800"/>
              <a:ext cx="1372403" cy="965126"/>
            </a:xfrm>
            <a:prstGeom prst="rect">
              <a:avLst/>
            </a:prstGeom>
            <a:noFill/>
            <a:ln w="9525">
              <a:noFill/>
              <a:miter lim="800000"/>
              <a:headEnd/>
              <a:tailEnd/>
            </a:ln>
          </p:spPr>
        </p:pic>
        <p:sp>
          <p:nvSpPr>
            <p:cNvPr id="7" name="TextBox 20"/>
            <p:cNvSpPr txBox="1">
              <a:spLocks noChangeArrowheads="1"/>
            </p:cNvSpPr>
            <p:nvPr/>
          </p:nvSpPr>
          <p:spPr bwMode="auto">
            <a:xfrm>
              <a:off x="1596233" y="1964059"/>
              <a:ext cx="2635014" cy="67907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rPr>
                <a:t>CDS </a:t>
              </a:r>
              <a:r>
                <a:rPr kumimoji="0" lang="en-US" sz="1600" b="1" i="0" u="none" strike="noStrike" kern="0" cap="none" spc="0" normalizeH="0" baseline="0" noProof="0" dirty="0" smtClean="0">
                  <a:ln>
                    <a:noFill/>
                  </a:ln>
                  <a:solidFill>
                    <a:srgbClr val="000000"/>
                  </a:solidFill>
                  <a:effectLst/>
                  <a:uLnTx/>
                  <a:uFillTx/>
                </a:rPr>
                <a:t>Guidance Requestor</a:t>
              </a:r>
              <a:endParaRPr kumimoji="0" lang="en-US" sz="1600" b="1" i="0" u="none" strike="noStrike" kern="0" cap="none" spc="0" normalizeH="0" baseline="0" noProof="0" dirty="0">
                <a:ln>
                  <a:noFill/>
                </a:ln>
                <a:solidFill>
                  <a:srgbClr val="000000"/>
                </a:solidFill>
                <a:effectLst/>
                <a:uLnTx/>
                <a:uFillTx/>
              </a:endParaRPr>
            </a:p>
          </p:txBody>
        </p:sp>
        <p:cxnSp>
          <p:nvCxnSpPr>
            <p:cNvPr id="8" name="Straight Arrow Connector 7"/>
            <p:cNvCxnSpPr/>
            <p:nvPr/>
          </p:nvCxnSpPr>
          <p:spPr bwMode="auto">
            <a:xfrm flipH="1">
              <a:off x="2914212" y="4155619"/>
              <a:ext cx="3540630" cy="0"/>
            </a:xfrm>
            <a:prstGeom prst="straightConnector1">
              <a:avLst/>
            </a:prstGeom>
            <a:noFill/>
            <a:ln w="107950" cap="flat" cmpd="sng" algn="ctr">
              <a:solidFill>
                <a:srgbClr val="4F81BD">
                  <a:shade val="95000"/>
                  <a:satMod val="105000"/>
                </a:srgbClr>
              </a:solidFill>
              <a:prstDash val="solid"/>
              <a:tailEnd type="arrow"/>
            </a:ln>
            <a:effectLst/>
          </p:spPr>
        </p:cxnSp>
        <p:sp>
          <p:nvSpPr>
            <p:cNvPr id="9" name="TextBox 22"/>
            <p:cNvSpPr txBox="1">
              <a:spLocks noChangeArrowheads="1"/>
            </p:cNvSpPr>
            <p:nvPr/>
          </p:nvSpPr>
          <p:spPr bwMode="auto">
            <a:xfrm>
              <a:off x="2913739" y="4244106"/>
              <a:ext cx="3512565" cy="491954"/>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CDS Guidance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a:t>
              </a:r>
              <a:r>
                <a:rPr kumimoji="0" lang="en-US" sz="1600" b="1" i="1" u="none" strike="noStrike" kern="0" cap="none" spc="0" normalizeH="0" baseline="0" noProof="0" dirty="0" smtClean="0">
                  <a:ln>
                    <a:noFill/>
                  </a:ln>
                  <a:solidFill>
                    <a:srgbClr val="000000"/>
                  </a:solidFill>
                  <a:effectLst/>
                  <a:uLnTx/>
                  <a:uFillTx/>
                </a:rPr>
                <a:t>care guidance</a:t>
              </a:r>
              <a:r>
                <a:rPr kumimoji="0" lang="en-US" sz="1600" b="1" i="0" u="none" strike="noStrike" kern="0" cap="none" spc="0" normalizeH="0" baseline="0" noProof="0" dirty="0" smtClean="0">
                  <a:ln>
                    <a:noFill/>
                  </a:ln>
                  <a:solidFill>
                    <a:srgbClr val="000000"/>
                  </a:solidFill>
                  <a:effectLst/>
                  <a:uLnTx/>
                  <a:uFillTx/>
                </a:rPr>
                <a:t>)</a:t>
              </a:r>
              <a:endParaRPr kumimoji="0" lang="en-US" sz="1600" b="1" i="0" u="none" strike="noStrike" kern="0" cap="none" spc="0" normalizeH="0" baseline="0" noProof="0" dirty="0">
                <a:ln>
                  <a:noFill/>
                </a:ln>
                <a:solidFill>
                  <a:srgbClr val="000000"/>
                </a:solidFill>
                <a:effectLst/>
                <a:uLnTx/>
                <a:uFillTx/>
              </a:endParaRPr>
            </a:p>
          </p:txBody>
        </p:sp>
        <p:pic>
          <p:nvPicPr>
            <p:cNvPr id="10" name="Picture 8" descr="http://learningsolutionsathome.com/wp-content/uploads/2010/10/knowledge-clipart.jpg"/>
            <p:cNvPicPr>
              <a:picLocks noChangeAspect="1" noChangeArrowheads="1"/>
            </p:cNvPicPr>
            <p:nvPr/>
          </p:nvPicPr>
          <p:blipFill>
            <a:blip r:embed="rId4"/>
            <a:srcRect/>
            <a:stretch>
              <a:fillRect/>
            </a:stretch>
          </p:blipFill>
          <p:spPr bwMode="auto">
            <a:xfrm>
              <a:off x="5158383" y="1147054"/>
              <a:ext cx="2147050" cy="959723"/>
            </a:xfrm>
            <a:prstGeom prst="rect">
              <a:avLst/>
            </a:prstGeom>
            <a:noFill/>
            <a:ln w="9525">
              <a:noFill/>
              <a:miter lim="800000"/>
              <a:headEnd/>
              <a:tailEnd/>
            </a:ln>
          </p:spPr>
        </p:pic>
        <p:sp>
          <p:nvSpPr>
            <p:cNvPr id="11" name="TextBox 26"/>
            <p:cNvSpPr txBox="1">
              <a:spLocks noChangeArrowheads="1"/>
            </p:cNvSpPr>
            <p:nvPr/>
          </p:nvSpPr>
          <p:spPr bwMode="auto">
            <a:xfrm>
              <a:off x="4769118" y="1964059"/>
              <a:ext cx="2927082" cy="67907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rPr>
                <a:t>CDS </a:t>
              </a:r>
              <a:r>
                <a:rPr kumimoji="0" lang="en-US" sz="1600" b="1" i="0" u="none" strike="noStrike" kern="0" cap="none" spc="0" normalizeH="0" baseline="0" noProof="0" dirty="0" smtClean="0">
                  <a:ln>
                    <a:noFill/>
                  </a:ln>
                  <a:solidFill>
                    <a:srgbClr val="000000"/>
                  </a:solidFill>
                  <a:effectLst/>
                  <a:uLnTx/>
                  <a:uFillTx/>
                </a:rPr>
                <a:t>Guidance Supplier</a:t>
              </a:r>
              <a:endParaRPr kumimoji="0" lang="en-US" sz="1600" b="1" i="0" u="none" strike="noStrike" kern="0" cap="none" spc="0" normalizeH="0" baseline="0" noProof="0" dirty="0">
                <a:ln>
                  <a:noFill/>
                </a:ln>
                <a:solidFill>
                  <a:srgbClr val="000000"/>
                </a:solidFill>
                <a:effectLst/>
                <a:uLnTx/>
                <a:uFillTx/>
              </a:endParaRPr>
            </a:p>
          </p:txBody>
        </p:sp>
        <p:cxnSp>
          <p:nvCxnSpPr>
            <p:cNvPr id="12" name="Straight Arrow Connector 11"/>
            <p:cNvCxnSpPr/>
            <p:nvPr/>
          </p:nvCxnSpPr>
          <p:spPr>
            <a:xfrm flipH="1">
              <a:off x="2894849" y="3093773"/>
              <a:ext cx="3540628" cy="0"/>
            </a:xfrm>
            <a:prstGeom prst="straightConnector1">
              <a:avLst/>
            </a:prstGeom>
            <a:noFill/>
            <a:ln w="107950" cap="flat" cmpd="sng" algn="ctr">
              <a:solidFill>
                <a:srgbClr val="4F81BD">
                  <a:shade val="95000"/>
                  <a:satMod val="105000"/>
                </a:srgbClr>
              </a:solidFill>
              <a:prstDash val="solid"/>
              <a:headEnd type="arrow"/>
              <a:tailEnd type="none"/>
            </a:ln>
            <a:effectLst/>
          </p:spPr>
        </p:cxnSp>
        <p:sp>
          <p:nvSpPr>
            <p:cNvPr id="13" name="TextBox 28"/>
            <p:cNvSpPr txBox="1">
              <a:spLocks noChangeArrowheads="1"/>
            </p:cNvSpPr>
            <p:nvPr/>
          </p:nvSpPr>
          <p:spPr bwMode="auto">
            <a:xfrm>
              <a:off x="3288252" y="3182260"/>
              <a:ext cx="2631522" cy="491954"/>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CDS Request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rPr>
                <a:t>(</a:t>
              </a:r>
              <a:r>
                <a:rPr kumimoji="0" lang="en-US" sz="1600" b="1" i="1" u="none" strike="noStrike" kern="0" cap="none" spc="0" normalizeH="0" baseline="0" noProof="0" dirty="0" smtClean="0">
                  <a:ln>
                    <a:noFill/>
                  </a:ln>
                  <a:solidFill>
                    <a:srgbClr val="000000"/>
                  </a:solidFill>
                  <a:effectLst/>
                  <a:uLnTx/>
                  <a:uFillTx/>
                </a:rPr>
                <a:t>patient data</a:t>
              </a:r>
              <a:r>
                <a:rPr kumimoji="0" lang="en-US" sz="1600" b="1" i="0" u="none" strike="noStrike" kern="0" cap="none" spc="0" normalizeH="0" baseline="0" noProof="0" dirty="0" smtClean="0">
                  <a:ln>
                    <a:noFill/>
                  </a:ln>
                  <a:solidFill>
                    <a:srgbClr val="000000"/>
                  </a:solidFill>
                  <a:effectLst/>
                  <a:uLnTx/>
                  <a:uFillTx/>
                </a:rPr>
                <a:t>)</a:t>
              </a:r>
            </a:p>
          </p:txBody>
        </p:sp>
        <p:cxnSp>
          <p:nvCxnSpPr>
            <p:cNvPr id="14" name="Straight Connector 13"/>
            <p:cNvCxnSpPr/>
            <p:nvPr/>
          </p:nvCxnSpPr>
          <p:spPr bwMode="auto">
            <a:xfrm>
              <a:off x="2914212" y="2676990"/>
              <a:ext cx="0" cy="2352210"/>
            </a:xfrm>
            <a:prstGeom prst="line">
              <a:avLst/>
            </a:prstGeom>
            <a:noFill/>
            <a:ln w="76200" cap="flat" cmpd="sng" algn="ctr">
              <a:solidFill>
                <a:srgbClr val="4F81BD">
                  <a:shade val="95000"/>
                  <a:satMod val="105000"/>
                </a:srgbClr>
              </a:solidFill>
              <a:prstDash val="solid"/>
            </a:ln>
            <a:effectLst/>
          </p:spPr>
        </p:cxnSp>
        <p:cxnSp>
          <p:nvCxnSpPr>
            <p:cNvPr id="15" name="Straight Connector 14"/>
            <p:cNvCxnSpPr/>
            <p:nvPr/>
          </p:nvCxnSpPr>
          <p:spPr bwMode="auto">
            <a:xfrm>
              <a:off x="6426304" y="2676991"/>
              <a:ext cx="0" cy="2428409"/>
            </a:xfrm>
            <a:prstGeom prst="line">
              <a:avLst/>
            </a:prstGeom>
            <a:noFill/>
            <a:ln w="76200" cap="flat" cmpd="sng" algn="ctr">
              <a:solidFill>
                <a:srgbClr val="4F81BD">
                  <a:shade val="95000"/>
                  <a:satMod val="105000"/>
                </a:srgbClr>
              </a:solidFill>
              <a:prstDash val="solid"/>
            </a:ln>
            <a:effectLst/>
          </p:spPr>
        </p:cxnSp>
      </p:gr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26</a:t>
            </a:fld>
            <a:endParaRPr lang="en-US" dirty="0"/>
          </a:p>
        </p:txBody>
      </p:sp>
    </p:spTree>
    <p:extLst>
      <p:ext uri="{BB962C8B-B14F-4D97-AF65-F5344CB8AC3E}">
        <p14:creationId xmlns:p14="http://schemas.microsoft.com/office/powerpoint/2010/main" val="1508220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4800600"/>
            <a:ext cx="9144000" cy="2057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70" name="Rectangle 2"/>
          <p:cNvSpPr>
            <a:spLocks noGrp="1" noChangeArrowheads="1"/>
          </p:cNvSpPr>
          <p:nvPr>
            <p:ph type="title" idx="4294967295"/>
          </p:nvPr>
        </p:nvSpPr>
        <p:spPr>
          <a:xfrm>
            <a:off x="381000" y="990600"/>
            <a:ext cx="8915400" cy="515937"/>
          </a:xfrm>
        </p:spPr>
        <p:txBody>
          <a:bodyPr/>
          <a:lstStyle/>
          <a:p>
            <a:r>
              <a:rPr lang="en-US" sz="3200" dirty="0" smtClean="0"/>
              <a:t>Sample CDS Guidance Services</a:t>
            </a:r>
          </a:p>
        </p:txBody>
      </p:sp>
      <p:graphicFrame>
        <p:nvGraphicFramePr>
          <p:cNvPr id="1097801" name="Group 73"/>
          <p:cNvGraphicFramePr>
            <a:graphicFrameLocks noGrp="1"/>
          </p:cNvGraphicFramePr>
          <p:nvPr>
            <p:extLst>
              <p:ext uri="{D42A27DB-BD31-4B8C-83A1-F6EECF244321}">
                <p14:modId xmlns:p14="http://schemas.microsoft.com/office/powerpoint/2010/main" val="4034013113"/>
              </p:ext>
            </p:extLst>
          </p:nvPr>
        </p:nvGraphicFramePr>
        <p:xfrm>
          <a:off x="536575" y="1676400"/>
          <a:ext cx="8150225" cy="457200"/>
        </p:xfrm>
        <a:graphic>
          <a:graphicData uri="http://schemas.openxmlformats.org/drawingml/2006/table">
            <a:tbl>
              <a:tblPr/>
              <a:tblGrid>
                <a:gridCol w="3886200"/>
                <a:gridCol w="4264025"/>
              </a:tblGrid>
              <a:tr h="457200">
                <a:tc>
                  <a:txBody>
                    <a:bodyPr/>
                    <a:lstStyle/>
                    <a:p>
                      <a:pPr marL="0" marR="0" lvl="0" indent="0" algn="ctr" defTabSz="914400" rtl="0" eaLnBrk="0" fontAlgn="base" latinLnBrk="0" hangingPunct="0">
                        <a:lnSpc>
                          <a:spcPct val="100000"/>
                        </a:lnSpc>
                        <a:spcBef>
                          <a:spcPct val="40000"/>
                        </a:spcBef>
                        <a:spcAft>
                          <a:spcPct val="0"/>
                        </a:spcAft>
                        <a:buClr>
                          <a:schemeClr val="hlink"/>
                        </a:buClr>
                        <a:buSzTx/>
                        <a:buFont typeface="Wingdings 2" pitchFamily="18" charset="2"/>
                        <a:buNone/>
                        <a:tabLst/>
                      </a:pPr>
                      <a:r>
                        <a:rPr kumimoji="0" lang="en-US" sz="2400" b="1" i="0" u="none" strike="noStrike" cap="none" normalizeH="0" baseline="0" dirty="0" smtClean="0">
                          <a:ln>
                            <a:noFill/>
                          </a:ln>
                          <a:solidFill>
                            <a:schemeClr val="tx1"/>
                          </a:solidFill>
                          <a:effectLst/>
                          <a:latin typeface="Arial" pitchFamily="34" charset="0"/>
                        </a:rPr>
                        <a:t>Evaluation 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hlink"/>
                        </a:buClr>
                        <a:buSzTx/>
                        <a:buFont typeface="Wingdings 2" pitchFamily="18" charset="2"/>
                        <a:buNone/>
                        <a:tabLst/>
                      </a:pPr>
                      <a:r>
                        <a:rPr kumimoji="0" lang="en-US" sz="2400" b="1" i="0" u="none" strike="noStrike" cap="none" normalizeH="0" baseline="0" dirty="0" smtClean="0">
                          <a:ln>
                            <a:noFill/>
                          </a:ln>
                          <a:solidFill>
                            <a:schemeClr val="tx1"/>
                          </a:solidFill>
                          <a:effectLst/>
                          <a:latin typeface="Arial" pitchFamily="34" charset="0"/>
                        </a:rPr>
                        <a:t>Evaluation 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53241473"/>
              </p:ext>
            </p:extLst>
          </p:nvPr>
        </p:nvGraphicFramePr>
        <p:xfrm>
          <a:off x="536575" y="3327400"/>
          <a:ext cx="8150225" cy="1554460"/>
        </p:xfrm>
        <a:graphic>
          <a:graphicData uri="http://schemas.openxmlformats.org/drawingml/2006/table">
            <a:tbl>
              <a:tblPr/>
              <a:tblGrid>
                <a:gridCol w="3886200"/>
                <a:gridCol w="4264025"/>
              </a:tblGrid>
              <a:tr h="1554163">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2" pitchFamily="18" charset="2"/>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Medication identifier, age, gender, weight, serum creatinine level</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2" pitchFamily="18" charset="2"/>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Recommended maximum and minimum doses for medication given patient's estimated renal function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624800680"/>
              </p:ext>
            </p:extLst>
          </p:nvPr>
        </p:nvGraphicFramePr>
        <p:xfrm>
          <a:off x="536575" y="4878388"/>
          <a:ext cx="8150225" cy="787400"/>
        </p:xfrm>
        <a:graphic>
          <a:graphicData uri="http://schemas.openxmlformats.org/drawingml/2006/table">
            <a:tbl>
              <a:tblPr/>
              <a:tblGrid>
                <a:gridCol w="3886200"/>
                <a:gridCol w="4264025"/>
              </a:tblGrid>
              <a:tr h="787400">
                <a:tc>
                  <a:txBody>
                    <a:bodyPr/>
                    <a:lstStyle/>
                    <a:p>
                      <a:pPr marL="0" marR="0" lvl="0" indent="0" algn="l" defTabSz="914400" rtl="0" eaLnBrk="0" fontAlgn="base" latinLnBrk="0" hangingPunct="0">
                        <a:lnSpc>
                          <a:spcPct val="95000"/>
                        </a:lnSpc>
                        <a:spcBef>
                          <a:spcPct val="40000"/>
                        </a:spcBef>
                        <a:spcAft>
                          <a:spcPct val="0"/>
                        </a:spcAft>
                        <a:buClr>
                          <a:schemeClr val="hlink"/>
                        </a:buClr>
                        <a:buSzTx/>
                        <a:buFont typeface="Wingdings 2" pitchFamily="18" charset="2"/>
                        <a:buNone/>
                        <a:tabLst/>
                      </a:pPr>
                      <a:r>
                        <a:rPr kumimoji="0" lang="en-US" sz="2400" b="0" i="0" u="none" strike="noStrike" cap="none" normalizeH="0" baseline="0" dirty="0" smtClean="0">
                          <a:ln>
                            <a:noFill/>
                          </a:ln>
                          <a:solidFill>
                            <a:schemeClr val="tx1"/>
                          </a:solidFill>
                          <a:effectLst/>
                          <a:latin typeface="Arial" pitchFamily="34" charset="0"/>
                        </a:rPr>
                        <a:t>Insurance provider, data relevant to prescription</a:t>
                      </a: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hlink"/>
                        </a:buClr>
                        <a:buSzTx/>
                        <a:buFont typeface="Wingdings 2" pitchFamily="18" charset="2"/>
                        <a:buNone/>
                        <a:tabLst/>
                      </a:pPr>
                      <a:r>
                        <a:rPr kumimoji="0" lang="en-US" sz="2400" b="0" i="0" u="none" strike="noStrike" cap="none" normalizeH="0" baseline="0" dirty="0" smtClean="0">
                          <a:ln>
                            <a:noFill/>
                          </a:ln>
                          <a:solidFill>
                            <a:schemeClr val="tx1"/>
                          </a:solidFill>
                          <a:effectLst/>
                          <a:latin typeface="Arial" pitchFamily="34" charset="0"/>
                        </a:rPr>
                        <a:t>Prior authorization to prescribe medication</a:t>
                      </a: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59877495"/>
              </p:ext>
            </p:extLst>
          </p:nvPr>
        </p:nvGraphicFramePr>
        <p:xfrm>
          <a:off x="533400" y="5665788"/>
          <a:ext cx="8150225" cy="786318"/>
        </p:xfrm>
        <a:graphic>
          <a:graphicData uri="http://schemas.openxmlformats.org/drawingml/2006/table">
            <a:tbl>
              <a:tblPr/>
              <a:tblGrid>
                <a:gridCol w="3886200"/>
                <a:gridCol w="4264025"/>
              </a:tblGrid>
              <a:tr h="785812">
                <a:tc>
                  <a:txBody>
                    <a:bodyPr/>
                    <a:lstStyle/>
                    <a:p>
                      <a:pPr marL="0" marR="0" lvl="0" indent="0" algn="l" defTabSz="914400" rtl="0" eaLnBrk="0" fontAlgn="base" latinLnBrk="0" hangingPunct="0">
                        <a:lnSpc>
                          <a:spcPct val="95000"/>
                        </a:lnSpc>
                        <a:spcBef>
                          <a:spcPct val="40000"/>
                        </a:spcBef>
                        <a:spcAft>
                          <a:spcPct val="0"/>
                        </a:spcAft>
                        <a:buClr>
                          <a:schemeClr val="hlink"/>
                        </a:buClr>
                        <a:buSzTx/>
                        <a:buFont typeface="Wingdings 2" pitchFamily="18" charset="2"/>
                        <a:buNone/>
                        <a:tabLst/>
                      </a:pPr>
                      <a:r>
                        <a:rPr kumimoji="0" lang="en-US" sz="2400" b="0" i="0" u="none" strike="noStrike" cap="none" normalizeH="0" baseline="0" dirty="0" smtClean="0">
                          <a:ln>
                            <a:noFill/>
                          </a:ln>
                          <a:solidFill>
                            <a:schemeClr val="tx1"/>
                          </a:solidFill>
                          <a:effectLst/>
                          <a:latin typeface="Arial" pitchFamily="34" charset="0"/>
                        </a:rPr>
                        <a:t>Patient summary</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hlink"/>
                        </a:buClr>
                        <a:buSzTx/>
                        <a:buFont typeface="Wingdings 2" pitchFamily="18" charset="2"/>
                        <a:buNone/>
                        <a:tabLst/>
                      </a:pPr>
                      <a:r>
                        <a:rPr kumimoji="0" lang="en-US" sz="2400" b="0" i="0" u="none" strike="noStrike" cap="none" normalizeH="0" baseline="0" dirty="0" smtClean="0">
                          <a:ln>
                            <a:noFill/>
                          </a:ln>
                          <a:solidFill>
                            <a:schemeClr val="tx1"/>
                          </a:solidFill>
                          <a:effectLst/>
                          <a:latin typeface="Arial" pitchFamily="34" charset="0"/>
                        </a:rPr>
                        <a:t>Wide range of care recommendations</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34335579"/>
              </p:ext>
            </p:extLst>
          </p:nvPr>
        </p:nvGraphicFramePr>
        <p:xfrm>
          <a:off x="533400" y="2135950"/>
          <a:ext cx="8150225" cy="1188622"/>
        </p:xfrm>
        <a:graphic>
          <a:graphicData uri="http://schemas.openxmlformats.org/drawingml/2006/table">
            <a:tbl>
              <a:tblPr/>
              <a:tblGrid>
                <a:gridCol w="3886200"/>
                <a:gridCol w="4264025"/>
              </a:tblGrid>
              <a:tr h="1187450">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2" pitchFamily="18" charset="2"/>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Patient age, gender, past health maintenance procedures</a:t>
                      </a:r>
                    </a:p>
                  </a:txBody>
                  <a:tcPr marT="45671" marB="456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2" pitchFamily="18" charset="2"/>
                        <a:buNone/>
                        <a:tabLst/>
                      </a:pPr>
                      <a:r>
                        <a:rPr kumimoji="0" lang="en-US" sz="2400" b="0" i="0" u="none" strike="noStrike" cap="none" normalizeH="0" baseline="0" dirty="0" smtClean="0">
                          <a:ln>
                            <a:noFill/>
                          </a:ln>
                          <a:solidFill>
                            <a:schemeClr val="tx1"/>
                          </a:solidFill>
                          <a:effectLst/>
                          <a:latin typeface="Arial" pitchFamily="34" charset="0"/>
                          <a:cs typeface="Times New Roman" pitchFamily="18" charset="0"/>
                        </a:rPr>
                        <a:t>List of health maintenance procedures due or almost due</a:t>
                      </a:r>
                    </a:p>
                  </a:txBody>
                  <a:tcPr marT="45671" marB="456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9" name="Slide Number Placeholder 3"/>
          <p:cNvSpPr>
            <a:spLocks noGrp="1"/>
          </p:cNvSpPr>
          <p:nvPr>
            <p:ph type="sldNum" sz="quarter" idx="12"/>
          </p:nvPr>
        </p:nvSpPr>
        <p:spPr>
          <a:xfrm>
            <a:off x="6553200" y="6423025"/>
            <a:ext cx="2133600" cy="365125"/>
          </a:xfrm>
        </p:spPr>
        <p:txBody>
          <a:bodyPr/>
          <a:lstStyle/>
          <a:p>
            <a:pPr>
              <a:defRPr/>
            </a:pPr>
            <a:fld id="{1545385C-32B0-4B72-8303-36A42EAB5186}" type="slidenum">
              <a:rPr lang="en-US" smtClean="0"/>
              <a:pPr>
                <a:defRPr/>
              </a:pPr>
              <a:t>27</a:t>
            </a:fld>
            <a:endParaRPr lang="en-US" dirty="0"/>
          </a:p>
        </p:txBody>
      </p:sp>
    </p:spTree>
    <p:extLst>
      <p:ext uri="{BB962C8B-B14F-4D97-AF65-F5344CB8AC3E}">
        <p14:creationId xmlns:p14="http://schemas.microsoft.com/office/powerpoint/2010/main" val="2412167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mph" presetSubtype="0" nodeType="withEffect">
                                  <p:stCondLst>
                                    <p:cond delay="0"/>
                                  </p:stCondLst>
                                  <p:childTnLst>
                                    <p:set>
                                      <p:cBhvr rctx="PPT">
                                        <p:cTn id="9" dur="indefinite"/>
                                        <p:tgtEl>
                                          <p:spTgt spid="5"/>
                                        </p:tgtEl>
                                        <p:attrNameLst>
                                          <p:attrName>style.opacity</p:attrName>
                                        </p:attrNameLst>
                                      </p:cBhvr>
                                      <p:to>
                                        <p:strVal val="0.5"/>
                                      </p:to>
                                    </p:set>
                                    <p:animEffect filter="image" prLst="opacity: 0.5">
                                      <p:cBhvr rctx="IE">
                                        <p:cTn id="10" dur="indefinite"/>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mph" presetSubtype="0" nodeType="withEffect">
                                  <p:stCondLst>
                                    <p:cond delay="0"/>
                                  </p:stCondLst>
                                  <p:childTnLst>
                                    <p:set>
                                      <p:cBhvr rctx="PPT">
                                        <p:cTn id="17" dur="indefinite"/>
                                        <p:tgtEl>
                                          <p:spTgt spid="2"/>
                                        </p:tgtEl>
                                        <p:attrNameLst>
                                          <p:attrName>style.opacity</p:attrName>
                                        </p:attrNameLst>
                                      </p:cBhvr>
                                      <p:to>
                                        <p:strVal val="0.5"/>
                                      </p:to>
                                    </p:set>
                                    <p:animEffect filter="image" prLst="opacity: 0.5">
                                      <p:cBhvr rctx="IE">
                                        <p:cTn id="18" dur="indefinite"/>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par>
                                <p:cTn id="24" presetID="9" presetClass="emph" presetSubtype="0" nodeType="withEffect">
                                  <p:stCondLst>
                                    <p:cond delay="0"/>
                                  </p:stCondLst>
                                  <p:childTnLst>
                                    <p:set>
                                      <p:cBhvr rctx="PPT">
                                        <p:cTn id="25" dur="indefinite"/>
                                        <p:tgtEl>
                                          <p:spTgt spid="3"/>
                                        </p:tgtEl>
                                        <p:attrNameLst>
                                          <p:attrName>style.opacity</p:attrName>
                                        </p:attrNameLst>
                                      </p:cBhvr>
                                      <p:to>
                                        <p:strVal val="0.5"/>
                                      </p:to>
                                    </p:set>
                                    <p:animEffect filter="image" prLst="opacity: 0.5">
                                      <p:cBhvr rctx="IE">
                                        <p:cTn id="26"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lstStyle/>
          <a:p>
            <a:r>
              <a:rPr lang="en-US" sz="3200" dirty="0" smtClean="0"/>
              <a:t>Key Standards</a:t>
            </a:r>
            <a:endParaRPr lang="en-US" sz="3200" dirty="0"/>
          </a:p>
        </p:txBody>
      </p:sp>
      <p:sp>
        <p:nvSpPr>
          <p:cNvPr id="3" name="Content Placeholder 2"/>
          <p:cNvSpPr>
            <a:spLocks noGrp="1"/>
          </p:cNvSpPr>
          <p:nvPr>
            <p:ph idx="1"/>
          </p:nvPr>
        </p:nvSpPr>
        <p:spPr>
          <a:xfrm>
            <a:off x="304800" y="1571991"/>
            <a:ext cx="8229600" cy="4143009"/>
          </a:xfrm>
        </p:spPr>
        <p:txBody>
          <a:bodyPr>
            <a:noAutofit/>
          </a:bodyPr>
          <a:lstStyle/>
          <a:p>
            <a:r>
              <a:rPr lang="en-US" sz="2400" b="1" dirty="0" smtClean="0">
                <a:solidFill>
                  <a:schemeClr val="tx1">
                    <a:lumMod val="50000"/>
                    <a:lumOff val="50000"/>
                  </a:schemeClr>
                </a:solidFill>
              </a:rPr>
              <a:t>HL7 Decision Support Service (DSS)</a:t>
            </a:r>
          </a:p>
          <a:p>
            <a:pPr lvl="1"/>
            <a:r>
              <a:rPr lang="en-US" sz="2400" dirty="0" smtClean="0">
                <a:solidFill>
                  <a:schemeClr val="tx1">
                    <a:lumMod val="50000"/>
                    <a:lumOff val="50000"/>
                  </a:schemeClr>
                </a:solidFill>
              </a:rPr>
              <a:t>Defines SOAP and REST Web service interfaces for CDS guidance services</a:t>
            </a:r>
          </a:p>
          <a:p>
            <a:pPr>
              <a:spcBef>
                <a:spcPts val="1800"/>
              </a:spcBef>
            </a:pPr>
            <a:r>
              <a:rPr lang="en-US" sz="2400" b="1" dirty="0" smtClean="0">
                <a:solidFill>
                  <a:schemeClr val="tx1">
                    <a:lumMod val="50000"/>
                    <a:lumOff val="50000"/>
                  </a:schemeClr>
                </a:solidFill>
              </a:rPr>
              <a:t>HL7 Virtual Medical Record (vMR)</a:t>
            </a:r>
          </a:p>
          <a:p>
            <a:pPr lvl="1"/>
            <a:r>
              <a:rPr lang="en-US" sz="2400" dirty="0" smtClean="0">
                <a:solidFill>
                  <a:schemeClr val="tx1">
                    <a:lumMod val="50000"/>
                    <a:lumOff val="50000"/>
                  </a:schemeClr>
                </a:solidFill>
              </a:rPr>
              <a:t>Provides easy-to-understand data model for CDS</a:t>
            </a:r>
          </a:p>
          <a:p>
            <a:pPr>
              <a:spcBef>
                <a:spcPts val="1800"/>
              </a:spcBef>
            </a:pPr>
            <a:r>
              <a:rPr lang="en-US" sz="2400" b="1" dirty="0" smtClean="0">
                <a:solidFill>
                  <a:schemeClr val="tx1">
                    <a:lumMod val="50000"/>
                    <a:lumOff val="50000"/>
                  </a:schemeClr>
                </a:solidFill>
              </a:rPr>
              <a:t>HL7 Consolidated CDA (C-CDA) and Quality Reporting Document Architecture (QRDA)</a:t>
            </a:r>
          </a:p>
          <a:p>
            <a:pPr lvl="1"/>
            <a:r>
              <a:rPr lang="en-US" sz="2400" dirty="0" smtClean="0">
                <a:solidFill>
                  <a:schemeClr val="tx1">
                    <a:lumMod val="50000"/>
                    <a:lumOff val="50000"/>
                  </a:schemeClr>
                </a:solidFill>
              </a:rPr>
              <a:t>Terminology bindings and value sets largely being adopted within vMR as vMR templates</a:t>
            </a:r>
            <a:endParaRPr lang="en-US" sz="2400" dirty="0">
              <a:solidFill>
                <a:schemeClr val="tx1">
                  <a:lumMod val="50000"/>
                  <a:lumOff val="50000"/>
                </a:schemeClr>
              </a:solidFill>
            </a:endParaRPr>
          </a:p>
          <a:p>
            <a:pPr marL="0" indent="0">
              <a:buNone/>
            </a:pPr>
            <a:endParaRPr lang="en-US" sz="2400" dirty="0">
              <a:solidFill>
                <a:schemeClr val="tx1"/>
              </a:solidFill>
            </a:endParaRPr>
          </a:p>
        </p:txBody>
      </p:sp>
      <p:sp>
        <p:nvSpPr>
          <p:cNvPr id="5" name="Slide Number Placeholder 4"/>
          <p:cNvSpPr>
            <a:spLocks noGrp="1"/>
          </p:cNvSpPr>
          <p:nvPr>
            <p:ph type="sldNum" sz="quarter" idx="12"/>
          </p:nvPr>
        </p:nvSpPr>
        <p:spPr/>
        <p:txBody>
          <a:bodyPr/>
          <a:lstStyle/>
          <a:p>
            <a:pPr>
              <a:defRPr/>
            </a:pPr>
            <a:fld id="{C8B586BF-7332-4582-9FD6-31EC6AA36927}" type="slidenum">
              <a:rPr lang="en-US" smtClean="0">
                <a:solidFill>
                  <a:prstClr val="black"/>
                </a:solidFill>
              </a:rPr>
              <a:pPr>
                <a:defRPr/>
              </a:pPr>
              <a:t>28</a:t>
            </a:fld>
            <a:endParaRPr lang="en-US" dirty="0">
              <a:solidFill>
                <a:prstClr val="black"/>
              </a:solidFill>
            </a:endParaRPr>
          </a:p>
        </p:txBody>
      </p:sp>
    </p:spTree>
    <p:extLst>
      <p:ext uri="{BB962C8B-B14F-4D97-AF65-F5344CB8AC3E}">
        <p14:creationId xmlns:p14="http://schemas.microsoft.com/office/powerpoint/2010/main" val="37631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800600"/>
            <a:ext cx="9144000" cy="2057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304800"/>
            <a:ext cx="8229600" cy="1143000"/>
          </a:xfrm>
        </p:spPr>
        <p:txBody>
          <a:bodyPr/>
          <a:lstStyle/>
          <a:p>
            <a:r>
              <a:rPr lang="en-US" sz="3200" dirty="0" smtClean="0"/>
              <a:t>Sample CDS Guidance Service Implementers</a:t>
            </a:r>
            <a:endParaRPr lang="en-US" sz="3200" dirty="0"/>
          </a:p>
        </p:txBody>
      </p:sp>
      <p:sp>
        <p:nvSpPr>
          <p:cNvPr id="3" name="Content Placeholder 2"/>
          <p:cNvSpPr>
            <a:spLocks noGrp="1"/>
          </p:cNvSpPr>
          <p:nvPr>
            <p:ph idx="1"/>
          </p:nvPr>
        </p:nvSpPr>
        <p:spPr>
          <a:xfrm>
            <a:off x="56708" y="1600200"/>
            <a:ext cx="9112101" cy="4143009"/>
          </a:xfrm>
        </p:spPr>
        <p:txBody>
          <a:bodyPr>
            <a:noAutofit/>
          </a:bodyPr>
          <a:lstStyle/>
          <a:p>
            <a:r>
              <a:rPr lang="en-US" sz="2400" b="1" dirty="0" smtClean="0">
                <a:solidFill>
                  <a:schemeClr val="tx1">
                    <a:lumMod val="50000"/>
                    <a:lumOff val="50000"/>
                  </a:schemeClr>
                </a:solidFill>
              </a:rPr>
              <a:t>OpenCDS (</a:t>
            </a:r>
            <a:r>
              <a:rPr lang="en-US" sz="2400" b="1" dirty="0" smtClean="0">
                <a:solidFill>
                  <a:schemeClr val="tx1">
                    <a:lumMod val="50000"/>
                    <a:lumOff val="50000"/>
                  </a:schemeClr>
                </a:solidFill>
                <a:hlinkClick r:id="rId3"/>
              </a:rPr>
              <a:t>www.opencds.org</a:t>
            </a:r>
            <a:r>
              <a:rPr lang="en-US" sz="2400" b="1" dirty="0" smtClean="0">
                <a:solidFill>
                  <a:schemeClr val="tx1">
                    <a:lumMod val="50000"/>
                    <a:lumOff val="50000"/>
                  </a:schemeClr>
                </a:solidFill>
              </a:rPr>
              <a:t>) </a:t>
            </a:r>
          </a:p>
          <a:p>
            <a:pPr lvl="1"/>
            <a:r>
              <a:rPr lang="en-US" sz="2400" dirty="0" smtClean="0">
                <a:solidFill>
                  <a:schemeClr val="tx1">
                    <a:lumMod val="50000"/>
                    <a:lumOff val="50000"/>
                  </a:schemeClr>
                </a:solidFill>
              </a:rPr>
              <a:t>Multi-institutional open-source effort led by Univ. of Utah</a:t>
            </a:r>
          </a:p>
          <a:p>
            <a:pPr lvl="1"/>
            <a:r>
              <a:rPr lang="en-US" sz="2400" dirty="0" smtClean="0">
                <a:solidFill>
                  <a:schemeClr val="tx1">
                    <a:lumMod val="50000"/>
                    <a:lumOff val="50000"/>
                  </a:schemeClr>
                </a:solidFill>
              </a:rPr>
              <a:t>Implements HL7 DSS and vMR; will support HeD UC 2</a:t>
            </a:r>
          </a:p>
          <a:p>
            <a:pPr lvl="1"/>
            <a:r>
              <a:rPr lang="en-US" sz="2400" dirty="0">
                <a:solidFill>
                  <a:schemeClr val="tx1">
                    <a:lumMod val="50000"/>
                    <a:lumOff val="50000"/>
                  </a:schemeClr>
                </a:solidFill>
              </a:rPr>
              <a:t>200+ members from 150+ organizations</a:t>
            </a:r>
          </a:p>
          <a:p>
            <a:pPr lvl="1"/>
            <a:r>
              <a:rPr lang="en-US" sz="2400" dirty="0" smtClean="0">
                <a:solidFill>
                  <a:schemeClr val="tx1">
                    <a:lumMod val="50000"/>
                    <a:lumOff val="50000"/>
                  </a:schemeClr>
                </a:solidFill>
              </a:rPr>
              <a:t>Example implementation: Immunization Calculation Engine (ICE), led by HLN Consulting, and used by </a:t>
            </a:r>
            <a:r>
              <a:rPr lang="en-US" sz="2400" dirty="0" err="1" smtClean="0">
                <a:solidFill>
                  <a:schemeClr val="tx1">
                    <a:lumMod val="50000"/>
                    <a:lumOff val="50000"/>
                  </a:schemeClr>
                </a:solidFill>
              </a:rPr>
              <a:t>eClinicalWorks</a:t>
            </a:r>
            <a:endParaRPr lang="en-US" sz="2400" dirty="0" smtClean="0">
              <a:solidFill>
                <a:schemeClr val="tx1">
                  <a:lumMod val="50000"/>
                  <a:lumOff val="50000"/>
                </a:schemeClr>
              </a:solidFill>
            </a:endParaRPr>
          </a:p>
          <a:p>
            <a:pPr>
              <a:spcBef>
                <a:spcPts val="1800"/>
              </a:spcBef>
            </a:pPr>
            <a:r>
              <a:rPr lang="en-US" sz="2400" b="1" dirty="0" smtClean="0">
                <a:solidFill>
                  <a:schemeClr val="tx1">
                    <a:lumMod val="50000"/>
                    <a:lumOff val="50000"/>
                  </a:schemeClr>
                </a:solidFill>
              </a:rPr>
              <a:t>Enterprise Clinical Rules Service</a:t>
            </a:r>
          </a:p>
          <a:p>
            <a:pPr lvl="1"/>
            <a:r>
              <a:rPr lang="en-US" sz="2400" dirty="0" smtClean="0">
                <a:solidFill>
                  <a:schemeClr val="tx1">
                    <a:lumMod val="50000"/>
                    <a:lumOff val="50000"/>
                  </a:schemeClr>
                </a:solidFill>
              </a:rPr>
              <a:t>Part of CDS Consortium effort</a:t>
            </a:r>
          </a:p>
          <a:p>
            <a:pPr>
              <a:spcBef>
                <a:spcPts val="1800"/>
              </a:spcBef>
            </a:pPr>
            <a:r>
              <a:rPr lang="en-US" sz="2400" b="1" dirty="0" smtClean="0">
                <a:solidFill>
                  <a:schemeClr val="tx1">
                    <a:lumMod val="50000"/>
                    <a:lumOff val="50000"/>
                  </a:schemeClr>
                </a:solidFill>
              </a:rPr>
              <a:t>Epic EHR</a:t>
            </a:r>
          </a:p>
          <a:p>
            <a:pPr lvl="1"/>
            <a:r>
              <a:rPr lang="en-US" sz="2400" dirty="0" smtClean="0">
                <a:solidFill>
                  <a:schemeClr val="tx1">
                    <a:lumMod val="50000"/>
                    <a:lumOff val="50000"/>
                  </a:schemeClr>
                </a:solidFill>
              </a:rPr>
              <a:t>Will support CDS Guidance Services in 2014 release</a:t>
            </a:r>
            <a:endParaRPr lang="en-US" sz="2400" dirty="0">
              <a:solidFill>
                <a:schemeClr val="tx1">
                  <a:lumMod val="50000"/>
                  <a:lumOff val="50000"/>
                </a:schemeClr>
              </a:solidFill>
            </a:endParaRPr>
          </a:p>
          <a:p>
            <a:pPr marL="0" indent="0">
              <a:buNone/>
            </a:pPr>
            <a:endParaRPr lang="en-US" sz="2400" dirty="0">
              <a:solidFill>
                <a:schemeClr val="tx1"/>
              </a:solidFill>
            </a:endParaRPr>
          </a:p>
        </p:txBody>
      </p:sp>
      <p:sp>
        <p:nvSpPr>
          <p:cNvPr id="6" name="Slide Number Placeholder 5"/>
          <p:cNvSpPr>
            <a:spLocks noGrp="1"/>
          </p:cNvSpPr>
          <p:nvPr>
            <p:ph type="sldNum" sz="quarter" idx="12"/>
          </p:nvPr>
        </p:nvSpPr>
        <p:spPr/>
        <p:txBody>
          <a:bodyPr/>
          <a:lstStyle/>
          <a:p>
            <a:pPr>
              <a:defRPr/>
            </a:pPr>
            <a:fld id="{C8B586BF-7332-4582-9FD6-31EC6AA36927}" type="slidenum">
              <a:rPr lang="en-US" smtClean="0">
                <a:solidFill>
                  <a:prstClr val="black"/>
                </a:solidFill>
              </a:rPr>
              <a:pPr>
                <a:defRPr/>
              </a:pPr>
              <a:t>29</a:t>
            </a:fld>
            <a:endParaRPr lang="en-US" dirty="0">
              <a:solidFill>
                <a:prstClr val="black"/>
              </a:solidFill>
            </a:endParaRPr>
          </a:p>
        </p:txBody>
      </p:sp>
    </p:spTree>
    <p:extLst>
      <p:ext uri="{BB962C8B-B14F-4D97-AF65-F5344CB8AC3E}">
        <p14:creationId xmlns:p14="http://schemas.microsoft.com/office/powerpoint/2010/main" val="4083632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266700" y="838200"/>
            <a:ext cx="8610600" cy="685800"/>
          </a:xfrm>
        </p:spPr>
        <p:txBody>
          <a:bodyPr/>
          <a:lstStyle/>
          <a:p>
            <a:pPr>
              <a:defRPr/>
            </a:pPr>
            <a:r>
              <a:rPr lang="en-US" sz="3200" dirty="0" smtClean="0"/>
              <a:t>HeD Goal</a:t>
            </a:r>
            <a:endParaRPr lang="en-US" sz="3200" dirty="0"/>
          </a:p>
        </p:txBody>
      </p:sp>
      <p:sp>
        <p:nvSpPr>
          <p:cNvPr id="1699843" name="Rectangle 3"/>
          <p:cNvSpPr>
            <a:spLocks noGrp="1" noChangeArrowheads="1"/>
          </p:cNvSpPr>
          <p:nvPr>
            <p:ph idx="1"/>
          </p:nvPr>
        </p:nvSpPr>
        <p:spPr>
          <a:xfrm>
            <a:off x="266700" y="1683488"/>
            <a:ext cx="8610600" cy="4724400"/>
          </a:xfrm>
        </p:spPr>
        <p:txBody>
          <a:bodyPr lIns="0" tIns="0" rIns="0" bIns="0" anchor="t" anchorCtr="0">
            <a:normAutofit/>
          </a:bodyPr>
          <a:lstStyle/>
          <a:p>
            <a:pPr>
              <a:spcAft>
                <a:spcPts val="0"/>
              </a:spcAft>
              <a:defRPr/>
            </a:pPr>
            <a:r>
              <a:rPr lang="en-US" sz="2800" b="0" dirty="0" smtClean="0">
                <a:solidFill>
                  <a:schemeClr val="tx1">
                    <a:lumMod val="50000"/>
                    <a:lumOff val="50000"/>
                  </a:schemeClr>
                </a:solidFill>
              </a:rPr>
              <a:t>To </a:t>
            </a:r>
            <a:r>
              <a:rPr lang="en-US" sz="2800" b="0" dirty="0">
                <a:solidFill>
                  <a:schemeClr val="tx1">
                    <a:lumMod val="50000"/>
                    <a:lumOff val="50000"/>
                  </a:schemeClr>
                </a:solidFill>
              </a:rPr>
              <a:t>define </a:t>
            </a:r>
            <a:r>
              <a:rPr lang="en-US" sz="2800" b="0" dirty="0" smtClean="0">
                <a:solidFill>
                  <a:schemeClr val="tx1">
                    <a:lumMod val="50000"/>
                    <a:lumOff val="50000"/>
                  </a:schemeClr>
                </a:solidFill>
              </a:rPr>
              <a:t>and validate standards </a:t>
            </a:r>
            <a:r>
              <a:rPr lang="en-US" sz="2800" b="0" dirty="0">
                <a:solidFill>
                  <a:schemeClr val="tx1">
                    <a:lumMod val="50000"/>
                    <a:lumOff val="50000"/>
                  </a:schemeClr>
                </a:solidFill>
              </a:rPr>
              <a:t>that facilitate the emergence of systems and services whereby CDS interventions can be shared or accessed by any healthcare stakeholder via an importable format or via a CDS </a:t>
            </a:r>
            <a:r>
              <a:rPr lang="en-US" sz="2800" b="0" dirty="0" smtClean="0">
                <a:solidFill>
                  <a:schemeClr val="tx1">
                    <a:lumMod val="50000"/>
                    <a:lumOff val="50000"/>
                  </a:schemeClr>
                </a:solidFill>
              </a:rPr>
              <a:t>Web </a:t>
            </a:r>
            <a:r>
              <a:rPr lang="en-US" sz="2800" b="0" dirty="0">
                <a:solidFill>
                  <a:schemeClr val="tx1">
                    <a:lumMod val="50000"/>
                    <a:lumOff val="50000"/>
                  </a:schemeClr>
                </a:solidFill>
              </a:rPr>
              <a:t>service </a:t>
            </a:r>
            <a:endParaRPr lang="en-US" sz="2800" b="0" dirty="0" smtClean="0">
              <a:solidFill>
                <a:schemeClr val="tx1">
                  <a:lumMod val="50000"/>
                  <a:lumOff val="50000"/>
                </a:schemeClr>
              </a:solidFill>
            </a:endParaRPr>
          </a:p>
          <a:p>
            <a:pPr>
              <a:spcAft>
                <a:spcPts val="0"/>
              </a:spcAft>
              <a:defRPr/>
            </a:pPr>
            <a:r>
              <a:rPr lang="en-US" sz="2800" b="0" dirty="0" smtClean="0">
                <a:solidFill>
                  <a:schemeClr val="tx1">
                    <a:lumMod val="50000"/>
                    <a:lumOff val="50000"/>
                  </a:schemeClr>
                </a:solidFill>
              </a:rPr>
              <a:t>In short, to </a:t>
            </a:r>
            <a:r>
              <a:rPr lang="en-US" sz="2800" b="0" u="sng" dirty="0" smtClean="0">
                <a:solidFill>
                  <a:schemeClr val="tx1">
                    <a:lumMod val="50000"/>
                    <a:lumOff val="50000"/>
                  </a:schemeClr>
                </a:solidFill>
              </a:rPr>
              <a:t>define and validate standards that enable CDS sharing at scale</a:t>
            </a:r>
            <a:endParaRPr lang="en-US" sz="2800" b="0" u="sng" dirty="0">
              <a:solidFill>
                <a:schemeClr val="tx1">
                  <a:lumMod val="50000"/>
                  <a:lumOff val="50000"/>
                </a:schemeClr>
              </a:solidFill>
            </a:endParaRPr>
          </a:p>
        </p:txBody>
      </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3</a:t>
            </a:fld>
            <a:endParaRPr lang="en-US" dirty="0"/>
          </a:p>
        </p:txBody>
      </p:sp>
    </p:spTree>
    <p:extLst>
      <p:ext uri="{BB962C8B-B14F-4D97-AF65-F5344CB8AC3E}">
        <p14:creationId xmlns:p14="http://schemas.microsoft.com/office/powerpoint/2010/main" val="1199058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Use Case 1 Pilots</a:t>
            </a:r>
            <a:endParaRPr lang="en-US" dirty="0"/>
          </a:p>
        </p:txBody>
      </p:sp>
      <p:sp>
        <p:nvSpPr>
          <p:cNvPr id="3" name="Subtitle 2"/>
          <p:cNvSpPr>
            <a:spLocks noGrp="1"/>
          </p:cNvSpPr>
          <p:nvPr>
            <p:ph type="subTitle" idx="1"/>
          </p:nvPr>
        </p:nvSpPr>
        <p:spPr/>
        <p:txBody>
          <a:bodyPr>
            <a:normAutofit fontScale="85000" lnSpcReduction="10000"/>
          </a:bodyPr>
          <a:lstStyle/>
          <a:p>
            <a:pPr lvl="1">
              <a:lnSpc>
                <a:spcPct val="120000"/>
              </a:lnSpc>
              <a:spcBef>
                <a:spcPts val="0"/>
              </a:spcBef>
              <a:spcAft>
                <a:spcPts val="0"/>
              </a:spcAft>
            </a:pPr>
            <a:r>
              <a:rPr lang="en-US" b="1" dirty="0"/>
              <a:t>Julie Scherer, </a:t>
            </a:r>
            <a:r>
              <a:rPr lang="en-US" b="1" dirty="0" smtClean="0"/>
              <a:t>PhD</a:t>
            </a:r>
          </a:p>
          <a:p>
            <a:pPr lvl="1">
              <a:lnSpc>
                <a:spcPct val="120000"/>
              </a:lnSpc>
              <a:spcBef>
                <a:spcPts val="0"/>
              </a:spcBef>
              <a:spcAft>
                <a:spcPts val="0"/>
              </a:spcAft>
            </a:pPr>
            <a:r>
              <a:rPr lang="en-US" dirty="0" smtClean="0"/>
              <a:t>Chief </a:t>
            </a:r>
            <a:r>
              <a:rPr lang="en-US" dirty="0"/>
              <a:t>Data Scientist </a:t>
            </a:r>
            <a:r>
              <a:rPr lang="en-US" dirty="0" smtClean="0"/>
              <a:t>, Motive </a:t>
            </a:r>
            <a:r>
              <a:rPr lang="en-US" dirty="0"/>
              <a:t>Medical Intelligence</a:t>
            </a:r>
          </a:p>
          <a:p>
            <a:pPr lvl="1">
              <a:lnSpc>
                <a:spcPct val="120000"/>
              </a:lnSpc>
              <a:spcBef>
                <a:spcPts val="0"/>
              </a:spcBef>
              <a:spcAft>
                <a:spcPts val="0"/>
              </a:spcAft>
            </a:pPr>
            <a:r>
              <a:rPr lang="en-US" b="1" dirty="0"/>
              <a:t>Robin Williams, </a:t>
            </a:r>
            <a:r>
              <a:rPr lang="en-US" b="1" dirty="0" smtClean="0"/>
              <a:t>RN</a:t>
            </a:r>
            <a:endParaRPr lang="en-US" dirty="0" smtClean="0"/>
          </a:p>
          <a:p>
            <a:pPr lvl="1">
              <a:lnSpc>
                <a:spcPct val="120000"/>
              </a:lnSpc>
              <a:spcBef>
                <a:spcPts val="0"/>
              </a:spcBef>
              <a:spcAft>
                <a:spcPts val="0"/>
              </a:spcAft>
            </a:pPr>
            <a:r>
              <a:rPr lang="en-US" dirty="0" smtClean="0"/>
              <a:t>Manager </a:t>
            </a:r>
            <a:r>
              <a:rPr lang="en-US" dirty="0"/>
              <a:t>Solution </a:t>
            </a:r>
            <a:r>
              <a:rPr lang="en-US" dirty="0" smtClean="0"/>
              <a:t>Management, Allscripts</a:t>
            </a:r>
            <a:endParaRPr lang="en-US" dirty="0"/>
          </a:p>
          <a:p>
            <a:endParaRPr lang="en-US" dirty="0"/>
          </a:p>
        </p:txBody>
      </p:sp>
      <p:sp>
        <p:nvSpPr>
          <p:cNvPr id="2" name="Slide Number Placeholder 1"/>
          <p:cNvSpPr>
            <a:spLocks noGrp="1"/>
          </p:cNvSpPr>
          <p:nvPr>
            <p:ph type="sldNum" sz="quarter" idx="12"/>
          </p:nvPr>
        </p:nvSpPr>
        <p:spPr/>
        <p:txBody>
          <a:bodyPr/>
          <a:lstStyle/>
          <a:p>
            <a:pPr>
              <a:defRPr/>
            </a:pPr>
            <a:fld id="{60CCF0E0-6862-4889-8A4D-BE3E54E32F63}" type="slidenum">
              <a:rPr lang="en-US" smtClean="0"/>
              <a:pPr>
                <a:defRPr/>
              </a:pPr>
              <a:t>30</a:t>
            </a:fld>
            <a:endParaRPr lang="en-US" dirty="0"/>
          </a:p>
        </p:txBody>
      </p:sp>
    </p:spTree>
    <p:extLst>
      <p:ext uri="{BB962C8B-B14F-4D97-AF65-F5344CB8AC3E}">
        <p14:creationId xmlns:p14="http://schemas.microsoft.com/office/powerpoint/2010/main" val="1561283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73063" y="376238"/>
            <a:ext cx="8229600" cy="1143000"/>
          </a:xfrm>
        </p:spPr>
        <p:txBody>
          <a:bodyPr/>
          <a:lstStyle/>
          <a:p>
            <a:r>
              <a:rPr lang="en-US" sz="3600" dirty="0" smtClean="0">
                <a:latin typeface="Century" pitchFamily="18" charset="0"/>
                <a:ea typeface="ＭＳ Ｐゴシック"/>
                <a:cs typeface="Century" pitchFamily="18" charset="0"/>
              </a:rPr>
              <a:t/>
            </a:r>
            <a:br>
              <a:rPr lang="en-US" sz="3600" dirty="0" smtClean="0">
                <a:latin typeface="Century" pitchFamily="18" charset="0"/>
                <a:ea typeface="ＭＳ Ｐゴシック"/>
                <a:cs typeface="Century" pitchFamily="18" charset="0"/>
              </a:rPr>
            </a:br>
            <a:r>
              <a:rPr lang="en-US" sz="3200" dirty="0" smtClean="0">
                <a:latin typeface="Century" pitchFamily="18" charset="0"/>
                <a:ea typeface="ＭＳ Ｐゴシック"/>
                <a:cs typeface="Century" pitchFamily="18" charset="0"/>
              </a:rPr>
              <a:t> Use Case 1 Pilots Goal</a:t>
            </a:r>
            <a:r>
              <a:rPr lang="en-US" dirty="0" smtClean="0">
                <a:latin typeface="Century" pitchFamily="18" charset="0"/>
                <a:ea typeface="ＭＳ Ｐゴシック"/>
                <a:cs typeface="Century" pitchFamily="18" charset="0"/>
              </a:rPr>
              <a:t/>
            </a:r>
            <a:br>
              <a:rPr lang="en-US" dirty="0" smtClean="0">
                <a:latin typeface="Century" pitchFamily="18" charset="0"/>
                <a:ea typeface="ＭＳ Ｐゴシック"/>
                <a:cs typeface="Century" pitchFamily="18" charset="0"/>
              </a:rPr>
            </a:br>
            <a:endParaRPr lang="en-US" dirty="0" smtClean="0">
              <a:latin typeface="Century" pitchFamily="18" charset="0"/>
              <a:ea typeface="ＭＳ Ｐゴシック"/>
              <a:cs typeface="Century" pitchFamily="18" charset="0"/>
            </a:endParaRPr>
          </a:p>
        </p:txBody>
      </p:sp>
      <p:sp>
        <p:nvSpPr>
          <p:cNvPr id="7171" name="Rectangle 4"/>
          <p:cNvSpPr>
            <a:spLocks noChangeArrowheads="1"/>
          </p:cNvSpPr>
          <p:nvPr/>
        </p:nvSpPr>
        <p:spPr bwMode="auto">
          <a:xfrm>
            <a:off x="276447" y="1247031"/>
            <a:ext cx="8761227" cy="5001369"/>
          </a:xfrm>
          <a:prstGeom prst="rect">
            <a:avLst/>
          </a:prstGeom>
          <a:noFill/>
          <a:ln w="9525">
            <a:noFill/>
            <a:miter lim="800000"/>
            <a:headEnd/>
            <a:tailEnd/>
          </a:ln>
        </p:spPr>
        <p:txBody>
          <a:bodyPr wrap="square">
            <a:spAutoFit/>
          </a:bodyPr>
          <a:lstStyle/>
          <a:p>
            <a:endParaRPr lang="en-US" sz="1600" dirty="0"/>
          </a:p>
          <a:p>
            <a:r>
              <a:rPr lang="en-US" b="1" dirty="0" smtClean="0">
                <a:solidFill>
                  <a:schemeClr val="bg1">
                    <a:lumMod val="50000"/>
                  </a:schemeClr>
                </a:solidFill>
              </a:rPr>
              <a:t>Goal</a:t>
            </a:r>
          </a:p>
          <a:p>
            <a:pPr lvl="1"/>
            <a:r>
              <a:rPr lang="en-US" sz="1600" dirty="0" smtClean="0">
                <a:solidFill>
                  <a:schemeClr val="bg1">
                    <a:lumMod val="50000"/>
                  </a:schemeClr>
                </a:solidFill>
              </a:rPr>
              <a:t>The goal of this pilot is to produce, consume, and, where feasible, execute implementable CDS interventions.</a:t>
            </a:r>
          </a:p>
          <a:p>
            <a:pPr marL="800100" lvl="1" indent="-342900">
              <a:buFont typeface="+mj-lt"/>
              <a:buAutoNum type="arabicPeriod"/>
            </a:pPr>
            <a:r>
              <a:rPr lang="en-US" sz="1600" dirty="0" smtClean="0">
                <a:solidFill>
                  <a:schemeClr val="bg1">
                    <a:lumMod val="50000"/>
                  </a:schemeClr>
                </a:solidFill>
              </a:rPr>
              <a:t>Event condition action rules (ECA Rules)</a:t>
            </a:r>
          </a:p>
          <a:p>
            <a:pPr marL="800100" lvl="1" indent="-342900">
              <a:buFont typeface="+mj-lt"/>
              <a:buAutoNum type="arabicPeriod"/>
            </a:pPr>
            <a:r>
              <a:rPr lang="en-US" sz="1600" dirty="0" smtClean="0">
                <a:solidFill>
                  <a:schemeClr val="bg1">
                    <a:lumMod val="50000"/>
                  </a:schemeClr>
                </a:solidFill>
              </a:rPr>
              <a:t>Order sets</a:t>
            </a:r>
          </a:p>
          <a:p>
            <a:pPr marL="800100" lvl="1" indent="-342900">
              <a:buFont typeface="+mj-lt"/>
              <a:buAutoNum type="arabicPeriod"/>
            </a:pPr>
            <a:r>
              <a:rPr lang="en-US" sz="1600" dirty="0" smtClean="0">
                <a:solidFill>
                  <a:schemeClr val="bg1">
                    <a:lumMod val="50000"/>
                  </a:schemeClr>
                </a:solidFill>
              </a:rPr>
              <a:t>Documentation templates </a:t>
            </a:r>
          </a:p>
          <a:p>
            <a:r>
              <a:rPr lang="en-US" b="1" dirty="0" smtClean="0">
                <a:solidFill>
                  <a:schemeClr val="bg1">
                    <a:lumMod val="50000"/>
                  </a:schemeClr>
                </a:solidFill>
              </a:rPr>
              <a:t>Pilot Scope</a:t>
            </a:r>
            <a:endParaRPr lang="en-US" b="1" dirty="0">
              <a:solidFill>
                <a:schemeClr val="bg1">
                  <a:lumMod val="50000"/>
                </a:schemeClr>
              </a:solidFill>
            </a:endParaRPr>
          </a:p>
          <a:p>
            <a:pPr marL="800100" lvl="1" indent="-342900">
              <a:buFont typeface="+mj-lt"/>
              <a:buAutoNum type="arabicPeriod"/>
            </a:pPr>
            <a:r>
              <a:rPr lang="en-US" sz="1600" dirty="0" smtClean="0">
                <a:solidFill>
                  <a:schemeClr val="bg1">
                    <a:lumMod val="50000"/>
                  </a:schemeClr>
                </a:solidFill>
              </a:rPr>
              <a:t>Apply </a:t>
            </a:r>
            <a:r>
              <a:rPr lang="en-US" sz="1600" dirty="0">
                <a:solidFill>
                  <a:schemeClr val="bg1">
                    <a:lumMod val="50000"/>
                  </a:schemeClr>
                </a:solidFill>
              </a:rPr>
              <a:t>defined aspects of the Implementation Guide in a real-world </a:t>
            </a:r>
            <a:r>
              <a:rPr lang="en-US" sz="1600" dirty="0" smtClean="0">
                <a:solidFill>
                  <a:schemeClr val="bg1">
                    <a:lumMod val="50000"/>
                  </a:schemeClr>
                </a:solidFill>
              </a:rPr>
              <a:t>setting.</a:t>
            </a:r>
            <a:endParaRPr lang="en-US" sz="1600" b="1" i="1" dirty="0" smtClean="0">
              <a:solidFill>
                <a:schemeClr val="bg1">
                  <a:lumMod val="50000"/>
                </a:schemeClr>
              </a:solidFill>
            </a:endParaRPr>
          </a:p>
          <a:p>
            <a:pPr marL="800100" lvl="1" indent="-342900">
              <a:buFont typeface="+mj-lt"/>
              <a:buAutoNum type="arabicPeriod"/>
            </a:pPr>
            <a:r>
              <a:rPr lang="en-US" sz="1600" dirty="0" smtClean="0">
                <a:solidFill>
                  <a:schemeClr val="bg1">
                    <a:lumMod val="50000"/>
                  </a:schemeClr>
                </a:solidFill>
              </a:rPr>
              <a:t>Modify the Implementation Guide to ensure it is usable.</a:t>
            </a:r>
            <a:endParaRPr lang="en-US" sz="1600" b="1" dirty="0" smtClean="0">
              <a:solidFill>
                <a:schemeClr val="bg1">
                  <a:lumMod val="50000"/>
                </a:schemeClr>
              </a:solidFill>
            </a:endParaRPr>
          </a:p>
          <a:p>
            <a:pPr marL="800100" lvl="1" indent="-342900">
              <a:buFont typeface="+mj-lt"/>
              <a:buAutoNum type="arabicPeriod"/>
            </a:pPr>
            <a:r>
              <a:rPr lang="en-US" sz="1600" dirty="0" smtClean="0">
                <a:solidFill>
                  <a:schemeClr val="bg1">
                    <a:lumMod val="50000"/>
                  </a:schemeClr>
                </a:solidFill>
              </a:rPr>
              <a:t>Submit explicit feedback to sub-workgroups such as vMR and vocabulary and terminology to close gaps.</a:t>
            </a:r>
          </a:p>
          <a:p>
            <a:pPr marL="800100" lvl="1" indent="-342900">
              <a:buFont typeface="+mj-lt"/>
              <a:buAutoNum type="arabicPeriod"/>
            </a:pPr>
            <a:r>
              <a:rPr lang="en-US" sz="1600" dirty="0" smtClean="0">
                <a:solidFill>
                  <a:schemeClr val="bg1">
                    <a:lumMod val="50000"/>
                  </a:schemeClr>
                </a:solidFill>
              </a:rPr>
              <a:t>Evaluate the technology, standards, and model (VMR).</a:t>
            </a:r>
          </a:p>
          <a:p>
            <a:pPr marL="800100" lvl="1" indent="-342900">
              <a:buFont typeface="+mj-lt"/>
              <a:buAutoNum type="arabicPeriod"/>
            </a:pPr>
            <a:r>
              <a:rPr lang="en-US" sz="1600" dirty="0">
                <a:solidFill>
                  <a:schemeClr val="bg1">
                    <a:lumMod val="50000"/>
                  </a:schemeClr>
                </a:solidFill>
              </a:rPr>
              <a:t>P</a:t>
            </a:r>
            <a:r>
              <a:rPr lang="en-US" sz="1600" dirty="0" smtClean="0">
                <a:solidFill>
                  <a:schemeClr val="bg1">
                    <a:lumMod val="50000"/>
                  </a:schemeClr>
                </a:solidFill>
              </a:rPr>
              <a:t>rovide </a:t>
            </a:r>
            <a:r>
              <a:rPr lang="en-US" sz="1600" dirty="0">
                <a:solidFill>
                  <a:schemeClr val="bg1">
                    <a:lumMod val="50000"/>
                  </a:schemeClr>
                </a:solidFill>
              </a:rPr>
              <a:t>a test bed to evaluate the interaction of technology, implementation support, and operational infrastructure required to meet </a:t>
            </a:r>
            <a:r>
              <a:rPr lang="en-US" sz="1600" dirty="0" smtClean="0">
                <a:solidFill>
                  <a:schemeClr val="bg1">
                    <a:lumMod val="50000"/>
                  </a:schemeClr>
                </a:solidFill>
              </a:rPr>
              <a:t>Health </a:t>
            </a:r>
            <a:r>
              <a:rPr lang="en-US" sz="1600" dirty="0" err="1" smtClean="0">
                <a:solidFill>
                  <a:schemeClr val="bg1">
                    <a:lumMod val="50000"/>
                  </a:schemeClr>
                </a:solidFill>
              </a:rPr>
              <a:t>eDecisions</a:t>
            </a:r>
            <a:r>
              <a:rPr lang="en-US" sz="1600" dirty="0" smtClean="0">
                <a:solidFill>
                  <a:schemeClr val="bg1">
                    <a:lumMod val="50000"/>
                  </a:schemeClr>
                </a:solidFill>
              </a:rPr>
              <a:t>’ use case 1 </a:t>
            </a:r>
            <a:r>
              <a:rPr lang="en-US" sz="1600" dirty="0">
                <a:solidFill>
                  <a:schemeClr val="bg1">
                    <a:lumMod val="50000"/>
                  </a:schemeClr>
                </a:solidFill>
              </a:rPr>
              <a:t>objectives at the stakeholder or </a:t>
            </a:r>
            <a:r>
              <a:rPr lang="en-US" sz="1600" dirty="0" smtClean="0">
                <a:solidFill>
                  <a:schemeClr val="bg1">
                    <a:lumMod val="50000"/>
                  </a:schemeClr>
                </a:solidFill>
              </a:rPr>
              <a:t>organization </a:t>
            </a:r>
            <a:r>
              <a:rPr lang="en-US" sz="1600" dirty="0">
                <a:solidFill>
                  <a:schemeClr val="bg1">
                    <a:lumMod val="50000"/>
                  </a:schemeClr>
                </a:solidFill>
              </a:rPr>
              <a:t>levels</a:t>
            </a:r>
            <a:r>
              <a:rPr lang="en-US" sz="1600" dirty="0" smtClean="0">
                <a:solidFill>
                  <a:schemeClr val="bg1">
                    <a:lumMod val="50000"/>
                  </a:schemeClr>
                </a:solidFill>
              </a:rPr>
              <a:t>.</a:t>
            </a:r>
          </a:p>
          <a:p>
            <a:pPr marL="800100" lvl="1" indent="-342900">
              <a:buFont typeface="+mj-lt"/>
              <a:buAutoNum type="arabicPeriod"/>
            </a:pPr>
            <a:r>
              <a:rPr lang="en-US" sz="1600" dirty="0" smtClean="0">
                <a:solidFill>
                  <a:schemeClr val="bg1">
                    <a:lumMod val="50000"/>
                  </a:schemeClr>
                </a:solidFill>
              </a:rPr>
              <a:t>Demonstrate that intents of artifacts (including structures and semantics) are communicated either by direct execution or by translation to native format.</a:t>
            </a:r>
          </a:p>
          <a:p>
            <a:pPr marL="800100" lvl="1" indent="-342900">
              <a:buFont typeface="+mj-lt"/>
              <a:buAutoNum type="arabicPeriod"/>
            </a:pPr>
            <a:r>
              <a:rPr lang="en-US" sz="1600" dirty="0" smtClean="0">
                <a:solidFill>
                  <a:schemeClr val="bg1">
                    <a:lumMod val="50000"/>
                  </a:schemeClr>
                </a:solidFill>
              </a:rPr>
              <a:t>Ensure completeness and consumability of artifacts.</a:t>
            </a:r>
            <a:endParaRPr lang="en-US" sz="1600" dirty="0">
              <a:solidFill>
                <a:schemeClr val="bg1">
                  <a:lumMod val="50000"/>
                </a:schemeClr>
              </a:solidFill>
            </a:endParaRPr>
          </a:p>
        </p:txBody>
      </p:sp>
      <p:sp>
        <p:nvSpPr>
          <p:cNvPr id="2" name="Slide Number Placeholder 1"/>
          <p:cNvSpPr>
            <a:spLocks noGrp="1"/>
          </p:cNvSpPr>
          <p:nvPr>
            <p:ph type="sldNum" sz="quarter" idx="12"/>
          </p:nvPr>
        </p:nvSpPr>
        <p:spPr/>
        <p:txBody>
          <a:bodyPr/>
          <a:lstStyle/>
          <a:p>
            <a:pPr>
              <a:defRPr/>
            </a:pPr>
            <a:fld id="{B0945181-D6D7-4636-8D1D-F404F8CB6C54}" type="slidenum">
              <a:rPr lang="en-US" smtClean="0"/>
              <a:pPr>
                <a:defRPr/>
              </a:pPr>
              <a:t>31</a:t>
            </a:fld>
            <a:endParaRPr lang="en-US" dirty="0"/>
          </a:p>
        </p:txBody>
      </p:sp>
    </p:spTree>
    <p:extLst>
      <p:ext uri="{BB962C8B-B14F-4D97-AF65-F5344CB8AC3E}">
        <p14:creationId xmlns:p14="http://schemas.microsoft.com/office/powerpoint/2010/main" val="27481165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152400"/>
            <a:ext cx="8229600" cy="1143000"/>
          </a:xfrm>
        </p:spPr>
        <p:txBody>
          <a:bodyPr/>
          <a:lstStyle/>
          <a:p>
            <a:r>
              <a:rPr lang="en-US" sz="3200" dirty="0" smtClean="0"/>
              <a:t>UC 1 Pilot Teams</a:t>
            </a:r>
            <a:endParaRPr lang="en-US" sz="3200" dirty="0"/>
          </a:p>
        </p:txBody>
      </p:sp>
      <p:sp>
        <p:nvSpPr>
          <p:cNvPr id="4" name="Date Placeholder 3"/>
          <p:cNvSpPr>
            <a:spLocks noGrp="1"/>
          </p:cNvSpPr>
          <p:nvPr>
            <p:ph type="dt" sz="half" idx="4294967295"/>
          </p:nvPr>
        </p:nvSpPr>
        <p:spPr>
          <a:xfrm>
            <a:off x="457200" y="6356350"/>
            <a:ext cx="2133600" cy="365125"/>
          </a:xfrm>
        </p:spPr>
        <p:txBody>
          <a:bodyPr/>
          <a:lstStyle/>
          <a:p>
            <a:pPr>
              <a:defRPr/>
            </a:pPr>
            <a:r>
              <a:rPr lang="en-US" dirty="0" smtClean="0"/>
              <a:t>10/11/2011</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32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53715356"/>
              </p:ext>
            </p:extLst>
          </p:nvPr>
        </p:nvGraphicFramePr>
        <p:xfrm>
          <a:off x="191388" y="762000"/>
          <a:ext cx="8876412" cy="5928360"/>
        </p:xfrm>
        <a:graphic>
          <a:graphicData uri="http://schemas.openxmlformats.org/drawingml/2006/table">
            <a:tbl>
              <a:tblPr firstRow="1" bandRow="1">
                <a:tableStyleId>{5C22544A-7EE6-4342-B048-85BDC9FD1C3A}</a:tableStyleId>
              </a:tblPr>
              <a:tblGrid>
                <a:gridCol w="4158169"/>
                <a:gridCol w="1901299"/>
                <a:gridCol w="2816944"/>
              </a:tblGrid>
              <a:tr h="228742">
                <a:tc>
                  <a:txBody>
                    <a:bodyPr/>
                    <a:lstStyle/>
                    <a:p>
                      <a:r>
                        <a:rPr lang="en-US" sz="1600" dirty="0" smtClean="0"/>
                        <a:t>EHR/Vendor</a:t>
                      </a:r>
                      <a:endParaRPr lang="en-US" sz="1600" dirty="0"/>
                    </a:p>
                  </a:txBody>
                  <a:tcPr/>
                </a:tc>
                <a:tc>
                  <a:txBody>
                    <a:bodyPr/>
                    <a:lstStyle/>
                    <a:p>
                      <a:r>
                        <a:rPr lang="en-US" sz="1600" dirty="0" smtClean="0"/>
                        <a:t>Artifact</a:t>
                      </a:r>
                      <a:r>
                        <a:rPr lang="en-US" sz="1600" baseline="0" dirty="0" smtClean="0"/>
                        <a:t> to Pilot</a:t>
                      </a:r>
                      <a:endParaRPr lang="en-US" sz="1600" dirty="0"/>
                    </a:p>
                  </a:txBody>
                  <a:tcPr/>
                </a:tc>
                <a:tc>
                  <a:txBody>
                    <a:bodyPr/>
                    <a:lstStyle/>
                    <a:p>
                      <a:r>
                        <a:rPr lang="en-US" sz="1600" dirty="0" smtClean="0"/>
                        <a:t>Content Supplier</a:t>
                      </a:r>
                      <a:endParaRPr lang="en-US" sz="1600" dirty="0"/>
                    </a:p>
                  </a:txBody>
                  <a:tcPr/>
                </a:tc>
              </a:tr>
              <a:tr h="960120">
                <a:tc>
                  <a:txBody>
                    <a:bodyPr/>
                    <a:lstStyle/>
                    <a:p>
                      <a:r>
                        <a:rPr lang="en-US" sz="1600" b="1" dirty="0" err="1" smtClean="0"/>
                        <a:t>Allscripts</a:t>
                      </a:r>
                      <a:endParaRPr lang="en-US" sz="1600" b="1" dirty="0" smtClean="0"/>
                    </a:p>
                    <a:p>
                      <a:r>
                        <a:rPr lang="en-US" sz="1400" b="1" kern="1200" dirty="0" smtClean="0">
                          <a:solidFill>
                            <a:schemeClr val="dk1"/>
                          </a:solidFill>
                          <a:effectLst/>
                          <a:latin typeface="+mn-lt"/>
                          <a:ea typeface="+mn-ea"/>
                          <a:cs typeface="+mn-cs"/>
                        </a:rPr>
                        <a:t>Robin Williams</a:t>
                      </a:r>
                      <a:r>
                        <a:rPr lang="en-US" sz="1400" b="0" kern="1200" dirty="0" smtClean="0">
                          <a:solidFill>
                            <a:schemeClr val="dk1"/>
                          </a:solidFill>
                          <a:effectLst/>
                          <a:latin typeface="+mn-lt"/>
                          <a:ea typeface="+mn-ea"/>
                          <a:cs typeface="+mn-cs"/>
                        </a:rPr>
                        <a:t>, RN,</a:t>
                      </a:r>
                      <a:r>
                        <a:rPr lang="en-US" sz="1400" kern="1200" dirty="0" smtClean="0">
                          <a:solidFill>
                            <a:schemeClr val="dk1"/>
                          </a:solidFill>
                          <a:effectLst/>
                          <a:latin typeface="+mn-lt"/>
                          <a:ea typeface="+mn-ea"/>
                          <a:cs typeface="+mn-cs"/>
                        </a:rPr>
                        <a:t> Manager Solution Management </a:t>
                      </a:r>
                      <a:endParaRPr lang="en-US" sz="1400" dirty="0" smtClean="0"/>
                    </a:p>
                    <a:p>
                      <a:r>
                        <a:rPr lang="en-US" sz="1400" b="1" kern="1200" dirty="0" smtClean="0">
                          <a:solidFill>
                            <a:schemeClr val="dk1"/>
                          </a:solidFill>
                          <a:effectLst/>
                          <a:latin typeface="+mn-lt"/>
                          <a:ea typeface="+mn-ea"/>
                          <a:cs typeface="+mn-cs"/>
                        </a:rPr>
                        <a:t>Manoj Sharma </a:t>
                      </a:r>
                      <a:r>
                        <a:rPr lang="en-US" sz="1400" kern="1200" dirty="0" smtClean="0">
                          <a:solidFill>
                            <a:schemeClr val="dk1"/>
                          </a:solidFill>
                          <a:effectLst/>
                          <a:latin typeface="+mn-lt"/>
                          <a:ea typeface="+mn-ea"/>
                          <a:cs typeface="+mn-cs"/>
                        </a:rPr>
                        <a:t>Senior Software Engineer, Analytics &amp; Information Business (AIB)</a:t>
                      </a:r>
                      <a:endParaRPr lang="en-US" sz="1400" dirty="0"/>
                    </a:p>
                  </a:txBody>
                  <a:tcPr/>
                </a:tc>
                <a:tc>
                  <a:txBody>
                    <a:bodyPr/>
                    <a:lstStyle/>
                    <a:p>
                      <a:r>
                        <a:rPr lang="en-US" sz="1600" dirty="0" smtClean="0"/>
                        <a:t>ECA rule: NQMF 068 Million Hearts™ Rule</a:t>
                      </a:r>
                      <a:endParaRPr lang="en-US" sz="1600" dirty="0"/>
                    </a:p>
                  </a:txBody>
                  <a:tcPr/>
                </a:tc>
                <a:tc>
                  <a:txBody>
                    <a:bodyPr/>
                    <a:lstStyle/>
                    <a:p>
                      <a:r>
                        <a:rPr lang="en-US" sz="1600" b="1" dirty="0" smtClean="0"/>
                        <a:t>Motive Medical</a:t>
                      </a:r>
                      <a:r>
                        <a:rPr lang="en-US" sz="1600" b="1" baseline="0" dirty="0" smtClean="0"/>
                        <a:t> Intelligence</a:t>
                      </a:r>
                      <a:r>
                        <a:rPr lang="en-US" sz="1600" b="1" dirty="0" smtClean="0"/>
                        <a:t> (formerly </a:t>
                      </a:r>
                      <a:r>
                        <a:rPr lang="en-US" sz="1600" b="1" dirty="0" err="1" smtClean="0"/>
                        <a:t>newMentor</a:t>
                      </a:r>
                      <a:r>
                        <a:rPr lang="en-US" sz="1600" b="1" dirty="0" smtClean="0"/>
                        <a:t>)</a:t>
                      </a:r>
                    </a:p>
                    <a:p>
                      <a:r>
                        <a:rPr lang="en-US" sz="1400" b="1" kern="1200" dirty="0" smtClean="0">
                          <a:solidFill>
                            <a:schemeClr val="dk1"/>
                          </a:solidFill>
                          <a:effectLst/>
                          <a:latin typeface="+mn-lt"/>
                          <a:ea typeface="+mn-ea"/>
                          <a:cs typeface="+mn-cs"/>
                        </a:rPr>
                        <a:t>Julie A. Scherer</a:t>
                      </a:r>
                      <a:r>
                        <a:rPr lang="en-US" sz="1400" b="0" kern="1200" dirty="0" smtClean="0">
                          <a:solidFill>
                            <a:schemeClr val="dk1"/>
                          </a:solidFill>
                          <a:effectLst/>
                          <a:latin typeface="+mn-lt"/>
                          <a:ea typeface="+mn-ea"/>
                          <a:cs typeface="+mn-cs"/>
                        </a:rPr>
                        <a:t>, PhD</a:t>
                      </a:r>
                      <a:r>
                        <a:rPr lang="en-US" sz="1400" kern="1200" dirty="0" smtClean="0">
                          <a:solidFill>
                            <a:schemeClr val="dk1"/>
                          </a:solidFill>
                          <a:effectLst/>
                          <a:latin typeface="+mn-lt"/>
                          <a:ea typeface="+mn-ea"/>
                          <a:cs typeface="+mn-cs"/>
                        </a:rPr>
                        <a:t> </a:t>
                      </a:r>
                      <a:endParaRPr lang="en-US" sz="1400" dirty="0" smtClean="0"/>
                    </a:p>
                    <a:p>
                      <a:r>
                        <a:rPr lang="en-US" sz="1400" kern="1200" dirty="0" smtClean="0">
                          <a:solidFill>
                            <a:schemeClr val="dk1"/>
                          </a:solidFill>
                          <a:effectLst/>
                          <a:latin typeface="+mn-lt"/>
                          <a:ea typeface="+mn-ea"/>
                          <a:cs typeface="+mn-cs"/>
                        </a:rPr>
                        <a:t>Chief Data Scientist</a:t>
                      </a:r>
                      <a:endParaRPr lang="en-US" sz="1400" dirty="0"/>
                    </a:p>
                  </a:txBody>
                  <a:tcPr/>
                </a:tc>
              </a:tr>
              <a:tr h="1045843">
                <a:tc>
                  <a:txBody>
                    <a:bodyPr/>
                    <a:lstStyle/>
                    <a:p>
                      <a:r>
                        <a:rPr lang="en-US" sz="1600" b="1" dirty="0" err="1" smtClean="0"/>
                        <a:t>Allscripts</a:t>
                      </a:r>
                      <a:endParaRPr lang="en-US" sz="1600" b="1" dirty="0" smtClean="0"/>
                    </a:p>
                    <a:p>
                      <a:r>
                        <a:rPr lang="en-US" sz="1400" b="1" kern="1200" dirty="0" smtClean="0">
                          <a:solidFill>
                            <a:schemeClr val="dk1"/>
                          </a:solidFill>
                          <a:effectLst/>
                          <a:latin typeface="+mn-lt"/>
                          <a:ea typeface="+mn-ea"/>
                          <a:cs typeface="+mn-cs"/>
                        </a:rPr>
                        <a:t>Robin Williams </a:t>
                      </a:r>
                      <a:r>
                        <a:rPr lang="en-US" sz="1400" b="0" kern="1200" dirty="0" smtClean="0">
                          <a:solidFill>
                            <a:schemeClr val="dk1"/>
                          </a:solidFill>
                          <a:effectLst/>
                          <a:latin typeface="+mn-lt"/>
                          <a:ea typeface="+mn-ea"/>
                          <a:cs typeface="+mn-cs"/>
                        </a:rPr>
                        <a:t>RN,</a:t>
                      </a:r>
                      <a:r>
                        <a:rPr lang="en-US" sz="1400" kern="1200" dirty="0" smtClean="0">
                          <a:solidFill>
                            <a:schemeClr val="dk1"/>
                          </a:solidFill>
                          <a:effectLst/>
                          <a:latin typeface="+mn-lt"/>
                          <a:ea typeface="+mn-ea"/>
                          <a:cs typeface="+mn-cs"/>
                        </a:rPr>
                        <a:t> Manager Solution Management </a:t>
                      </a:r>
                      <a:endParaRPr lang="en-US" sz="1400" dirty="0" smtClean="0"/>
                    </a:p>
                    <a:p>
                      <a:r>
                        <a:rPr lang="en-US" sz="1400" b="1" kern="1200" dirty="0" smtClean="0">
                          <a:solidFill>
                            <a:schemeClr val="dk1"/>
                          </a:solidFill>
                          <a:effectLst/>
                          <a:latin typeface="+mn-lt"/>
                          <a:ea typeface="+mn-ea"/>
                          <a:cs typeface="+mn-cs"/>
                        </a:rPr>
                        <a:t>Manoj Sharma </a:t>
                      </a:r>
                      <a:r>
                        <a:rPr lang="en-US" sz="1400" kern="1200" dirty="0" smtClean="0">
                          <a:solidFill>
                            <a:schemeClr val="dk1"/>
                          </a:solidFill>
                          <a:effectLst/>
                          <a:latin typeface="+mn-lt"/>
                          <a:ea typeface="+mn-ea"/>
                          <a:cs typeface="+mn-cs"/>
                        </a:rPr>
                        <a:t>Senior Software Engineer, Analytics &amp; Information Business (AIB)</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t>ECA rule: </a:t>
                      </a:r>
                      <a:r>
                        <a:rPr lang="en-US" sz="1600" dirty="0" smtClean="0"/>
                        <a:t>San</a:t>
                      </a:r>
                      <a:r>
                        <a:rPr lang="en-US" sz="1600" baseline="0" dirty="0" smtClean="0"/>
                        <a:t> Diego Pertussis</a:t>
                      </a:r>
                      <a:endParaRPr lang="en-US" sz="1600" dirty="0"/>
                    </a:p>
                  </a:txBody>
                  <a:tcPr/>
                </a:tc>
                <a:tc>
                  <a:txBody>
                    <a:bodyPr/>
                    <a:lstStyle/>
                    <a:p>
                      <a:r>
                        <a:rPr lang="en-US" sz="1600" b="1" dirty="0" smtClean="0"/>
                        <a:t>CDC </a:t>
                      </a:r>
                    </a:p>
                    <a:p>
                      <a:r>
                        <a:rPr lang="en-US" sz="1400" b="1" dirty="0" err="1" smtClean="0"/>
                        <a:t>Shu</a:t>
                      </a:r>
                      <a:r>
                        <a:rPr lang="en-US" sz="1400" b="1" dirty="0" smtClean="0"/>
                        <a:t> </a:t>
                      </a:r>
                      <a:r>
                        <a:rPr lang="en-US" sz="1400" b="1" dirty="0" err="1" smtClean="0"/>
                        <a:t>McGarvey</a:t>
                      </a:r>
                      <a:r>
                        <a:rPr lang="en-US" sz="1400" b="1" dirty="0" smtClean="0"/>
                        <a:t>, </a:t>
                      </a:r>
                      <a:r>
                        <a:rPr lang="en-US" sz="1400" b="0" dirty="0" err="1" smtClean="0"/>
                        <a:t>CBAP</a:t>
                      </a:r>
                      <a:r>
                        <a:rPr lang="en-US" sz="1400" b="0" dirty="0" smtClean="0"/>
                        <a:t> (Northrop Grumman</a:t>
                      </a:r>
                      <a:r>
                        <a:rPr lang="en-US" sz="1400" b="0" baseline="0" dirty="0" smtClean="0"/>
                        <a:t>)</a:t>
                      </a:r>
                    </a:p>
                    <a:p>
                      <a:r>
                        <a:rPr lang="en-US" sz="1400" b="1" baseline="0" dirty="0" smtClean="0"/>
                        <a:t>Laura Conn</a:t>
                      </a:r>
                      <a:r>
                        <a:rPr lang="en-US" sz="1400" b="0" baseline="0" dirty="0" smtClean="0"/>
                        <a:t>, MPH (CDC Pilot Sponsor)</a:t>
                      </a:r>
                    </a:p>
                    <a:p>
                      <a:r>
                        <a:rPr lang="en-US" sz="1400" b="1" baseline="0" dirty="0" smtClean="0"/>
                        <a:t>Rita </a:t>
                      </a:r>
                      <a:r>
                        <a:rPr lang="en-US" sz="1400" b="1" baseline="0" dirty="0" err="1" smtClean="0"/>
                        <a:t>Altamore</a:t>
                      </a:r>
                      <a:r>
                        <a:rPr lang="en-US" sz="1400" b="1" baseline="0" dirty="0" smtClean="0"/>
                        <a:t>,</a:t>
                      </a:r>
                      <a:r>
                        <a:rPr lang="en-US" sz="1400" b="0" baseline="0" dirty="0" smtClean="0"/>
                        <a:t> </a:t>
                      </a:r>
                      <a:r>
                        <a:rPr lang="en-US" sz="1400" b="0" kern="1200" baseline="0" dirty="0" smtClean="0">
                          <a:solidFill>
                            <a:schemeClr val="dk1"/>
                          </a:solidFill>
                          <a:latin typeface="+mn-lt"/>
                          <a:ea typeface="+mn-ea"/>
                          <a:cs typeface="+mn-cs"/>
                        </a:rPr>
                        <a:t>MD, MPH (</a:t>
                      </a:r>
                      <a:r>
                        <a:rPr lang="en-US" sz="1400" b="0" kern="1200" baseline="0" dirty="0" err="1" smtClean="0">
                          <a:solidFill>
                            <a:schemeClr val="dk1"/>
                          </a:solidFill>
                          <a:latin typeface="+mn-lt"/>
                          <a:ea typeface="+mn-ea"/>
                          <a:cs typeface="+mn-cs"/>
                        </a:rPr>
                        <a:t>SME</a:t>
                      </a:r>
                      <a:r>
                        <a:rPr lang="en-US" sz="1400" b="0" kern="1200" baseline="0" dirty="0" smtClean="0">
                          <a:solidFill>
                            <a:schemeClr val="dk1"/>
                          </a:solidFill>
                          <a:latin typeface="+mn-lt"/>
                          <a:ea typeface="+mn-ea"/>
                          <a:cs typeface="+mn-cs"/>
                        </a:rPr>
                        <a:t>)</a:t>
                      </a:r>
                    </a:p>
                    <a:p>
                      <a:r>
                        <a:rPr lang="en-US" sz="1400" b="1" dirty="0" smtClean="0"/>
                        <a:t>Catherine </a:t>
                      </a:r>
                      <a:r>
                        <a:rPr lang="en-US" sz="1400" b="1" dirty="0" err="1" smtClean="0"/>
                        <a:t>Staes</a:t>
                      </a:r>
                      <a:r>
                        <a:rPr lang="en-US" sz="1400" b="1" dirty="0" smtClean="0"/>
                        <a:t>, </a:t>
                      </a:r>
                      <a:r>
                        <a:rPr lang="en-US" sz="1400" b="0" kern="1200" dirty="0" smtClean="0">
                          <a:solidFill>
                            <a:schemeClr val="dk1"/>
                          </a:solidFill>
                          <a:latin typeface="+mn-lt"/>
                          <a:ea typeface="+mn-ea"/>
                          <a:cs typeface="+mn-cs"/>
                        </a:rPr>
                        <a:t>BSN, MPH, PhD (SME) </a:t>
                      </a:r>
                    </a:p>
                  </a:txBody>
                  <a:tcPr/>
                </a:tc>
              </a:tr>
              <a:tr h="12596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t>VA</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dk1"/>
                          </a:solidFill>
                          <a:effectLst/>
                          <a:latin typeface="+mn-lt"/>
                          <a:ea typeface="+mn-ea"/>
                          <a:cs typeface="+mn-cs"/>
                        </a:rPr>
                        <a:t>Kensaku Kawamoto</a:t>
                      </a:r>
                      <a:r>
                        <a:rPr lang="en-US" sz="1400" kern="1200" dirty="0" smtClean="0">
                          <a:solidFill>
                            <a:schemeClr val="dk1"/>
                          </a:solidFill>
                          <a:effectLst/>
                          <a:latin typeface="+mn-lt"/>
                          <a:ea typeface="+mn-ea"/>
                          <a:cs typeface="+mn-cs"/>
                        </a:rPr>
                        <a:t>, MD, PhD</a:t>
                      </a:r>
                      <a:endParaRPr lang="en-US" sz="1400" dirty="0" smtClean="0"/>
                    </a:p>
                    <a:p>
                      <a:r>
                        <a:rPr lang="en-US" sz="1300" kern="1200" dirty="0" smtClean="0">
                          <a:solidFill>
                            <a:schemeClr val="dk1"/>
                          </a:solidFill>
                          <a:effectLst/>
                          <a:latin typeface="+mn-lt"/>
                          <a:ea typeface="+mn-ea"/>
                          <a:cs typeface="+mn-cs"/>
                        </a:rPr>
                        <a:t>Associate Chief Medica</a:t>
                      </a:r>
                      <a:r>
                        <a:rPr lang="en-US" sz="1300" kern="1200" baseline="0" dirty="0" smtClean="0">
                          <a:solidFill>
                            <a:schemeClr val="dk1"/>
                          </a:solidFill>
                          <a:effectLst/>
                          <a:latin typeface="+mn-lt"/>
                          <a:ea typeface="+mn-ea"/>
                          <a:cs typeface="+mn-cs"/>
                        </a:rPr>
                        <a:t>l Information Officer</a:t>
                      </a:r>
                      <a:endParaRPr lang="en-US" sz="1300" dirty="0" smtClean="0"/>
                    </a:p>
                    <a:p>
                      <a:r>
                        <a:rPr lang="en-US" sz="1300" kern="1200" dirty="0" smtClean="0">
                          <a:solidFill>
                            <a:schemeClr val="dk1"/>
                          </a:solidFill>
                          <a:effectLst/>
                          <a:latin typeface="+mn-lt"/>
                          <a:ea typeface="+mn-ea"/>
                          <a:cs typeface="+mn-cs"/>
                        </a:rPr>
                        <a:t>Assistant Professor, Department of Biomedical Informatics</a:t>
                      </a:r>
                      <a:endParaRPr lang="en-US" sz="1300" dirty="0" smtClean="0"/>
                    </a:p>
                    <a:p>
                      <a:r>
                        <a:rPr lang="en-US" sz="1300" kern="1200" dirty="0" smtClean="0">
                          <a:solidFill>
                            <a:schemeClr val="dk1"/>
                          </a:solidFill>
                          <a:effectLst/>
                          <a:latin typeface="+mn-lt"/>
                          <a:ea typeface="+mn-ea"/>
                          <a:cs typeface="+mn-cs"/>
                        </a:rPr>
                        <a:t>University of Utah</a:t>
                      </a:r>
                      <a:endParaRPr lang="en-US" sz="1300"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b="1" dirty="0" smtClean="0"/>
                        <a:t>Robert Lario </a:t>
                      </a:r>
                      <a:r>
                        <a:rPr lang="en-US" sz="1400" dirty="0" smtClean="0">
                          <a:solidFill>
                            <a:schemeClr val="tx1"/>
                          </a:solidFill>
                          <a:latin typeface="+mn-lt"/>
                          <a:cs typeface="Arial" pitchFamily="34" charset="0"/>
                        </a:rPr>
                        <a:t>MSE, MBA</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mn-lt"/>
                          <a:cs typeface="Arial" pitchFamily="34" charset="0"/>
                        </a:rPr>
                        <a:t>CEO, </a:t>
                      </a:r>
                      <a:r>
                        <a:rPr lang="en-US" sz="1400" dirty="0" err="1" smtClean="0">
                          <a:solidFill>
                            <a:schemeClr val="tx1"/>
                          </a:solidFill>
                          <a:latin typeface="+mn-lt"/>
                          <a:cs typeface="Arial" pitchFamily="34" charset="0"/>
                        </a:rPr>
                        <a:t>Visumpoint</a:t>
                      </a:r>
                      <a:endParaRPr lang="en-US" sz="1400" dirty="0" smtClean="0">
                        <a:solidFill>
                          <a:schemeClr val="tx1"/>
                        </a:solidFill>
                        <a:latin typeface="+mn-lt"/>
                        <a:cs typeface="Arial"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Documentation Template: UTI (Partial History and Physical)</a:t>
                      </a:r>
                    </a:p>
                    <a:p>
                      <a:endParaRPr lang="en-US" sz="1600" strike="sngStrik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t>Wolters Kluwer</a:t>
                      </a:r>
                    </a:p>
                    <a:p>
                      <a:r>
                        <a:rPr lang="en-US" sz="1400" b="1" kern="1200" dirty="0" smtClean="0">
                          <a:solidFill>
                            <a:schemeClr val="dk1"/>
                          </a:solidFill>
                          <a:effectLst/>
                          <a:latin typeface="+mn-lt"/>
                          <a:ea typeface="+mn-ea"/>
                          <a:cs typeface="+mn-cs"/>
                        </a:rPr>
                        <a:t>Christy May</a:t>
                      </a:r>
                      <a:r>
                        <a:rPr lang="en-US" sz="1400" b="0" kern="1200" dirty="0" smtClean="0">
                          <a:solidFill>
                            <a:schemeClr val="dk1"/>
                          </a:solidFill>
                          <a:effectLst/>
                          <a:latin typeface="+mn-lt"/>
                          <a:ea typeface="+mn-ea"/>
                          <a:cs typeface="+mn-cs"/>
                        </a:rPr>
                        <a:t>, MS, RHIA</a:t>
                      </a:r>
                      <a:endParaRPr lang="en-US" sz="1400" b="0" dirty="0" smtClean="0"/>
                    </a:p>
                    <a:p>
                      <a:endParaRPr lang="en-US" sz="1600" b="0" strike="sngStrike" dirty="0"/>
                    </a:p>
                  </a:txBody>
                  <a:tcPr/>
                </a:tc>
              </a:tr>
              <a:tr h="958835">
                <a:tc>
                  <a:txBody>
                    <a:bodyPr/>
                    <a:lstStyle/>
                    <a:p>
                      <a:r>
                        <a:rPr lang="en-US" sz="1600" b="1" dirty="0" smtClean="0"/>
                        <a:t>Design Clinicals</a:t>
                      </a:r>
                    </a:p>
                    <a:p>
                      <a:r>
                        <a:rPr lang="en-US" sz="1400" b="1" dirty="0" smtClean="0"/>
                        <a:t>Dewey Howell</a:t>
                      </a:r>
                      <a:r>
                        <a:rPr lang="en-US" sz="1400" dirty="0" smtClean="0"/>
                        <a:t>, MD, PhD</a:t>
                      </a:r>
                      <a:br>
                        <a:rPr lang="en-US" sz="1400" dirty="0" smtClean="0"/>
                      </a:br>
                      <a:r>
                        <a:rPr lang="en-US" sz="1400" dirty="0" smtClean="0"/>
                        <a:t>Founder, CEO</a:t>
                      </a:r>
                      <a:endParaRPr lang="en-US" sz="1400" dirty="0"/>
                    </a:p>
                  </a:txBody>
                  <a:tcPr/>
                </a:tc>
                <a:tc>
                  <a:txBody>
                    <a:bodyPr/>
                    <a:lstStyle/>
                    <a:p>
                      <a:r>
                        <a:rPr lang="en-US" sz="1600" dirty="0" smtClean="0"/>
                        <a:t>Order Set:</a:t>
                      </a:r>
                      <a:r>
                        <a:rPr lang="en-US" sz="1600" baseline="0" dirty="0" smtClean="0"/>
                        <a:t> Heart Failure</a:t>
                      </a:r>
                      <a:endParaRPr lang="en-US" sz="1600" dirty="0"/>
                    </a:p>
                  </a:txBody>
                  <a:tcPr/>
                </a:tc>
                <a:tc>
                  <a:txBody>
                    <a:bodyPr/>
                    <a:lstStyle/>
                    <a:p>
                      <a:r>
                        <a:rPr lang="en-US" sz="1600" b="1" dirty="0" smtClean="0"/>
                        <a:t>Zynx Health</a:t>
                      </a:r>
                    </a:p>
                    <a:p>
                      <a:r>
                        <a:rPr lang="en-US" sz="1400" b="1" dirty="0" smtClean="0"/>
                        <a:t>Victor Lee</a:t>
                      </a:r>
                      <a:r>
                        <a:rPr lang="en-US" sz="1400" b="0" dirty="0" smtClean="0"/>
                        <a:t>, MD</a:t>
                      </a:r>
                    </a:p>
                    <a:p>
                      <a:r>
                        <a:rPr lang="en-US" sz="1400" dirty="0" smtClean="0">
                          <a:effectLst/>
                        </a:rPr>
                        <a:t>Vice President, Clinical Informatics</a:t>
                      </a:r>
                    </a:p>
                    <a:p>
                      <a:r>
                        <a:rPr lang="en-US" sz="1400" b="1" dirty="0" smtClean="0">
                          <a:effectLst/>
                        </a:rPr>
                        <a:t>Claude Nanjo</a:t>
                      </a:r>
                      <a:endParaRPr lang="en-US" sz="1400" b="1" dirty="0" smtClean="0"/>
                    </a:p>
                    <a:p>
                      <a:r>
                        <a:rPr lang="en-US" sz="1400" dirty="0" smtClean="0"/>
                        <a:t>Senior Software Architect</a:t>
                      </a:r>
                      <a:endParaRPr lang="en-US" sz="1400" dirty="0" smtClean="0">
                        <a:effectLst/>
                      </a:endParaRPr>
                    </a:p>
                  </a:txBody>
                  <a:tcPr/>
                </a:tc>
              </a:tr>
            </a:tbl>
          </a:graphicData>
        </a:graphic>
      </p:graphicFrame>
    </p:spTree>
    <p:extLst>
      <p:ext uri="{BB962C8B-B14F-4D97-AF65-F5344CB8AC3E}">
        <p14:creationId xmlns:p14="http://schemas.microsoft.com/office/powerpoint/2010/main" val="3570378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UC 1 Pilot Findings</a:t>
            </a:r>
            <a:endParaRPr lang="en-US" sz="3200" dirty="0"/>
          </a:p>
        </p:txBody>
      </p:sp>
      <p:sp>
        <p:nvSpPr>
          <p:cNvPr id="3" name="Content Placeholder 2"/>
          <p:cNvSpPr>
            <a:spLocks noGrp="1"/>
          </p:cNvSpPr>
          <p:nvPr>
            <p:ph idx="1"/>
          </p:nvPr>
        </p:nvSpPr>
        <p:spPr>
          <a:xfrm>
            <a:off x="457200" y="1524000"/>
            <a:ext cx="8229600" cy="5257800"/>
          </a:xfrm>
        </p:spPr>
        <p:txBody>
          <a:bodyPr>
            <a:normAutofit fontScale="85000" lnSpcReduction="20000"/>
          </a:bodyPr>
          <a:lstStyle/>
          <a:p>
            <a:pPr>
              <a:buFont typeface="Arial" pitchFamily="34" charset="0"/>
              <a:buChar char="•"/>
            </a:pPr>
            <a:r>
              <a:rPr lang="en-US" dirty="0"/>
              <a:t>Syntax translation was straightforward </a:t>
            </a:r>
          </a:p>
          <a:p>
            <a:pPr lvl="1"/>
            <a:r>
              <a:rPr lang="en-US" dirty="0"/>
              <a:t>Shared heritage of HeD and </a:t>
            </a:r>
            <a:r>
              <a:rPr lang="en-US" dirty="0" err="1"/>
              <a:t>CREF</a:t>
            </a:r>
            <a:r>
              <a:rPr lang="en-US" dirty="0"/>
              <a:t> provided very close mapping of operators</a:t>
            </a:r>
          </a:p>
          <a:p>
            <a:pPr>
              <a:buFont typeface="Arial" pitchFamily="34" charset="0"/>
              <a:buChar char="•"/>
            </a:pPr>
            <a:r>
              <a:rPr lang="en-US" dirty="0"/>
              <a:t>Data model translation required changes to the rule implementation</a:t>
            </a:r>
          </a:p>
          <a:p>
            <a:pPr lvl="1"/>
            <a:r>
              <a:rPr lang="en-US" dirty="0"/>
              <a:t>Negation rationale: observation of </a:t>
            </a:r>
            <a:r>
              <a:rPr lang="en-US" i="1" dirty="0"/>
              <a:t>documented</a:t>
            </a:r>
            <a:r>
              <a:rPr lang="en-US" dirty="0"/>
              <a:t> </a:t>
            </a:r>
            <a:r>
              <a:rPr lang="en-US" i="1" dirty="0"/>
              <a:t>reason for not prescribing</a:t>
            </a:r>
            <a:r>
              <a:rPr lang="en-US" dirty="0"/>
              <a:t> versus </a:t>
            </a:r>
            <a:r>
              <a:rPr lang="en-US" i="1" dirty="0"/>
              <a:t>allergy to aspirin</a:t>
            </a:r>
          </a:p>
          <a:p>
            <a:pPr lvl="1"/>
            <a:r>
              <a:rPr lang="en-US" dirty="0"/>
              <a:t>Medication: </a:t>
            </a:r>
            <a:r>
              <a:rPr lang="en-US" i="1" dirty="0"/>
              <a:t>aspirin as a substance </a:t>
            </a:r>
            <a:r>
              <a:rPr lang="en-US" dirty="0"/>
              <a:t>versus </a:t>
            </a:r>
            <a:r>
              <a:rPr lang="en-US" i="1" dirty="0"/>
              <a:t>antithrombotic therapy as a class</a:t>
            </a:r>
          </a:p>
          <a:p>
            <a:pPr lvl="1"/>
            <a:r>
              <a:rPr lang="en-US" dirty="0"/>
              <a:t>Procedures: </a:t>
            </a:r>
            <a:r>
              <a:rPr lang="en-US" i="1" dirty="0"/>
              <a:t>performed procedure</a:t>
            </a:r>
            <a:r>
              <a:rPr lang="en-US" dirty="0"/>
              <a:t> versus </a:t>
            </a:r>
            <a:r>
              <a:rPr lang="en-US" i="1" dirty="0"/>
              <a:t>encounters with procedure code</a:t>
            </a:r>
          </a:p>
          <a:p>
            <a:pPr>
              <a:buFont typeface="Arial" pitchFamily="34" charset="0"/>
              <a:buChar char="•"/>
            </a:pPr>
            <a:r>
              <a:rPr lang="en-US" dirty="0"/>
              <a:t>Gaps in guidance modeling </a:t>
            </a:r>
          </a:p>
          <a:p>
            <a:pPr lvl="1"/>
            <a:r>
              <a:rPr lang="en-US" dirty="0"/>
              <a:t>Action models differed in messaging granularity, specificity of severity, and action proposal architecture</a:t>
            </a:r>
          </a:p>
          <a:p>
            <a:pPr lvl="1"/>
            <a:r>
              <a:rPr lang="en-US" dirty="0"/>
              <a:t>HeD rule implementation was modified to meet </a:t>
            </a:r>
            <a:r>
              <a:rPr lang="en-US" dirty="0" err="1"/>
              <a:t>CREF</a:t>
            </a:r>
            <a:r>
              <a:rPr lang="en-US" dirty="0"/>
              <a:t> requirements</a:t>
            </a:r>
          </a:p>
          <a:p>
            <a:pPr>
              <a:buFont typeface="Arial" pitchFamily="34" charset="0"/>
              <a:buChar char="•"/>
            </a:pPr>
            <a:r>
              <a:rPr lang="en-US" dirty="0" smtClean="0">
                <a:solidFill>
                  <a:schemeClr val="bg1">
                    <a:lumMod val="50000"/>
                  </a:schemeClr>
                </a:solidFill>
                <a:cs typeface="ＭＳ Ｐゴシック"/>
              </a:rPr>
              <a:t>We </a:t>
            </a:r>
            <a:r>
              <a:rPr lang="en-US" dirty="0">
                <a:solidFill>
                  <a:schemeClr val="bg1">
                    <a:lumMod val="50000"/>
                  </a:schemeClr>
                </a:solidFill>
                <a:cs typeface="ＭＳ Ｐゴシック"/>
              </a:rPr>
              <a:t>could represent the reporting criteria in a fully computable manner in HeD</a:t>
            </a:r>
          </a:p>
          <a:p>
            <a:pPr>
              <a:buFont typeface="Arial" pitchFamily="34" charset="0"/>
              <a:buChar char="•"/>
            </a:pPr>
            <a:r>
              <a:rPr lang="en-US" dirty="0" err="1">
                <a:solidFill>
                  <a:schemeClr val="bg1">
                    <a:lumMod val="50000"/>
                  </a:schemeClr>
                </a:solidFill>
                <a:cs typeface="ＭＳ Ｐゴシック"/>
              </a:rPr>
              <a:t>HeD's</a:t>
            </a:r>
            <a:r>
              <a:rPr lang="en-US" dirty="0">
                <a:solidFill>
                  <a:schemeClr val="bg1">
                    <a:lumMod val="50000"/>
                  </a:schemeClr>
                </a:solidFill>
                <a:cs typeface="ＭＳ Ｐゴシック"/>
              </a:rPr>
              <a:t> expressivity exceeded that of the target's systems rule capabilities in one area (but there was an approach to achieve almost equivalent functionality in the vendor system)</a:t>
            </a:r>
          </a:p>
          <a:p>
            <a:pPr>
              <a:buFont typeface="Arial" pitchFamily="34" charset="0"/>
              <a:buChar char="•"/>
            </a:pPr>
            <a:r>
              <a:rPr lang="en-US" dirty="0">
                <a:solidFill>
                  <a:schemeClr val="bg1">
                    <a:lumMod val="50000"/>
                  </a:schemeClr>
                </a:solidFill>
                <a:cs typeface="ＭＳ Ｐゴシック"/>
              </a:rPr>
              <a:t>The process revealed gaps in the vendor’s CDS (e.g., location of encounter), resulting in plans to add new capability based on lessons learned from the </a:t>
            </a:r>
            <a:r>
              <a:rPr lang="en-US" dirty="0" smtClean="0">
                <a:solidFill>
                  <a:schemeClr val="bg1">
                    <a:lumMod val="50000"/>
                  </a:schemeClr>
                </a:solidFill>
                <a:cs typeface="ＭＳ Ｐゴシック"/>
              </a:rPr>
              <a:t>pilot</a:t>
            </a:r>
          </a:p>
          <a:p>
            <a:pPr>
              <a:buFont typeface="Arial" pitchFamily="34" charset="0"/>
              <a:buChar char="•"/>
            </a:pPr>
            <a:r>
              <a:rPr lang="en-US" dirty="0"/>
              <a:t>A standard terminology for orders would be helpful for CDS and would benefit Health eDecisions Use Case 1 and 2</a:t>
            </a:r>
          </a:p>
          <a:p>
            <a:pPr lvl="1">
              <a:buFont typeface="Arial" pitchFamily="34" charset="0"/>
              <a:buChar char="•"/>
            </a:pPr>
            <a:r>
              <a:rPr lang="en-US" dirty="0"/>
              <a:t>Meanwhile, terminology guidance needs to be more prescriptive</a:t>
            </a:r>
          </a:p>
          <a:p>
            <a:pPr>
              <a:buFont typeface="Arial" pitchFamily="34" charset="0"/>
              <a:buChar char="•"/>
            </a:pPr>
            <a:endParaRPr lang="en-US" dirty="0">
              <a:solidFill>
                <a:schemeClr val="bg1">
                  <a:lumMod val="50000"/>
                </a:schemeClr>
              </a:solidFill>
            </a:endParaRPr>
          </a:p>
          <a:p>
            <a:endParaRPr lang="en-US" dirty="0"/>
          </a:p>
        </p:txBody>
      </p:sp>
      <p:sp>
        <p:nvSpPr>
          <p:cNvPr id="4" name="Slide Number Placeholder 3"/>
          <p:cNvSpPr>
            <a:spLocks noGrp="1"/>
          </p:cNvSpPr>
          <p:nvPr>
            <p:ph type="sldNum" sz="quarter" idx="12"/>
          </p:nvPr>
        </p:nvSpPr>
        <p:spPr/>
        <p:txBody>
          <a:bodyPr/>
          <a:lstStyle/>
          <a:p>
            <a:pPr>
              <a:defRPr/>
            </a:pPr>
            <a:fld id="{E1A5DB0C-5155-4E26-88A0-21629CE60A71}" type="slidenum">
              <a:rPr lang="en-US" smtClean="0"/>
              <a:pPr>
                <a:defRPr/>
              </a:pPr>
              <a:t>33</a:t>
            </a:fld>
            <a:endParaRPr lang="en-US" dirty="0"/>
          </a:p>
        </p:txBody>
      </p:sp>
    </p:spTree>
    <p:extLst>
      <p:ext uri="{BB962C8B-B14F-4D97-AF65-F5344CB8AC3E}">
        <p14:creationId xmlns:p14="http://schemas.microsoft.com/office/powerpoint/2010/main" val="3009525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 Support of </a:t>
            </a:r>
            <a:r>
              <a:rPr lang="en-US" sz="3200" dirty="0" err="1" smtClean="0"/>
              <a:t>UC</a:t>
            </a:r>
            <a:r>
              <a:rPr lang="en-US" sz="3200" dirty="0" smtClean="0"/>
              <a:t> 1 Pilots: HeD Schema Framework Tool</a:t>
            </a:r>
            <a:endParaRPr lang="en-US" sz="3200" dirty="0"/>
          </a:p>
        </p:txBody>
      </p:sp>
      <p:sp>
        <p:nvSpPr>
          <p:cNvPr id="3" name="Content Placeholder 2"/>
          <p:cNvSpPr>
            <a:spLocks noGrp="1"/>
          </p:cNvSpPr>
          <p:nvPr>
            <p:ph idx="1"/>
          </p:nvPr>
        </p:nvSpPr>
        <p:spPr>
          <a:xfrm>
            <a:off x="373063" y="1705714"/>
            <a:ext cx="8229600" cy="4141788"/>
          </a:xfrm>
        </p:spPr>
        <p:txBody>
          <a:bodyPr>
            <a:normAutofit fontScale="92500" lnSpcReduction="20000"/>
          </a:bodyPr>
          <a:lstStyle/>
          <a:p>
            <a:pPr>
              <a:buFont typeface="Arial" pitchFamily="34" charset="0"/>
              <a:buChar char="•"/>
            </a:pPr>
            <a:r>
              <a:rPr lang="en-US" dirty="0" smtClean="0"/>
              <a:t>HeD Schema Framework is a set of .NET technologies that serves as a foundation for implementing functionality related to the HeD Schema</a:t>
            </a:r>
          </a:p>
          <a:p>
            <a:pPr>
              <a:buFont typeface="Arial" pitchFamily="34" charset="0"/>
              <a:buChar char="•"/>
            </a:pPr>
            <a:r>
              <a:rPr lang="en-US" dirty="0" smtClean="0"/>
              <a:t>For example, the following types of applications could be built using the foundation provided by this framework:</a:t>
            </a:r>
          </a:p>
          <a:p>
            <a:pPr lvl="1">
              <a:buFont typeface="Arial" pitchFamily="34" charset="0"/>
              <a:buChar char="•"/>
            </a:pPr>
            <a:r>
              <a:rPr lang="en-US" dirty="0" smtClean="0"/>
              <a:t>Semantic Validation</a:t>
            </a:r>
          </a:p>
          <a:p>
            <a:pPr lvl="1">
              <a:buFont typeface="Arial" pitchFamily="34" charset="0"/>
              <a:buChar char="•"/>
            </a:pPr>
            <a:r>
              <a:rPr lang="en-US" dirty="0" smtClean="0"/>
              <a:t>Translation</a:t>
            </a:r>
          </a:p>
          <a:p>
            <a:pPr lvl="1">
              <a:buFont typeface="Arial" pitchFamily="34" charset="0"/>
              <a:buChar char="•"/>
            </a:pPr>
            <a:r>
              <a:rPr lang="en-US" dirty="0" smtClean="0"/>
              <a:t>Evaluation</a:t>
            </a:r>
          </a:p>
          <a:p>
            <a:pPr lvl="1">
              <a:buFont typeface="Arial" pitchFamily="34" charset="0"/>
              <a:buChar char="•"/>
            </a:pPr>
            <a:r>
              <a:rPr lang="en-US" dirty="0" smtClean="0"/>
              <a:t>Visual Designers</a:t>
            </a:r>
          </a:p>
          <a:p>
            <a:pPr>
              <a:buFont typeface="Arial" pitchFamily="34" charset="0"/>
              <a:buChar char="•"/>
            </a:pPr>
            <a:r>
              <a:rPr lang="en-US" dirty="0" smtClean="0"/>
              <a:t>Developed as Open Source with a Berkeley 3-Clause License</a:t>
            </a:r>
          </a:p>
          <a:p>
            <a:pPr>
              <a:buFont typeface="Arial" pitchFamily="34" charset="0"/>
              <a:buChar char="•"/>
            </a:pPr>
            <a:r>
              <a:rPr lang="en-US" dirty="0" smtClean="0"/>
              <a:t>Hosted on Google Code Repository</a:t>
            </a:r>
          </a:p>
          <a:p>
            <a:pPr lvl="1">
              <a:buFont typeface="Arial" pitchFamily="34" charset="0"/>
              <a:buChar char="•"/>
            </a:pPr>
            <a:r>
              <a:rPr lang="en-US" u="sng" dirty="0">
                <a:hlinkClick r:id="rId3"/>
              </a:rPr>
              <a:t>http://</a:t>
            </a:r>
            <a:r>
              <a:rPr lang="en-US" u="sng" dirty="0" smtClean="0">
                <a:hlinkClick r:id="rId3"/>
              </a:rPr>
              <a:t>code.google.com/p/health-e-decisions/</a:t>
            </a:r>
            <a:endParaRPr lang="en-US" u="sng" dirty="0"/>
          </a:p>
          <a:p>
            <a:pPr lvl="1">
              <a:buFont typeface="Arial" pitchFamily="34" charset="0"/>
              <a:buChar char="•"/>
            </a:pPr>
            <a:r>
              <a:rPr lang="en-US" dirty="0" smtClean="0">
                <a:hlinkClick r:id="rId4"/>
              </a:rPr>
              <a:t>http</a:t>
            </a:r>
            <a:r>
              <a:rPr lang="en-US" dirty="0">
                <a:hlinkClick r:id="rId4"/>
              </a:rPr>
              <a:t>://code.google.com/p/health-e-decisions/source/browse/trunk/src/framework/Deploy/HeDArtifactUtility_20130502.zip</a:t>
            </a:r>
            <a:endParaRPr lang="en-US" dirty="0"/>
          </a:p>
          <a:p>
            <a:pPr lvl="1">
              <a:buFont typeface="Arial" pitchFamily="34" charset="0"/>
              <a:buChar char="•"/>
            </a:pP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34</a:t>
            </a:fld>
            <a:endParaRPr lang="en-US" dirty="0"/>
          </a:p>
        </p:txBody>
      </p:sp>
    </p:spTree>
    <p:extLst>
      <p:ext uri="{BB962C8B-B14F-4D97-AF65-F5344CB8AC3E}">
        <p14:creationId xmlns:p14="http://schemas.microsoft.com/office/powerpoint/2010/main" val="1595946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idx="4294967295"/>
          </p:nvPr>
        </p:nvSpPr>
        <p:spPr>
          <a:xfrm>
            <a:off x="266700" y="2514600"/>
            <a:ext cx="8686800" cy="1309688"/>
          </a:xfrm>
        </p:spPr>
        <p:txBody>
          <a:bodyPr/>
          <a:lstStyle/>
          <a:p>
            <a:pPr algn="ctr" eaLnBrk="1" hangingPunct="1"/>
            <a:r>
              <a:rPr lang="en-US" sz="3200" dirty="0" smtClean="0"/>
              <a:t>Application of Use Case 2: Immunization Calculation Engine (ICE)</a:t>
            </a:r>
            <a:br>
              <a:rPr lang="en-US" sz="3200" dirty="0" smtClean="0"/>
            </a:br>
            <a:endParaRPr lang="en-US" sz="3200" dirty="0" smtClean="0"/>
          </a:p>
        </p:txBody>
      </p:sp>
      <p:sp>
        <p:nvSpPr>
          <p:cNvPr id="14339" name="Rectangle 3"/>
          <p:cNvSpPr>
            <a:spLocks noGrp="1" noChangeArrowheads="1"/>
          </p:cNvSpPr>
          <p:nvPr>
            <p:ph type="subTitle" idx="4294967295"/>
          </p:nvPr>
        </p:nvSpPr>
        <p:spPr>
          <a:xfrm>
            <a:off x="266700" y="3886200"/>
            <a:ext cx="8686800" cy="762000"/>
          </a:xfrm>
        </p:spPr>
        <p:txBody>
          <a:bodyPr/>
          <a:lstStyle/>
          <a:p>
            <a:pPr marL="0" indent="0" algn="ctr" eaLnBrk="1" hangingPunct="1">
              <a:lnSpc>
                <a:spcPct val="80000"/>
              </a:lnSpc>
              <a:buFont typeface="Wingdings" pitchFamily="2" charset="2"/>
              <a:buNone/>
            </a:pPr>
            <a:r>
              <a:rPr lang="en-US" sz="2400" dirty="0" smtClean="0">
                <a:solidFill>
                  <a:schemeClr val="tx2"/>
                </a:solidFill>
              </a:rPr>
              <a:t>Open Source Immunization Decision Support System </a:t>
            </a:r>
          </a:p>
          <a:p>
            <a:pPr marL="0" indent="0" algn="ctr" eaLnBrk="1" hangingPunct="1">
              <a:lnSpc>
                <a:spcPct val="80000"/>
              </a:lnSpc>
              <a:buFont typeface="Wingdings" pitchFamily="2" charset="2"/>
              <a:buNone/>
            </a:pPr>
            <a:r>
              <a:rPr lang="en-US" sz="2400" dirty="0" smtClean="0">
                <a:solidFill>
                  <a:schemeClr val="tx2"/>
                </a:solidFill>
              </a:rPr>
              <a:t>for Integration with Health Information Systems</a:t>
            </a:r>
          </a:p>
        </p:txBody>
      </p:sp>
      <p:sp>
        <p:nvSpPr>
          <p:cNvPr id="14340" name="Rectangle 3"/>
          <p:cNvSpPr>
            <a:spLocks noChangeArrowheads="1"/>
          </p:cNvSpPr>
          <p:nvPr/>
        </p:nvSpPr>
        <p:spPr bwMode="auto">
          <a:xfrm>
            <a:off x="304800" y="5181600"/>
            <a:ext cx="8610600" cy="1143000"/>
          </a:xfrm>
          <a:prstGeom prst="rect">
            <a:avLst/>
          </a:prstGeom>
          <a:noFill/>
          <a:ln w="9525">
            <a:noFill/>
            <a:miter lim="800000"/>
            <a:headEnd/>
            <a:tailEnd/>
          </a:ln>
        </p:spPr>
        <p:txBody>
          <a:bodyPr/>
          <a:lstStyle/>
          <a:p>
            <a:pPr algn="ctr">
              <a:spcBef>
                <a:spcPct val="20000"/>
              </a:spcBef>
              <a:buClr>
                <a:schemeClr val="folHlink"/>
              </a:buClr>
              <a:buSzPct val="60000"/>
              <a:buFont typeface="Wingdings" pitchFamily="2" charset="2"/>
              <a:buNone/>
            </a:pPr>
            <a:endParaRPr lang="en-US" sz="1600" b="1" baseline="0" dirty="0"/>
          </a:p>
        </p:txBody>
      </p:sp>
      <p:sp>
        <p:nvSpPr>
          <p:cNvPr id="10" name="Rectangle 3"/>
          <p:cNvSpPr txBox="1">
            <a:spLocks noChangeArrowheads="1"/>
          </p:cNvSpPr>
          <p:nvPr/>
        </p:nvSpPr>
        <p:spPr bwMode="auto">
          <a:xfrm>
            <a:off x="0" y="4953000"/>
            <a:ext cx="9133114"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a:lstStyle>
          <a:p>
            <a:pPr marL="0" indent="0" algn="ctr" eaLnBrk="1" hangingPunct="1">
              <a:lnSpc>
                <a:spcPct val="80000"/>
              </a:lnSpc>
              <a:buFont typeface="Wingdings" pitchFamily="2" charset="2"/>
              <a:buNone/>
            </a:pPr>
            <a:r>
              <a:rPr lang="en-US" sz="2400" b="1" kern="0" baseline="0" dirty="0" smtClean="0">
                <a:solidFill>
                  <a:schemeClr val="tx1">
                    <a:lumMod val="65000"/>
                    <a:lumOff val="35000"/>
                  </a:schemeClr>
                </a:solidFill>
              </a:rPr>
              <a:t>Daryl </a:t>
            </a:r>
            <a:r>
              <a:rPr lang="en-US" sz="2400" b="1" kern="0" baseline="0" dirty="0" err="1" smtClean="0">
                <a:solidFill>
                  <a:schemeClr val="tx1">
                    <a:lumMod val="65000"/>
                    <a:lumOff val="35000"/>
                  </a:schemeClr>
                </a:solidFill>
              </a:rPr>
              <a:t>Chertcoff</a:t>
            </a:r>
            <a:endParaRPr lang="en-US" sz="2400" b="1" kern="0" baseline="0" dirty="0" smtClean="0">
              <a:solidFill>
                <a:schemeClr val="tx1">
                  <a:lumMod val="65000"/>
                  <a:lumOff val="35000"/>
                </a:schemeClr>
              </a:solidFill>
            </a:endParaRPr>
          </a:p>
          <a:p>
            <a:pPr marL="0" indent="0" algn="ctr" eaLnBrk="1" hangingPunct="1">
              <a:lnSpc>
                <a:spcPct val="80000"/>
              </a:lnSpc>
              <a:buFont typeface="Wingdings" pitchFamily="2" charset="2"/>
              <a:buNone/>
            </a:pPr>
            <a:r>
              <a:rPr lang="en-US" sz="2000" kern="0" dirty="0" smtClean="0">
                <a:solidFill>
                  <a:schemeClr val="tx1">
                    <a:lumMod val="65000"/>
                    <a:lumOff val="35000"/>
                  </a:schemeClr>
                </a:solidFill>
              </a:rPr>
              <a:t>Project Manager </a:t>
            </a:r>
            <a:r>
              <a:rPr lang="en-US" sz="2000" kern="0" baseline="0" dirty="0" smtClean="0">
                <a:solidFill>
                  <a:schemeClr val="tx1">
                    <a:lumMod val="65000"/>
                    <a:lumOff val="35000"/>
                  </a:schemeClr>
                </a:solidFill>
              </a:rPr>
              <a:t> </a:t>
            </a:r>
          </a:p>
          <a:p>
            <a:pPr marL="0" indent="0" algn="ctr" eaLnBrk="1" hangingPunct="1">
              <a:lnSpc>
                <a:spcPct val="80000"/>
              </a:lnSpc>
              <a:buFont typeface="Wingdings" pitchFamily="2" charset="2"/>
              <a:buNone/>
            </a:pPr>
            <a:r>
              <a:rPr lang="en-US" sz="2000" kern="0" baseline="0" dirty="0" err="1" smtClean="0">
                <a:solidFill>
                  <a:schemeClr val="tx1">
                    <a:lumMod val="65000"/>
                    <a:lumOff val="35000"/>
                  </a:schemeClr>
                </a:solidFill>
              </a:rPr>
              <a:t>HLN</a:t>
            </a:r>
            <a:r>
              <a:rPr lang="en-US" sz="2000" kern="0" baseline="0" dirty="0" smtClean="0">
                <a:solidFill>
                  <a:schemeClr val="tx1">
                    <a:lumMod val="65000"/>
                    <a:lumOff val="35000"/>
                  </a:schemeClr>
                </a:solidFill>
              </a:rPr>
              <a:t> Consulting, LLC</a:t>
            </a:r>
          </a:p>
          <a:p>
            <a:pPr algn="ctr">
              <a:buNone/>
            </a:pPr>
            <a:r>
              <a:rPr lang="en-US" sz="2000" kern="0" dirty="0">
                <a:solidFill>
                  <a:schemeClr val="tx1">
                    <a:lumMod val="65000"/>
                    <a:lumOff val="35000"/>
                  </a:schemeClr>
                </a:solidFill>
              </a:rPr>
              <a:t>URL: </a:t>
            </a:r>
            <a:r>
              <a:rPr lang="en-US" sz="2000" kern="0" dirty="0" smtClean="0">
                <a:solidFill>
                  <a:schemeClr val="tx1">
                    <a:lumMod val="65000"/>
                    <a:lumOff val="35000"/>
                  </a:schemeClr>
                </a:solidFill>
                <a:hlinkClick r:id="rId3"/>
              </a:rPr>
              <a:t>www.hln.com/ice</a:t>
            </a:r>
            <a:r>
              <a:rPr lang="en-US" sz="2000" kern="0" dirty="0" smtClean="0">
                <a:solidFill>
                  <a:schemeClr val="tx1">
                    <a:lumMod val="65000"/>
                    <a:lumOff val="35000"/>
                  </a:schemeClr>
                </a:solidFill>
              </a:rPr>
              <a:t> </a:t>
            </a:r>
            <a:endParaRPr lang="en-US" sz="2000" kern="0" dirty="0">
              <a:solidFill>
                <a:schemeClr val="tx1">
                  <a:lumMod val="65000"/>
                  <a:lumOff val="35000"/>
                </a:schemeClr>
              </a:solidFill>
            </a:endParaRPr>
          </a:p>
          <a:p>
            <a:pPr algn="ctr">
              <a:buNone/>
            </a:pPr>
            <a:r>
              <a:rPr lang="en-US" sz="2000" kern="0" dirty="0">
                <a:solidFill>
                  <a:schemeClr val="tx1">
                    <a:lumMod val="65000"/>
                    <a:lumOff val="35000"/>
                  </a:schemeClr>
                </a:solidFill>
              </a:rPr>
              <a:t>Email: ice@hln.com</a:t>
            </a:r>
          </a:p>
          <a:p>
            <a:pPr marL="0" indent="0" algn="ctr" eaLnBrk="1" hangingPunct="1">
              <a:lnSpc>
                <a:spcPct val="80000"/>
              </a:lnSpc>
              <a:buFont typeface="Wingdings" pitchFamily="2" charset="2"/>
              <a:buNone/>
            </a:pPr>
            <a:endParaRPr lang="en-US" sz="2000" kern="0" baseline="0" dirty="0" smtClean="0">
              <a:solidFill>
                <a:schemeClr val="tx2"/>
              </a:solidFill>
            </a:endParaRPr>
          </a:p>
          <a:p>
            <a:pPr marL="0" indent="0" algn="ctr" eaLnBrk="1" hangingPunct="1">
              <a:lnSpc>
                <a:spcPct val="80000"/>
              </a:lnSpc>
              <a:buFont typeface="Wingdings" pitchFamily="2" charset="2"/>
              <a:buNone/>
            </a:pPr>
            <a:endParaRPr lang="en-US" sz="2400" kern="0" baseline="0" dirty="0" smtClean="0">
              <a:solidFill>
                <a:schemeClr val="tx2"/>
              </a:solidFill>
            </a:endParaRPr>
          </a:p>
        </p:txBody>
      </p:sp>
    </p:spTree>
    <p:extLst>
      <p:ext uri="{BB962C8B-B14F-4D97-AF65-F5344CB8AC3E}">
        <p14:creationId xmlns:p14="http://schemas.microsoft.com/office/powerpoint/2010/main" val="1500893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3"/>
          <p:cNvSpPr>
            <a:spLocks noGrp="1" noChangeArrowheads="1"/>
          </p:cNvSpPr>
          <p:nvPr>
            <p:ph type="sldNum" sz="quarter" idx="4294967295"/>
          </p:nvPr>
        </p:nvSpPr>
        <p:spPr>
          <a:xfrm>
            <a:off x="4267200" y="6400800"/>
            <a:ext cx="609600" cy="304800"/>
          </a:xfrm>
          <a:prstGeom prst="rect">
            <a:avLst/>
          </a:prstGeom>
          <a:noFill/>
          <a:ln>
            <a:miter lim="800000"/>
            <a:headEnd/>
            <a:tailEnd/>
          </a:ln>
        </p:spPr>
        <p:txBody>
          <a:bodyPr/>
          <a:lstStyle/>
          <a:p>
            <a:fld id="{89E6B215-50C1-4599-AD6E-C773B231D591}" type="slidenum">
              <a:rPr lang="en-US" smtClean="0"/>
              <a:pPr/>
              <a:t>36</a:t>
            </a:fld>
            <a:endParaRPr lang="en-US" smtClean="0"/>
          </a:p>
        </p:txBody>
      </p:sp>
      <p:sp>
        <p:nvSpPr>
          <p:cNvPr id="16386" name="Rectangle 2"/>
          <p:cNvSpPr>
            <a:spLocks noGrp="1" noChangeArrowheads="1"/>
          </p:cNvSpPr>
          <p:nvPr>
            <p:ph type="title"/>
          </p:nvPr>
        </p:nvSpPr>
        <p:spPr/>
        <p:txBody>
          <a:bodyPr/>
          <a:lstStyle/>
          <a:p>
            <a:r>
              <a:rPr lang="en-US" sz="3200" dirty="0" smtClean="0"/>
              <a:t>Agenda</a:t>
            </a:r>
          </a:p>
        </p:txBody>
      </p:sp>
      <p:sp>
        <p:nvSpPr>
          <p:cNvPr id="16387" name="Rectangle 3"/>
          <p:cNvSpPr>
            <a:spLocks noGrp="1" noChangeArrowheads="1"/>
          </p:cNvSpPr>
          <p:nvPr>
            <p:ph type="body" idx="1"/>
          </p:nvPr>
        </p:nvSpPr>
        <p:spPr>
          <a:xfrm>
            <a:off x="457200" y="1981200"/>
            <a:ext cx="8610600" cy="4419600"/>
          </a:xfrm>
        </p:spPr>
        <p:txBody>
          <a:bodyPr/>
          <a:lstStyle/>
          <a:p>
            <a:pPr marL="0" indent="0">
              <a:buNone/>
            </a:pPr>
            <a:endParaRPr lang="en-US" sz="2800" dirty="0" smtClean="0"/>
          </a:p>
          <a:p>
            <a:r>
              <a:rPr lang="en-US" sz="2800" dirty="0" smtClean="0"/>
              <a:t>Overview of the ICE Project and Software</a:t>
            </a:r>
          </a:p>
          <a:p>
            <a:r>
              <a:rPr lang="en-US" sz="2800" dirty="0" smtClean="0"/>
              <a:t>Lessons Learned </a:t>
            </a:r>
            <a:r>
              <a:rPr lang="en-US" sz="2000" dirty="0" smtClean="0"/>
              <a:t>(and continue to learn!)</a:t>
            </a:r>
          </a:p>
          <a:p>
            <a:r>
              <a:rPr lang="en-US" sz="2800" dirty="0" smtClean="0"/>
              <a:t>Questions</a:t>
            </a:r>
            <a:endParaRPr lang="en-US" sz="3600" dirty="0" smtClean="0"/>
          </a:p>
          <a:p>
            <a:endParaRPr lang="en-US" sz="2800" dirty="0" smtClean="0"/>
          </a:p>
        </p:txBody>
      </p:sp>
    </p:spTree>
    <p:extLst>
      <p:ext uri="{BB962C8B-B14F-4D97-AF65-F5344CB8AC3E}">
        <p14:creationId xmlns:p14="http://schemas.microsoft.com/office/powerpoint/2010/main" val="2371772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3"/>
          <p:cNvSpPr>
            <a:spLocks noGrp="1" noChangeArrowheads="1"/>
          </p:cNvSpPr>
          <p:nvPr>
            <p:ph type="sldNum" sz="quarter" idx="4294967295"/>
          </p:nvPr>
        </p:nvSpPr>
        <p:spPr>
          <a:xfrm>
            <a:off x="4267200" y="6400800"/>
            <a:ext cx="609600" cy="304800"/>
          </a:xfrm>
          <a:prstGeom prst="rect">
            <a:avLst/>
          </a:prstGeom>
          <a:noFill/>
          <a:ln>
            <a:miter lim="800000"/>
            <a:headEnd/>
            <a:tailEnd/>
          </a:ln>
        </p:spPr>
        <p:txBody>
          <a:bodyPr/>
          <a:lstStyle/>
          <a:p>
            <a:fld id="{79CC9A2E-04F0-4475-AE11-71FC4ADF2CDD}" type="slidenum">
              <a:rPr lang="en-US" smtClean="0"/>
              <a:pPr/>
              <a:t>37</a:t>
            </a:fld>
            <a:endParaRPr lang="en-US" smtClean="0"/>
          </a:p>
        </p:txBody>
      </p:sp>
      <p:sp>
        <p:nvSpPr>
          <p:cNvPr id="77826" name="Rectangle 2"/>
          <p:cNvSpPr>
            <a:spLocks noGrp="1" noChangeArrowheads="1"/>
          </p:cNvSpPr>
          <p:nvPr>
            <p:ph type="ctrTitle" idx="4294967295"/>
          </p:nvPr>
        </p:nvSpPr>
        <p:spPr>
          <a:xfrm>
            <a:off x="228600" y="3200400"/>
            <a:ext cx="8686800" cy="762000"/>
          </a:xfrm>
        </p:spPr>
        <p:txBody>
          <a:bodyPr/>
          <a:lstStyle/>
          <a:p>
            <a:pPr algn="ctr" eaLnBrk="1" hangingPunct="1"/>
            <a:r>
              <a:rPr lang="en-US" sz="3600" dirty="0" smtClean="0"/>
              <a:t/>
            </a:r>
            <a:br>
              <a:rPr lang="en-US" sz="3600" dirty="0" smtClean="0"/>
            </a:br>
            <a:r>
              <a:rPr lang="en-US" sz="3600" dirty="0" smtClean="0"/>
              <a:t>Overview of the ICE Project</a:t>
            </a:r>
          </a:p>
        </p:txBody>
      </p:sp>
    </p:spTree>
    <p:extLst>
      <p:ext uri="{BB962C8B-B14F-4D97-AF65-F5344CB8AC3E}">
        <p14:creationId xmlns:p14="http://schemas.microsoft.com/office/powerpoint/2010/main" val="5259842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smtClean="0"/>
              <a:t>	</a:t>
            </a:r>
          </a:p>
        </p:txBody>
      </p:sp>
      <p:sp>
        <p:nvSpPr>
          <p:cNvPr id="29698" name="Rectangle 3"/>
          <p:cNvSpPr>
            <a:spLocks noGrp="1" noChangeArrowheads="1"/>
          </p:cNvSpPr>
          <p:nvPr>
            <p:ph type="body" idx="1"/>
          </p:nvPr>
        </p:nvSpPr>
        <p:spPr>
          <a:xfrm>
            <a:off x="685800" y="1671638"/>
            <a:ext cx="8269288" cy="4424362"/>
          </a:xfrm>
        </p:spPr>
        <p:txBody>
          <a:bodyPr/>
          <a:lstStyle/>
          <a:p>
            <a:endParaRPr lang="en-US" sz="2800" dirty="0" smtClean="0"/>
          </a:p>
          <a:p>
            <a:r>
              <a:rPr lang="en-US" sz="2800" dirty="0" smtClean="0"/>
              <a:t>Increasingly complex rules</a:t>
            </a:r>
          </a:p>
          <a:p>
            <a:r>
              <a:rPr lang="en-US" sz="2800" dirty="0" smtClean="0"/>
              <a:t>Evolving recommendations from ACIP</a:t>
            </a:r>
          </a:p>
          <a:p>
            <a:r>
              <a:rPr lang="en-US" sz="2800" dirty="0"/>
              <a:t>Increasing pressure to collaborate with the larger Health IT landscape</a:t>
            </a:r>
          </a:p>
          <a:p>
            <a:r>
              <a:rPr lang="en-US" sz="2800" dirty="0" smtClean="0"/>
              <a:t>Ongoing use of aging software architectures, despite growing demand</a:t>
            </a:r>
          </a:p>
          <a:p>
            <a:r>
              <a:rPr lang="en-US" sz="2800" dirty="0" smtClean="0"/>
              <a:t>Competitive funding environment</a:t>
            </a:r>
          </a:p>
          <a:p>
            <a:pPr lvl="1"/>
            <a:endParaRPr lang="en-US" sz="2400" dirty="0" smtClean="0"/>
          </a:p>
        </p:txBody>
      </p:sp>
      <p:sp>
        <p:nvSpPr>
          <p:cNvPr id="29699" name="Rectangle 4"/>
          <p:cNvSpPr>
            <a:spLocks noChangeArrowheads="1"/>
          </p:cNvSpPr>
          <p:nvPr/>
        </p:nvSpPr>
        <p:spPr bwMode="auto">
          <a:xfrm>
            <a:off x="152400" y="152400"/>
            <a:ext cx="8077200" cy="1219200"/>
          </a:xfrm>
          <a:prstGeom prst="rect">
            <a:avLst/>
          </a:prstGeom>
          <a:noFill/>
          <a:ln w="9525">
            <a:noFill/>
            <a:miter lim="800000"/>
            <a:headEnd/>
            <a:tailEnd/>
          </a:ln>
        </p:spPr>
        <p:txBody>
          <a:bodyPr anchor="b"/>
          <a:lstStyle/>
          <a:p>
            <a:pPr eaLnBrk="0" hangingPunct="0"/>
            <a:r>
              <a:rPr lang="en-US" sz="3200" baseline="0" dirty="0" smtClean="0">
                <a:solidFill>
                  <a:srgbClr val="025AA3"/>
                </a:solidFill>
                <a:latin typeface="Century" panose="02040604050505020304" pitchFamily="18" charset="0"/>
              </a:rPr>
              <a:t>Immunization Forecasting Isn’t </a:t>
            </a:r>
            <a:r>
              <a:rPr lang="en-US" sz="3200" baseline="0" dirty="0">
                <a:solidFill>
                  <a:srgbClr val="025AA3"/>
                </a:solidFill>
                <a:latin typeface="Century" panose="02040604050505020304" pitchFamily="18" charset="0"/>
              </a:rPr>
              <a:t>E</a:t>
            </a:r>
            <a:r>
              <a:rPr lang="en-US" sz="3200" baseline="0" dirty="0" smtClean="0">
                <a:solidFill>
                  <a:srgbClr val="025AA3"/>
                </a:solidFill>
                <a:latin typeface="Century" panose="02040604050505020304" pitchFamily="18" charset="0"/>
              </a:rPr>
              <a:t>asy…</a:t>
            </a:r>
            <a:endParaRPr lang="en-US" sz="3200" baseline="0" dirty="0">
              <a:solidFill>
                <a:srgbClr val="025AA3"/>
              </a:solidFill>
              <a:latin typeface="Century" panose="02040604050505020304" pitchFamily="18" charset="0"/>
            </a:endParaRPr>
          </a:p>
        </p:txBody>
      </p:sp>
      <p:sp>
        <p:nvSpPr>
          <p:cNvPr id="29700" name="Rectangle 13"/>
          <p:cNvSpPr txBox="1">
            <a:spLocks noGrp="1" noChangeArrowheads="1"/>
          </p:cNvSpPr>
          <p:nvPr/>
        </p:nvSpPr>
        <p:spPr bwMode="auto">
          <a:xfrm>
            <a:off x="4267200" y="6400800"/>
            <a:ext cx="609600" cy="304800"/>
          </a:xfrm>
          <a:prstGeom prst="rect">
            <a:avLst/>
          </a:prstGeom>
          <a:noFill/>
          <a:ln w="9525">
            <a:noFill/>
            <a:miter lim="800000"/>
            <a:headEnd/>
            <a:tailEnd/>
          </a:ln>
        </p:spPr>
        <p:txBody>
          <a:bodyPr anchor="b"/>
          <a:lstStyle/>
          <a:p>
            <a:pPr algn="ctr"/>
            <a:fld id="{AFD10858-59F7-44FF-A574-7AF584770DFB}" type="slidenum">
              <a:rPr lang="en-US" sz="1000" baseline="0"/>
              <a:pPr algn="ctr"/>
              <a:t>38</a:t>
            </a:fld>
            <a:endParaRPr lang="en-US" sz="1000" baseline="0"/>
          </a:p>
        </p:txBody>
      </p:sp>
    </p:spTree>
    <p:extLst>
      <p:ext uri="{BB962C8B-B14F-4D97-AF65-F5344CB8AC3E}">
        <p14:creationId xmlns:p14="http://schemas.microsoft.com/office/powerpoint/2010/main" val="2380121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4294967295"/>
          </p:nvPr>
        </p:nvSpPr>
        <p:spPr>
          <a:xfrm>
            <a:off x="609600" y="1752600"/>
            <a:ext cx="8229600" cy="3899161"/>
          </a:xfrm>
        </p:spPr>
        <p:txBody>
          <a:bodyPr/>
          <a:lstStyle/>
          <a:p>
            <a:pPr marL="0" indent="0">
              <a:buNone/>
            </a:pPr>
            <a:r>
              <a:rPr lang="en-US" dirty="0" smtClean="0"/>
              <a:t>“Create </a:t>
            </a:r>
            <a:r>
              <a:rPr lang="en-US" dirty="0"/>
              <a:t>a freely available </a:t>
            </a:r>
          </a:p>
          <a:p>
            <a:pPr marL="0" indent="0">
              <a:buNone/>
            </a:pPr>
            <a:endParaRPr lang="en-US" sz="800" dirty="0"/>
          </a:p>
          <a:p>
            <a:pPr marL="0" indent="0">
              <a:buNone/>
            </a:pPr>
            <a:r>
              <a:rPr lang="en-US" dirty="0"/>
              <a:t>immunization decision support system that promotes clinical best practices, </a:t>
            </a:r>
          </a:p>
          <a:p>
            <a:pPr marL="0" indent="0">
              <a:buNone/>
            </a:pPr>
            <a:endParaRPr lang="en-US" sz="800" dirty="0"/>
          </a:p>
          <a:p>
            <a:pPr marL="0" indent="0">
              <a:buNone/>
            </a:pPr>
            <a:r>
              <a:rPr lang="en-US" dirty="0"/>
              <a:t>adapts to changing requirements, </a:t>
            </a:r>
          </a:p>
          <a:p>
            <a:pPr marL="0" indent="0">
              <a:buNone/>
            </a:pPr>
            <a:endParaRPr lang="en-US" sz="800" dirty="0"/>
          </a:p>
          <a:p>
            <a:pPr marL="0" indent="0">
              <a:buNone/>
            </a:pPr>
            <a:r>
              <a:rPr lang="en-US" dirty="0"/>
              <a:t>and easily integrates with other health information systems.”</a:t>
            </a:r>
          </a:p>
        </p:txBody>
      </p:sp>
      <p:sp>
        <p:nvSpPr>
          <p:cNvPr id="6" name="Rectangle 2"/>
          <p:cNvSpPr txBox="1">
            <a:spLocks noChangeArrowheads="1"/>
          </p:cNvSpPr>
          <p:nvPr/>
        </p:nvSpPr>
        <p:spPr bwMode="auto">
          <a:xfrm>
            <a:off x="152400" y="116729"/>
            <a:ext cx="8141505" cy="125487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ahoma" pitchFamily="34" charset="0"/>
                <a:cs typeface="Arial" charset="0"/>
              </a:defRPr>
            </a:lvl2pPr>
            <a:lvl3pPr algn="l" rtl="0" eaLnBrk="0" fontAlgn="base" hangingPunct="0">
              <a:spcBef>
                <a:spcPct val="0"/>
              </a:spcBef>
              <a:spcAft>
                <a:spcPct val="0"/>
              </a:spcAft>
              <a:defRPr sz="4000">
                <a:solidFill>
                  <a:schemeClr val="tx2"/>
                </a:solidFill>
                <a:latin typeface="Tahoma" pitchFamily="34" charset="0"/>
                <a:cs typeface="Arial" charset="0"/>
              </a:defRPr>
            </a:lvl3pPr>
            <a:lvl4pPr algn="l" rtl="0" eaLnBrk="0" fontAlgn="base" hangingPunct="0">
              <a:spcBef>
                <a:spcPct val="0"/>
              </a:spcBef>
              <a:spcAft>
                <a:spcPct val="0"/>
              </a:spcAft>
              <a:defRPr sz="4000">
                <a:solidFill>
                  <a:schemeClr val="tx2"/>
                </a:solidFill>
                <a:latin typeface="Tahoma" pitchFamily="34" charset="0"/>
                <a:cs typeface="Arial" charset="0"/>
              </a:defRPr>
            </a:lvl4pPr>
            <a:lvl5pPr algn="l" rtl="0" eaLnBrk="0" fontAlgn="base" hangingPunct="0">
              <a:spcBef>
                <a:spcPct val="0"/>
              </a:spcBef>
              <a:spcAft>
                <a:spcPct val="0"/>
              </a:spcAft>
              <a:defRPr sz="40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a:lstStyle>
          <a:p>
            <a:r>
              <a:rPr lang="en-US" sz="3200" kern="0" baseline="0" dirty="0" smtClean="0">
                <a:solidFill>
                  <a:srgbClr val="025AA3"/>
                </a:solidFill>
                <a:latin typeface="Century" panose="02040604050505020304" pitchFamily="18" charset="0"/>
              </a:rPr>
              <a:t>ICE Project Goals</a:t>
            </a:r>
          </a:p>
        </p:txBody>
      </p:sp>
    </p:spTree>
    <p:extLst>
      <p:ext uri="{BB962C8B-B14F-4D97-AF65-F5344CB8AC3E}">
        <p14:creationId xmlns:p14="http://schemas.microsoft.com/office/powerpoint/2010/main" val="2546497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304800" y="762000"/>
            <a:ext cx="8572500" cy="685800"/>
          </a:xfrm>
        </p:spPr>
        <p:txBody>
          <a:bodyPr/>
          <a:lstStyle/>
          <a:p>
            <a:pPr>
              <a:defRPr/>
            </a:pPr>
            <a:r>
              <a:rPr lang="en-US" sz="3200" dirty="0" smtClean="0"/>
              <a:t>Health eDecisions (HeD)</a:t>
            </a:r>
            <a:endParaRPr lang="en-US" sz="3200" dirty="0"/>
          </a:p>
        </p:txBody>
      </p:sp>
      <p:sp>
        <p:nvSpPr>
          <p:cNvPr id="1699843" name="Rectangle 3"/>
          <p:cNvSpPr>
            <a:spLocks noGrp="1" noChangeArrowheads="1"/>
          </p:cNvSpPr>
          <p:nvPr>
            <p:ph idx="1"/>
          </p:nvPr>
        </p:nvSpPr>
        <p:spPr>
          <a:xfrm>
            <a:off x="304800" y="1600200"/>
            <a:ext cx="8610600" cy="4724400"/>
          </a:xfrm>
        </p:spPr>
        <p:txBody>
          <a:bodyPr lIns="0" tIns="0" rIns="0" bIns="0" anchor="t" anchorCtr="0">
            <a:normAutofit lnSpcReduction="10000"/>
          </a:bodyPr>
          <a:lstStyle/>
          <a:p>
            <a:pPr>
              <a:spcBef>
                <a:spcPts val="600"/>
              </a:spcBef>
              <a:spcAft>
                <a:spcPts val="0"/>
              </a:spcAft>
              <a:defRPr/>
            </a:pPr>
            <a:r>
              <a:rPr lang="en-US" sz="2400" dirty="0" smtClean="0">
                <a:solidFill>
                  <a:schemeClr val="tx1">
                    <a:lumMod val="50000"/>
                    <a:lumOff val="50000"/>
                  </a:schemeClr>
                </a:solidFill>
              </a:rPr>
              <a:t>ONC-sponsored, public-private initiative to develop and validate standards to enable CDS at scale </a:t>
            </a:r>
            <a:r>
              <a:rPr lang="en-US" sz="2400" dirty="0">
                <a:solidFill>
                  <a:schemeClr val="tx1">
                    <a:lumMod val="50000"/>
                    <a:lumOff val="50000"/>
                  </a:schemeClr>
                </a:solidFill>
              </a:rPr>
              <a:t>(</a:t>
            </a:r>
            <a:r>
              <a:rPr lang="en-US" sz="2400" dirty="0">
                <a:solidFill>
                  <a:schemeClr val="tx1">
                    <a:lumMod val="50000"/>
                    <a:lumOff val="50000"/>
                  </a:schemeClr>
                </a:solidFill>
                <a:hlinkClick r:id="rId3"/>
              </a:rPr>
              <a:t>http://</a:t>
            </a:r>
            <a:r>
              <a:rPr lang="en-US" sz="2400" dirty="0" smtClean="0">
                <a:solidFill>
                  <a:schemeClr val="tx1">
                    <a:lumMod val="50000"/>
                    <a:lumOff val="50000"/>
                  </a:schemeClr>
                </a:solidFill>
                <a:hlinkClick r:id="rId3"/>
              </a:rPr>
              <a:t>wiki.siframework.org/Health+eDecisions+Homepage</a:t>
            </a:r>
            <a:r>
              <a:rPr lang="en-US" sz="2400" dirty="0" smtClean="0">
                <a:solidFill>
                  <a:schemeClr val="tx1">
                    <a:lumMod val="50000"/>
                    <a:lumOff val="50000"/>
                  </a:schemeClr>
                </a:solidFill>
              </a:rPr>
              <a:t> )</a:t>
            </a:r>
          </a:p>
          <a:p>
            <a:pPr lvl="1">
              <a:spcBef>
                <a:spcPts val="600"/>
              </a:spcBef>
              <a:spcAft>
                <a:spcPts val="0"/>
              </a:spcAft>
              <a:defRPr/>
            </a:pPr>
            <a:r>
              <a:rPr lang="en-US" sz="2400" dirty="0" smtClean="0">
                <a:solidFill>
                  <a:schemeClr val="tx1">
                    <a:lumMod val="50000"/>
                    <a:lumOff val="50000"/>
                  </a:schemeClr>
                </a:solidFill>
              </a:rPr>
              <a:t>Seek to inform future MU EHR certification criteria</a:t>
            </a:r>
          </a:p>
          <a:p>
            <a:pPr>
              <a:spcBef>
                <a:spcPts val="600"/>
              </a:spcBef>
              <a:spcAft>
                <a:spcPts val="0"/>
              </a:spcAft>
              <a:defRPr/>
            </a:pPr>
            <a:r>
              <a:rPr lang="en-US" sz="2400" dirty="0" smtClean="0">
                <a:solidFill>
                  <a:schemeClr val="tx1">
                    <a:lumMod val="50000"/>
                    <a:lumOff val="50000"/>
                  </a:schemeClr>
                </a:solidFill>
              </a:rPr>
              <a:t>Brief timeline</a:t>
            </a:r>
          </a:p>
          <a:p>
            <a:pPr lvl="1">
              <a:spcBef>
                <a:spcPts val="600"/>
              </a:spcBef>
              <a:spcAft>
                <a:spcPts val="0"/>
              </a:spcAft>
              <a:defRPr/>
            </a:pPr>
            <a:r>
              <a:rPr lang="en-US" sz="2400" dirty="0" smtClean="0">
                <a:solidFill>
                  <a:schemeClr val="tx1">
                    <a:lumMod val="50000"/>
                    <a:lumOff val="50000"/>
                  </a:schemeClr>
                </a:solidFill>
              </a:rPr>
              <a:t>April 2012: face-to-face planning discussion, DC</a:t>
            </a:r>
          </a:p>
          <a:p>
            <a:pPr lvl="1">
              <a:spcBef>
                <a:spcPts val="600"/>
              </a:spcBef>
              <a:spcAft>
                <a:spcPts val="0"/>
              </a:spcAft>
              <a:defRPr/>
            </a:pPr>
            <a:r>
              <a:rPr lang="en-US" sz="2400" dirty="0" smtClean="0">
                <a:solidFill>
                  <a:schemeClr val="tx1">
                    <a:lumMod val="50000"/>
                    <a:lumOff val="50000"/>
                  </a:schemeClr>
                </a:solidFill>
              </a:rPr>
              <a:t>June 2012: initiative kickoff</a:t>
            </a:r>
          </a:p>
          <a:p>
            <a:pPr lvl="1">
              <a:spcBef>
                <a:spcPts val="600"/>
              </a:spcBef>
              <a:spcAft>
                <a:spcPts val="0"/>
              </a:spcAft>
              <a:defRPr/>
            </a:pPr>
            <a:r>
              <a:rPr lang="en-US" sz="2400" dirty="0" smtClean="0">
                <a:solidFill>
                  <a:schemeClr val="tx1">
                    <a:lumMod val="50000"/>
                    <a:lumOff val="50000"/>
                  </a:schemeClr>
                </a:solidFill>
              </a:rPr>
              <a:t>Jan, May, Sept 2013, Jan 2014: HL7 ballots</a:t>
            </a:r>
          </a:p>
          <a:p>
            <a:pPr lvl="1">
              <a:spcBef>
                <a:spcPts val="600"/>
              </a:spcBef>
              <a:spcAft>
                <a:spcPts val="0"/>
              </a:spcAft>
              <a:defRPr/>
            </a:pPr>
            <a:r>
              <a:rPr lang="en-US" sz="2400" dirty="0" smtClean="0">
                <a:solidFill>
                  <a:schemeClr val="tx1">
                    <a:lumMod val="50000"/>
                    <a:lumOff val="50000"/>
                  </a:schemeClr>
                </a:solidFill>
              </a:rPr>
              <a:t>March 2013+: pilots</a:t>
            </a:r>
          </a:p>
          <a:p>
            <a:pPr lvl="1">
              <a:spcBef>
                <a:spcPts val="600"/>
              </a:spcBef>
              <a:spcAft>
                <a:spcPts val="0"/>
              </a:spcAft>
              <a:defRPr/>
            </a:pPr>
            <a:r>
              <a:rPr lang="en-US" sz="2400" dirty="0" smtClean="0">
                <a:solidFill>
                  <a:schemeClr val="tx1">
                    <a:lumMod val="50000"/>
                    <a:lumOff val="50000"/>
                  </a:schemeClr>
                </a:solidFill>
              </a:rPr>
              <a:t>Early 2014: Draft NRPM comments for 2015 Voluntary EHR Certification, finalize ballots, publish final artifacts through HL7</a:t>
            </a:r>
          </a:p>
        </p:txBody>
      </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4</a:t>
            </a:fld>
            <a:endParaRPr lang="en-US" dirty="0"/>
          </a:p>
        </p:txBody>
      </p:sp>
    </p:spTree>
    <p:extLst>
      <p:ext uri="{BB962C8B-B14F-4D97-AF65-F5344CB8AC3E}">
        <p14:creationId xmlns:p14="http://schemas.microsoft.com/office/powerpoint/2010/main" val="24556763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3"/>
          <p:cNvSpPr txBox="1">
            <a:spLocks noGrp="1" noChangeArrowheads="1"/>
          </p:cNvSpPr>
          <p:nvPr/>
        </p:nvSpPr>
        <p:spPr bwMode="auto">
          <a:xfrm>
            <a:off x="4267200" y="6400800"/>
            <a:ext cx="609600" cy="304800"/>
          </a:xfrm>
          <a:prstGeom prst="rect">
            <a:avLst/>
          </a:prstGeom>
          <a:noFill/>
          <a:ln w="9525">
            <a:noFill/>
            <a:miter lim="800000"/>
            <a:headEnd/>
            <a:tailEnd/>
          </a:ln>
        </p:spPr>
        <p:txBody>
          <a:bodyPr anchor="b"/>
          <a:lstStyle/>
          <a:p>
            <a:pPr algn="ctr"/>
            <a:fld id="{301F49AE-3A71-4E32-AA0D-1800D521A90B}" type="slidenum">
              <a:rPr lang="en-US" sz="1000" baseline="0"/>
              <a:pPr algn="ctr"/>
              <a:t>40</a:t>
            </a:fld>
            <a:endParaRPr lang="en-US" sz="1000" baseline="0"/>
          </a:p>
        </p:txBody>
      </p:sp>
      <p:sp>
        <p:nvSpPr>
          <p:cNvPr id="90114" name="Rectangle 2"/>
          <p:cNvSpPr>
            <a:spLocks noGrp="1" noChangeArrowheads="1"/>
          </p:cNvSpPr>
          <p:nvPr>
            <p:ph type="title" idx="4294967295"/>
          </p:nvPr>
        </p:nvSpPr>
        <p:spPr>
          <a:xfrm>
            <a:off x="152400" y="457200"/>
            <a:ext cx="7840663" cy="914400"/>
          </a:xfrm>
        </p:spPr>
        <p:txBody>
          <a:bodyPr/>
          <a:lstStyle/>
          <a:p>
            <a:r>
              <a:rPr lang="en-US" sz="3200" dirty="0" smtClean="0"/>
              <a:t>ICE Project Principles</a:t>
            </a:r>
          </a:p>
        </p:txBody>
      </p:sp>
      <p:sp>
        <p:nvSpPr>
          <p:cNvPr id="90115" name="Rectangle 3"/>
          <p:cNvSpPr>
            <a:spLocks noGrp="1" noChangeArrowheads="1"/>
          </p:cNvSpPr>
          <p:nvPr>
            <p:ph type="body" idx="4294967295"/>
          </p:nvPr>
        </p:nvSpPr>
        <p:spPr>
          <a:xfrm>
            <a:off x="533400" y="1659467"/>
            <a:ext cx="8287544" cy="4876800"/>
          </a:xfrm>
        </p:spPr>
        <p:txBody>
          <a:bodyPr/>
          <a:lstStyle/>
          <a:p>
            <a:r>
              <a:rPr lang="en-US" sz="2400" dirty="0" smtClean="0"/>
              <a:t>Collaborative</a:t>
            </a:r>
          </a:p>
          <a:p>
            <a:pPr lvl="1"/>
            <a:r>
              <a:rPr lang="en-US" sz="2000" dirty="0" smtClean="0"/>
              <a:t>Leverage the experience of CDS and immunization professionals (including but not limited to)</a:t>
            </a:r>
          </a:p>
          <a:p>
            <a:pPr lvl="2"/>
            <a:r>
              <a:rPr lang="en-US" sz="1600" dirty="0" smtClean="0"/>
              <a:t>New </a:t>
            </a:r>
            <a:r>
              <a:rPr lang="en-US" sz="1600" dirty="0"/>
              <a:t>York </a:t>
            </a:r>
            <a:r>
              <a:rPr lang="en-US" sz="1600" dirty="0" smtClean="0"/>
              <a:t>City Citywide </a:t>
            </a:r>
            <a:r>
              <a:rPr lang="en-US" sz="1600" dirty="0"/>
              <a:t>Immunization </a:t>
            </a:r>
            <a:r>
              <a:rPr lang="en-US" sz="1600" dirty="0" smtClean="0"/>
              <a:t>Registry</a:t>
            </a:r>
          </a:p>
          <a:p>
            <a:pPr lvl="2"/>
            <a:r>
              <a:rPr lang="en-US" sz="1600" dirty="0" smtClean="0"/>
              <a:t>Alabama </a:t>
            </a:r>
            <a:r>
              <a:rPr lang="en-US" sz="1600" dirty="0"/>
              <a:t>Department of Public </a:t>
            </a:r>
            <a:r>
              <a:rPr lang="en-US" sz="1600" dirty="0" smtClean="0"/>
              <a:t>Health</a:t>
            </a:r>
          </a:p>
          <a:p>
            <a:pPr lvl="2"/>
            <a:r>
              <a:rPr lang="en-US" sz="1600" dirty="0" smtClean="0"/>
              <a:t>CDS software and standards innovators (CDC </a:t>
            </a:r>
            <a:r>
              <a:rPr lang="en-US" sz="1600" dirty="0" err="1" smtClean="0"/>
              <a:t>CDSi</a:t>
            </a:r>
            <a:r>
              <a:rPr lang="en-US" sz="1600" dirty="0" smtClean="0"/>
              <a:t> workgroup, </a:t>
            </a:r>
            <a:r>
              <a:rPr lang="en-US" sz="1600" dirty="0" err="1" smtClean="0"/>
              <a:t>OpenCDS</a:t>
            </a:r>
            <a:r>
              <a:rPr lang="en-US" sz="1600" dirty="0" smtClean="0"/>
              <a:t> team)</a:t>
            </a:r>
            <a:endParaRPr lang="en-US" sz="2000" dirty="0" smtClean="0"/>
          </a:p>
          <a:p>
            <a:pPr lvl="1"/>
            <a:r>
              <a:rPr lang="en-US" sz="2000" dirty="0" smtClean="0"/>
              <a:t>Share the solution with the community</a:t>
            </a:r>
          </a:p>
          <a:p>
            <a:pPr lvl="2"/>
            <a:r>
              <a:rPr lang="en-US" sz="1600" dirty="0" smtClean="0"/>
              <a:t>Rule set </a:t>
            </a:r>
            <a:r>
              <a:rPr lang="en-US" sz="1600" dirty="0"/>
              <a:t>and test cases freely </a:t>
            </a:r>
            <a:r>
              <a:rPr lang="en-US" sz="1600" dirty="0" smtClean="0"/>
              <a:t>available</a:t>
            </a:r>
          </a:p>
          <a:p>
            <a:pPr lvl="2"/>
            <a:r>
              <a:rPr lang="en-US" sz="1600" dirty="0" smtClean="0"/>
              <a:t>R</a:t>
            </a:r>
            <a:r>
              <a:rPr lang="en-US" sz="1800" dirty="0" smtClean="0"/>
              <a:t>elease under </a:t>
            </a:r>
            <a:r>
              <a:rPr lang="en-US" sz="1800" dirty="0"/>
              <a:t>a standard open source license (LGPL </a:t>
            </a:r>
            <a:r>
              <a:rPr lang="en-US" sz="1800" dirty="0" smtClean="0"/>
              <a:t>v3</a:t>
            </a:r>
            <a:r>
              <a:rPr lang="en-US" sz="1800" dirty="0"/>
              <a:t>)</a:t>
            </a:r>
            <a:endParaRPr lang="en-US" sz="2000" dirty="0" smtClean="0"/>
          </a:p>
          <a:p>
            <a:r>
              <a:rPr lang="en-US" sz="2400" dirty="0" smtClean="0"/>
              <a:t>Flexible</a:t>
            </a:r>
          </a:p>
          <a:p>
            <a:pPr lvl="1"/>
            <a:r>
              <a:rPr lang="en-US" sz="2000" dirty="0" smtClean="0"/>
              <a:t>Easier configuration and maintenance of the rules</a:t>
            </a:r>
          </a:p>
          <a:p>
            <a:pPr lvl="1"/>
            <a:r>
              <a:rPr lang="en-US" sz="2000" dirty="0" smtClean="0"/>
              <a:t>More </a:t>
            </a:r>
            <a:r>
              <a:rPr lang="en-US" sz="2000" dirty="0"/>
              <a:t>thorough, less time consuming regression testing </a:t>
            </a:r>
            <a:r>
              <a:rPr lang="en-US" sz="2000" dirty="0" smtClean="0"/>
              <a:t>process</a:t>
            </a:r>
          </a:p>
          <a:p>
            <a:pPr lvl="1"/>
            <a:r>
              <a:rPr lang="en-US" sz="2000" dirty="0" smtClean="0"/>
              <a:t>Standalone Service – no tight integration with other software</a:t>
            </a:r>
            <a:endParaRPr lang="en-US" sz="2000" dirty="0"/>
          </a:p>
        </p:txBody>
      </p:sp>
    </p:spTree>
    <p:extLst>
      <p:ext uri="{BB962C8B-B14F-4D97-AF65-F5344CB8AC3E}">
        <p14:creationId xmlns:p14="http://schemas.microsoft.com/office/powerpoint/2010/main" val="8645174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76238"/>
            <a:ext cx="8229600" cy="1143000"/>
          </a:xfrm>
        </p:spPr>
        <p:txBody>
          <a:bodyPr/>
          <a:lstStyle/>
          <a:p>
            <a:r>
              <a:rPr lang="en-US" sz="3200" dirty="0"/>
              <a:t>ICE Project </a:t>
            </a:r>
            <a:r>
              <a:rPr lang="en-US" sz="3200" dirty="0" smtClean="0"/>
              <a:t>Principles (cont’d)</a:t>
            </a:r>
            <a:endParaRPr lang="en-US" sz="3200" dirty="0"/>
          </a:p>
        </p:txBody>
      </p:sp>
      <p:sp>
        <p:nvSpPr>
          <p:cNvPr id="4" name="Content Placeholder 3"/>
          <p:cNvSpPr>
            <a:spLocks noGrp="1"/>
          </p:cNvSpPr>
          <p:nvPr>
            <p:ph idx="1"/>
          </p:nvPr>
        </p:nvSpPr>
        <p:spPr>
          <a:xfrm>
            <a:off x="609600" y="1600200"/>
            <a:ext cx="8345488" cy="4800600"/>
          </a:xfrm>
        </p:spPr>
        <p:txBody>
          <a:bodyPr/>
          <a:lstStyle/>
          <a:p>
            <a:endParaRPr lang="en-US" sz="2400" dirty="0" smtClean="0"/>
          </a:p>
          <a:p>
            <a:r>
              <a:rPr lang="en-US" sz="2400" smtClean="0"/>
              <a:t>Benefit </a:t>
            </a:r>
            <a:r>
              <a:rPr lang="en-US" sz="2400" dirty="0"/>
              <a:t>from </a:t>
            </a:r>
            <a:r>
              <a:rPr lang="en-US" sz="2400" dirty="0" smtClean="0"/>
              <a:t>Standards</a:t>
            </a:r>
          </a:p>
          <a:p>
            <a:pPr lvl="1"/>
            <a:r>
              <a:rPr lang="en-US" sz="2000" dirty="0" smtClean="0"/>
              <a:t>Lower </a:t>
            </a:r>
            <a:r>
              <a:rPr lang="en-US" sz="2000" dirty="0"/>
              <a:t>barriers </a:t>
            </a:r>
            <a:r>
              <a:rPr lang="en-US" sz="2000" dirty="0" smtClean="0"/>
              <a:t>to adoption of immunization forecasting engines</a:t>
            </a:r>
            <a:endParaRPr lang="en-US" sz="2000" dirty="0"/>
          </a:p>
          <a:p>
            <a:pPr lvl="1"/>
            <a:r>
              <a:rPr lang="en-US" sz="2000" dirty="0" smtClean="0"/>
              <a:t>Facilitate </a:t>
            </a:r>
            <a:r>
              <a:rPr lang="en-US" sz="2000" dirty="0"/>
              <a:t>maintenance</a:t>
            </a:r>
          </a:p>
          <a:p>
            <a:pPr lvl="1"/>
            <a:r>
              <a:rPr lang="en-US" sz="2000" dirty="0"/>
              <a:t>Foster interoperability across Healthcare IT systems and CDS engines</a:t>
            </a:r>
          </a:p>
          <a:p>
            <a:r>
              <a:rPr lang="en-US" sz="2400" dirty="0" smtClean="0"/>
              <a:t>Ensure </a:t>
            </a:r>
            <a:r>
              <a:rPr lang="en-US" sz="2400" dirty="0"/>
              <a:t>consistency between decision support used by public health registries and decision support used by other clinical systems</a:t>
            </a:r>
            <a:endParaRPr lang="en-US" dirty="0"/>
          </a:p>
          <a:p>
            <a:endParaRPr lang="en-US" sz="2800" dirty="0"/>
          </a:p>
        </p:txBody>
      </p:sp>
      <p:sp>
        <p:nvSpPr>
          <p:cNvPr id="2" name="Slide Number Placeholder 1"/>
          <p:cNvSpPr>
            <a:spLocks noGrp="1"/>
          </p:cNvSpPr>
          <p:nvPr>
            <p:ph type="sldNum" sz="quarter" idx="4294967295"/>
          </p:nvPr>
        </p:nvSpPr>
        <p:spPr>
          <a:xfrm>
            <a:off x="4267200" y="6400800"/>
            <a:ext cx="609600" cy="304800"/>
          </a:xfrm>
          <a:prstGeom prst="rect">
            <a:avLst/>
          </a:prstGeom>
        </p:spPr>
        <p:txBody>
          <a:bodyPr/>
          <a:lstStyle/>
          <a:p>
            <a:pPr>
              <a:defRPr/>
            </a:pPr>
            <a:fld id="{E36C6230-4773-41F7-AFD0-7834CF6AFD69}" type="slidenum">
              <a:rPr lang="en-US" smtClean="0"/>
              <a:pPr>
                <a:defRPr/>
              </a:pPr>
              <a:t>41</a:t>
            </a:fld>
            <a:endParaRPr lang="en-US"/>
          </a:p>
        </p:txBody>
      </p:sp>
    </p:spTree>
    <p:extLst>
      <p:ext uri="{BB962C8B-B14F-4D97-AF65-F5344CB8AC3E}">
        <p14:creationId xmlns:p14="http://schemas.microsoft.com/office/powerpoint/2010/main" val="1801648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sz="3200" dirty="0" smtClean="0"/>
              <a:t>Project Overview</a:t>
            </a:r>
          </a:p>
        </p:txBody>
      </p:sp>
      <p:sp>
        <p:nvSpPr>
          <p:cNvPr id="19458" name="Rectangle 3"/>
          <p:cNvSpPr>
            <a:spLocks noGrp="1" noChangeArrowheads="1"/>
          </p:cNvSpPr>
          <p:nvPr>
            <p:ph type="body" idx="1"/>
          </p:nvPr>
        </p:nvSpPr>
        <p:spPr>
          <a:xfrm>
            <a:off x="685800" y="1676400"/>
            <a:ext cx="8116888" cy="4495800"/>
          </a:xfrm>
        </p:spPr>
        <p:txBody>
          <a:bodyPr>
            <a:normAutofit lnSpcReduction="10000"/>
          </a:bodyPr>
          <a:lstStyle/>
          <a:p>
            <a:r>
              <a:rPr lang="en-US" sz="2000" dirty="0" smtClean="0"/>
              <a:t>Documentation of the Rules</a:t>
            </a:r>
          </a:p>
          <a:p>
            <a:r>
              <a:rPr lang="en-US" sz="2000" dirty="0"/>
              <a:t>S</a:t>
            </a:r>
            <a:r>
              <a:rPr lang="en-US" sz="2000" dirty="0" smtClean="0"/>
              <a:t>oftware executable Test Cases</a:t>
            </a:r>
            <a:endParaRPr lang="en-US" sz="1800" dirty="0" smtClean="0"/>
          </a:p>
          <a:p>
            <a:r>
              <a:rPr lang="en-US" sz="2000" dirty="0" smtClean="0"/>
              <a:t>ICE CDS Service </a:t>
            </a:r>
          </a:p>
          <a:p>
            <a:pPr lvl="1"/>
            <a:r>
              <a:rPr lang="en-US" sz="1800" dirty="0" smtClean="0"/>
              <a:t>14 vaccine groups, from infant to adult</a:t>
            </a:r>
          </a:p>
          <a:p>
            <a:pPr>
              <a:spcBef>
                <a:spcPts val="1200"/>
              </a:spcBef>
            </a:pPr>
            <a:r>
              <a:rPr lang="en-US" sz="2000" dirty="0" smtClean="0"/>
              <a:t>CDS Administration Tool (CAT)</a:t>
            </a:r>
          </a:p>
          <a:p>
            <a:pPr lvl="1">
              <a:spcBef>
                <a:spcPts val="1200"/>
              </a:spcBef>
            </a:pPr>
            <a:r>
              <a:rPr lang="en-US" sz="1800" dirty="0" smtClean="0"/>
              <a:t>Graphical User Interface for non-technical subject matter experts (SMEs) to </a:t>
            </a:r>
            <a:r>
              <a:rPr lang="en-US" sz="1800" dirty="0" smtClean="0">
                <a:solidFill>
                  <a:srgbClr val="C00000"/>
                </a:solidFill>
              </a:rPr>
              <a:t>author</a:t>
            </a:r>
            <a:r>
              <a:rPr lang="en-US" sz="1800" dirty="0" smtClean="0"/>
              <a:t> and </a:t>
            </a:r>
            <a:r>
              <a:rPr lang="en-US" sz="1800" dirty="0" smtClean="0">
                <a:solidFill>
                  <a:srgbClr val="C00000"/>
                </a:solidFill>
              </a:rPr>
              <a:t>test</a:t>
            </a:r>
            <a:r>
              <a:rPr lang="en-US" sz="1800" dirty="0" smtClean="0"/>
              <a:t> rules </a:t>
            </a:r>
          </a:p>
          <a:p>
            <a:pPr>
              <a:spcBef>
                <a:spcPts val="1200"/>
              </a:spcBef>
            </a:pPr>
            <a:r>
              <a:rPr lang="en-US" sz="2000" dirty="0" smtClean="0"/>
              <a:t>Strategy for ongoing support within the open source community</a:t>
            </a:r>
          </a:p>
          <a:p>
            <a:pPr>
              <a:spcBef>
                <a:spcPts val="1200"/>
              </a:spcBef>
            </a:pPr>
            <a:r>
              <a:rPr lang="en-US" sz="2000" dirty="0" smtClean="0"/>
              <a:t>A few vaccine groups remain to be implemented; remaining rules successfully deployed in a production setting by a large EHR vendor (</a:t>
            </a:r>
            <a:r>
              <a:rPr lang="en-US" sz="2000" dirty="0" err="1" smtClean="0"/>
              <a:t>eClinicalWorks</a:t>
            </a:r>
            <a:r>
              <a:rPr lang="en-US" sz="2000" dirty="0" smtClean="0"/>
              <a:t>)</a:t>
            </a:r>
          </a:p>
          <a:p>
            <a:r>
              <a:rPr lang="en-US" sz="2000" dirty="0" smtClean="0"/>
              <a:t>Wiki </a:t>
            </a:r>
            <a:r>
              <a:rPr lang="en-US" sz="2000" dirty="0"/>
              <a:t>site </a:t>
            </a:r>
            <a:r>
              <a:rPr lang="en-US" sz="2000" dirty="0" smtClean="0"/>
              <a:t>available at </a:t>
            </a:r>
            <a:r>
              <a:rPr lang="en-US" sz="2000" dirty="0">
                <a:hlinkClick r:id="rId2"/>
              </a:rPr>
              <a:t>http://www.cdsframework.org</a:t>
            </a:r>
            <a:endParaRPr lang="en-US" sz="2000" dirty="0"/>
          </a:p>
          <a:p>
            <a:r>
              <a:rPr lang="en-US" sz="2000" dirty="0" smtClean="0"/>
              <a:t>General website: </a:t>
            </a:r>
            <a:r>
              <a:rPr lang="en-US" sz="2000" dirty="0" smtClean="0">
                <a:hlinkClick r:id="rId3"/>
              </a:rPr>
              <a:t>http</a:t>
            </a:r>
            <a:r>
              <a:rPr lang="en-US" sz="2000" dirty="0">
                <a:hlinkClick r:id="rId3"/>
              </a:rPr>
              <a:t>://www.hln.com/ice</a:t>
            </a:r>
            <a:endParaRPr lang="en-US" sz="2000" dirty="0"/>
          </a:p>
          <a:p>
            <a:pPr>
              <a:spcBef>
                <a:spcPts val="1200"/>
              </a:spcBef>
            </a:pPr>
            <a:endParaRPr lang="en-US" sz="2400" dirty="0" smtClean="0"/>
          </a:p>
        </p:txBody>
      </p:sp>
    </p:spTree>
    <p:extLst>
      <p:ext uri="{BB962C8B-B14F-4D97-AF65-F5344CB8AC3E}">
        <p14:creationId xmlns:p14="http://schemas.microsoft.com/office/powerpoint/2010/main" val="4017946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4" name="Rectangle 4"/>
          <p:cNvSpPr>
            <a:spLocks noChangeArrowheads="1"/>
          </p:cNvSpPr>
          <p:nvPr/>
        </p:nvSpPr>
        <p:spPr bwMode="auto">
          <a:xfrm>
            <a:off x="99218" y="304800"/>
            <a:ext cx="7916863" cy="1143000"/>
          </a:xfrm>
          <a:prstGeom prst="rect">
            <a:avLst/>
          </a:prstGeom>
          <a:noFill/>
          <a:ln w="9525">
            <a:noFill/>
            <a:miter lim="800000"/>
            <a:headEnd/>
            <a:tailEnd/>
          </a:ln>
        </p:spPr>
        <p:txBody>
          <a:bodyPr anchor="b"/>
          <a:lstStyle/>
          <a:p>
            <a:pPr eaLnBrk="0" hangingPunct="0"/>
            <a:r>
              <a:rPr lang="en-US" sz="3200" baseline="0" dirty="0">
                <a:solidFill>
                  <a:srgbClr val="025AA3"/>
                </a:solidFill>
                <a:latin typeface="Century" panose="02040604050505020304" pitchFamily="18" charset="0"/>
              </a:rPr>
              <a:t>Sample ICE </a:t>
            </a:r>
            <a:r>
              <a:rPr lang="en-US" sz="3200" baseline="0" dirty="0" smtClean="0">
                <a:solidFill>
                  <a:srgbClr val="025AA3"/>
                </a:solidFill>
                <a:latin typeface="Century" panose="02040604050505020304" pitchFamily="18" charset="0"/>
              </a:rPr>
              <a:t>Deployment</a:t>
            </a:r>
            <a:endParaRPr lang="en-US" sz="3200" baseline="0" dirty="0">
              <a:solidFill>
                <a:srgbClr val="025AA3"/>
              </a:solidFill>
              <a:latin typeface="Century" panose="02040604050505020304" pitchFamily="18" charset="0"/>
            </a:endParaRPr>
          </a:p>
        </p:txBody>
      </p:sp>
      <p:sp>
        <p:nvSpPr>
          <p:cNvPr id="70663" name="Rectangle 13"/>
          <p:cNvSpPr txBox="1">
            <a:spLocks noGrp="1" noChangeArrowheads="1"/>
          </p:cNvSpPr>
          <p:nvPr/>
        </p:nvSpPr>
        <p:spPr bwMode="auto">
          <a:xfrm>
            <a:off x="4057650" y="6553200"/>
            <a:ext cx="609600" cy="304800"/>
          </a:xfrm>
          <a:prstGeom prst="rect">
            <a:avLst/>
          </a:prstGeom>
          <a:noFill/>
          <a:ln w="9525">
            <a:noFill/>
            <a:miter lim="800000"/>
            <a:headEnd/>
            <a:tailEnd/>
          </a:ln>
        </p:spPr>
        <p:txBody>
          <a:bodyPr anchor="b"/>
          <a:lstStyle/>
          <a:p>
            <a:pPr algn="ctr"/>
            <a:fld id="{E020A48D-1C36-4F28-A384-9BABC11494FD}" type="slidenum">
              <a:rPr lang="en-US" sz="1000" baseline="0"/>
              <a:pPr algn="ctr"/>
              <a:t>43</a:t>
            </a:fld>
            <a:endParaRPr lang="en-US" sz="1000" baseline="0" dirty="0"/>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587434"/>
            <a:ext cx="664845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1592197"/>
            <a:ext cx="664845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1568384"/>
            <a:ext cx="6648450" cy="486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00" y="1544572"/>
            <a:ext cx="6648450"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300" y="1544572"/>
            <a:ext cx="6972300"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07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txBox="1">
            <a:spLocks noGrp="1" noChangeArrowheads="1"/>
          </p:cNvSpPr>
          <p:nvPr/>
        </p:nvSpPr>
        <p:spPr bwMode="auto">
          <a:xfrm>
            <a:off x="4267200" y="6400800"/>
            <a:ext cx="609600" cy="304800"/>
          </a:xfrm>
          <a:prstGeom prst="rect">
            <a:avLst/>
          </a:prstGeom>
          <a:noFill/>
          <a:ln w="9525">
            <a:noFill/>
            <a:miter lim="800000"/>
            <a:headEnd/>
            <a:tailEnd/>
          </a:ln>
        </p:spPr>
        <p:txBody>
          <a:bodyPr anchor="b"/>
          <a:lstStyle/>
          <a:p>
            <a:pPr algn="ctr"/>
            <a:fld id="{9C325F82-A917-4256-8590-2A4AC88EE28A}" type="slidenum">
              <a:rPr lang="en-US" sz="1000" baseline="0"/>
              <a:pPr algn="ctr"/>
              <a:t>44</a:t>
            </a:fld>
            <a:endParaRPr lang="en-US" sz="1000" baseline="0"/>
          </a:p>
        </p:txBody>
      </p:sp>
      <p:sp>
        <p:nvSpPr>
          <p:cNvPr id="20482" name="Rectangle 2"/>
          <p:cNvSpPr>
            <a:spLocks noGrp="1" noChangeArrowheads="1"/>
          </p:cNvSpPr>
          <p:nvPr>
            <p:ph type="title" idx="4294967295"/>
          </p:nvPr>
        </p:nvSpPr>
        <p:spPr/>
        <p:txBody>
          <a:bodyPr/>
          <a:lstStyle/>
          <a:p>
            <a:r>
              <a:rPr lang="en-US" sz="3200" dirty="0" smtClean="0"/>
              <a:t>ICE Web Service</a:t>
            </a:r>
          </a:p>
        </p:txBody>
      </p:sp>
      <p:sp>
        <p:nvSpPr>
          <p:cNvPr id="20483" name="Rectangle 3"/>
          <p:cNvSpPr>
            <a:spLocks noGrp="1" noChangeArrowheads="1"/>
          </p:cNvSpPr>
          <p:nvPr>
            <p:ph type="body" idx="4294967295"/>
          </p:nvPr>
        </p:nvSpPr>
        <p:spPr>
          <a:xfrm>
            <a:off x="533400" y="1752600"/>
            <a:ext cx="8421688" cy="4495800"/>
          </a:xfrm>
        </p:spPr>
        <p:txBody>
          <a:bodyPr/>
          <a:lstStyle/>
          <a:p>
            <a:r>
              <a:rPr lang="en-US" sz="1800" dirty="0"/>
              <a:t>Standards-Based</a:t>
            </a:r>
          </a:p>
          <a:p>
            <a:pPr lvl="1"/>
            <a:r>
              <a:rPr lang="en-US" sz="1600" dirty="0"/>
              <a:t>HL7 Virtual Medical Record (vMR) Release 1</a:t>
            </a:r>
          </a:p>
          <a:p>
            <a:pPr lvl="1"/>
            <a:r>
              <a:rPr lang="en-US" sz="1600" dirty="0"/>
              <a:t>HL7 Decision Support Service (DSS) Release 1 </a:t>
            </a:r>
          </a:p>
          <a:p>
            <a:r>
              <a:rPr lang="en-US" sz="1800" dirty="0" smtClean="0"/>
              <a:t>Operates </a:t>
            </a:r>
            <a:r>
              <a:rPr lang="en-US" sz="1800" dirty="0"/>
              <a:t>on the </a:t>
            </a:r>
            <a:r>
              <a:rPr lang="en-US" sz="1800" dirty="0" err="1"/>
              <a:t>OpenCDS</a:t>
            </a:r>
            <a:r>
              <a:rPr lang="en-US" sz="1800" dirty="0"/>
              <a:t> platform (</a:t>
            </a:r>
            <a:r>
              <a:rPr lang="en-US" sz="1800" dirty="0">
                <a:hlinkClick r:id="rId2"/>
              </a:rPr>
              <a:t>www.opencds.org</a:t>
            </a:r>
            <a:r>
              <a:rPr lang="en-US" sz="1800" dirty="0" smtClean="0"/>
              <a:t>)</a:t>
            </a:r>
          </a:p>
          <a:p>
            <a:pPr lvl="1"/>
            <a:r>
              <a:rPr lang="en-US" sz="1600" dirty="0" smtClean="0"/>
              <a:t>Complete knowledge authoring platform; provides messaging and reasoning over the vMR data model</a:t>
            </a:r>
          </a:p>
          <a:p>
            <a:pPr lvl="1"/>
            <a:r>
              <a:rPr lang="en-US" sz="1600" dirty="0" smtClean="0"/>
              <a:t>Separates terminology management from logic engineering</a:t>
            </a:r>
          </a:p>
          <a:p>
            <a:pPr lvl="1"/>
            <a:r>
              <a:rPr lang="en-US" sz="1600" dirty="0" smtClean="0"/>
              <a:t>Reference implementation for DSS and vMR standards</a:t>
            </a:r>
            <a:endParaRPr lang="en-US" sz="1600" dirty="0"/>
          </a:p>
          <a:p>
            <a:r>
              <a:rPr lang="en-US" sz="1800" dirty="0" smtClean="0"/>
              <a:t>Inputs: </a:t>
            </a:r>
            <a:endParaRPr lang="en-US" sz="1600" dirty="0" smtClean="0"/>
          </a:p>
          <a:p>
            <a:pPr lvl="1">
              <a:spcBef>
                <a:spcPts val="300"/>
              </a:spcBef>
            </a:pPr>
            <a:r>
              <a:rPr lang="en-US" sz="1600" dirty="0" smtClean="0"/>
              <a:t>DOB, gender, immunization history, disease immunity, Immunization schedule identifier, date of evaluation (via DSS)</a:t>
            </a:r>
          </a:p>
          <a:p>
            <a:pPr>
              <a:spcBef>
                <a:spcPts val="1200"/>
              </a:spcBef>
            </a:pPr>
            <a:r>
              <a:rPr lang="en-US" sz="1800" dirty="0" smtClean="0"/>
              <a:t>Outputs: </a:t>
            </a:r>
          </a:p>
          <a:p>
            <a:pPr lvl="1"/>
            <a:r>
              <a:rPr lang="en-US" sz="1600" dirty="0" smtClean="0"/>
              <a:t>Validity of immunization history, immunization recommendations + reasons</a:t>
            </a:r>
          </a:p>
          <a:p>
            <a:r>
              <a:rPr lang="en-US" sz="1800" dirty="0" smtClean="0"/>
              <a:t>Rules are implemented in Drools; DSL (“sentence templates”) available for rule authors</a:t>
            </a:r>
            <a:endParaRPr lang="en-US" sz="1800" dirty="0"/>
          </a:p>
          <a:p>
            <a:endParaRPr lang="en-US" dirty="0" smtClean="0"/>
          </a:p>
          <a:p>
            <a:endParaRPr lang="en-US" sz="2800" dirty="0" smtClean="0"/>
          </a:p>
        </p:txBody>
      </p:sp>
    </p:spTree>
    <p:extLst>
      <p:ext uri="{BB962C8B-B14F-4D97-AF65-F5344CB8AC3E}">
        <p14:creationId xmlns:p14="http://schemas.microsoft.com/office/powerpoint/2010/main" val="2410592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3"/>
          <p:cNvSpPr>
            <a:spLocks noGrp="1" noChangeArrowheads="1"/>
          </p:cNvSpPr>
          <p:nvPr>
            <p:ph type="sldNum" sz="quarter" idx="4294967295"/>
          </p:nvPr>
        </p:nvSpPr>
        <p:spPr>
          <a:xfrm>
            <a:off x="4267200" y="6400800"/>
            <a:ext cx="609600" cy="304800"/>
          </a:xfrm>
          <a:prstGeom prst="rect">
            <a:avLst/>
          </a:prstGeom>
          <a:noFill/>
          <a:ln>
            <a:miter lim="800000"/>
            <a:headEnd/>
            <a:tailEnd/>
          </a:ln>
        </p:spPr>
        <p:txBody>
          <a:bodyPr/>
          <a:lstStyle/>
          <a:p>
            <a:fld id="{F1213950-15B7-4F05-9064-7C19BBE40FBC}" type="slidenum">
              <a:rPr lang="en-US" smtClean="0"/>
              <a:pPr/>
              <a:t>45</a:t>
            </a:fld>
            <a:endParaRPr lang="en-US" smtClean="0"/>
          </a:p>
        </p:txBody>
      </p:sp>
      <p:sp>
        <p:nvSpPr>
          <p:cNvPr id="88066" name="Rectangle 2"/>
          <p:cNvSpPr>
            <a:spLocks noGrp="1" noChangeArrowheads="1"/>
          </p:cNvSpPr>
          <p:nvPr>
            <p:ph type="title"/>
          </p:nvPr>
        </p:nvSpPr>
        <p:spPr>
          <a:xfrm>
            <a:off x="84137" y="533400"/>
            <a:ext cx="7840663" cy="990600"/>
          </a:xfrm>
        </p:spPr>
        <p:txBody>
          <a:bodyPr/>
          <a:lstStyle/>
          <a:p>
            <a:pPr>
              <a:lnSpc>
                <a:spcPct val="90000"/>
              </a:lnSpc>
            </a:pPr>
            <a:r>
              <a:rPr lang="en-US" sz="3200" dirty="0" smtClean="0"/>
              <a:t>CDS Administration Tool (CAT)</a:t>
            </a:r>
            <a:endParaRPr lang="en-US" sz="3200" dirty="0"/>
          </a:p>
        </p:txBody>
      </p:sp>
      <p:sp>
        <p:nvSpPr>
          <p:cNvPr id="88067" name="Rectangle 3"/>
          <p:cNvSpPr>
            <a:spLocks noGrp="1" noChangeArrowheads="1"/>
          </p:cNvSpPr>
          <p:nvPr>
            <p:ph type="body" idx="1"/>
          </p:nvPr>
        </p:nvSpPr>
        <p:spPr>
          <a:xfrm>
            <a:off x="609600" y="1524000"/>
            <a:ext cx="8505370" cy="4953000"/>
          </a:xfrm>
        </p:spPr>
        <p:txBody>
          <a:bodyPr/>
          <a:lstStyle/>
          <a:p>
            <a:endParaRPr lang="en-US" sz="2400" dirty="0" smtClean="0"/>
          </a:p>
          <a:p>
            <a:r>
              <a:rPr lang="en-US" sz="2000" dirty="0" smtClean="0">
                <a:solidFill>
                  <a:srgbClr val="C00000"/>
                </a:solidFill>
              </a:rPr>
              <a:t>Optional </a:t>
            </a:r>
            <a:r>
              <a:rPr lang="en-US" sz="2000" dirty="0" smtClean="0"/>
              <a:t>GUI</a:t>
            </a:r>
            <a:r>
              <a:rPr lang="en-US" sz="2000" dirty="0" smtClean="0">
                <a:solidFill>
                  <a:srgbClr val="C00000"/>
                </a:solidFill>
              </a:rPr>
              <a:t> </a:t>
            </a:r>
            <a:r>
              <a:rPr lang="en-US" sz="2000" dirty="0" smtClean="0"/>
              <a:t>for authoring and testing rules</a:t>
            </a:r>
            <a:endParaRPr lang="en-US" sz="2000" dirty="0"/>
          </a:p>
          <a:p>
            <a:r>
              <a:rPr lang="en-US" sz="2000" dirty="0" smtClean="0"/>
              <a:t>Geared for “non-developer” SMEs to view and/or configure rules; develop test cases</a:t>
            </a:r>
          </a:p>
          <a:p>
            <a:r>
              <a:rPr lang="en-US" sz="2000" dirty="0" smtClean="0"/>
              <a:t>Supports creation, maintenance, importing &amp; exporting:</a:t>
            </a:r>
          </a:p>
          <a:p>
            <a:pPr lvl="1"/>
            <a:r>
              <a:rPr lang="en-US" sz="1800" dirty="0" err="1" smtClean="0"/>
              <a:t>OpenCDS</a:t>
            </a:r>
            <a:r>
              <a:rPr lang="en-US" sz="1800" dirty="0" smtClean="0"/>
              <a:t> concepts and codes</a:t>
            </a:r>
          </a:p>
          <a:p>
            <a:pPr lvl="1"/>
            <a:r>
              <a:rPr lang="en-US" sz="1800" dirty="0" smtClean="0"/>
              <a:t>Rules</a:t>
            </a:r>
          </a:p>
          <a:p>
            <a:pPr lvl="1"/>
            <a:r>
              <a:rPr lang="en-US" sz="1800" dirty="0" smtClean="0"/>
              <a:t>Supporting data</a:t>
            </a:r>
          </a:p>
          <a:p>
            <a:pPr lvl="1"/>
            <a:r>
              <a:rPr lang="en-US" sz="1800" dirty="0" smtClean="0"/>
              <a:t>Test cases (ICE-specific module)</a:t>
            </a:r>
          </a:p>
          <a:p>
            <a:pPr lvl="1"/>
            <a:r>
              <a:rPr lang="en-US" sz="1800" dirty="0" smtClean="0"/>
              <a:t>Defining immunization schedule parameters (ICE-specific module)</a:t>
            </a:r>
          </a:p>
          <a:p>
            <a:r>
              <a:rPr lang="en-US" sz="2200" dirty="0" smtClean="0"/>
              <a:t>Extensible “plug-in” architecture</a:t>
            </a:r>
            <a:endParaRPr lang="en-US" sz="2200" dirty="0"/>
          </a:p>
          <a:p>
            <a:pPr>
              <a:lnSpc>
                <a:spcPct val="90000"/>
              </a:lnSpc>
            </a:pPr>
            <a:r>
              <a:rPr lang="en-US" sz="2000" dirty="0" smtClean="0"/>
              <a:t>May be used in </a:t>
            </a:r>
            <a:r>
              <a:rPr lang="en-US" sz="2000" dirty="0"/>
              <a:t>conjunction with other development environments</a:t>
            </a:r>
            <a:endParaRPr lang="en-US" sz="2000" dirty="0" smtClean="0"/>
          </a:p>
        </p:txBody>
      </p:sp>
    </p:spTree>
    <p:extLst>
      <p:ext uri="{BB962C8B-B14F-4D97-AF65-F5344CB8AC3E}">
        <p14:creationId xmlns:p14="http://schemas.microsoft.com/office/powerpoint/2010/main" val="9071296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3"/>
          <p:cNvSpPr>
            <a:spLocks noGrp="1" noChangeArrowheads="1"/>
          </p:cNvSpPr>
          <p:nvPr>
            <p:ph type="sldNum" sz="quarter" idx="4294967295"/>
          </p:nvPr>
        </p:nvSpPr>
        <p:spPr>
          <a:xfrm>
            <a:off x="4267200" y="6400800"/>
            <a:ext cx="609600" cy="304800"/>
          </a:xfrm>
          <a:prstGeom prst="rect">
            <a:avLst/>
          </a:prstGeom>
          <a:noFill/>
          <a:ln>
            <a:miter lim="800000"/>
            <a:headEnd/>
            <a:tailEnd/>
          </a:ln>
        </p:spPr>
        <p:txBody>
          <a:bodyPr/>
          <a:lstStyle/>
          <a:p>
            <a:fld id="{F1213950-15B7-4F05-9064-7C19BBE40FBC}" type="slidenum">
              <a:rPr lang="en-US" smtClean="0"/>
              <a:pPr/>
              <a:t>46</a:t>
            </a:fld>
            <a:endParaRPr lang="en-US" smtClean="0"/>
          </a:p>
        </p:txBody>
      </p:sp>
      <p:sp>
        <p:nvSpPr>
          <p:cNvPr id="88066" name="Rectangle 2"/>
          <p:cNvSpPr>
            <a:spLocks noGrp="1" noChangeArrowheads="1"/>
          </p:cNvSpPr>
          <p:nvPr>
            <p:ph type="title"/>
          </p:nvPr>
        </p:nvSpPr>
        <p:spPr>
          <a:xfrm>
            <a:off x="84137" y="381000"/>
            <a:ext cx="7840663" cy="990600"/>
          </a:xfrm>
        </p:spPr>
        <p:txBody>
          <a:bodyPr/>
          <a:lstStyle/>
          <a:p>
            <a:pPr>
              <a:lnSpc>
                <a:spcPct val="90000"/>
              </a:lnSpc>
            </a:pPr>
            <a:r>
              <a:rPr lang="en-US" sz="3200" dirty="0" smtClean="0"/>
              <a:t>Sample Varicella Rule</a:t>
            </a:r>
            <a:endParaRPr 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81201"/>
            <a:ext cx="8900684" cy="3657600"/>
          </a:xfrm>
          <a:prstGeom prst="rect">
            <a:avLst/>
          </a:prstGeom>
        </p:spPr>
      </p:pic>
    </p:spTree>
    <p:extLst>
      <p:ext uri="{BB962C8B-B14F-4D97-AF65-F5344CB8AC3E}">
        <p14:creationId xmlns:p14="http://schemas.microsoft.com/office/powerpoint/2010/main" val="39750305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3"/>
          <p:cNvSpPr>
            <a:spLocks noGrp="1" noChangeArrowheads="1"/>
          </p:cNvSpPr>
          <p:nvPr>
            <p:ph type="sldNum" sz="quarter" idx="4294967295"/>
          </p:nvPr>
        </p:nvSpPr>
        <p:spPr>
          <a:xfrm>
            <a:off x="4267200" y="6400800"/>
            <a:ext cx="609600" cy="304800"/>
          </a:xfrm>
          <a:prstGeom prst="rect">
            <a:avLst/>
          </a:prstGeom>
          <a:noFill/>
          <a:ln>
            <a:miter lim="800000"/>
            <a:headEnd/>
            <a:tailEnd/>
          </a:ln>
        </p:spPr>
        <p:txBody>
          <a:bodyPr/>
          <a:lstStyle/>
          <a:p>
            <a:fld id="{D14548BB-CD43-47F7-976A-242D3C72E3B4}" type="slidenum">
              <a:rPr lang="en-US" smtClean="0"/>
              <a:pPr/>
              <a:t>47</a:t>
            </a:fld>
            <a:endParaRPr lang="en-US" smtClean="0"/>
          </a:p>
        </p:txBody>
      </p:sp>
      <p:sp>
        <p:nvSpPr>
          <p:cNvPr id="75778" name="Rectangle 2"/>
          <p:cNvSpPr>
            <a:spLocks noGrp="1" noChangeArrowheads="1"/>
          </p:cNvSpPr>
          <p:nvPr>
            <p:ph type="title"/>
          </p:nvPr>
        </p:nvSpPr>
        <p:spPr/>
        <p:txBody>
          <a:bodyPr/>
          <a:lstStyle/>
          <a:p>
            <a:r>
              <a:rPr lang="en-US" sz="3200" dirty="0" smtClean="0"/>
              <a:t>Live Testing (Test Results View)</a:t>
            </a:r>
          </a:p>
        </p:txBody>
      </p:sp>
      <p:pic>
        <p:nvPicPr>
          <p:cNvPr id="75779" name="Picture 6"/>
          <p:cNvPicPr>
            <a:picLocks noGrp="1" noChangeAspect="1" noChangeArrowheads="1"/>
          </p:cNvPicPr>
          <p:nvPr>
            <p:ph type="body" idx="4294967295"/>
          </p:nvPr>
        </p:nvPicPr>
        <p:blipFill>
          <a:blip r:embed="rId3"/>
          <a:srcRect/>
          <a:stretch>
            <a:fillRect/>
          </a:stretch>
        </p:blipFill>
        <p:spPr>
          <a:xfrm>
            <a:off x="381000" y="3581400"/>
            <a:ext cx="8534400" cy="2817813"/>
          </a:xfrm>
        </p:spPr>
      </p:pic>
      <p:pic>
        <p:nvPicPr>
          <p:cNvPr id="75780" name="Picture 7"/>
          <p:cNvPicPr>
            <a:picLocks noChangeAspect="1" noChangeArrowheads="1"/>
          </p:cNvPicPr>
          <p:nvPr/>
        </p:nvPicPr>
        <p:blipFill>
          <a:blip r:embed="rId4"/>
          <a:srcRect/>
          <a:stretch>
            <a:fillRect/>
          </a:stretch>
        </p:blipFill>
        <p:spPr bwMode="auto">
          <a:xfrm>
            <a:off x="2057400" y="1676400"/>
            <a:ext cx="5105400" cy="1838325"/>
          </a:xfrm>
          <a:prstGeom prst="rect">
            <a:avLst/>
          </a:prstGeom>
          <a:noFill/>
          <a:ln w="9525">
            <a:noFill/>
            <a:miter lim="800000"/>
            <a:headEnd/>
            <a:tailEnd/>
          </a:ln>
        </p:spPr>
      </p:pic>
    </p:spTree>
    <p:extLst>
      <p:ext uri="{BB962C8B-B14F-4D97-AF65-F5344CB8AC3E}">
        <p14:creationId xmlns:p14="http://schemas.microsoft.com/office/powerpoint/2010/main" val="5745893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3"/>
          <p:cNvSpPr>
            <a:spLocks noGrp="1" noChangeArrowheads="1"/>
          </p:cNvSpPr>
          <p:nvPr>
            <p:ph type="sldNum" sz="quarter" idx="4294967295"/>
          </p:nvPr>
        </p:nvSpPr>
        <p:spPr>
          <a:xfrm>
            <a:off x="4267200" y="6400800"/>
            <a:ext cx="609600" cy="304800"/>
          </a:xfrm>
          <a:prstGeom prst="rect">
            <a:avLst/>
          </a:prstGeom>
          <a:noFill/>
          <a:ln>
            <a:miter lim="800000"/>
            <a:headEnd/>
            <a:tailEnd/>
          </a:ln>
        </p:spPr>
        <p:txBody>
          <a:bodyPr/>
          <a:lstStyle/>
          <a:p>
            <a:fld id="{A929621D-A698-414C-B0CC-FD89B075A8F3}" type="slidenum">
              <a:rPr lang="en-US" smtClean="0"/>
              <a:pPr/>
              <a:t>48</a:t>
            </a:fld>
            <a:endParaRPr lang="en-US" smtClean="0"/>
          </a:p>
        </p:txBody>
      </p:sp>
      <p:sp>
        <p:nvSpPr>
          <p:cNvPr id="93186" name="Rectangle 2"/>
          <p:cNvSpPr>
            <a:spLocks noGrp="1" noChangeArrowheads="1"/>
          </p:cNvSpPr>
          <p:nvPr>
            <p:ph type="title"/>
          </p:nvPr>
        </p:nvSpPr>
        <p:spPr>
          <a:xfrm>
            <a:off x="152400" y="163593"/>
            <a:ext cx="8229600" cy="1131807"/>
          </a:xfrm>
        </p:spPr>
        <p:txBody>
          <a:bodyPr/>
          <a:lstStyle/>
          <a:p>
            <a:r>
              <a:rPr lang="en-US" sz="3200" dirty="0" smtClean="0"/>
              <a:t>Wiki Documentation of Rules</a:t>
            </a:r>
            <a:br>
              <a:rPr lang="en-US" sz="3200" dirty="0" smtClean="0"/>
            </a:br>
            <a:r>
              <a:rPr lang="en-US" sz="2000" dirty="0" smtClean="0">
                <a:hlinkClick r:id="rId3"/>
              </a:rPr>
              <a:t>http://www.cdsframework.org</a:t>
            </a:r>
            <a:r>
              <a:rPr lang="en-US" sz="2000" dirty="0" smtClean="0"/>
              <a:t> </a:t>
            </a:r>
            <a:endParaRPr lang="en-US" sz="2400" dirty="0" smtClean="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86" y="1313543"/>
            <a:ext cx="8763000" cy="5122190"/>
          </a:xfrm>
          <a:prstGeom prst="rect">
            <a:avLst/>
          </a:prstGeom>
        </p:spPr>
      </p:pic>
    </p:spTree>
    <p:extLst>
      <p:ext uri="{BB962C8B-B14F-4D97-AF65-F5344CB8AC3E}">
        <p14:creationId xmlns:p14="http://schemas.microsoft.com/office/powerpoint/2010/main" val="30173509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3"/>
          <p:cNvSpPr>
            <a:spLocks noGrp="1" noChangeArrowheads="1"/>
          </p:cNvSpPr>
          <p:nvPr>
            <p:ph type="sldNum" sz="quarter" idx="4294967295"/>
          </p:nvPr>
        </p:nvSpPr>
        <p:spPr>
          <a:xfrm>
            <a:off x="4267200" y="6400800"/>
            <a:ext cx="609600" cy="304800"/>
          </a:xfrm>
          <a:prstGeom prst="rect">
            <a:avLst/>
          </a:prstGeom>
          <a:noFill/>
          <a:ln>
            <a:miter lim="800000"/>
            <a:headEnd/>
            <a:tailEnd/>
          </a:ln>
        </p:spPr>
        <p:txBody>
          <a:bodyPr/>
          <a:lstStyle/>
          <a:p>
            <a:fld id="{79CC9A2E-04F0-4475-AE11-71FC4ADF2CDD}" type="slidenum">
              <a:rPr lang="en-US" smtClean="0"/>
              <a:pPr/>
              <a:t>49</a:t>
            </a:fld>
            <a:endParaRPr lang="en-US" smtClean="0"/>
          </a:p>
        </p:txBody>
      </p:sp>
      <p:sp>
        <p:nvSpPr>
          <p:cNvPr id="77826" name="Rectangle 2"/>
          <p:cNvSpPr>
            <a:spLocks noGrp="1" noChangeArrowheads="1"/>
          </p:cNvSpPr>
          <p:nvPr>
            <p:ph type="ctrTitle" idx="4294967295"/>
          </p:nvPr>
        </p:nvSpPr>
        <p:spPr>
          <a:xfrm>
            <a:off x="228600" y="3048000"/>
            <a:ext cx="8686800" cy="762000"/>
          </a:xfrm>
        </p:spPr>
        <p:txBody>
          <a:bodyPr/>
          <a:lstStyle/>
          <a:p>
            <a:pPr algn="ctr" eaLnBrk="1" hangingPunct="1"/>
            <a:r>
              <a:rPr lang="en-US" sz="3600" dirty="0" smtClean="0"/>
              <a:t>ICE Lessons Learned</a:t>
            </a:r>
          </a:p>
        </p:txBody>
      </p:sp>
    </p:spTree>
    <p:extLst>
      <p:ext uri="{BB962C8B-B14F-4D97-AF65-F5344CB8AC3E}">
        <p14:creationId xmlns:p14="http://schemas.microsoft.com/office/powerpoint/2010/main" val="1445384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2" name="Rectangle 2"/>
          <p:cNvSpPr>
            <a:spLocks noGrp="1" noChangeArrowheads="1"/>
          </p:cNvSpPr>
          <p:nvPr>
            <p:ph type="title"/>
          </p:nvPr>
        </p:nvSpPr>
        <p:spPr>
          <a:xfrm>
            <a:off x="304800" y="838200"/>
            <a:ext cx="8915400" cy="515937"/>
          </a:xfrm>
        </p:spPr>
        <p:txBody>
          <a:bodyPr/>
          <a:lstStyle/>
          <a:p>
            <a:pPr>
              <a:defRPr/>
            </a:pPr>
            <a:r>
              <a:rPr lang="en-US" sz="3200" dirty="0" smtClean="0"/>
              <a:t>Relevant Prior Work</a:t>
            </a:r>
          </a:p>
        </p:txBody>
      </p:sp>
      <p:sp>
        <p:nvSpPr>
          <p:cNvPr id="1551363" name="Rectangle 3"/>
          <p:cNvSpPr>
            <a:spLocks noGrp="1" noChangeArrowheads="1"/>
          </p:cNvSpPr>
          <p:nvPr>
            <p:ph type="body" idx="1"/>
          </p:nvPr>
        </p:nvSpPr>
        <p:spPr>
          <a:xfrm>
            <a:off x="152400" y="1549400"/>
            <a:ext cx="8763000" cy="5156200"/>
          </a:xfrm>
        </p:spPr>
        <p:txBody>
          <a:bodyPr lIns="0" tIns="0" rIns="0" bIns="0" anchor="t" anchorCtr="0"/>
          <a:lstStyle/>
          <a:p>
            <a:pPr>
              <a:defRPr/>
            </a:pPr>
            <a:r>
              <a:rPr lang="en-US" sz="2400" dirty="0" smtClean="0">
                <a:solidFill>
                  <a:schemeClr val="tx1">
                    <a:lumMod val="50000"/>
                    <a:lumOff val="50000"/>
                  </a:schemeClr>
                </a:solidFill>
              </a:rPr>
              <a:t>Standard, universal format for CDS knowledge</a:t>
            </a:r>
            <a:endParaRPr lang="en-US" sz="3200" dirty="0" smtClean="0">
              <a:solidFill>
                <a:schemeClr val="tx1">
                  <a:lumMod val="50000"/>
                  <a:lumOff val="50000"/>
                </a:schemeClr>
              </a:solidFill>
            </a:endParaRPr>
          </a:p>
          <a:p>
            <a:pPr lvl="1">
              <a:defRPr/>
            </a:pPr>
            <a:r>
              <a:rPr lang="en-US" sz="2400" dirty="0" smtClean="0">
                <a:solidFill>
                  <a:schemeClr val="tx1">
                    <a:lumMod val="50000"/>
                    <a:lumOff val="50000"/>
                  </a:schemeClr>
                </a:solidFill>
              </a:rPr>
              <a:t>HL7 Arden Syntax, HL7 GELLO, HL7 Order Sets, ASTM GEM, GLIF3, CDS Consortium L3 model, SAGE, </a:t>
            </a:r>
            <a:r>
              <a:rPr lang="en-US" sz="2400" dirty="0" err="1" smtClean="0">
                <a:solidFill>
                  <a:schemeClr val="tx1">
                    <a:lumMod val="50000"/>
                    <a:lumOff val="50000"/>
                  </a:schemeClr>
                </a:solidFill>
              </a:rPr>
              <a:t>Asbru</a:t>
            </a:r>
            <a:r>
              <a:rPr lang="en-US" sz="2400" dirty="0" smtClean="0">
                <a:solidFill>
                  <a:schemeClr val="tx1">
                    <a:lumMod val="50000"/>
                    <a:lumOff val="50000"/>
                  </a:schemeClr>
                </a:solidFill>
              </a:rPr>
              <a:t>, </a:t>
            </a:r>
            <a:r>
              <a:rPr lang="en-US" sz="2400" dirty="0" err="1" smtClean="0">
                <a:solidFill>
                  <a:schemeClr val="tx1">
                    <a:lumMod val="50000"/>
                    <a:lumOff val="50000"/>
                  </a:schemeClr>
                </a:solidFill>
              </a:rPr>
              <a:t>PROforma</a:t>
            </a:r>
            <a:r>
              <a:rPr lang="en-US" sz="2400" dirty="0" smtClean="0">
                <a:solidFill>
                  <a:schemeClr val="tx1">
                    <a:lumMod val="50000"/>
                    <a:lumOff val="50000"/>
                  </a:schemeClr>
                </a:solidFill>
              </a:rPr>
              <a:t>, PRODIGY, AHRQ </a:t>
            </a:r>
            <a:r>
              <a:rPr lang="en-US" sz="2400" dirty="0" err="1" smtClean="0">
                <a:solidFill>
                  <a:schemeClr val="tx1">
                    <a:lumMod val="50000"/>
                    <a:lumOff val="50000"/>
                  </a:schemeClr>
                </a:solidFill>
              </a:rPr>
              <a:t>eRecommendations</a:t>
            </a:r>
            <a:r>
              <a:rPr lang="en-US" sz="2400" dirty="0" smtClean="0">
                <a:solidFill>
                  <a:schemeClr val="tx1">
                    <a:lumMod val="50000"/>
                    <a:lumOff val="50000"/>
                  </a:schemeClr>
                </a:solidFill>
              </a:rPr>
              <a:t>, etc.</a:t>
            </a:r>
          </a:p>
          <a:p>
            <a:pPr>
              <a:defRPr/>
            </a:pPr>
            <a:r>
              <a:rPr lang="en-US" sz="2400" dirty="0" smtClean="0">
                <a:solidFill>
                  <a:schemeClr val="tx1">
                    <a:lumMod val="50000"/>
                    <a:lumOff val="50000"/>
                  </a:schemeClr>
                </a:solidFill>
              </a:rPr>
              <a:t>Standard interface for submitting patient data and obtaining patient-specific care guidance</a:t>
            </a:r>
          </a:p>
          <a:p>
            <a:pPr lvl="1">
              <a:defRPr/>
            </a:pPr>
            <a:r>
              <a:rPr lang="en-US" sz="2400" dirty="0" smtClean="0">
                <a:solidFill>
                  <a:schemeClr val="tx1">
                    <a:lumMod val="50000"/>
                    <a:lumOff val="50000"/>
                  </a:schemeClr>
                </a:solidFill>
              </a:rPr>
              <a:t>HL7 Decision Support Service</a:t>
            </a:r>
          </a:p>
          <a:p>
            <a:pPr lvl="1">
              <a:defRPr/>
            </a:pPr>
            <a:r>
              <a:rPr lang="en-US" sz="2400" dirty="0" smtClean="0">
                <a:solidFill>
                  <a:schemeClr val="tx1">
                    <a:lumMod val="50000"/>
                    <a:lumOff val="50000"/>
                  </a:schemeClr>
                </a:solidFill>
              </a:rPr>
              <a:t>OpenCDS, CDS Consortium ECRS, SEBASTIAN, etc.</a:t>
            </a:r>
          </a:p>
          <a:p>
            <a:pPr>
              <a:defRPr/>
            </a:pPr>
            <a:r>
              <a:rPr lang="en-US" sz="2400" dirty="0" smtClean="0">
                <a:solidFill>
                  <a:schemeClr val="tx1">
                    <a:lumMod val="50000"/>
                    <a:lumOff val="50000"/>
                  </a:schemeClr>
                </a:solidFill>
              </a:rPr>
              <a:t>Standard information model for CDS</a:t>
            </a:r>
          </a:p>
          <a:p>
            <a:pPr lvl="1">
              <a:defRPr/>
            </a:pPr>
            <a:r>
              <a:rPr lang="en-US" sz="2400" dirty="0" smtClean="0">
                <a:solidFill>
                  <a:schemeClr val="tx1">
                    <a:lumMod val="50000"/>
                    <a:lumOff val="50000"/>
                  </a:schemeClr>
                </a:solidFill>
              </a:rPr>
              <a:t>HL7 Virtual Medical Record</a:t>
            </a:r>
          </a:p>
        </p:txBody>
      </p:sp>
      <p:sp>
        <p:nvSpPr>
          <p:cNvPr id="4" name="TextBox 3"/>
          <p:cNvSpPr txBox="1"/>
          <p:nvPr/>
        </p:nvSpPr>
        <p:spPr>
          <a:xfrm>
            <a:off x="609600" y="6183868"/>
            <a:ext cx="8229600" cy="369332"/>
          </a:xfrm>
          <a:prstGeom prst="rect">
            <a:avLst/>
          </a:prstGeom>
          <a:solidFill>
            <a:schemeClr val="bg1"/>
          </a:solidFill>
          <a:ln w="25400">
            <a:noFill/>
          </a:ln>
        </p:spPr>
        <p:txBody>
          <a:bodyPr wrap="square" rtlCol="0">
            <a:spAutoFit/>
          </a:bodyPr>
          <a:lstStyle/>
          <a:p>
            <a:pPr marL="57150" indent="0">
              <a:buNone/>
              <a:defRPr/>
            </a:pPr>
            <a:r>
              <a:rPr lang="en-US" dirty="0" smtClean="0"/>
              <a:t>Ref. </a:t>
            </a:r>
            <a:r>
              <a:rPr lang="en-US" dirty="0"/>
              <a:t>Kawamoto </a:t>
            </a:r>
            <a:r>
              <a:rPr lang="en-US" dirty="0" smtClean="0"/>
              <a:t>K et </a:t>
            </a:r>
            <a:r>
              <a:rPr lang="en-US" dirty="0"/>
              <a:t>al. </a:t>
            </a:r>
            <a:r>
              <a:rPr lang="en-US" i="1" dirty="0" smtClean="0"/>
              <a:t>Open Medical Informatics Journal</a:t>
            </a:r>
            <a:r>
              <a:rPr lang="en-US" dirty="0" smtClean="0"/>
              <a:t>.  2010, 4:235-44.</a:t>
            </a:r>
            <a:endParaRPr lang="en-US" dirty="0"/>
          </a:p>
        </p:txBody>
      </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5</a:t>
            </a:fld>
            <a:endParaRPr lang="en-US" dirty="0"/>
          </a:p>
        </p:txBody>
      </p:sp>
    </p:spTree>
    <p:extLst>
      <p:ext uri="{BB962C8B-B14F-4D97-AF65-F5344CB8AC3E}">
        <p14:creationId xmlns:p14="http://schemas.microsoft.com/office/powerpoint/2010/main" val="3427369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3"/>
          <p:cNvSpPr>
            <a:spLocks noGrp="1" noChangeArrowheads="1"/>
          </p:cNvSpPr>
          <p:nvPr>
            <p:ph type="sldNum" sz="quarter" idx="4294967295"/>
          </p:nvPr>
        </p:nvSpPr>
        <p:spPr>
          <a:xfrm>
            <a:off x="4267200" y="6400800"/>
            <a:ext cx="609600" cy="304800"/>
          </a:xfrm>
          <a:prstGeom prst="rect">
            <a:avLst/>
          </a:prstGeom>
          <a:noFill/>
          <a:ln>
            <a:miter lim="800000"/>
            <a:headEnd/>
            <a:tailEnd/>
          </a:ln>
        </p:spPr>
        <p:txBody>
          <a:bodyPr/>
          <a:lstStyle/>
          <a:p>
            <a:fld id="{F1213950-15B7-4F05-9064-7C19BBE40FBC}" type="slidenum">
              <a:rPr lang="en-US" smtClean="0"/>
              <a:pPr/>
              <a:t>50</a:t>
            </a:fld>
            <a:endParaRPr lang="en-US" smtClean="0"/>
          </a:p>
        </p:txBody>
      </p:sp>
      <p:sp>
        <p:nvSpPr>
          <p:cNvPr id="88066" name="Rectangle 2"/>
          <p:cNvSpPr>
            <a:spLocks noGrp="1" noChangeArrowheads="1"/>
          </p:cNvSpPr>
          <p:nvPr>
            <p:ph type="title"/>
          </p:nvPr>
        </p:nvSpPr>
        <p:spPr>
          <a:xfrm>
            <a:off x="228600" y="381000"/>
            <a:ext cx="7840663" cy="990600"/>
          </a:xfrm>
        </p:spPr>
        <p:txBody>
          <a:bodyPr/>
          <a:lstStyle/>
          <a:p>
            <a:r>
              <a:rPr lang="en-US" sz="3200" dirty="0" smtClean="0"/>
              <a:t>HLN’s Observations</a:t>
            </a:r>
          </a:p>
        </p:txBody>
      </p:sp>
      <p:sp>
        <p:nvSpPr>
          <p:cNvPr id="88067" name="Rectangle 3"/>
          <p:cNvSpPr>
            <a:spLocks noGrp="1" noChangeArrowheads="1"/>
          </p:cNvSpPr>
          <p:nvPr>
            <p:ph type="body" idx="1"/>
          </p:nvPr>
        </p:nvSpPr>
        <p:spPr>
          <a:xfrm>
            <a:off x="460829" y="1676400"/>
            <a:ext cx="8657771" cy="4953000"/>
          </a:xfrm>
        </p:spPr>
        <p:txBody>
          <a:bodyPr/>
          <a:lstStyle/>
          <a:p>
            <a:r>
              <a:rPr lang="en-US" sz="2000" dirty="0" smtClean="0"/>
              <a:t>Agreement on and documenting the rules (unequivocally) is challenging!</a:t>
            </a:r>
          </a:p>
          <a:p>
            <a:r>
              <a:rPr lang="en-US" sz="2000" dirty="0" smtClean="0"/>
              <a:t>Our principles are aligned with those of </a:t>
            </a:r>
            <a:r>
              <a:rPr lang="en-US" sz="2000" dirty="0" err="1" smtClean="0"/>
              <a:t>HeD</a:t>
            </a:r>
            <a:r>
              <a:rPr lang="en-US" sz="2000" dirty="0" smtClean="0"/>
              <a:t> Use Case 2</a:t>
            </a:r>
          </a:p>
          <a:p>
            <a:r>
              <a:rPr lang="en-US" sz="2000" dirty="0" smtClean="0"/>
              <a:t>DSS and vMR</a:t>
            </a:r>
          </a:p>
          <a:p>
            <a:pPr lvl="1"/>
            <a:r>
              <a:rPr lang="en-US" sz="1800" dirty="0" smtClean="0"/>
              <a:t>The advantages of selecting a platform that implemented the DSS and vMR standards “out of the box”</a:t>
            </a:r>
          </a:p>
          <a:p>
            <a:pPr lvl="1"/>
            <a:r>
              <a:rPr lang="en-US" sz="1800" dirty="0" smtClean="0"/>
              <a:t>For our use case, the vMR data model is not difficult </a:t>
            </a:r>
            <a:r>
              <a:rPr lang="en-US" sz="1800" dirty="0"/>
              <a:t>to </a:t>
            </a:r>
            <a:r>
              <a:rPr lang="en-US" sz="1800" dirty="0" smtClean="0"/>
              <a:t>learn</a:t>
            </a:r>
          </a:p>
          <a:p>
            <a:pPr lvl="2"/>
            <a:r>
              <a:rPr lang="en-US" sz="1400" dirty="0" smtClean="0"/>
              <a:t>Immunization forecasting is not difficult to model; works well for messaging and reasoning</a:t>
            </a:r>
          </a:p>
          <a:p>
            <a:pPr lvl="2"/>
            <a:r>
              <a:rPr lang="en-US" sz="1400" dirty="0" err="1" smtClean="0"/>
              <a:t>eClinicalWorks</a:t>
            </a:r>
            <a:r>
              <a:rPr lang="en-US" sz="1400" dirty="0" smtClean="0"/>
              <a:t> </a:t>
            </a:r>
            <a:r>
              <a:rPr lang="en-US" sz="1400" dirty="0"/>
              <a:t>&amp; </a:t>
            </a:r>
            <a:r>
              <a:rPr lang="en-US" sz="1400" dirty="0" smtClean="0"/>
              <a:t>ICE testers </a:t>
            </a:r>
            <a:r>
              <a:rPr lang="en-US" sz="1400" dirty="0"/>
              <a:t>have incorporated ICE with minimal </a:t>
            </a:r>
            <a:r>
              <a:rPr lang="en-US" sz="1400" dirty="0" smtClean="0"/>
              <a:t>support from ICE team</a:t>
            </a:r>
          </a:p>
          <a:p>
            <a:pPr lvl="1"/>
            <a:r>
              <a:rPr lang="en-US" sz="1800" dirty="0" smtClean="0"/>
              <a:t>vMR </a:t>
            </a:r>
            <a:r>
              <a:rPr lang="en-US" sz="1800" dirty="0"/>
              <a:t>release 1 is missing some semantics for immunization forecasting; </a:t>
            </a:r>
            <a:r>
              <a:rPr lang="en-US" sz="1800" dirty="0" smtClean="0"/>
              <a:t>many new, useful semantics have </a:t>
            </a:r>
            <a:r>
              <a:rPr lang="en-US" sz="1800" dirty="0"/>
              <a:t>been </a:t>
            </a:r>
            <a:r>
              <a:rPr lang="en-US" sz="1800" dirty="0" smtClean="0"/>
              <a:t>added </a:t>
            </a:r>
            <a:r>
              <a:rPr lang="en-US" sz="1800" dirty="0"/>
              <a:t>in vMR release 2</a:t>
            </a:r>
            <a:endParaRPr lang="en-US" sz="1800" dirty="0" smtClean="0"/>
          </a:p>
          <a:p>
            <a:r>
              <a:rPr lang="en-US" sz="2000" dirty="0" smtClean="0"/>
              <a:t>Encouraging CDS consumers to adopt your CDS service</a:t>
            </a:r>
          </a:p>
          <a:p>
            <a:pPr lvl="1"/>
            <a:r>
              <a:rPr lang="en-US" sz="1800" dirty="0" smtClean="0"/>
              <a:t>Write (and share!) an implementation guide for your use case, especially if templates are not available</a:t>
            </a:r>
          </a:p>
          <a:p>
            <a:pPr lvl="1"/>
            <a:r>
              <a:rPr lang="en-US" sz="1800" dirty="0" smtClean="0"/>
              <a:t>Adopt standards &amp; use templates where possible</a:t>
            </a:r>
          </a:p>
          <a:p>
            <a:pPr lvl="1"/>
            <a:r>
              <a:rPr lang="en-US" sz="1800" dirty="0" smtClean="0"/>
              <a:t>Offer sample software clients to interact with your service</a:t>
            </a:r>
          </a:p>
        </p:txBody>
      </p:sp>
    </p:spTree>
    <p:extLst>
      <p:ext uri="{BB962C8B-B14F-4D97-AF65-F5344CB8AC3E}">
        <p14:creationId xmlns:p14="http://schemas.microsoft.com/office/powerpoint/2010/main" val="36621805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Future Directions for ICE</a:t>
            </a:r>
            <a:endParaRPr lang="en-US" sz="3200" dirty="0"/>
          </a:p>
        </p:txBody>
      </p:sp>
      <p:sp>
        <p:nvSpPr>
          <p:cNvPr id="4" name="Content Placeholder 3"/>
          <p:cNvSpPr>
            <a:spLocks noGrp="1"/>
          </p:cNvSpPr>
          <p:nvPr>
            <p:ph idx="1"/>
          </p:nvPr>
        </p:nvSpPr>
        <p:spPr>
          <a:xfrm>
            <a:off x="685800" y="1600200"/>
            <a:ext cx="8269288" cy="4800600"/>
          </a:xfrm>
        </p:spPr>
        <p:txBody>
          <a:bodyPr/>
          <a:lstStyle/>
          <a:p>
            <a:pPr marL="0" indent="0">
              <a:buNone/>
            </a:pPr>
            <a:endParaRPr lang="en-US" sz="2400" dirty="0"/>
          </a:p>
          <a:p>
            <a:r>
              <a:rPr lang="en-US" sz="2000" dirty="0" smtClean="0"/>
              <a:t>Complete Version 1.0 and Open Source version</a:t>
            </a:r>
          </a:p>
          <a:p>
            <a:r>
              <a:rPr lang="en-US" sz="2000" dirty="0" smtClean="0"/>
              <a:t>Ongoing update of immunization </a:t>
            </a:r>
            <a:r>
              <a:rPr lang="en-US" sz="2000" dirty="0"/>
              <a:t>r</a:t>
            </a:r>
            <a:r>
              <a:rPr lang="en-US" sz="2000" dirty="0" smtClean="0"/>
              <a:t>ules and software </a:t>
            </a:r>
          </a:p>
          <a:p>
            <a:r>
              <a:rPr lang="en-US" sz="2000" dirty="0" smtClean="0"/>
              <a:t>Continued alignment with evolving CDS standards to foster (easier) adoption across diverse settings</a:t>
            </a:r>
          </a:p>
          <a:p>
            <a:r>
              <a:rPr lang="en-US" sz="2000" dirty="0" smtClean="0"/>
              <a:t>Investigate expressing the ICE rule set according to the CDS Knowledge Artifact schema</a:t>
            </a:r>
          </a:p>
          <a:p>
            <a:pPr lvl="1"/>
            <a:r>
              <a:rPr lang="en-US" sz="1800" dirty="0" smtClean="0"/>
              <a:t>Divorces the computable ICE rules from the ICE software</a:t>
            </a:r>
            <a:endParaRPr lang="en-US" sz="2000" dirty="0" smtClean="0"/>
          </a:p>
          <a:p>
            <a:r>
              <a:rPr lang="en-US" sz="2000" dirty="0" smtClean="0"/>
              <a:t>Investigate upgrading to HL7 DSS Release 2 and vMR Release 2</a:t>
            </a:r>
          </a:p>
          <a:p>
            <a:pPr lvl="1"/>
            <a:endParaRPr lang="en-US" sz="2000" dirty="0" smtClean="0"/>
          </a:p>
        </p:txBody>
      </p:sp>
      <p:sp>
        <p:nvSpPr>
          <p:cNvPr id="2" name="Slide Number Placeholder 1"/>
          <p:cNvSpPr>
            <a:spLocks noGrp="1"/>
          </p:cNvSpPr>
          <p:nvPr>
            <p:ph type="sldNum" sz="quarter" idx="4294967295"/>
          </p:nvPr>
        </p:nvSpPr>
        <p:spPr>
          <a:xfrm>
            <a:off x="4267200" y="6400800"/>
            <a:ext cx="609600" cy="304800"/>
          </a:xfrm>
          <a:prstGeom prst="rect">
            <a:avLst/>
          </a:prstGeom>
        </p:spPr>
        <p:txBody>
          <a:bodyPr/>
          <a:lstStyle/>
          <a:p>
            <a:pPr>
              <a:defRPr/>
            </a:pPr>
            <a:fld id="{E36C6230-4773-41F7-AFD0-7834CF6AFD69}" type="slidenum">
              <a:rPr lang="en-US" smtClean="0"/>
              <a:pPr>
                <a:defRPr/>
              </a:pPr>
              <a:t>51</a:t>
            </a:fld>
            <a:endParaRPr lang="en-US"/>
          </a:p>
        </p:txBody>
      </p:sp>
    </p:spTree>
    <p:extLst>
      <p:ext uri="{BB962C8B-B14F-4D97-AF65-F5344CB8AC3E}">
        <p14:creationId xmlns:p14="http://schemas.microsoft.com/office/powerpoint/2010/main" val="1196421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28700" y="2133600"/>
            <a:ext cx="7086600" cy="1470025"/>
          </a:xfrm>
        </p:spPr>
        <p:txBody>
          <a:bodyPr/>
          <a:lstStyle/>
          <a:p>
            <a:r>
              <a:rPr lang="en-US" dirty="0" smtClean="0"/>
              <a:t>HeD in the “Real World”</a:t>
            </a:r>
            <a:endParaRPr lang="en-US" dirty="0"/>
          </a:p>
        </p:txBody>
      </p:sp>
      <p:sp>
        <p:nvSpPr>
          <p:cNvPr id="5" name="Subtitle 4"/>
          <p:cNvSpPr>
            <a:spLocks noGrp="1"/>
          </p:cNvSpPr>
          <p:nvPr>
            <p:ph type="subTitle" idx="1"/>
          </p:nvPr>
        </p:nvSpPr>
        <p:spPr>
          <a:xfrm>
            <a:off x="609600" y="3657600"/>
            <a:ext cx="8001000" cy="2174353"/>
          </a:xfrm>
        </p:spPr>
        <p:txBody>
          <a:bodyPr>
            <a:normAutofit fontScale="92500" lnSpcReduction="20000"/>
          </a:bodyPr>
          <a:lstStyle/>
          <a:p>
            <a:pPr lvl="1">
              <a:lnSpc>
                <a:spcPct val="120000"/>
              </a:lnSpc>
              <a:spcBef>
                <a:spcPts val="0"/>
              </a:spcBef>
              <a:spcAft>
                <a:spcPts val="0"/>
              </a:spcAft>
            </a:pPr>
            <a:r>
              <a:rPr lang="en-US" b="1" dirty="0"/>
              <a:t>Julie Scherer, </a:t>
            </a:r>
            <a:r>
              <a:rPr lang="en-US" b="1" dirty="0" smtClean="0"/>
              <a:t>PhD</a:t>
            </a:r>
          </a:p>
          <a:p>
            <a:pPr lvl="1">
              <a:lnSpc>
                <a:spcPct val="120000"/>
              </a:lnSpc>
              <a:spcBef>
                <a:spcPts val="0"/>
              </a:spcBef>
              <a:spcAft>
                <a:spcPts val="0"/>
              </a:spcAft>
            </a:pPr>
            <a:r>
              <a:rPr lang="en-US" dirty="0" smtClean="0"/>
              <a:t>Chief </a:t>
            </a:r>
            <a:r>
              <a:rPr lang="en-US" dirty="0"/>
              <a:t>Data </a:t>
            </a:r>
            <a:r>
              <a:rPr lang="en-US" dirty="0" smtClean="0"/>
              <a:t>Scientist, Motive </a:t>
            </a:r>
            <a:r>
              <a:rPr lang="en-US" dirty="0"/>
              <a:t>Medical Intelligence</a:t>
            </a:r>
          </a:p>
          <a:p>
            <a:pPr lvl="1">
              <a:lnSpc>
                <a:spcPct val="120000"/>
              </a:lnSpc>
              <a:spcBef>
                <a:spcPts val="0"/>
              </a:spcBef>
              <a:spcAft>
                <a:spcPts val="0"/>
              </a:spcAft>
            </a:pPr>
            <a:r>
              <a:rPr lang="en-US" b="1" dirty="0"/>
              <a:t>Robin Williams, RN</a:t>
            </a:r>
            <a:r>
              <a:rPr lang="en-US" dirty="0"/>
              <a:t> </a:t>
            </a:r>
          </a:p>
          <a:p>
            <a:pPr lvl="1">
              <a:lnSpc>
                <a:spcPct val="120000"/>
              </a:lnSpc>
              <a:spcBef>
                <a:spcPts val="0"/>
              </a:spcBef>
              <a:spcAft>
                <a:spcPts val="0"/>
              </a:spcAft>
            </a:pPr>
            <a:r>
              <a:rPr lang="en-US" dirty="0" smtClean="0"/>
              <a:t>Manager </a:t>
            </a:r>
            <a:r>
              <a:rPr lang="en-US" dirty="0"/>
              <a:t>Solution </a:t>
            </a:r>
            <a:r>
              <a:rPr lang="en-US" dirty="0" smtClean="0"/>
              <a:t>Management, Allscripts</a:t>
            </a:r>
          </a:p>
          <a:p>
            <a:pPr lvl="1">
              <a:lnSpc>
                <a:spcPct val="120000"/>
              </a:lnSpc>
              <a:spcBef>
                <a:spcPts val="0"/>
              </a:spcBef>
              <a:spcAft>
                <a:spcPts val="0"/>
              </a:spcAft>
            </a:pPr>
            <a:r>
              <a:rPr lang="en-US" b="1" dirty="0"/>
              <a:t>Howard Strasberg, MD, MS</a:t>
            </a:r>
            <a:r>
              <a:rPr lang="en-US" dirty="0"/>
              <a:t> </a:t>
            </a:r>
          </a:p>
          <a:p>
            <a:pPr lvl="1">
              <a:lnSpc>
                <a:spcPct val="120000"/>
              </a:lnSpc>
              <a:spcBef>
                <a:spcPts val="0"/>
              </a:spcBef>
              <a:spcAft>
                <a:spcPts val="0"/>
              </a:spcAft>
            </a:pPr>
            <a:r>
              <a:rPr lang="en-US" dirty="0" smtClean="0"/>
              <a:t>VP </a:t>
            </a:r>
            <a:r>
              <a:rPr lang="en-US" dirty="0"/>
              <a:t>Medical </a:t>
            </a:r>
            <a:r>
              <a:rPr lang="en-US" dirty="0" smtClean="0"/>
              <a:t>Informatics, Clinical </a:t>
            </a:r>
            <a:r>
              <a:rPr lang="en-US" dirty="0"/>
              <a:t>Solutions </a:t>
            </a:r>
            <a:r>
              <a:rPr lang="en-US" dirty="0" smtClean="0"/>
              <a:t>, Wolters </a:t>
            </a:r>
            <a:r>
              <a:rPr lang="en-US" dirty="0"/>
              <a:t>Kluwer</a:t>
            </a:r>
          </a:p>
          <a:p>
            <a:pPr lvl="1">
              <a:lnSpc>
                <a:spcPct val="120000"/>
              </a:lnSpc>
              <a:spcBef>
                <a:spcPts val="0"/>
              </a:spcBef>
              <a:spcAft>
                <a:spcPts val="0"/>
              </a:spcAft>
            </a:pPr>
            <a:endParaRPr lang="en-US" dirty="0"/>
          </a:p>
          <a:p>
            <a:endParaRPr lang="en-US" dirty="0"/>
          </a:p>
        </p:txBody>
      </p:sp>
    </p:spTree>
    <p:extLst>
      <p:ext uri="{BB962C8B-B14F-4D97-AF65-F5344CB8AC3E}">
        <p14:creationId xmlns:p14="http://schemas.microsoft.com/office/powerpoint/2010/main" val="3137693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Words from the “Real World”</a:t>
            </a:r>
            <a:endParaRPr lang="en-US" sz="3200" dirty="0"/>
          </a:p>
        </p:txBody>
      </p:sp>
      <p:sp>
        <p:nvSpPr>
          <p:cNvPr id="3" name="Content Placeholder 2"/>
          <p:cNvSpPr>
            <a:spLocks noGrp="1"/>
          </p:cNvSpPr>
          <p:nvPr>
            <p:ph idx="1"/>
          </p:nvPr>
        </p:nvSpPr>
        <p:spPr>
          <a:xfrm>
            <a:off x="457200" y="1676400"/>
            <a:ext cx="8229600" cy="4648200"/>
          </a:xfrm>
        </p:spPr>
        <p:txBody>
          <a:bodyPr>
            <a:normAutofit fontScale="92500" lnSpcReduction="10000"/>
          </a:bodyPr>
          <a:lstStyle/>
          <a:p>
            <a:pPr marL="0" indent="0"/>
            <a:r>
              <a:rPr lang="en-US" dirty="0" smtClean="0"/>
              <a:t>Portable CDS assets</a:t>
            </a:r>
          </a:p>
          <a:p>
            <a:pPr>
              <a:buFont typeface="Arial" pitchFamily="34" charset="0"/>
              <a:buChar char="•"/>
            </a:pPr>
            <a:r>
              <a:rPr lang="en-US" dirty="0"/>
              <a:t>D</a:t>
            </a:r>
            <a:r>
              <a:rPr lang="en-US" dirty="0" smtClean="0"/>
              <a:t>eveloped </a:t>
            </a:r>
            <a:r>
              <a:rPr lang="en-US" dirty="0"/>
              <a:t>and </a:t>
            </a:r>
            <a:r>
              <a:rPr lang="en-US" dirty="0" smtClean="0"/>
              <a:t>distributed by Motive Medical Intelligence</a:t>
            </a:r>
          </a:p>
          <a:p>
            <a:pPr>
              <a:buFont typeface="Arial" pitchFamily="34" charset="0"/>
              <a:buChar char="•"/>
            </a:pPr>
            <a:r>
              <a:rPr lang="en-US" dirty="0" smtClean="0"/>
              <a:t>Use a format </a:t>
            </a:r>
            <a:r>
              <a:rPr lang="en-US" dirty="0"/>
              <a:t>derived from the HeD knowledge artifact </a:t>
            </a:r>
            <a:r>
              <a:rPr lang="en-US" dirty="0" smtClean="0"/>
              <a:t>specification</a:t>
            </a:r>
          </a:p>
          <a:p>
            <a:pPr>
              <a:buFont typeface="Arial" pitchFamily="34" charset="0"/>
              <a:buChar char="•"/>
            </a:pPr>
            <a:r>
              <a:rPr lang="en-US" dirty="0" smtClean="0"/>
              <a:t>Employ a </a:t>
            </a:r>
            <a:r>
              <a:rPr lang="en-US" dirty="0"/>
              <a:t>subset of the vMR and HeD expression </a:t>
            </a:r>
            <a:r>
              <a:rPr lang="en-US" dirty="0" smtClean="0"/>
              <a:t>language </a:t>
            </a:r>
          </a:p>
          <a:p>
            <a:pPr>
              <a:buFont typeface="Arial" pitchFamily="34" charset="0"/>
              <a:buChar char="•"/>
            </a:pPr>
            <a:r>
              <a:rPr lang="en-US" dirty="0" smtClean="0"/>
              <a:t>Consumed by </a:t>
            </a:r>
            <a:r>
              <a:rPr lang="en-US" dirty="0"/>
              <a:t>and executed natively in consuming HIT </a:t>
            </a:r>
            <a:r>
              <a:rPr lang="en-US" dirty="0" smtClean="0"/>
              <a:t>systems</a:t>
            </a:r>
          </a:p>
          <a:p>
            <a:pPr>
              <a:buFont typeface="Arial" pitchFamily="34" charset="0"/>
              <a:buChar char="•"/>
            </a:pPr>
            <a:endParaRPr lang="en-US" i="1" dirty="0"/>
          </a:p>
          <a:p>
            <a:pPr marL="0" indent="0"/>
            <a:r>
              <a:rPr lang="en-US" dirty="0"/>
              <a:t>Allscripts finds value in the </a:t>
            </a:r>
            <a:endParaRPr lang="en-US" dirty="0" smtClean="0"/>
          </a:p>
          <a:p>
            <a:pPr>
              <a:buFont typeface="Arial" pitchFamily="34" charset="0"/>
              <a:buChar char="•"/>
            </a:pPr>
            <a:r>
              <a:rPr lang="en-US" sz="2100" dirty="0" smtClean="0"/>
              <a:t>standardization </a:t>
            </a:r>
            <a:r>
              <a:rPr lang="en-US" sz="2100" dirty="0"/>
              <a:t>of rule </a:t>
            </a:r>
            <a:r>
              <a:rPr lang="en-US" sz="2100" dirty="0" smtClean="0"/>
              <a:t>definitions</a:t>
            </a:r>
          </a:p>
          <a:p>
            <a:pPr lvl="1">
              <a:buFont typeface="Arial" panose="020B0604020202020204" pitchFamily="34" charset="0"/>
              <a:buChar char="•"/>
            </a:pPr>
            <a:r>
              <a:rPr lang="en-US" sz="2100" dirty="0" smtClean="0"/>
              <a:t>plans </a:t>
            </a:r>
            <a:r>
              <a:rPr lang="en-US" sz="2300" dirty="0"/>
              <a:t>to consume artifacts defined in the HeD format.  </a:t>
            </a:r>
          </a:p>
          <a:p>
            <a:pPr>
              <a:buFont typeface="Arial" panose="020B0604020202020204" pitchFamily="34" charset="0"/>
              <a:buChar char="•"/>
            </a:pPr>
            <a:r>
              <a:rPr lang="en-US" sz="2100" dirty="0" smtClean="0"/>
              <a:t>We </a:t>
            </a:r>
            <a:r>
              <a:rPr lang="en-US" sz="2100" dirty="0"/>
              <a:t>are curious about the adoption of HeD by authors and the opportunities for business relationships.  </a:t>
            </a:r>
            <a:endParaRPr lang="en-US" sz="2100" dirty="0" smtClean="0"/>
          </a:p>
          <a:p>
            <a:pPr>
              <a:buFont typeface="Arial" panose="020B0604020202020204" pitchFamily="34" charset="0"/>
              <a:buChar char="•"/>
            </a:pPr>
            <a:r>
              <a:rPr lang="en-US" sz="2100" dirty="0" smtClean="0"/>
              <a:t>We </a:t>
            </a:r>
            <a:r>
              <a:rPr lang="en-US" sz="2100" dirty="0"/>
              <a:t>are hopeful that as HeD defined content is more readily available, our CDS projects can focus more on the user experience and less on technical integrations. </a:t>
            </a:r>
          </a:p>
          <a:p>
            <a:pPr>
              <a:buFont typeface="Arial" panose="020B0604020202020204" pitchFamily="34" charset="0"/>
              <a:buChar char="•"/>
            </a:pPr>
            <a:endParaRPr lang="en-US" i="1" dirty="0"/>
          </a:p>
        </p:txBody>
      </p:sp>
      <p:sp>
        <p:nvSpPr>
          <p:cNvPr id="4" name="Slide Number Placeholder 3"/>
          <p:cNvSpPr>
            <a:spLocks noGrp="1"/>
          </p:cNvSpPr>
          <p:nvPr>
            <p:ph type="sldNum" sz="quarter" idx="12"/>
          </p:nvPr>
        </p:nvSpPr>
        <p:spPr/>
        <p:txBody>
          <a:bodyPr/>
          <a:lstStyle/>
          <a:p>
            <a:pPr>
              <a:defRPr/>
            </a:pPr>
            <a:fld id="{E1A5DB0C-5155-4E26-88A0-21629CE60A71}" type="slidenum">
              <a:rPr lang="en-US" smtClean="0"/>
              <a:pPr>
                <a:defRPr/>
              </a:pPr>
              <a:t>53</a:t>
            </a:fld>
            <a:endParaRPr lang="en-US" dirty="0"/>
          </a:p>
        </p:txBody>
      </p:sp>
    </p:spTree>
    <p:extLst>
      <p:ext uri="{BB962C8B-B14F-4D97-AF65-F5344CB8AC3E}">
        <p14:creationId xmlns:p14="http://schemas.microsoft.com/office/powerpoint/2010/main" val="7360111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Path Forward	</a:t>
            </a:r>
            <a:endParaRPr lang="en-US" sz="3200" dirty="0"/>
          </a:p>
        </p:txBody>
      </p:sp>
      <p:sp>
        <p:nvSpPr>
          <p:cNvPr id="3" name="Content Placeholder 2"/>
          <p:cNvSpPr>
            <a:spLocks noGrp="1"/>
          </p:cNvSpPr>
          <p:nvPr>
            <p:ph idx="1"/>
          </p:nvPr>
        </p:nvSpPr>
        <p:spPr>
          <a:xfrm>
            <a:off x="457200" y="1828800"/>
            <a:ext cx="8229600" cy="4143009"/>
          </a:xfrm>
        </p:spPr>
        <p:txBody>
          <a:bodyPr/>
          <a:lstStyle/>
          <a:p>
            <a:r>
              <a:rPr lang="en-US" dirty="0" smtClean="0"/>
              <a:t>The HeD Initiative will come to completion March 31, 2014</a:t>
            </a:r>
          </a:p>
          <a:p>
            <a:r>
              <a:rPr lang="en-US" dirty="0" smtClean="0"/>
              <a:t>The HeD work will inform the new Clinical Quality Framework Initiative which launches this week (March 21</a:t>
            </a:r>
            <a:r>
              <a:rPr lang="en-US" baseline="30000" dirty="0" smtClean="0"/>
              <a:t>st</a:t>
            </a:r>
            <a:r>
              <a:rPr lang="en-US" dirty="0"/>
              <a:t> </a:t>
            </a:r>
            <a:r>
              <a:rPr lang="en-US" dirty="0" smtClean="0"/>
              <a:t>from 12-1pm ET)</a:t>
            </a:r>
          </a:p>
          <a:p>
            <a:pPr lvl="1"/>
            <a:r>
              <a:rPr lang="en-US" dirty="0" smtClean="0">
                <a:hlinkClick r:id="rId3"/>
              </a:rPr>
              <a:t>http</a:t>
            </a:r>
            <a:r>
              <a:rPr lang="en-US" dirty="0">
                <a:hlinkClick r:id="rId3"/>
              </a:rPr>
              <a:t>://</a:t>
            </a:r>
            <a:r>
              <a:rPr lang="en-US" dirty="0" smtClean="0">
                <a:hlinkClick r:id="rId3"/>
              </a:rPr>
              <a:t>wiki.siframework.org/Clinical+Quality+Framework+Initiative</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05B100C1-2EA5-4A3E-852E-04E922CD53EA}" type="slidenum">
              <a:rPr lang="en-US" smtClean="0"/>
              <a:pPr>
                <a:defRPr/>
              </a:pPr>
              <a:t>54</a:t>
            </a:fld>
            <a:endParaRPr lang="en-US" dirty="0"/>
          </a:p>
        </p:txBody>
      </p:sp>
    </p:spTree>
    <p:extLst>
      <p:ext uri="{BB962C8B-B14F-4D97-AF65-F5344CB8AC3E}">
        <p14:creationId xmlns:p14="http://schemas.microsoft.com/office/powerpoint/2010/main" val="42003859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3600" dirty="0" smtClean="0"/>
          </a:p>
          <a:p>
            <a:pPr marL="0" indent="0" algn="ctr">
              <a:buNone/>
            </a:pPr>
            <a:r>
              <a:rPr lang="en-US" sz="3600" dirty="0" smtClean="0"/>
              <a:t>“People who say it can’t be done</a:t>
            </a:r>
          </a:p>
          <a:p>
            <a:pPr marL="0" indent="0" algn="ctr">
              <a:buNone/>
            </a:pPr>
            <a:r>
              <a:rPr lang="en-US" sz="3600" dirty="0" smtClean="0"/>
              <a:t>should get out of the way</a:t>
            </a:r>
          </a:p>
          <a:p>
            <a:pPr marL="0" indent="0" algn="ctr">
              <a:buNone/>
            </a:pPr>
            <a:r>
              <a:rPr lang="en-US" sz="3600" dirty="0" smtClean="0"/>
              <a:t>of people who are doing it.”</a:t>
            </a:r>
            <a:endParaRPr lang="en-US" sz="3600" dirty="0"/>
          </a:p>
        </p:txBody>
      </p:sp>
      <p:sp>
        <p:nvSpPr>
          <p:cNvPr id="4" name="Slide Number Placeholder 3"/>
          <p:cNvSpPr>
            <a:spLocks noGrp="1"/>
          </p:cNvSpPr>
          <p:nvPr>
            <p:ph type="sldNum" sz="quarter" idx="12"/>
          </p:nvPr>
        </p:nvSpPr>
        <p:spPr/>
        <p:txBody>
          <a:bodyPr/>
          <a:lstStyle/>
          <a:p>
            <a:pPr>
              <a:defRPr/>
            </a:pPr>
            <a:fld id="{E1A5DB0C-5155-4E26-88A0-21629CE60A71}" type="slidenum">
              <a:rPr lang="en-US" smtClean="0"/>
              <a:pPr>
                <a:defRPr/>
              </a:pPr>
              <a:t>55</a:t>
            </a:fld>
            <a:endParaRPr lang="en-US" dirty="0"/>
          </a:p>
        </p:txBody>
      </p:sp>
      <p:pic>
        <p:nvPicPr>
          <p:cNvPr id="5" name="Picture 7" descr="http://www.google.com/url?sa=i&amp;source=images&amp;cd=&amp;docid=Qe7Nc2RewBEp0M&amp;tbnid=O7KIzK-QZWt4hM:&amp;ved=0CAUQjBwwADgm&amp;url=http%3A%2F%2Fwww.spiritoferror.org%2Fwp-content%2Fuploads%2F2011%2F07%2Ffortune-cookie-21.jpg&amp;ei=_9aCUqDPBq6gsQThgoCgBw&amp;psig=AFQjCNGnpVRBK7p7Uw5QgP9p7yE7UFq60A&amp;ust=1384392831163481"/>
          <p:cNvPicPr>
            <a:picLocks noChangeAspect="1" noChangeArrowheads="1"/>
          </p:cNvPicPr>
          <p:nvPr/>
        </p:nvPicPr>
        <p:blipFill rotWithShape="1">
          <a:blip r:embed="rId3">
            <a:extLst>
              <a:ext uri="{28A0092B-C50C-407E-A947-70E740481C1C}">
                <a14:useLocalDpi xmlns:a14="http://schemas.microsoft.com/office/drawing/2010/main" val="0"/>
              </a:ext>
            </a:extLst>
          </a:blip>
          <a:srcRect l="7832" t="6995" r="5862" b="1754"/>
          <a:stretch/>
        </p:blipFill>
        <p:spPr bwMode="auto">
          <a:xfrm>
            <a:off x="457200" y="152400"/>
            <a:ext cx="1371600" cy="1341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536" y="5410200"/>
            <a:ext cx="7544464" cy="646331"/>
          </a:xfrm>
          <a:prstGeom prst="rect">
            <a:avLst/>
          </a:prstGeom>
          <a:noFill/>
        </p:spPr>
        <p:txBody>
          <a:bodyPr wrap="square" rtlCol="0">
            <a:spAutoFit/>
          </a:bodyPr>
          <a:lstStyle/>
          <a:p>
            <a:r>
              <a:rPr lang="en-US" b="1" i="1" dirty="0" smtClean="0">
                <a:solidFill>
                  <a:schemeClr val="tx1">
                    <a:lumMod val="75000"/>
                    <a:lumOff val="25000"/>
                  </a:schemeClr>
                </a:solidFill>
              </a:rPr>
              <a:t>Borrowed from Victor Lee (Zynx Health) and what must have been a fortuitous dinner… his summary of  HeD </a:t>
            </a:r>
            <a:endParaRPr lang="en-US" b="1" i="1" dirty="0">
              <a:solidFill>
                <a:schemeClr val="tx1">
                  <a:lumMod val="75000"/>
                  <a:lumOff val="25000"/>
                </a:schemeClr>
              </a:solidFill>
            </a:endParaRPr>
          </a:p>
        </p:txBody>
      </p:sp>
    </p:spTree>
    <p:extLst>
      <p:ext uri="{BB962C8B-B14F-4D97-AF65-F5344CB8AC3E}">
        <p14:creationId xmlns:p14="http://schemas.microsoft.com/office/powerpoint/2010/main" val="1799617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Celebrating our Community</a:t>
            </a:r>
            <a:endParaRPr lang="en-US" sz="3200" dirty="0"/>
          </a:p>
        </p:txBody>
      </p:sp>
      <p:sp>
        <p:nvSpPr>
          <p:cNvPr id="3" name="Content Placeholder 2"/>
          <p:cNvSpPr>
            <a:spLocks noGrp="1"/>
          </p:cNvSpPr>
          <p:nvPr>
            <p:ph idx="1"/>
          </p:nvPr>
        </p:nvSpPr>
        <p:spPr>
          <a:xfrm>
            <a:off x="457200" y="2003424"/>
            <a:ext cx="8229600" cy="4702175"/>
          </a:xfrm>
        </p:spPr>
        <p:txBody>
          <a:bodyPr>
            <a:normAutofit fontScale="92500" lnSpcReduction="10000"/>
          </a:bodyPr>
          <a:lstStyle/>
          <a:p>
            <a:r>
              <a:rPr lang="en-US" sz="2900" dirty="0" smtClean="0"/>
              <a:t>A gigantic heart felt and humble:</a:t>
            </a:r>
          </a:p>
          <a:p>
            <a:endParaRPr lang="en-US" dirty="0"/>
          </a:p>
          <a:p>
            <a:pPr algn="ctr"/>
            <a:r>
              <a:rPr lang="en-US" dirty="0" smtClean="0"/>
              <a:t> </a:t>
            </a:r>
            <a:r>
              <a:rPr lang="en-US" sz="7200" dirty="0" smtClean="0">
                <a:solidFill>
                  <a:srgbClr val="0070C0"/>
                </a:solidFill>
              </a:rPr>
              <a:t>Thank You</a:t>
            </a:r>
          </a:p>
          <a:p>
            <a:pPr marL="0" indent="0"/>
            <a:endParaRPr lang="en-US" sz="2900" dirty="0" smtClean="0">
              <a:solidFill>
                <a:schemeClr val="tx1">
                  <a:lumMod val="50000"/>
                  <a:lumOff val="50000"/>
                </a:schemeClr>
              </a:solidFill>
            </a:endParaRPr>
          </a:p>
          <a:p>
            <a:pPr marL="0" indent="0"/>
            <a:endParaRPr lang="en-US" sz="2900" dirty="0">
              <a:solidFill>
                <a:schemeClr val="tx1">
                  <a:lumMod val="50000"/>
                  <a:lumOff val="50000"/>
                </a:schemeClr>
              </a:solidFill>
            </a:endParaRPr>
          </a:p>
          <a:p>
            <a:pPr marL="0" indent="0"/>
            <a:r>
              <a:rPr lang="en-US" sz="2900" dirty="0" smtClean="0">
                <a:solidFill>
                  <a:schemeClr val="tx1">
                    <a:lumMod val="50000"/>
                    <a:lumOff val="50000"/>
                  </a:schemeClr>
                </a:solidFill>
              </a:rPr>
              <a:t>While we have achieved tremendous success – getting the chance and the honor of working with each and every one of you was the highlight of this chaotic, funny and ever changing adventure</a:t>
            </a:r>
          </a:p>
          <a:p>
            <a:pPr algn="ctr"/>
            <a:endParaRPr lang="en-US" sz="7200" dirty="0">
              <a:solidFill>
                <a:srgbClr val="0070C0"/>
              </a:solidFill>
            </a:endParaRPr>
          </a:p>
        </p:txBody>
      </p:sp>
    </p:spTree>
    <p:extLst>
      <p:ext uri="{BB962C8B-B14F-4D97-AF65-F5344CB8AC3E}">
        <p14:creationId xmlns:p14="http://schemas.microsoft.com/office/powerpoint/2010/main" val="4017618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Thoughts</a:t>
            </a:r>
            <a:endParaRPr lang="en-US" sz="3200" dirty="0"/>
          </a:p>
        </p:txBody>
      </p:sp>
      <p:sp>
        <p:nvSpPr>
          <p:cNvPr id="4" name="Slide Number Placeholder 3"/>
          <p:cNvSpPr>
            <a:spLocks noGrp="1"/>
          </p:cNvSpPr>
          <p:nvPr>
            <p:ph type="sldNum" sz="quarter" idx="12"/>
          </p:nvPr>
        </p:nvSpPr>
        <p:spPr/>
        <p:txBody>
          <a:bodyPr/>
          <a:lstStyle/>
          <a:p>
            <a:pPr>
              <a:defRPr/>
            </a:pPr>
            <a:fld id="{E1A5DB0C-5155-4E26-88A0-21629CE60A71}" type="slidenum">
              <a:rPr lang="en-US" smtClean="0"/>
              <a:pPr>
                <a:defRPr/>
              </a:pPr>
              <a:t>57</a:t>
            </a:fld>
            <a:endParaRPr lang="en-US" dirty="0"/>
          </a:p>
        </p:txBody>
      </p:sp>
    </p:spTree>
    <p:extLst>
      <p:ext uri="{BB962C8B-B14F-4D97-AF65-F5344CB8AC3E}">
        <p14:creationId xmlns:p14="http://schemas.microsoft.com/office/powerpoint/2010/main" val="6025707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Useful S&amp;I Wiki Links</a:t>
            </a:r>
            <a:endParaRPr lang="en-US" sz="3200" dirty="0"/>
          </a:p>
        </p:txBody>
      </p:sp>
      <p:sp>
        <p:nvSpPr>
          <p:cNvPr id="11" name="Content Placeholder 10"/>
          <p:cNvSpPr>
            <a:spLocks noGrp="1"/>
          </p:cNvSpPr>
          <p:nvPr>
            <p:ph idx="1"/>
          </p:nvPr>
        </p:nvSpPr>
        <p:spPr>
          <a:xfrm>
            <a:off x="457200" y="1737960"/>
            <a:ext cx="8229600" cy="4891439"/>
          </a:xfrm>
        </p:spPr>
        <p:txBody>
          <a:bodyPr>
            <a:normAutofit fontScale="92500" lnSpcReduction="20000"/>
          </a:bodyPr>
          <a:lstStyle/>
          <a:p>
            <a:r>
              <a:rPr lang="en-US" dirty="0" smtClean="0"/>
              <a:t>Wiki</a:t>
            </a:r>
          </a:p>
          <a:p>
            <a:pPr lvl="1"/>
            <a:r>
              <a:rPr lang="en-US" dirty="0" smtClean="0">
                <a:hlinkClick r:id="rId2"/>
              </a:rPr>
              <a:t>http://wiki.siframework.org/Health+eDecisions+Homepage</a:t>
            </a:r>
            <a:r>
              <a:rPr lang="en-US" dirty="0" smtClean="0"/>
              <a:t> </a:t>
            </a:r>
          </a:p>
          <a:p>
            <a:r>
              <a:rPr lang="en-US" dirty="0" smtClean="0"/>
              <a:t>Use Case 1&amp; 2</a:t>
            </a:r>
          </a:p>
          <a:p>
            <a:pPr lvl="1"/>
            <a:r>
              <a:rPr lang="en-US" dirty="0" smtClean="0">
                <a:hlinkClick r:id="rId3"/>
              </a:rPr>
              <a:t>http</a:t>
            </a:r>
            <a:r>
              <a:rPr lang="en-US" dirty="0">
                <a:hlinkClick r:id="rId3"/>
              </a:rPr>
              <a:t>://wiki.siframework.org/Health+eDecisions+Use+Case</a:t>
            </a:r>
            <a:r>
              <a:rPr lang="en-US" dirty="0"/>
              <a:t> </a:t>
            </a:r>
            <a:endParaRPr lang="en-US" dirty="0" smtClean="0"/>
          </a:p>
          <a:p>
            <a:pPr lvl="1"/>
            <a:r>
              <a:rPr lang="en-US" b="1" dirty="0" smtClean="0"/>
              <a:t>UC 2: </a:t>
            </a:r>
            <a:r>
              <a:rPr lang="en-US" b="1" dirty="0"/>
              <a:t>Use Case 2</a:t>
            </a:r>
            <a:r>
              <a:rPr lang="en-US" dirty="0"/>
              <a:t>: </a:t>
            </a:r>
            <a:r>
              <a:rPr lang="en-US" dirty="0">
                <a:hlinkClick r:id="rId4"/>
              </a:rPr>
              <a:t>http://wiki.siframework.org/UC+2+-+CDS+Guidance+Service</a:t>
            </a:r>
            <a:r>
              <a:rPr lang="en-US" dirty="0"/>
              <a:t> </a:t>
            </a:r>
            <a:endParaRPr lang="en-US" dirty="0" smtClean="0"/>
          </a:p>
          <a:p>
            <a:r>
              <a:rPr lang="en-US" dirty="0" smtClean="0"/>
              <a:t>Pilots</a:t>
            </a:r>
          </a:p>
          <a:p>
            <a:pPr lvl="1"/>
            <a:r>
              <a:rPr lang="en-US" dirty="0">
                <a:hlinkClick r:id="rId5"/>
              </a:rPr>
              <a:t>http://</a:t>
            </a:r>
            <a:r>
              <a:rPr lang="en-US" dirty="0" smtClean="0">
                <a:hlinkClick r:id="rId5"/>
              </a:rPr>
              <a:t>wiki.siframework.org/Health+eDecisions+Pilots</a:t>
            </a:r>
            <a:r>
              <a:rPr lang="en-US" dirty="0" smtClean="0"/>
              <a:t> </a:t>
            </a:r>
            <a:endParaRPr lang="en-US" dirty="0"/>
          </a:p>
          <a:p>
            <a:r>
              <a:rPr lang="en-US" dirty="0" smtClean="0"/>
              <a:t>HL7 Ballot Submission:</a:t>
            </a:r>
          </a:p>
          <a:p>
            <a:pPr lvl="1"/>
            <a:r>
              <a:rPr lang="en-US" dirty="0">
                <a:hlinkClick r:id="rId6"/>
              </a:rPr>
              <a:t>http://</a:t>
            </a:r>
            <a:r>
              <a:rPr lang="en-US" dirty="0" smtClean="0">
                <a:hlinkClick r:id="rId6"/>
              </a:rPr>
              <a:t>wiki.siframework.org/Health+eDecisions+Reference+Materials#Ballot</a:t>
            </a:r>
            <a:r>
              <a:rPr lang="en-US" dirty="0" smtClean="0"/>
              <a:t> </a:t>
            </a:r>
          </a:p>
          <a:p>
            <a:r>
              <a:rPr lang="en-US" dirty="0" smtClean="0"/>
              <a:t>UC 1 Harmonization and IG:</a:t>
            </a:r>
          </a:p>
          <a:p>
            <a:pPr lvl="1"/>
            <a:r>
              <a:rPr lang="en-US" dirty="0" smtClean="0">
                <a:hlinkClick r:id="rId7"/>
              </a:rPr>
              <a:t>http</a:t>
            </a:r>
            <a:r>
              <a:rPr lang="en-US" dirty="0">
                <a:hlinkClick r:id="rId7"/>
              </a:rPr>
              <a:t>://wiki.siframework.org/Health+eDecisions+Harmonization+and+Standards+%</a:t>
            </a:r>
            <a:r>
              <a:rPr lang="en-US" dirty="0" smtClean="0">
                <a:hlinkClick r:id="rId7"/>
              </a:rPr>
              <a:t>28Implementation%29</a:t>
            </a:r>
            <a:endParaRPr lang="en-US" dirty="0" smtClean="0"/>
          </a:p>
          <a:p>
            <a:r>
              <a:rPr lang="en-US" dirty="0"/>
              <a:t>HeD Glossary </a:t>
            </a:r>
          </a:p>
          <a:p>
            <a:pPr lvl="1"/>
            <a:r>
              <a:rPr lang="en-US" dirty="0">
                <a:hlinkClick r:id="rId8"/>
              </a:rPr>
              <a:t>http://wiki.siframework.org/HeD+Glossary</a:t>
            </a:r>
            <a:r>
              <a:rPr lang="en-US" dirty="0"/>
              <a:t> </a:t>
            </a:r>
          </a:p>
          <a:p>
            <a:pPr lvl="1"/>
            <a:endParaRPr lang="en-US" dirty="0"/>
          </a:p>
          <a:p>
            <a:pPr lvl="1"/>
            <a:endParaRPr lang="en-US" dirty="0" smtClean="0"/>
          </a:p>
          <a:p>
            <a:pPr lvl="1"/>
            <a:endParaRPr lang="en-US" dirty="0" smtClean="0"/>
          </a:p>
        </p:txBody>
      </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58</a:t>
            </a:fld>
            <a:endParaRPr lang="en-US" dirty="0"/>
          </a:p>
        </p:txBody>
      </p:sp>
    </p:spTree>
    <p:extLst>
      <p:ext uri="{BB962C8B-B14F-4D97-AF65-F5344CB8AC3E}">
        <p14:creationId xmlns:p14="http://schemas.microsoft.com/office/powerpoint/2010/main" val="30673614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457200" y="381000"/>
            <a:ext cx="8229600" cy="1143000"/>
          </a:xfrm>
        </p:spPr>
        <p:txBody>
          <a:bodyPr/>
          <a:lstStyle/>
          <a:p>
            <a:r>
              <a:rPr lang="en-US" sz="3200" dirty="0" smtClean="0">
                <a:latin typeface="Century" pitchFamily="18" charset="0"/>
                <a:ea typeface="ＭＳ Ｐゴシック"/>
                <a:cs typeface="Century" pitchFamily="18" charset="0"/>
              </a:rPr>
              <a:t>Contacts:</a:t>
            </a:r>
            <a:endParaRPr lang="en-US" sz="3600" dirty="0" smtClean="0">
              <a:latin typeface="Century" pitchFamily="18" charset="0"/>
              <a:ea typeface="ＭＳ Ｐゴシック"/>
              <a:cs typeface="Century" pitchFamily="18" charset="0"/>
            </a:endParaRPr>
          </a:p>
        </p:txBody>
      </p:sp>
      <p:sp>
        <p:nvSpPr>
          <p:cNvPr id="3" name="Content Placeholder 2"/>
          <p:cNvSpPr>
            <a:spLocks noGrp="1"/>
          </p:cNvSpPr>
          <p:nvPr>
            <p:ph idx="1"/>
          </p:nvPr>
        </p:nvSpPr>
        <p:spPr>
          <a:xfrm>
            <a:off x="381000" y="1676400"/>
            <a:ext cx="8545512" cy="4978400"/>
          </a:xfrm>
        </p:spPr>
        <p:txBody>
          <a:bodyPr>
            <a:normAutofit lnSpcReduction="10000"/>
          </a:bodyPr>
          <a:lstStyle/>
          <a:p>
            <a:pPr marL="0" lvl="1" indent="0">
              <a:buFont typeface="Arial" pitchFamily="34" charset="0"/>
              <a:buNone/>
              <a:defRPr/>
            </a:pPr>
            <a:r>
              <a:rPr lang="en-US" dirty="0" smtClean="0">
                <a:solidFill>
                  <a:schemeClr val="tx1"/>
                </a:solidFill>
              </a:rPr>
              <a:t>Please feel free to reach out to any member of the Health eDecisions Initiative team:</a:t>
            </a:r>
          </a:p>
          <a:p>
            <a:pPr marL="342900" lvl="1" indent="-342900">
              <a:buFont typeface="Arial" pitchFamily="34" charset="0"/>
              <a:buChar char="•"/>
              <a:defRPr/>
            </a:pPr>
            <a:r>
              <a:rPr lang="en-US" sz="1800" b="1" dirty="0">
                <a:solidFill>
                  <a:schemeClr val="tx1"/>
                </a:solidFill>
              </a:rPr>
              <a:t>ONC Sponsors</a:t>
            </a:r>
          </a:p>
          <a:p>
            <a:pPr marL="742950" lvl="2" indent="-342900">
              <a:buFont typeface="Arial" pitchFamily="34" charset="0"/>
              <a:buChar char="•"/>
              <a:defRPr/>
            </a:pPr>
            <a:r>
              <a:rPr lang="en-US" sz="1600" dirty="0">
                <a:solidFill>
                  <a:schemeClr val="tx1"/>
                </a:solidFill>
              </a:rPr>
              <a:t>Jacob Reider :</a:t>
            </a:r>
            <a:r>
              <a:rPr lang="en-US" sz="1600" dirty="0">
                <a:hlinkClick r:id="rId3"/>
              </a:rPr>
              <a:t>Jacob.Reider@hhs.gov</a:t>
            </a:r>
            <a:endParaRPr lang="en-US" sz="1600" dirty="0"/>
          </a:p>
          <a:p>
            <a:pPr marL="742950" lvl="2" indent="-342900">
              <a:buFont typeface="Arial" pitchFamily="34" charset="0"/>
              <a:buChar char="•"/>
              <a:defRPr/>
            </a:pPr>
            <a:r>
              <a:rPr lang="en-US" sz="1600" dirty="0">
                <a:solidFill>
                  <a:schemeClr val="tx1"/>
                </a:solidFill>
              </a:rPr>
              <a:t>Alicia Morton: </a:t>
            </a:r>
            <a:r>
              <a:rPr lang="en-US" sz="1600" dirty="0">
                <a:hlinkClick r:id="rId4"/>
              </a:rPr>
              <a:t>alicia.morton@hhs.gov</a:t>
            </a:r>
            <a:r>
              <a:rPr lang="en-US" sz="1600" dirty="0"/>
              <a:t> </a:t>
            </a:r>
            <a:endParaRPr lang="en-US" sz="1600" dirty="0">
              <a:solidFill>
                <a:schemeClr val="tx1"/>
              </a:solidFill>
            </a:endParaRPr>
          </a:p>
          <a:p>
            <a:pPr marL="342900" lvl="1" indent="-342900">
              <a:buFont typeface="Arial" pitchFamily="34" charset="0"/>
              <a:buChar char="•"/>
              <a:defRPr/>
            </a:pPr>
            <a:r>
              <a:rPr lang="en-US" sz="1800" b="1" dirty="0" smtClean="0">
                <a:solidFill>
                  <a:schemeClr val="tx1"/>
                </a:solidFill>
              </a:rPr>
              <a:t>Initiative Coordinator:</a:t>
            </a:r>
          </a:p>
          <a:p>
            <a:pPr marL="742950" lvl="2" indent="-342900">
              <a:buFont typeface="Arial" pitchFamily="34" charset="0"/>
              <a:buChar char="•"/>
              <a:defRPr/>
            </a:pPr>
            <a:r>
              <a:rPr lang="en-US" sz="1600" dirty="0" smtClean="0">
                <a:solidFill>
                  <a:schemeClr val="tx1"/>
                </a:solidFill>
              </a:rPr>
              <a:t>Ken Kawamoto: </a:t>
            </a:r>
            <a:r>
              <a:rPr lang="en-US" sz="1600" dirty="0" smtClean="0">
                <a:solidFill>
                  <a:schemeClr val="tx1"/>
                </a:solidFill>
                <a:hlinkClick r:id="rId5"/>
              </a:rPr>
              <a:t>kensaku.kawamoto@utah.edu</a:t>
            </a:r>
            <a:endParaRPr lang="en-US" sz="1600" dirty="0" smtClean="0">
              <a:solidFill>
                <a:schemeClr val="tx1"/>
              </a:solidFill>
            </a:endParaRPr>
          </a:p>
          <a:p>
            <a:pPr marL="742950" lvl="2" indent="-342900">
              <a:buFont typeface="Arial" pitchFamily="34" charset="0"/>
              <a:buChar char="•"/>
              <a:defRPr/>
            </a:pPr>
            <a:r>
              <a:rPr lang="en-US" sz="1600" dirty="0" smtClean="0">
                <a:solidFill>
                  <a:schemeClr val="tx1"/>
                </a:solidFill>
              </a:rPr>
              <a:t>Tonya </a:t>
            </a:r>
            <a:r>
              <a:rPr lang="en-US" sz="1600" dirty="0" err="1" smtClean="0">
                <a:solidFill>
                  <a:schemeClr val="tx1"/>
                </a:solidFill>
              </a:rPr>
              <a:t>Hongsermeier</a:t>
            </a:r>
            <a:r>
              <a:rPr lang="en-US" sz="1600" dirty="0" smtClean="0">
                <a:solidFill>
                  <a:schemeClr val="tx1"/>
                </a:solidFill>
              </a:rPr>
              <a:t>   </a:t>
            </a:r>
          </a:p>
          <a:p>
            <a:pPr marL="342900" lvl="1" indent="-342900">
              <a:buFont typeface="Arial" pitchFamily="34" charset="0"/>
              <a:buChar char="•"/>
              <a:defRPr/>
            </a:pPr>
            <a:r>
              <a:rPr lang="en-US" sz="2000" b="1" dirty="0" smtClean="0">
                <a:solidFill>
                  <a:schemeClr val="tx1"/>
                </a:solidFill>
              </a:rPr>
              <a:t>Subject Matter Experts</a:t>
            </a:r>
            <a:r>
              <a:rPr lang="en-US" sz="2000" dirty="0" smtClean="0">
                <a:solidFill>
                  <a:schemeClr val="tx1"/>
                </a:solidFill>
              </a:rPr>
              <a:t>:</a:t>
            </a:r>
          </a:p>
          <a:p>
            <a:pPr marL="742950" lvl="2" indent="-342900">
              <a:buFont typeface="Arial" pitchFamily="34" charset="0"/>
              <a:buChar char="•"/>
              <a:defRPr/>
            </a:pPr>
            <a:r>
              <a:rPr lang="en-US" sz="1600" dirty="0" smtClean="0">
                <a:solidFill>
                  <a:schemeClr val="tx1"/>
                </a:solidFill>
              </a:rPr>
              <a:t>Aziz Boxwala: </a:t>
            </a:r>
            <a:r>
              <a:rPr lang="en-US" sz="1600" dirty="0" smtClean="0">
                <a:hlinkClick r:id="rId6"/>
              </a:rPr>
              <a:t>aziz.boxwala@meliorix.com</a:t>
            </a:r>
            <a:r>
              <a:rPr lang="en-US" sz="1600" dirty="0" smtClean="0"/>
              <a:t> </a:t>
            </a:r>
            <a:endParaRPr lang="en-US" sz="1600" dirty="0" smtClean="0">
              <a:solidFill>
                <a:schemeClr val="tx1"/>
              </a:solidFill>
            </a:endParaRPr>
          </a:p>
          <a:p>
            <a:pPr marL="742950" lvl="2" indent="-342900">
              <a:buFont typeface="Arial" pitchFamily="34" charset="0"/>
              <a:buChar char="•"/>
              <a:defRPr/>
            </a:pPr>
            <a:r>
              <a:rPr lang="en-US" sz="1600" dirty="0" smtClean="0">
                <a:solidFill>
                  <a:schemeClr val="tx1"/>
                </a:solidFill>
              </a:rPr>
              <a:t>Bryn Rhodes:  </a:t>
            </a:r>
            <a:r>
              <a:rPr lang="en-US" sz="1600" dirty="0" smtClean="0">
                <a:hlinkClick r:id="rId7"/>
              </a:rPr>
              <a:t>bryn@veracitysolutions.com</a:t>
            </a:r>
            <a:r>
              <a:rPr lang="en-US" sz="1600" dirty="0" smtClean="0"/>
              <a:t> </a:t>
            </a:r>
            <a:endParaRPr lang="en-US" sz="1600" dirty="0" smtClean="0">
              <a:solidFill>
                <a:schemeClr val="tx1"/>
              </a:solidFill>
            </a:endParaRPr>
          </a:p>
          <a:p>
            <a:pPr marL="342900" lvl="1" indent="-342900">
              <a:buFont typeface="Arial" pitchFamily="34" charset="0"/>
              <a:buChar char="•"/>
              <a:defRPr/>
            </a:pPr>
            <a:r>
              <a:rPr lang="en-US" sz="1800" b="1" dirty="0" smtClean="0">
                <a:solidFill>
                  <a:schemeClr val="tx1"/>
                </a:solidFill>
              </a:rPr>
              <a:t>Support Team:</a:t>
            </a:r>
          </a:p>
          <a:p>
            <a:pPr marL="742950" lvl="2" indent="-342900">
              <a:buFont typeface="Arial" pitchFamily="34" charset="0"/>
              <a:buChar char="•"/>
              <a:defRPr/>
            </a:pPr>
            <a:r>
              <a:rPr lang="en-US" sz="1600" dirty="0" smtClean="0">
                <a:solidFill>
                  <a:schemeClr val="tx1"/>
                </a:solidFill>
              </a:rPr>
              <a:t>Project Management: Jamie Parker </a:t>
            </a:r>
            <a:r>
              <a:rPr lang="en-US" sz="1600" dirty="0" smtClean="0">
                <a:hlinkClick r:id="rId8"/>
              </a:rPr>
              <a:t>jamie.parker@esacinc.com</a:t>
            </a:r>
            <a:r>
              <a:rPr lang="en-US" sz="1600" dirty="0" smtClean="0">
                <a:solidFill>
                  <a:schemeClr val="tx1"/>
                </a:solidFill>
              </a:rPr>
              <a:t> </a:t>
            </a:r>
          </a:p>
          <a:p>
            <a:pPr marL="742950" lvl="2" indent="-342900">
              <a:buFont typeface="Arial" pitchFamily="34" charset="0"/>
              <a:buChar char="•"/>
              <a:defRPr/>
            </a:pPr>
            <a:r>
              <a:rPr lang="en-US" sz="1600" dirty="0" smtClean="0">
                <a:solidFill>
                  <a:schemeClr val="tx1"/>
                </a:solidFill>
              </a:rPr>
              <a:t>Use Case Development: Virginia Riehl</a:t>
            </a:r>
            <a:r>
              <a:rPr lang="en-US" sz="1600" dirty="0">
                <a:solidFill>
                  <a:schemeClr val="tx1"/>
                </a:solidFill>
              </a:rPr>
              <a:t>: </a:t>
            </a:r>
            <a:r>
              <a:rPr lang="en-US" sz="1600" dirty="0" smtClean="0">
                <a:solidFill>
                  <a:schemeClr val="tx1"/>
                </a:solidFill>
                <a:hlinkClick r:id="rId9"/>
              </a:rPr>
              <a:t>virginia.riehl@verizon.net</a:t>
            </a:r>
            <a:endParaRPr lang="en-US" sz="1600" dirty="0">
              <a:solidFill>
                <a:schemeClr val="tx1"/>
              </a:solidFill>
            </a:endParaRPr>
          </a:p>
          <a:p>
            <a:pPr marL="742950" lvl="2" indent="-342900">
              <a:buFont typeface="Arial" pitchFamily="34" charset="0"/>
              <a:buChar char="•"/>
              <a:defRPr/>
            </a:pPr>
            <a:r>
              <a:rPr lang="en-US" sz="1600" dirty="0" smtClean="0">
                <a:solidFill>
                  <a:schemeClr val="tx1"/>
                </a:solidFill>
              </a:rPr>
              <a:t>Standards and Harmonization: Anna </a:t>
            </a:r>
            <a:r>
              <a:rPr lang="en-US" sz="1600" dirty="0" err="1" smtClean="0">
                <a:solidFill>
                  <a:schemeClr val="tx1"/>
                </a:solidFill>
              </a:rPr>
              <a:t>Langhans</a:t>
            </a:r>
            <a:r>
              <a:rPr lang="en-US" sz="1600" dirty="0">
                <a:solidFill>
                  <a:schemeClr val="tx1"/>
                </a:solidFill>
              </a:rPr>
              <a:t> </a:t>
            </a:r>
            <a:r>
              <a:rPr lang="en-US" sz="1600" dirty="0" smtClean="0">
                <a:solidFill>
                  <a:schemeClr val="tx1"/>
                </a:solidFill>
                <a:hlinkClick r:id="rId10"/>
              </a:rPr>
              <a:t>anna.langhans@accenturefederal.com</a:t>
            </a:r>
            <a:r>
              <a:rPr lang="en-US" sz="1600" dirty="0" smtClean="0">
                <a:solidFill>
                  <a:schemeClr val="tx1"/>
                </a:solidFill>
              </a:rPr>
              <a:t>, </a:t>
            </a:r>
            <a:r>
              <a:rPr lang="en-US" sz="1600" dirty="0" err="1" smtClean="0">
                <a:solidFill>
                  <a:schemeClr val="tx1"/>
                </a:solidFill>
              </a:rPr>
              <a:t>Atanu</a:t>
            </a:r>
            <a:r>
              <a:rPr lang="en-US" sz="1600" dirty="0" smtClean="0">
                <a:solidFill>
                  <a:schemeClr val="tx1"/>
                </a:solidFill>
              </a:rPr>
              <a:t> Sen </a:t>
            </a:r>
            <a:r>
              <a:rPr lang="en-US" sz="1600" dirty="0" smtClean="0">
                <a:solidFill>
                  <a:schemeClr val="tx1"/>
                </a:solidFill>
                <a:hlinkClick r:id="rId11"/>
              </a:rPr>
              <a:t>atanu.sen@accenture.com</a:t>
            </a:r>
            <a:r>
              <a:rPr lang="en-US" sz="1600" dirty="0" smtClean="0">
                <a:solidFill>
                  <a:schemeClr val="tx1"/>
                </a:solidFill>
              </a:rPr>
              <a:t>, </a:t>
            </a:r>
            <a:r>
              <a:rPr lang="en-US" sz="1600" dirty="0" err="1" smtClean="0">
                <a:solidFill>
                  <a:schemeClr val="tx1"/>
                </a:solidFill>
              </a:rPr>
              <a:t>Divya</a:t>
            </a:r>
            <a:r>
              <a:rPr lang="en-US" sz="1600" dirty="0" smtClean="0">
                <a:solidFill>
                  <a:schemeClr val="tx1"/>
                </a:solidFill>
              </a:rPr>
              <a:t> </a:t>
            </a:r>
            <a:r>
              <a:rPr lang="en-US" sz="1600" dirty="0" err="1" smtClean="0">
                <a:solidFill>
                  <a:schemeClr val="tx1"/>
                </a:solidFill>
              </a:rPr>
              <a:t>Raghavachari</a:t>
            </a:r>
            <a:r>
              <a:rPr lang="en-US" sz="1600" dirty="0" smtClean="0">
                <a:solidFill>
                  <a:schemeClr val="tx1"/>
                </a:solidFill>
              </a:rPr>
              <a:t> </a:t>
            </a:r>
            <a:r>
              <a:rPr lang="en-US" sz="1600" dirty="0" smtClean="0">
                <a:solidFill>
                  <a:schemeClr val="tx1"/>
                </a:solidFill>
                <a:hlinkClick r:id="rId12"/>
              </a:rPr>
              <a:t>divya.raghavachari@accenturefederal.com</a:t>
            </a:r>
            <a:r>
              <a:rPr lang="en-US" sz="1600" dirty="0" smtClean="0">
                <a:solidFill>
                  <a:schemeClr val="tx1"/>
                </a:solidFill>
              </a:rPr>
              <a:t> </a:t>
            </a:r>
          </a:p>
          <a:p>
            <a:pPr marL="342900" lvl="1" indent="-342900">
              <a:buFont typeface="Arial" pitchFamily="34" charset="0"/>
              <a:buChar char="•"/>
              <a:defRPr/>
            </a:pPr>
            <a:endParaRPr lang="en-US" sz="1600" dirty="0" smtClean="0"/>
          </a:p>
        </p:txBody>
      </p:sp>
      <p:sp>
        <p:nvSpPr>
          <p:cNvPr id="46083" name="Slide Number Placeholder 4"/>
          <p:cNvSpPr>
            <a:spLocks noGrp="1"/>
          </p:cNvSpPr>
          <p:nvPr>
            <p:ph type="sldNum" sz="quarter" idx="12"/>
          </p:nvPr>
        </p:nvSpPr>
        <p:spPr bwMode="auto">
          <a:xfrm>
            <a:off x="7543800" y="6459893"/>
            <a:ext cx="1577454" cy="365125"/>
          </a:xfrm>
          <a:noFill/>
          <a:ln>
            <a:miter lim="800000"/>
            <a:headEnd/>
            <a:tailEnd/>
          </a:ln>
        </p:spPr>
        <p:txBody>
          <a:bodyPr/>
          <a:lstStyle/>
          <a:p>
            <a:pPr algn="ctr"/>
            <a:fld id="{EFF12A7A-AFA4-4DB6-B2A2-76472AD48F5C}" type="slidenum">
              <a:rPr lang="en-US" smtClean="0">
                <a:ea typeface="ＭＳ Ｐゴシック"/>
                <a:cs typeface="ＭＳ Ｐゴシック"/>
              </a:rPr>
              <a:pPr algn="ctr"/>
              <a:t>59</a:t>
            </a:fld>
            <a:endParaRPr lang="en-US" dirty="0" smtClean="0">
              <a:ea typeface="ＭＳ Ｐゴシック"/>
              <a:cs typeface="ＭＳ Ｐゴシック"/>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Accomplishments</a:t>
            </a:r>
            <a:endParaRPr lang="en-US" dirty="0"/>
          </a:p>
        </p:txBody>
      </p:sp>
      <p:sp>
        <p:nvSpPr>
          <p:cNvPr id="5" name="Subtitle 4"/>
          <p:cNvSpPr>
            <a:spLocks noGrp="1"/>
          </p:cNvSpPr>
          <p:nvPr>
            <p:ph type="subTitle" idx="1"/>
          </p:nvPr>
        </p:nvSpPr>
        <p:spPr/>
        <p:txBody>
          <a:bodyPr/>
          <a:lstStyle/>
          <a:p>
            <a:pPr marL="0" lvl="1"/>
            <a:r>
              <a:rPr lang="en-US" b="1" dirty="0"/>
              <a:t>Howard Strasberg, MD, MS</a:t>
            </a:r>
            <a:r>
              <a:rPr lang="en-US" dirty="0"/>
              <a:t> </a:t>
            </a:r>
            <a:endParaRPr lang="en-US" dirty="0" smtClean="0"/>
          </a:p>
          <a:p>
            <a:pPr marL="0" lvl="1"/>
            <a:r>
              <a:rPr lang="en-US" dirty="0" smtClean="0"/>
              <a:t>VP </a:t>
            </a:r>
            <a:r>
              <a:rPr lang="en-US" dirty="0"/>
              <a:t>Medical Informatics, Clinical Solutions </a:t>
            </a:r>
            <a:r>
              <a:rPr lang="en-US" dirty="0" smtClean="0"/>
              <a:t>Wolters </a:t>
            </a:r>
            <a:r>
              <a:rPr lang="en-US" dirty="0"/>
              <a:t>Kluwer</a:t>
            </a:r>
          </a:p>
          <a:p>
            <a:endParaRPr lang="en-US" dirty="0"/>
          </a:p>
        </p:txBody>
      </p:sp>
    </p:spTree>
    <p:extLst>
      <p:ext uri="{BB962C8B-B14F-4D97-AF65-F5344CB8AC3E}">
        <p14:creationId xmlns:p14="http://schemas.microsoft.com/office/powerpoint/2010/main" val="31326267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94771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z="3600" dirty="0" smtClean="0">
                <a:latin typeface="Century" pitchFamily="18" charset="0"/>
                <a:ea typeface="ＭＳ Ｐゴシック"/>
                <a:cs typeface="Century" pitchFamily="18" charset="0"/>
              </a:rPr>
              <a:t>Clinical Decision Support to Health eDecisions - a brief history…</a:t>
            </a:r>
          </a:p>
        </p:txBody>
      </p:sp>
      <p:sp>
        <p:nvSpPr>
          <p:cNvPr id="27653" name="Rectangle 5"/>
          <p:cNvSpPr>
            <a:spLocks noGrp="1"/>
          </p:cNvSpPr>
          <p:nvPr>
            <p:ph type="body" idx="4294967295"/>
          </p:nvPr>
        </p:nvSpPr>
        <p:spPr>
          <a:xfrm>
            <a:off x="152400" y="1600200"/>
            <a:ext cx="8839200" cy="4800600"/>
          </a:xfrm>
        </p:spPr>
        <p:txBody>
          <a:bodyPr/>
          <a:lstStyle/>
          <a:p>
            <a:r>
              <a:rPr lang="en-US" sz="2000" dirty="0">
                <a:solidFill>
                  <a:schemeClr val="tx1">
                    <a:lumMod val="50000"/>
                    <a:lumOff val="50000"/>
                  </a:schemeClr>
                </a:solidFill>
                <a:latin typeface="Arial" charset="0"/>
                <a:ea typeface="ＭＳ Ｐゴシック"/>
                <a:cs typeface="Arial" charset="0"/>
              </a:rPr>
              <a:t>Content suppliers and EHR/PHR vendors all have proprietary formats and methods for exchanging, implementing, life-cycle managing, and executing CDS interventions</a:t>
            </a:r>
          </a:p>
          <a:p>
            <a:r>
              <a:rPr lang="en-US" sz="2000" dirty="0">
                <a:solidFill>
                  <a:schemeClr val="tx1">
                    <a:lumMod val="50000"/>
                    <a:lumOff val="50000"/>
                  </a:schemeClr>
                </a:solidFill>
                <a:latin typeface="Arial" charset="0"/>
                <a:ea typeface="ＭＳ Ｐゴシック"/>
                <a:cs typeface="Arial" charset="0"/>
              </a:rPr>
              <a:t>Each content supplier-EHR/PHR vendor integration for CDS exchange is unique</a:t>
            </a:r>
          </a:p>
          <a:p>
            <a:r>
              <a:rPr lang="en-US" sz="2000" dirty="0">
                <a:solidFill>
                  <a:schemeClr val="tx1">
                    <a:lumMod val="50000"/>
                    <a:lumOff val="50000"/>
                  </a:schemeClr>
                </a:solidFill>
                <a:latin typeface="Arial" charset="0"/>
                <a:ea typeface="ＭＳ Ｐゴシック"/>
                <a:cs typeface="Arial" charset="0"/>
              </a:rPr>
              <a:t>No widely accepted/adopted standards for exchange or services insertion</a:t>
            </a:r>
          </a:p>
          <a:p>
            <a:r>
              <a:rPr lang="en-US" sz="2000" dirty="0">
                <a:solidFill>
                  <a:schemeClr val="tx1">
                    <a:lumMod val="50000"/>
                    <a:lumOff val="50000"/>
                  </a:schemeClr>
                </a:solidFill>
                <a:latin typeface="Arial" charset="0"/>
                <a:ea typeface="ＭＳ Ｐゴシック"/>
                <a:cs typeface="Arial" charset="0"/>
              </a:rPr>
              <a:t>Even within a vendor, clients cannot always exchange content with each other</a:t>
            </a:r>
          </a:p>
          <a:p>
            <a:r>
              <a:rPr lang="en-US" sz="2000" dirty="0">
                <a:solidFill>
                  <a:schemeClr val="tx1">
                    <a:lumMod val="50000"/>
                    <a:lumOff val="50000"/>
                  </a:schemeClr>
                </a:solidFill>
                <a:latin typeface="Arial" charset="0"/>
                <a:ea typeface="ＭＳ Ｐゴシック"/>
                <a:cs typeface="Arial" charset="0"/>
              </a:rPr>
              <a:t>Healthcare systems with successful implementation of CDS are unable to share their proven interventions with others in an importable format, even if they wished to</a:t>
            </a:r>
          </a:p>
          <a:p>
            <a:pPr lvl="1">
              <a:lnSpc>
                <a:spcPct val="80000"/>
              </a:lnSpc>
            </a:pPr>
            <a:endParaRPr lang="en-US" sz="1800" dirty="0" smtClean="0">
              <a:latin typeface="Arial" charset="0"/>
              <a:cs typeface="Arial" charset="0"/>
            </a:endParaRPr>
          </a:p>
        </p:txBody>
      </p:sp>
      <p:sp>
        <p:nvSpPr>
          <p:cNvPr id="27651" name="Slide Number Placeholder 4"/>
          <p:cNvSpPr>
            <a:spLocks noGrp="1"/>
          </p:cNvSpPr>
          <p:nvPr>
            <p:ph type="sldNum" sz="quarter" idx="12"/>
          </p:nvPr>
        </p:nvSpPr>
        <p:spPr bwMode="auto">
          <a:xfrm>
            <a:off x="7924799" y="6467854"/>
            <a:ext cx="1188493" cy="365125"/>
          </a:xfrm>
          <a:noFill/>
          <a:ln>
            <a:miter lim="800000"/>
            <a:headEnd/>
            <a:tailEnd/>
          </a:ln>
        </p:spPr>
        <p:txBody>
          <a:bodyPr/>
          <a:lstStyle/>
          <a:p>
            <a:pPr algn="l"/>
            <a:fld id="{16CCD0EF-DACD-4A49-A2D8-0284D9C82626}" type="slidenum">
              <a:rPr lang="en-US" smtClean="0">
                <a:ea typeface="ＭＳ Ｐゴシック"/>
                <a:cs typeface="ＭＳ Ｐゴシック"/>
              </a:rPr>
              <a:pPr algn="l"/>
              <a:t>61</a:t>
            </a:fld>
            <a:endParaRPr lang="en-US" dirty="0" smtClean="0">
              <a:ea typeface="ＭＳ Ｐゴシック"/>
              <a:cs typeface="ＭＳ Ｐゴシック"/>
            </a:endParaRPr>
          </a:p>
        </p:txBody>
      </p:sp>
    </p:spTree>
    <p:extLst>
      <p:ext uri="{BB962C8B-B14F-4D97-AF65-F5344CB8AC3E}">
        <p14:creationId xmlns:p14="http://schemas.microsoft.com/office/powerpoint/2010/main" val="266221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610600" cy="1143000"/>
          </a:xfrm>
        </p:spPr>
        <p:txBody>
          <a:bodyPr/>
          <a:lstStyle/>
          <a:p>
            <a:r>
              <a:rPr lang="en-US" sz="3600" dirty="0">
                <a:latin typeface="Century" pitchFamily="18" charset="0"/>
                <a:ea typeface="ＭＳ Ｐゴシック"/>
                <a:cs typeface="Century" pitchFamily="18" charset="0"/>
              </a:rPr>
              <a:t>Clinical Decision Support to Health eDecisions - a brief </a:t>
            </a:r>
            <a:r>
              <a:rPr lang="en-US" sz="3600" dirty="0" smtClean="0">
                <a:latin typeface="Century" pitchFamily="18" charset="0"/>
                <a:ea typeface="ＭＳ Ｐゴシック"/>
                <a:cs typeface="Century" pitchFamily="18" charset="0"/>
              </a:rPr>
              <a:t>history </a:t>
            </a:r>
            <a:r>
              <a:rPr lang="en-US" sz="1800" dirty="0" smtClean="0">
                <a:latin typeface="Century" pitchFamily="18" charset="0"/>
                <a:ea typeface="ＭＳ Ｐゴシック"/>
                <a:cs typeface="Century" pitchFamily="18" charset="0"/>
              </a:rPr>
              <a:t>continued</a:t>
            </a:r>
            <a:endParaRPr lang="en-US" sz="1800" dirty="0"/>
          </a:p>
        </p:txBody>
      </p:sp>
      <p:sp>
        <p:nvSpPr>
          <p:cNvPr id="3" name="Content Placeholder 2"/>
          <p:cNvSpPr>
            <a:spLocks noGrp="1"/>
          </p:cNvSpPr>
          <p:nvPr>
            <p:ph idx="1"/>
          </p:nvPr>
        </p:nvSpPr>
        <p:spPr>
          <a:xfrm>
            <a:off x="457200" y="1676400"/>
            <a:ext cx="8382000" cy="4876800"/>
          </a:xfrm>
        </p:spPr>
        <p:txBody>
          <a:bodyPr>
            <a:normAutofit/>
          </a:bodyPr>
          <a:lstStyle/>
          <a:p>
            <a:pPr>
              <a:spcBef>
                <a:spcPts val="600"/>
              </a:spcBef>
              <a:buFont typeface="Arial" pitchFamily="34" charset="0"/>
              <a:buChar char="•"/>
            </a:pPr>
            <a:r>
              <a:rPr lang="en-US" dirty="0">
                <a:solidFill>
                  <a:schemeClr val="tx1">
                    <a:lumMod val="50000"/>
                    <a:lumOff val="50000"/>
                  </a:schemeClr>
                </a:solidFill>
                <a:latin typeface="Arial" charset="0"/>
                <a:ea typeface="ＭＳ Ｐゴシック"/>
                <a:cs typeface="Arial" charset="0"/>
              </a:rPr>
              <a:t>Barriers exist to the adoption and implementation of </a:t>
            </a:r>
            <a:r>
              <a:rPr lang="en-US" dirty="0" smtClean="0">
                <a:solidFill>
                  <a:schemeClr val="tx1">
                    <a:lumMod val="50000"/>
                    <a:lumOff val="50000"/>
                  </a:schemeClr>
                </a:solidFill>
                <a:latin typeface="Arial" charset="0"/>
                <a:ea typeface="ＭＳ Ｐゴシック"/>
                <a:cs typeface="Arial" charset="0"/>
              </a:rPr>
              <a:t>CDS despite </a:t>
            </a:r>
            <a:r>
              <a:rPr lang="en-US" dirty="0">
                <a:solidFill>
                  <a:schemeClr val="tx1">
                    <a:lumMod val="50000"/>
                    <a:lumOff val="50000"/>
                  </a:schemeClr>
                </a:solidFill>
                <a:latin typeface="Arial" charset="0"/>
                <a:ea typeface="ＭＳ Ｐゴシック"/>
                <a:cs typeface="Arial" charset="0"/>
              </a:rPr>
              <a:t>research demonstrating effectiveness in improving quality and safety</a:t>
            </a:r>
          </a:p>
          <a:p>
            <a:pPr>
              <a:spcBef>
                <a:spcPts val="600"/>
              </a:spcBef>
              <a:buFont typeface="Arial" pitchFamily="34" charset="0"/>
              <a:buChar char="•"/>
            </a:pPr>
            <a:r>
              <a:rPr lang="en-US" dirty="0">
                <a:solidFill>
                  <a:schemeClr val="tx1">
                    <a:lumMod val="50000"/>
                    <a:lumOff val="50000"/>
                  </a:schemeClr>
                </a:solidFill>
                <a:latin typeface="Arial" charset="0"/>
                <a:ea typeface="ＭＳ Ｐゴシック"/>
                <a:cs typeface="Arial" charset="0"/>
              </a:rPr>
              <a:t>Lack of widely accepted, implementable standards for importing and/or sharing proven CDS interventions (reminders, order sets, documentation templates)</a:t>
            </a:r>
          </a:p>
          <a:p>
            <a:pPr>
              <a:spcBef>
                <a:spcPts val="600"/>
              </a:spcBef>
              <a:buFont typeface="Arial" pitchFamily="34" charset="0"/>
              <a:buChar char="•"/>
            </a:pPr>
            <a:r>
              <a:rPr lang="en-US" dirty="0">
                <a:solidFill>
                  <a:schemeClr val="tx1">
                    <a:lumMod val="50000"/>
                    <a:lumOff val="50000"/>
                  </a:schemeClr>
                </a:solidFill>
                <a:latin typeface="Arial" charset="0"/>
                <a:ea typeface="ＭＳ Ｐゴシック"/>
                <a:cs typeface="Arial" charset="0"/>
              </a:rPr>
              <a:t>ONC and AHRQ have invested in multiple research projects such as GLIDES, CDSC, ACDS and eRecs to advance CDS implementation, sharing and adoption</a:t>
            </a:r>
          </a:p>
          <a:p>
            <a:pPr>
              <a:spcBef>
                <a:spcPts val="600"/>
              </a:spcBef>
              <a:buFont typeface="Arial" pitchFamily="34" charset="0"/>
              <a:buChar char="•"/>
            </a:pPr>
            <a:r>
              <a:rPr lang="en-US" dirty="0">
                <a:solidFill>
                  <a:schemeClr val="tx1">
                    <a:lumMod val="50000"/>
                    <a:lumOff val="50000"/>
                  </a:schemeClr>
                </a:solidFill>
                <a:latin typeface="Arial" charset="0"/>
                <a:ea typeface="ＭＳ Ｐゴシック"/>
                <a:cs typeface="Arial" charset="0"/>
              </a:rPr>
              <a:t>In April 2012, ONC and AHRQ </a:t>
            </a:r>
            <a:r>
              <a:rPr lang="en-US" dirty="0" smtClean="0">
                <a:solidFill>
                  <a:schemeClr val="tx1">
                    <a:lumMod val="50000"/>
                    <a:lumOff val="50000"/>
                  </a:schemeClr>
                </a:solidFill>
                <a:latin typeface="Arial" charset="0"/>
                <a:ea typeface="ＭＳ Ｐゴシック"/>
                <a:cs typeface="Arial" charset="0"/>
              </a:rPr>
              <a:t>gathered stakeholders from </a:t>
            </a:r>
            <a:r>
              <a:rPr lang="en-US" dirty="0">
                <a:solidFill>
                  <a:schemeClr val="tx1">
                    <a:lumMod val="50000"/>
                    <a:lumOff val="50000"/>
                  </a:schemeClr>
                </a:solidFill>
                <a:latin typeface="Arial" charset="0"/>
                <a:ea typeface="ＭＳ Ｐゴシック"/>
                <a:cs typeface="Arial" charset="0"/>
              </a:rPr>
              <a:t>across the vendor, academic, and healthcare communities to discuss how to advance the shareability of CDS interventions and build on the </a:t>
            </a:r>
            <a:r>
              <a:rPr lang="en-US" dirty="0" smtClean="0">
                <a:solidFill>
                  <a:schemeClr val="tx1">
                    <a:lumMod val="50000"/>
                    <a:lumOff val="50000"/>
                  </a:schemeClr>
                </a:solidFill>
                <a:latin typeface="Arial" charset="0"/>
                <a:ea typeface="ＭＳ Ｐゴシック"/>
                <a:cs typeface="Arial" charset="0"/>
              </a:rPr>
              <a:t>work and </a:t>
            </a:r>
            <a:r>
              <a:rPr lang="en-US" dirty="0">
                <a:solidFill>
                  <a:schemeClr val="tx1">
                    <a:lumMod val="50000"/>
                    <a:lumOff val="50000"/>
                  </a:schemeClr>
                </a:solidFill>
                <a:latin typeface="Arial" charset="0"/>
                <a:ea typeface="ＭＳ Ｐゴシック"/>
                <a:cs typeface="Arial" charset="0"/>
              </a:rPr>
              <a:t>existing standards to </a:t>
            </a:r>
            <a:r>
              <a:rPr lang="en-US" dirty="0" smtClean="0">
                <a:solidFill>
                  <a:schemeClr val="tx1">
                    <a:lumMod val="50000"/>
                    <a:lumOff val="50000"/>
                  </a:schemeClr>
                </a:solidFill>
                <a:latin typeface="Arial" charset="0"/>
                <a:ea typeface="ＭＳ Ｐゴシック"/>
                <a:cs typeface="Arial" charset="0"/>
              </a:rPr>
              <a:t>date, resulting in the Health </a:t>
            </a:r>
            <a:r>
              <a:rPr lang="en-US" dirty="0">
                <a:solidFill>
                  <a:schemeClr val="tx1">
                    <a:lumMod val="50000"/>
                    <a:lumOff val="50000"/>
                  </a:schemeClr>
                </a:solidFill>
                <a:latin typeface="Arial" charset="0"/>
                <a:ea typeface="ＭＳ Ｐゴシック"/>
                <a:cs typeface="Arial" charset="0"/>
              </a:rPr>
              <a:t>eDecisions </a:t>
            </a:r>
            <a:r>
              <a:rPr lang="en-US" dirty="0" smtClean="0">
                <a:solidFill>
                  <a:schemeClr val="tx1">
                    <a:lumMod val="50000"/>
                    <a:lumOff val="50000"/>
                  </a:schemeClr>
                </a:solidFill>
                <a:latin typeface="Arial" charset="0"/>
                <a:ea typeface="ＭＳ Ｐゴシック"/>
                <a:cs typeface="Arial" charset="0"/>
              </a:rPr>
              <a:t>Initiative</a:t>
            </a:r>
            <a:endParaRPr lang="en-US" dirty="0">
              <a:solidFill>
                <a:schemeClr val="tx1">
                  <a:lumMod val="50000"/>
                  <a:lumOff val="50000"/>
                </a:schemeClr>
              </a:solidFill>
              <a:latin typeface="Arial" charset="0"/>
              <a:ea typeface="ＭＳ Ｐゴシック"/>
              <a:cs typeface="Arial" charset="0"/>
            </a:endParaRPr>
          </a:p>
          <a:p>
            <a:endParaRPr lang="en-US" dirty="0"/>
          </a:p>
        </p:txBody>
      </p:sp>
      <p:pic>
        <p:nvPicPr>
          <p:cNvPr id="1027" name="Picture 3" descr="C:\Users\Jamie\AppData\Local\Microsoft\Windows\Temporary Internet Files\Content.IE5\UERPL8U4\MC90044188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5486400"/>
            <a:ext cx="879233" cy="122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430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266700" y="838200"/>
            <a:ext cx="8610600" cy="685800"/>
          </a:xfrm>
        </p:spPr>
        <p:txBody>
          <a:bodyPr/>
          <a:lstStyle/>
          <a:p>
            <a:pPr>
              <a:defRPr/>
            </a:pPr>
            <a:r>
              <a:rPr lang="en-US" sz="3600" dirty="0" smtClean="0"/>
              <a:t>Deliverables Overview</a:t>
            </a:r>
            <a:endParaRPr lang="en-US" sz="3600" dirty="0"/>
          </a:p>
        </p:txBody>
      </p:sp>
      <p:sp>
        <p:nvSpPr>
          <p:cNvPr id="1699843" name="Rectangle 3"/>
          <p:cNvSpPr>
            <a:spLocks noGrp="1" noChangeArrowheads="1"/>
          </p:cNvSpPr>
          <p:nvPr>
            <p:ph idx="1"/>
          </p:nvPr>
        </p:nvSpPr>
        <p:spPr>
          <a:xfrm>
            <a:off x="381000" y="1600200"/>
            <a:ext cx="8610600" cy="4724400"/>
          </a:xfrm>
        </p:spPr>
        <p:txBody>
          <a:bodyPr lIns="0" tIns="0" rIns="0" bIns="0" anchor="t" anchorCtr="0">
            <a:normAutofit/>
          </a:bodyPr>
          <a:lstStyle/>
          <a:p>
            <a:pPr>
              <a:spcAft>
                <a:spcPts val="0"/>
              </a:spcAft>
              <a:defRPr/>
            </a:pPr>
            <a:r>
              <a:rPr lang="en-US" sz="2800" dirty="0" smtClean="0">
                <a:solidFill>
                  <a:schemeClr val="tx1">
                    <a:lumMod val="50000"/>
                    <a:lumOff val="50000"/>
                  </a:schemeClr>
                </a:solidFill>
              </a:rPr>
              <a:t>Foundational Deliverables</a:t>
            </a:r>
          </a:p>
          <a:p>
            <a:pPr lvl="1">
              <a:spcAft>
                <a:spcPts val="0"/>
              </a:spcAft>
              <a:defRPr/>
            </a:pPr>
            <a:r>
              <a:rPr lang="en-US" sz="2400" dirty="0" smtClean="0">
                <a:solidFill>
                  <a:schemeClr val="tx1">
                    <a:lumMod val="50000"/>
                    <a:lumOff val="50000"/>
                  </a:schemeClr>
                </a:solidFill>
              </a:rPr>
              <a:t>Functional requirements, including scope specification, use cases, and data requirements</a:t>
            </a:r>
          </a:p>
          <a:p>
            <a:pPr lvl="1">
              <a:spcAft>
                <a:spcPts val="0"/>
              </a:spcAft>
              <a:defRPr/>
            </a:pPr>
            <a:r>
              <a:rPr lang="en-US" sz="2400" dirty="0" smtClean="0">
                <a:solidFill>
                  <a:schemeClr val="tx1">
                    <a:lumMod val="50000"/>
                    <a:lumOff val="50000"/>
                  </a:schemeClr>
                </a:solidFill>
              </a:rPr>
              <a:t>Analysis of relevant efforts (esp. standards)</a:t>
            </a:r>
          </a:p>
          <a:p>
            <a:pPr>
              <a:spcAft>
                <a:spcPts val="0"/>
              </a:spcAft>
              <a:defRPr/>
            </a:pPr>
            <a:r>
              <a:rPr lang="en-US" sz="2800" dirty="0" smtClean="0">
                <a:solidFill>
                  <a:schemeClr val="tx1">
                    <a:lumMod val="50000"/>
                    <a:lumOff val="50000"/>
                  </a:schemeClr>
                </a:solidFill>
              </a:rPr>
              <a:t>Standards</a:t>
            </a:r>
          </a:p>
          <a:p>
            <a:pPr lvl="1">
              <a:spcAft>
                <a:spcPts val="0"/>
              </a:spcAft>
              <a:defRPr/>
            </a:pPr>
            <a:r>
              <a:rPr lang="en-US" sz="2400" dirty="0" smtClean="0">
                <a:solidFill>
                  <a:schemeClr val="tx1">
                    <a:lumMod val="50000"/>
                    <a:lumOff val="50000"/>
                  </a:schemeClr>
                </a:solidFill>
              </a:rPr>
              <a:t>HL7 Virtual Medical Record (multiple facets)</a:t>
            </a:r>
          </a:p>
          <a:p>
            <a:pPr lvl="1">
              <a:spcAft>
                <a:spcPts val="0"/>
              </a:spcAft>
              <a:defRPr/>
            </a:pPr>
            <a:r>
              <a:rPr lang="en-US" sz="2400" dirty="0" smtClean="0">
                <a:solidFill>
                  <a:schemeClr val="tx1">
                    <a:lumMod val="50000"/>
                    <a:lumOff val="50000"/>
                  </a:schemeClr>
                </a:solidFill>
              </a:rPr>
              <a:t>HL7 Decision Support Service Release 2</a:t>
            </a:r>
          </a:p>
          <a:p>
            <a:pPr lvl="1">
              <a:spcAft>
                <a:spcPts val="0"/>
              </a:spcAft>
              <a:defRPr/>
            </a:pPr>
            <a:r>
              <a:rPr lang="en-US" sz="2400" dirty="0" smtClean="0">
                <a:solidFill>
                  <a:schemeClr val="tx1">
                    <a:lumMod val="50000"/>
                    <a:lumOff val="50000"/>
                  </a:schemeClr>
                </a:solidFill>
              </a:rPr>
              <a:t>Use Case 1 and 2 implementation guides</a:t>
            </a:r>
          </a:p>
        </p:txBody>
      </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63</a:t>
            </a:fld>
            <a:endParaRPr lang="en-US" dirty="0"/>
          </a:p>
        </p:txBody>
      </p:sp>
    </p:spTree>
    <p:extLst>
      <p:ext uri="{BB962C8B-B14F-4D97-AF65-F5344CB8AC3E}">
        <p14:creationId xmlns:p14="http://schemas.microsoft.com/office/powerpoint/2010/main" val="2141057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381000" y="914400"/>
            <a:ext cx="8648700" cy="515937"/>
          </a:xfrm>
        </p:spPr>
        <p:txBody>
          <a:bodyPr/>
          <a:lstStyle/>
          <a:p>
            <a:r>
              <a:rPr lang="en-US" sz="3600" dirty="0" smtClean="0"/>
              <a:t>vMR Background</a:t>
            </a:r>
          </a:p>
        </p:txBody>
      </p:sp>
      <p:sp>
        <p:nvSpPr>
          <p:cNvPr id="1699843" name="Rectangle 3"/>
          <p:cNvSpPr>
            <a:spLocks noGrp="1" noChangeArrowheads="1"/>
          </p:cNvSpPr>
          <p:nvPr>
            <p:ph type="body" idx="4294967295"/>
          </p:nvPr>
        </p:nvSpPr>
        <p:spPr>
          <a:xfrm>
            <a:off x="381000" y="1629777"/>
            <a:ext cx="8382000" cy="4940300"/>
          </a:xfrm>
        </p:spPr>
        <p:txBody>
          <a:bodyPr lIns="0" tIns="0" rIns="0" bIns="0"/>
          <a:lstStyle/>
          <a:p>
            <a:r>
              <a:rPr lang="en-US" sz="2800" dirty="0" smtClean="0">
                <a:solidFill>
                  <a:schemeClr val="tx1">
                    <a:lumMod val="50000"/>
                    <a:lumOff val="50000"/>
                  </a:schemeClr>
                </a:solidFill>
              </a:rPr>
              <a:t>A “holy grail” of clinical informatics is scalable, interoperable CDS</a:t>
            </a:r>
          </a:p>
          <a:p>
            <a:r>
              <a:rPr lang="en-US" sz="2800" dirty="0" smtClean="0">
                <a:solidFill>
                  <a:schemeClr val="tx1">
                    <a:lumMod val="50000"/>
                    <a:lumOff val="50000"/>
                  </a:schemeClr>
                </a:solidFill>
              </a:rPr>
              <a:t>Key requirement for interoperable CDS and re-use of CDS knowledge resources = use of a common patient data model</a:t>
            </a:r>
          </a:p>
          <a:p>
            <a:pPr lvl="1"/>
            <a:r>
              <a:rPr lang="en-US" sz="2400" dirty="0" smtClean="0">
                <a:solidFill>
                  <a:schemeClr val="tx1">
                    <a:lumMod val="50000"/>
                    <a:lumOff val="50000"/>
                  </a:schemeClr>
                </a:solidFill>
              </a:rPr>
              <a:t>Referred to as a “Virtual Medical Record” or vMR </a:t>
            </a:r>
            <a:r>
              <a:rPr lang="en-US" sz="2000" dirty="0" smtClean="0">
                <a:solidFill>
                  <a:schemeClr val="tx1">
                    <a:lumMod val="50000"/>
                    <a:lumOff val="50000"/>
                  </a:schemeClr>
                </a:solidFill>
              </a:rPr>
              <a:t>(</a:t>
            </a:r>
            <a:r>
              <a:rPr lang="fr-FR" sz="2000" dirty="0" smtClean="0">
                <a:solidFill>
                  <a:schemeClr val="tx1">
                    <a:lumMod val="50000"/>
                    <a:lumOff val="50000"/>
                  </a:schemeClr>
                </a:solidFill>
              </a:rPr>
              <a:t>Johnson </a:t>
            </a:r>
            <a:r>
              <a:rPr lang="fr-FR" sz="2000" i="1" dirty="0" smtClean="0">
                <a:solidFill>
                  <a:schemeClr val="tx1">
                    <a:lumMod val="50000"/>
                    <a:lumOff val="50000"/>
                  </a:schemeClr>
                </a:solidFill>
              </a:rPr>
              <a:t>et al.</a:t>
            </a:r>
            <a:r>
              <a:rPr lang="fr-FR" sz="2000" dirty="0" smtClean="0">
                <a:solidFill>
                  <a:schemeClr val="tx1">
                    <a:lumMod val="50000"/>
                    <a:lumOff val="50000"/>
                  </a:schemeClr>
                </a:solidFill>
              </a:rPr>
              <a:t>, </a:t>
            </a:r>
            <a:r>
              <a:rPr lang="fr-FR" sz="2000" i="1" dirty="0" smtClean="0">
                <a:solidFill>
                  <a:schemeClr val="tx1">
                    <a:lumMod val="50000"/>
                    <a:lumOff val="50000"/>
                  </a:schemeClr>
                </a:solidFill>
              </a:rPr>
              <a:t>AMIA </a:t>
            </a:r>
            <a:r>
              <a:rPr lang="fr-FR" sz="2000" i="1" dirty="0" err="1" smtClean="0">
                <a:solidFill>
                  <a:schemeClr val="tx1">
                    <a:lumMod val="50000"/>
                    <a:lumOff val="50000"/>
                  </a:schemeClr>
                </a:solidFill>
              </a:rPr>
              <a:t>Annu</a:t>
            </a:r>
            <a:r>
              <a:rPr lang="fr-FR" sz="2000" i="1" dirty="0" smtClean="0">
                <a:solidFill>
                  <a:schemeClr val="tx1">
                    <a:lumMod val="50000"/>
                    <a:lumOff val="50000"/>
                  </a:schemeClr>
                </a:solidFill>
              </a:rPr>
              <a:t> </a:t>
            </a:r>
            <a:r>
              <a:rPr lang="fr-FR" sz="2000" i="1" dirty="0" err="1" smtClean="0">
                <a:solidFill>
                  <a:schemeClr val="tx1">
                    <a:lumMod val="50000"/>
                    <a:lumOff val="50000"/>
                  </a:schemeClr>
                </a:solidFill>
              </a:rPr>
              <a:t>Symp</a:t>
            </a:r>
            <a:r>
              <a:rPr lang="fr-FR" sz="2000" i="1" dirty="0" smtClean="0">
                <a:solidFill>
                  <a:schemeClr val="tx1">
                    <a:lumMod val="50000"/>
                    <a:lumOff val="50000"/>
                  </a:schemeClr>
                </a:solidFill>
              </a:rPr>
              <a:t> Proc</a:t>
            </a:r>
            <a:r>
              <a:rPr lang="fr-FR" sz="2000" dirty="0" smtClean="0">
                <a:solidFill>
                  <a:schemeClr val="tx1">
                    <a:lumMod val="50000"/>
                    <a:lumOff val="50000"/>
                  </a:schemeClr>
                </a:solidFill>
              </a:rPr>
              <a:t>, 2001)</a:t>
            </a:r>
            <a:endParaRPr lang="en-US" sz="2000" dirty="0" smtClean="0">
              <a:solidFill>
                <a:schemeClr val="tx1">
                  <a:lumMod val="50000"/>
                  <a:lumOff val="50000"/>
                </a:schemeClr>
              </a:solidFill>
            </a:endParaRPr>
          </a:p>
          <a:p>
            <a:r>
              <a:rPr lang="en-US" sz="2800" dirty="0">
                <a:solidFill>
                  <a:schemeClr val="tx1">
                    <a:lumMod val="50000"/>
                    <a:lumOff val="50000"/>
                  </a:schemeClr>
                </a:solidFill>
              </a:rPr>
              <a:t>Needs to be easy and safe for a typical CDS knowledge engineer to understand and use</a:t>
            </a:r>
          </a:p>
          <a:p>
            <a:r>
              <a:rPr lang="en-US" sz="2800" dirty="0" smtClean="0">
                <a:solidFill>
                  <a:schemeClr val="tx1">
                    <a:lumMod val="50000"/>
                    <a:lumOff val="50000"/>
                  </a:schemeClr>
                </a:solidFill>
              </a:rPr>
              <a:t>Lack of a common vMR has been a major barrier to sharing knowledge and scaling CDS</a:t>
            </a:r>
          </a:p>
        </p:txBody>
      </p:sp>
      <p:sp>
        <p:nvSpPr>
          <p:cNvPr id="3" name="Slide Number Placeholder 2"/>
          <p:cNvSpPr>
            <a:spLocks noGrp="1"/>
          </p:cNvSpPr>
          <p:nvPr>
            <p:ph type="sldNum" sz="quarter" idx="12"/>
          </p:nvPr>
        </p:nvSpPr>
        <p:spPr/>
        <p:txBody>
          <a:bodyPr/>
          <a:lstStyle/>
          <a:p>
            <a:pPr>
              <a:defRPr/>
            </a:pPr>
            <a:fld id="{1545385C-32B0-4B72-8303-36A42EAB5186}" type="slidenum">
              <a:rPr lang="en-US" smtClean="0"/>
              <a:pPr>
                <a:defRPr/>
              </a:pPr>
              <a:t>64</a:t>
            </a:fld>
            <a:endParaRPr lang="en-US" dirty="0"/>
          </a:p>
        </p:txBody>
      </p:sp>
    </p:spTree>
    <p:extLst>
      <p:ext uri="{BB962C8B-B14F-4D97-AF65-F5344CB8AC3E}">
        <p14:creationId xmlns:p14="http://schemas.microsoft.com/office/powerpoint/2010/main" val="117727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914400"/>
            <a:ext cx="8185150" cy="546100"/>
          </a:xfrm>
        </p:spPr>
        <p:txBody>
          <a:bodyPr/>
          <a:lstStyle/>
          <a:p>
            <a:r>
              <a:rPr lang="en-US" sz="3600" dirty="0" smtClean="0"/>
              <a:t>vMR Goal</a:t>
            </a:r>
          </a:p>
        </p:txBody>
      </p:sp>
      <p:sp>
        <p:nvSpPr>
          <p:cNvPr id="12291" name="Rectangle 3"/>
          <p:cNvSpPr>
            <a:spLocks noGrp="1" noChangeArrowheads="1"/>
          </p:cNvSpPr>
          <p:nvPr>
            <p:ph type="body" idx="1"/>
          </p:nvPr>
        </p:nvSpPr>
        <p:spPr>
          <a:xfrm>
            <a:off x="253373" y="1905000"/>
            <a:ext cx="8869362" cy="5608637"/>
          </a:xfrm>
        </p:spPr>
        <p:txBody>
          <a:bodyPr/>
          <a:lstStyle/>
          <a:p>
            <a:r>
              <a:rPr lang="en-US" sz="2800" b="0" dirty="0" smtClean="0">
                <a:solidFill>
                  <a:schemeClr val="tx1">
                    <a:lumMod val="50000"/>
                    <a:lumOff val="50000"/>
                  </a:schemeClr>
                </a:solidFill>
              </a:rPr>
              <a:t>Provide standard information model for CDS that (i) can be used across CDS implementations and (ii) is simple and intuitive for a typical CDS knowledge engineer to understand, use, and implement</a:t>
            </a:r>
          </a:p>
          <a:p>
            <a:pPr lvl="1">
              <a:buFontTx/>
              <a:buNone/>
            </a:pPr>
            <a:endParaRPr lang="en-US" sz="2400" dirty="0" smtClean="0"/>
          </a:p>
        </p:txBody>
      </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65</a:t>
            </a:fld>
            <a:endParaRPr lang="en-US" dirty="0"/>
          </a:p>
        </p:txBody>
      </p:sp>
    </p:spTree>
    <p:extLst>
      <p:ext uri="{BB962C8B-B14F-4D97-AF65-F5344CB8AC3E}">
        <p14:creationId xmlns:p14="http://schemas.microsoft.com/office/powerpoint/2010/main" val="414099820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4800600"/>
            <a:ext cx="9144000" cy="2057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14" name="Rectangle 2"/>
          <p:cNvSpPr>
            <a:spLocks noGrp="1" noChangeArrowheads="1"/>
          </p:cNvSpPr>
          <p:nvPr>
            <p:ph type="title"/>
          </p:nvPr>
        </p:nvSpPr>
        <p:spPr>
          <a:xfrm>
            <a:off x="228600" y="914400"/>
            <a:ext cx="8185150" cy="546100"/>
          </a:xfrm>
        </p:spPr>
        <p:txBody>
          <a:bodyPr/>
          <a:lstStyle/>
          <a:p>
            <a:r>
              <a:rPr lang="en-US" sz="3600" dirty="0" smtClean="0"/>
              <a:t>Development Methodology</a:t>
            </a:r>
          </a:p>
        </p:txBody>
      </p:sp>
      <p:sp>
        <p:nvSpPr>
          <p:cNvPr id="13315" name="Rectangle 3"/>
          <p:cNvSpPr>
            <a:spLocks noGrp="1" noChangeArrowheads="1"/>
          </p:cNvSpPr>
          <p:nvPr>
            <p:ph type="body" idx="1"/>
          </p:nvPr>
        </p:nvSpPr>
        <p:spPr>
          <a:xfrm>
            <a:off x="228600" y="1676400"/>
            <a:ext cx="8686800" cy="5681662"/>
          </a:xfrm>
        </p:spPr>
        <p:txBody>
          <a:bodyPr>
            <a:normAutofit/>
          </a:bodyPr>
          <a:lstStyle/>
          <a:p>
            <a:r>
              <a:rPr lang="en-US" sz="2800" b="0" dirty="0" smtClean="0">
                <a:solidFill>
                  <a:schemeClr val="tx1">
                    <a:lumMod val="50000"/>
                    <a:lumOff val="50000"/>
                  </a:schemeClr>
                </a:solidFill>
              </a:rPr>
              <a:t>Analysis of data required by 20 CDS systems from 4 countries </a:t>
            </a:r>
            <a:r>
              <a:rPr lang="en-US" sz="2400" b="0" dirty="0" smtClean="0">
                <a:solidFill>
                  <a:schemeClr val="tx1">
                    <a:lumMod val="50000"/>
                    <a:lumOff val="50000"/>
                  </a:schemeClr>
                </a:solidFill>
              </a:rPr>
              <a:t>(Kawamoto </a:t>
            </a:r>
            <a:r>
              <a:rPr lang="en-US" sz="2400" b="0" i="1" dirty="0" smtClean="0">
                <a:solidFill>
                  <a:schemeClr val="tx1">
                    <a:lumMod val="50000"/>
                    <a:lumOff val="50000"/>
                  </a:schemeClr>
                </a:solidFill>
              </a:rPr>
              <a:t>et al.</a:t>
            </a:r>
            <a:r>
              <a:rPr lang="en-US" sz="2400" b="0" dirty="0" smtClean="0">
                <a:solidFill>
                  <a:schemeClr val="tx1">
                    <a:lumMod val="50000"/>
                    <a:lumOff val="50000"/>
                  </a:schemeClr>
                </a:solidFill>
              </a:rPr>
              <a:t>, AMIA 2010)</a:t>
            </a:r>
          </a:p>
          <a:p>
            <a:r>
              <a:rPr lang="en-US" sz="2800" b="0" dirty="0" smtClean="0">
                <a:solidFill>
                  <a:schemeClr val="tx1">
                    <a:lumMod val="50000"/>
                    <a:lumOff val="50000"/>
                  </a:schemeClr>
                </a:solidFill>
              </a:rPr>
              <a:t>Analysis of various standard information models</a:t>
            </a:r>
          </a:p>
          <a:p>
            <a:pPr lvl="1"/>
            <a:r>
              <a:rPr lang="en-US" sz="2400" dirty="0" smtClean="0">
                <a:solidFill>
                  <a:schemeClr val="tx1">
                    <a:lumMod val="50000"/>
                    <a:lumOff val="50000"/>
                  </a:schemeClr>
                </a:solidFill>
              </a:rPr>
              <a:t>HL7 CCD, C-CDA, QRDA, Pedigree model, Clinical Statement pattern, etc.</a:t>
            </a:r>
          </a:p>
          <a:p>
            <a:r>
              <a:rPr lang="en-US" sz="2800" b="0" dirty="0" smtClean="0">
                <a:solidFill>
                  <a:schemeClr val="tx1">
                    <a:lumMod val="50000"/>
                    <a:lumOff val="50000"/>
                  </a:schemeClr>
                </a:solidFill>
              </a:rPr>
              <a:t>Analysis of orderables from hundreds of hospitals</a:t>
            </a:r>
          </a:p>
          <a:p>
            <a:r>
              <a:rPr lang="en-US" sz="2800" b="0" dirty="0" smtClean="0">
                <a:solidFill>
                  <a:schemeClr val="tx1">
                    <a:lumMod val="50000"/>
                    <a:lumOff val="50000"/>
                  </a:schemeClr>
                </a:solidFill>
              </a:rPr>
              <a:t>Iterative refinement from pilot use</a:t>
            </a:r>
          </a:p>
          <a:p>
            <a:pPr lvl="1"/>
            <a:r>
              <a:rPr lang="en-US" sz="2400" dirty="0" smtClean="0">
                <a:solidFill>
                  <a:schemeClr val="tx1">
                    <a:lumMod val="50000"/>
                    <a:lumOff val="50000"/>
                  </a:schemeClr>
                </a:solidFill>
              </a:rPr>
              <a:t>In particular, through OpenCDS (</a:t>
            </a:r>
            <a:r>
              <a:rPr lang="en-US" sz="2400" dirty="0" smtClean="0">
                <a:solidFill>
                  <a:schemeClr val="tx1">
                    <a:lumMod val="50000"/>
                    <a:lumOff val="50000"/>
                  </a:schemeClr>
                </a:solidFill>
                <a:hlinkClick r:id="rId3"/>
              </a:rPr>
              <a:t>www.opencds.org</a:t>
            </a:r>
            <a:r>
              <a:rPr lang="en-US" sz="2400" dirty="0" smtClean="0">
                <a:solidFill>
                  <a:schemeClr val="tx1">
                    <a:lumMod val="50000"/>
                    <a:lumOff val="50000"/>
                  </a:schemeClr>
                </a:solidFill>
              </a:rPr>
              <a:t>) and HeD pilots</a:t>
            </a:r>
          </a:p>
          <a:p>
            <a:pPr lvl="1"/>
            <a:r>
              <a:rPr lang="en-US" sz="2400" dirty="0" smtClean="0">
                <a:solidFill>
                  <a:schemeClr val="tx1">
                    <a:lumMod val="50000"/>
                    <a:lumOff val="50000"/>
                  </a:schemeClr>
                </a:solidFill>
              </a:rPr>
              <a:t>Initial ballot in 2010; now in 5</a:t>
            </a:r>
            <a:r>
              <a:rPr lang="en-US" sz="2400" baseline="30000" dirty="0" smtClean="0">
                <a:solidFill>
                  <a:schemeClr val="tx1">
                    <a:lumMod val="50000"/>
                    <a:lumOff val="50000"/>
                  </a:schemeClr>
                </a:solidFill>
              </a:rPr>
              <a:t>th</a:t>
            </a:r>
            <a:r>
              <a:rPr lang="en-US" sz="2400" dirty="0" smtClean="0">
                <a:solidFill>
                  <a:schemeClr val="tx1">
                    <a:lumMod val="50000"/>
                    <a:lumOff val="50000"/>
                  </a:schemeClr>
                </a:solidFill>
              </a:rPr>
              <a:t> round of balloting</a:t>
            </a:r>
          </a:p>
          <a:p>
            <a:pPr lvl="1"/>
            <a:endParaRPr lang="en-US" sz="2400" dirty="0" smtClean="0">
              <a:solidFill>
                <a:schemeClr val="tx1"/>
              </a:solidFill>
            </a:endParaRPr>
          </a:p>
        </p:txBody>
      </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66</a:t>
            </a:fld>
            <a:endParaRPr lang="en-US" dirty="0"/>
          </a:p>
        </p:txBody>
      </p:sp>
    </p:spTree>
    <p:extLst>
      <p:ext uri="{BB962C8B-B14F-4D97-AF65-F5344CB8AC3E}">
        <p14:creationId xmlns:p14="http://schemas.microsoft.com/office/powerpoint/2010/main" val="1133808754"/>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304800" y="914400"/>
            <a:ext cx="8610600" cy="685800"/>
          </a:xfrm>
        </p:spPr>
        <p:txBody>
          <a:bodyPr/>
          <a:lstStyle/>
          <a:p>
            <a:pPr>
              <a:defRPr/>
            </a:pPr>
            <a:r>
              <a:rPr lang="en-US" sz="3600" dirty="0" smtClean="0"/>
              <a:t>Summary of vMR Specifications</a:t>
            </a:r>
            <a:endParaRPr lang="en-US" sz="3600" dirty="0"/>
          </a:p>
        </p:txBody>
      </p:sp>
      <p:sp>
        <p:nvSpPr>
          <p:cNvPr id="1699843" name="Rectangle 3"/>
          <p:cNvSpPr>
            <a:spLocks noGrp="1" noChangeArrowheads="1"/>
          </p:cNvSpPr>
          <p:nvPr>
            <p:ph idx="1"/>
          </p:nvPr>
        </p:nvSpPr>
        <p:spPr>
          <a:xfrm>
            <a:off x="304800" y="1752600"/>
            <a:ext cx="8686800" cy="4343400"/>
          </a:xfrm>
        </p:spPr>
        <p:txBody>
          <a:bodyPr lIns="0" tIns="0" rIns="0" bIns="0" anchor="t" anchorCtr="0"/>
          <a:lstStyle/>
          <a:p>
            <a:pPr>
              <a:spcAft>
                <a:spcPts val="0"/>
              </a:spcAft>
              <a:defRPr/>
            </a:pPr>
            <a:r>
              <a:rPr lang="en-US" sz="2800" b="0" dirty="0" smtClean="0">
                <a:solidFill>
                  <a:srgbClr val="FF0000"/>
                </a:solidFill>
              </a:rPr>
              <a:t>HL7 vMR Domain Analysis Model</a:t>
            </a:r>
          </a:p>
          <a:p>
            <a:pPr>
              <a:spcAft>
                <a:spcPts val="0"/>
              </a:spcAft>
              <a:defRPr/>
            </a:pPr>
            <a:r>
              <a:rPr lang="en-US" sz="2800" b="0" dirty="0" smtClean="0">
                <a:solidFill>
                  <a:srgbClr val="FF0000"/>
                </a:solidFill>
              </a:rPr>
              <a:t>HL7 vMR Logical Model</a:t>
            </a:r>
          </a:p>
          <a:p>
            <a:pPr>
              <a:spcAft>
                <a:spcPts val="0"/>
              </a:spcAft>
              <a:defRPr/>
            </a:pPr>
            <a:r>
              <a:rPr lang="en-US" sz="2800" b="0" dirty="0" smtClean="0">
                <a:solidFill>
                  <a:schemeClr val="tx1">
                    <a:lumMod val="50000"/>
                    <a:lumOff val="50000"/>
                  </a:schemeClr>
                </a:solidFill>
              </a:rPr>
              <a:t>HL7 vMR XML Specification</a:t>
            </a:r>
          </a:p>
          <a:p>
            <a:pPr>
              <a:spcAft>
                <a:spcPts val="0"/>
              </a:spcAft>
              <a:defRPr/>
            </a:pPr>
            <a:r>
              <a:rPr lang="en-US" sz="2800" b="0" dirty="0" smtClean="0">
                <a:solidFill>
                  <a:schemeClr val="tx1">
                    <a:lumMod val="50000"/>
                    <a:lumOff val="50000"/>
                  </a:schemeClr>
                </a:solidFill>
              </a:rPr>
              <a:t>HL7 vMR Templates</a:t>
            </a:r>
            <a:r>
              <a:rPr lang="en-US" sz="2400" b="0" dirty="0" smtClean="0">
                <a:solidFill>
                  <a:schemeClr val="tx1">
                    <a:lumMod val="50000"/>
                    <a:lumOff val="50000"/>
                  </a:schemeClr>
                </a:solidFill>
              </a:rPr>
              <a:t>	</a:t>
            </a:r>
          </a:p>
          <a:p>
            <a:pPr>
              <a:spcAft>
                <a:spcPts val="0"/>
              </a:spcAft>
              <a:defRPr/>
            </a:pPr>
            <a:endParaRPr lang="en-US" sz="2400" dirty="0">
              <a:solidFill>
                <a:schemeClr val="tx1">
                  <a:lumMod val="50000"/>
                  <a:lumOff val="50000"/>
                </a:schemeClr>
              </a:solidFill>
            </a:endParaRPr>
          </a:p>
          <a:p>
            <a:pPr>
              <a:spcAft>
                <a:spcPts val="0"/>
              </a:spcAft>
              <a:defRPr/>
            </a:pPr>
            <a:r>
              <a:rPr lang="en-US" sz="2400" b="0" dirty="0">
                <a:solidFill>
                  <a:schemeClr val="tx1">
                    <a:lumMod val="50000"/>
                    <a:lumOff val="50000"/>
                  </a:schemeClr>
                </a:solidFill>
              </a:rPr>
              <a:t>See </a:t>
            </a:r>
            <a:r>
              <a:rPr lang="en-US" sz="2400" b="0" dirty="0">
                <a:solidFill>
                  <a:schemeClr val="tx1">
                    <a:lumMod val="50000"/>
                    <a:lumOff val="50000"/>
                  </a:schemeClr>
                </a:solidFill>
                <a:hlinkClick r:id="rId3"/>
              </a:rPr>
              <a:t>http://</a:t>
            </a:r>
            <a:r>
              <a:rPr lang="en-US" sz="2400" b="0" dirty="0" smtClean="0">
                <a:solidFill>
                  <a:schemeClr val="tx1">
                    <a:lumMod val="50000"/>
                    <a:lumOff val="50000"/>
                  </a:schemeClr>
                </a:solidFill>
                <a:hlinkClick r:id="rId3"/>
              </a:rPr>
              <a:t>wiki.hl7.org/index.php?title=HL7_CDS_Standards</a:t>
            </a:r>
            <a:r>
              <a:rPr lang="en-US" sz="2400" b="0" dirty="0" smtClean="0">
                <a:solidFill>
                  <a:schemeClr val="tx1">
                    <a:lumMod val="50000"/>
                    <a:lumOff val="50000"/>
                  </a:schemeClr>
                </a:solidFill>
              </a:rPr>
              <a:t> for further details</a:t>
            </a:r>
          </a:p>
        </p:txBody>
      </p:sp>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67</a:t>
            </a:fld>
            <a:endParaRPr lang="en-US" dirty="0"/>
          </a:p>
        </p:txBody>
      </p:sp>
    </p:spTree>
    <p:extLst>
      <p:ext uri="{BB962C8B-B14F-4D97-AF65-F5344CB8AC3E}">
        <p14:creationId xmlns:p14="http://schemas.microsoft.com/office/powerpoint/2010/main" val="1910054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lstStyle/>
          <a:p>
            <a:r>
              <a:rPr lang="en-US" sz="3600" dirty="0" smtClean="0"/>
              <a:t>CDS Knowledge Artifact Schema</a:t>
            </a:r>
            <a:endParaRPr lang="en-US" sz="3600" dirty="0"/>
          </a:p>
        </p:txBody>
      </p:sp>
      <p:sp>
        <p:nvSpPr>
          <p:cNvPr id="3" name="Content Placeholder 2"/>
          <p:cNvSpPr>
            <a:spLocks noGrp="1"/>
          </p:cNvSpPr>
          <p:nvPr>
            <p:ph idx="1"/>
          </p:nvPr>
        </p:nvSpPr>
        <p:spPr>
          <a:xfrm>
            <a:off x="457200" y="1676400"/>
            <a:ext cx="8534400" cy="4724400"/>
          </a:xfrm>
        </p:spPr>
        <p:txBody>
          <a:bodyPr>
            <a:normAutofit/>
          </a:bodyPr>
          <a:lstStyle/>
          <a:p>
            <a:r>
              <a:rPr lang="en-US" sz="2800" dirty="0" smtClean="0">
                <a:solidFill>
                  <a:schemeClr val="tx1">
                    <a:lumMod val="50000"/>
                    <a:lumOff val="50000"/>
                  </a:schemeClr>
                </a:solidFill>
              </a:rPr>
              <a:t>Format for specifying computable CDS knowledge</a:t>
            </a:r>
          </a:p>
          <a:p>
            <a:r>
              <a:rPr lang="en-US" sz="2800" dirty="0" smtClean="0">
                <a:solidFill>
                  <a:schemeClr val="tx1">
                    <a:lumMod val="50000"/>
                    <a:lumOff val="50000"/>
                  </a:schemeClr>
                </a:solidFill>
              </a:rPr>
              <a:t>Harmonization of several formats and ideas</a:t>
            </a:r>
          </a:p>
          <a:p>
            <a:pPr lvl="1"/>
            <a:r>
              <a:rPr lang="en-US" sz="2800" dirty="0" smtClean="0">
                <a:solidFill>
                  <a:schemeClr val="tx1">
                    <a:lumMod val="50000"/>
                    <a:lumOff val="50000"/>
                  </a:schemeClr>
                </a:solidFill>
              </a:rPr>
              <a:t>CDSC-L3, </a:t>
            </a:r>
            <a:r>
              <a:rPr lang="en-US" sz="2800" dirty="0" err="1" smtClean="0">
                <a:solidFill>
                  <a:schemeClr val="tx1">
                    <a:lumMod val="50000"/>
                    <a:lumOff val="50000"/>
                  </a:schemeClr>
                </a:solidFill>
              </a:rPr>
              <a:t>ArdenML</a:t>
            </a:r>
            <a:r>
              <a:rPr lang="en-US" sz="2800" dirty="0" smtClean="0">
                <a:solidFill>
                  <a:schemeClr val="tx1">
                    <a:lumMod val="50000"/>
                    <a:lumOff val="50000"/>
                  </a:schemeClr>
                </a:solidFill>
              </a:rPr>
              <a:t>, CREF</a:t>
            </a:r>
          </a:p>
          <a:p>
            <a:pPr lvl="1"/>
            <a:r>
              <a:rPr lang="en-US" sz="2800" dirty="0" smtClean="0">
                <a:solidFill>
                  <a:schemeClr val="tx1">
                    <a:lumMod val="50000"/>
                    <a:lumOff val="50000"/>
                  </a:schemeClr>
                </a:solidFill>
              </a:rPr>
              <a:t>Other inputs (GELLO, GEM, HQMF, ...)</a:t>
            </a:r>
          </a:p>
          <a:p>
            <a:r>
              <a:rPr lang="en-US" sz="2800" dirty="0" smtClean="0">
                <a:solidFill>
                  <a:schemeClr val="tx1">
                    <a:lumMod val="50000"/>
                    <a:lumOff val="50000"/>
                  </a:schemeClr>
                </a:solidFill>
              </a:rPr>
              <a:t>Components</a:t>
            </a:r>
          </a:p>
          <a:p>
            <a:pPr lvl="1"/>
            <a:r>
              <a:rPr lang="en-US" sz="2800" dirty="0" smtClean="0">
                <a:solidFill>
                  <a:schemeClr val="tx1">
                    <a:lumMod val="50000"/>
                    <a:lumOff val="50000"/>
                  </a:schemeClr>
                </a:solidFill>
              </a:rPr>
              <a:t>Metadata, Expressions, Actions, Triggers</a:t>
            </a:r>
          </a:p>
          <a:p>
            <a:r>
              <a:rPr lang="en-US" sz="2800" dirty="0" smtClean="0">
                <a:solidFill>
                  <a:schemeClr val="tx1">
                    <a:lumMod val="50000"/>
                    <a:lumOff val="50000"/>
                  </a:schemeClr>
                </a:solidFill>
              </a:rPr>
              <a:t>Foundation data model: vMR</a:t>
            </a:r>
          </a:p>
        </p:txBody>
      </p:sp>
      <p:sp>
        <p:nvSpPr>
          <p:cNvPr id="5" name="Slide Number Placeholder 4"/>
          <p:cNvSpPr>
            <a:spLocks noGrp="1"/>
          </p:cNvSpPr>
          <p:nvPr>
            <p:ph type="sldNum" sz="quarter" idx="12"/>
          </p:nvPr>
        </p:nvSpPr>
        <p:spPr/>
        <p:txBody>
          <a:bodyPr/>
          <a:lstStyle/>
          <a:p>
            <a:pPr>
              <a:defRPr/>
            </a:pPr>
            <a:fld id="{E1A5DB0C-5155-4E26-88A0-21629CE60A71}" type="slidenum">
              <a:rPr lang="en-US" smtClean="0"/>
              <a:pPr>
                <a:defRPr/>
              </a:pPr>
              <a:t>68</a:t>
            </a:fld>
            <a:endParaRPr lang="en-US" dirty="0"/>
          </a:p>
        </p:txBody>
      </p:sp>
    </p:spTree>
    <p:extLst>
      <p:ext uri="{BB962C8B-B14F-4D97-AF65-F5344CB8AC3E}">
        <p14:creationId xmlns:p14="http://schemas.microsoft.com/office/powerpoint/2010/main" val="641622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685800"/>
          </a:xfrm>
        </p:spPr>
        <p:txBody>
          <a:bodyPr/>
          <a:lstStyle/>
          <a:p>
            <a:r>
              <a:rPr lang="en-US" sz="3600" dirty="0" smtClean="0"/>
              <a:t>Expressions</a:t>
            </a:r>
            <a:endParaRPr lang="en-US" sz="3200" dirty="0"/>
          </a:p>
        </p:txBody>
      </p:sp>
      <p:sp>
        <p:nvSpPr>
          <p:cNvPr id="3" name="Content Placeholder 2"/>
          <p:cNvSpPr>
            <a:spLocks noGrp="1"/>
          </p:cNvSpPr>
          <p:nvPr>
            <p:ph idx="1"/>
          </p:nvPr>
        </p:nvSpPr>
        <p:spPr>
          <a:xfrm>
            <a:off x="457200" y="1600200"/>
            <a:ext cx="8229600" cy="4141788"/>
          </a:xfrm>
        </p:spPr>
        <p:txBody>
          <a:bodyPr>
            <a:noAutofit/>
          </a:bodyPr>
          <a:lstStyle/>
          <a:p>
            <a:r>
              <a:rPr lang="en-US" sz="2800" dirty="0" smtClean="0">
                <a:solidFill>
                  <a:schemeClr val="tx1">
                    <a:lumMod val="50000"/>
                    <a:lumOff val="50000"/>
                  </a:schemeClr>
                </a:solidFill>
              </a:rPr>
              <a:t>External Data</a:t>
            </a:r>
          </a:p>
          <a:p>
            <a:pPr lvl="1"/>
            <a:r>
              <a:rPr lang="en-US" sz="2800" dirty="0" smtClean="0">
                <a:solidFill>
                  <a:schemeClr val="tx1">
                    <a:lumMod val="50000"/>
                    <a:lumOff val="50000"/>
                  </a:schemeClr>
                </a:solidFill>
              </a:rPr>
              <a:t>Specifies the data required to evaluate the artifact</a:t>
            </a:r>
          </a:p>
          <a:p>
            <a:r>
              <a:rPr lang="en-US" sz="2800" dirty="0" smtClean="0">
                <a:solidFill>
                  <a:schemeClr val="tx1">
                    <a:lumMod val="50000"/>
                    <a:lumOff val="50000"/>
                  </a:schemeClr>
                </a:solidFill>
              </a:rPr>
              <a:t>Expressions</a:t>
            </a:r>
          </a:p>
          <a:p>
            <a:pPr lvl="1"/>
            <a:r>
              <a:rPr lang="en-US" sz="2800" dirty="0" smtClean="0">
                <a:solidFill>
                  <a:schemeClr val="tx1">
                    <a:lumMod val="50000"/>
                    <a:lumOff val="50000"/>
                  </a:schemeClr>
                </a:solidFill>
              </a:rPr>
              <a:t>Reusable “chunks” of logic that can be referenced anywhere within the artifact</a:t>
            </a:r>
          </a:p>
          <a:p>
            <a:r>
              <a:rPr lang="en-US" sz="2800" dirty="0" smtClean="0">
                <a:solidFill>
                  <a:schemeClr val="tx1">
                    <a:lumMod val="50000"/>
                    <a:lumOff val="50000"/>
                  </a:schemeClr>
                </a:solidFill>
              </a:rPr>
              <a:t>Conditions</a:t>
            </a:r>
          </a:p>
          <a:p>
            <a:pPr lvl="1"/>
            <a:r>
              <a:rPr lang="en-US" sz="2800" dirty="0" smtClean="0">
                <a:solidFill>
                  <a:schemeClr val="tx1">
                    <a:lumMod val="50000"/>
                    <a:lumOff val="50000"/>
                  </a:schemeClr>
                </a:solidFill>
              </a:rPr>
              <a:t>“Root” conditions of the artifact (e.g. ApplicableScenario)</a:t>
            </a:r>
            <a:endParaRPr lang="en-US" sz="2800" dirty="0">
              <a:solidFill>
                <a:schemeClr val="tx1">
                  <a:lumMod val="50000"/>
                  <a:lumOff val="50000"/>
                </a:schemeClr>
              </a:solidFill>
            </a:endParaRPr>
          </a:p>
        </p:txBody>
      </p:sp>
      <p:sp>
        <p:nvSpPr>
          <p:cNvPr id="5" name="Slide Number Placeholder 4"/>
          <p:cNvSpPr>
            <a:spLocks noGrp="1"/>
          </p:cNvSpPr>
          <p:nvPr>
            <p:ph type="sldNum" sz="quarter" idx="12"/>
          </p:nvPr>
        </p:nvSpPr>
        <p:spPr/>
        <p:txBody>
          <a:bodyPr/>
          <a:lstStyle/>
          <a:p>
            <a:pPr>
              <a:defRPr/>
            </a:pPr>
            <a:fld id="{E1A5DB0C-5155-4E26-88A0-21629CE60A71}" type="slidenum">
              <a:rPr lang="en-US" smtClean="0"/>
              <a:pPr>
                <a:defRPr/>
              </a:pPr>
              <a:t>69</a:t>
            </a:fld>
            <a:endParaRPr lang="en-US" dirty="0"/>
          </a:p>
        </p:txBody>
      </p:sp>
    </p:spTree>
    <p:extLst>
      <p:ext uri="{BB962C8B-B14F-4D97-AF65-F5344CB8AC3E}">
        <p14:creationId xmlns:p14="http://schemas.microsoft.com/office/powerpoint/2010/main" val="2000040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z="3200" dirty="0" smtClean="0">
                <a:latin typeface="Century" pitchFamily="18" charset="0"/>
                <a:ea typeface="ＭＳ Ｐゴシック"/>
                <a:cs typeface="Century" pitchFamily="18" charset="0"/>
              </a:rPr>
              <a:t>We did it…</a:t>
            </a:r>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pPr indent="-182880">
              <a:spcBef>
                <a:spcPts val="200"/>
              </a:spcBef>
              <a:spcAft>
                <a:spcPts val="200"/>
              </a:spcAft>
              <a:buFont typeface="Arial" pitchFamily="34" charset="0"/>
              <a:buChar char="•"/>
              <a:defRPr/>
            </a:pPr>
            <a:r>
              <a:rPr lang="en-US" dirty="0" smtClean="0">
                <a:solidFill>
                  <a:schemeClr val="tx1">
                    <a:lumMod val="50000"/>
                    <a:lumOff val="50000"/>
                  </a:schemeClr>
                </a:solidFill>
              </a:rPr>
              <a:t>The HeD community drafted and established consensus  for 2 complete Use Cases:</a:t>
            </a:r>
          </a:p>
          <a:p>
            <a:pPr lvl="1" indent="-182880">
              <a:spcBef>
                <a:spcPts val="200"/>
              </a:spcBef>
              <a:spcAft>
                <a:spcPts val="200"/>
              </a:spcAft>
              <a:buFont typeface="Arial" pitchFamily="34" charset="0"/>
              <a:buChar char="•"/>
              <a:defRPr/>
            </a:pPr>
            <a:r>
              <a:rPr lang="en-US" dirty="0" smtClean="0">
                <a:solidFill>
                  <a:schemeClr val="tx1">
                    <a:lumMod val="50000"/>
                    <a:lumOff val="50000"/>
                  </a:schemeClr>
                </a:solidFill>
              </a:rPr>
              <a:t>Use Case 1 and Functional Requirements: CDS </a:t>
            </a:r>
            <a:r>
              <a:rPr lang="en-US" dirty="0">
                <a:solidFill>
                  <a:schemeClr val="tx1">
                    <a:lumMod val="50000"/>
                    <a:lumOff val="50000"/>
                  </a:schemeClr>
                </a:solidFill>
              </a:rPr>
              <a:t>Artifact </a:t>
            </a:r>
            <a:r>
              <a:rPr lang="en-US" dirty="0" smtClean="0">
                <a:solidFill>
                  <a:schemeClr val="tx1">
                    <a:lumMod val="50000"/>
                    <a:lumOff val="50000"/>
                  </a:schemeClr>
                </a:solidFill>
              </a:rPr>
              <a:t>Sharing</a:t>
            </a:r>
            <a:endParaRPr lang="en-US" dirty="0">
              <a:solidFill>
                <a:schemeClr val="tx1">
                  <a:lumMod val="50000"/>
                  <a:lumOff val="50000"/>
                </a:schemeClr>
              </a:solidFill>
            </a:endParaRPr>
          </a:p>
          <a:p>
            <a:pPr lvl="1" indent="-182880">
              <a:spcBef>
                <a:spcPts val="200"/>
              </a:spcBef>
              <a:spcAft>
                <a:spcPts val="200"/>
              </a:spcAft>
              <a:buFont typeface="Arial" pitchFamily="34" charset="0"/>
              <a:buChar char="•"/>
              <a:defRPr/>
            </a:pPr>
            <a:r>
              <a:rPr lang="en-US" dirty="0" smtClean="0">
                <a:solidFill>
                  <a:schemeClr val="tx1">
                    <a:lumMod val="50000"/>
                    <a:lumOff val="50000"/>
                  </a:schemeClr>
                </a:solidFill>
              </a:rPr>
              <a:t>Use Case 2: CDS </a:t>
            </a:r>
            <a:r>
              <a:rPr lang="en-US" dirty="0">
                <a:solidFill>
                  <a:schemeClr val="tx1">
                    <a:lumMod val="50000"/>
                    <a:lumOff val="50000"/>
                  </a:schemeClr>
                </a:solidFill>
              </a:rPr>
              <a:t>Guidance as a Service </a:t>
            </a:r>
            <a:r>
              <a:rPr lang="en-US" dirty="0" smtClean="0">
                <a:solidFill>
                  <a:schemeClr val="tx1">
                    <a:lumMod val="50000"/>
                    <a:lumOff val="50000"/>
                  </a:schemeClr>
                </a:solidFill>
              </a:rPr>
              <a:t>(including Functional Requirements)</a:t>
            </a:r>
            <a:endParaRPr lang="en-US" dirty="0">
              <a:solidFill>
                <a:schemeClr val="tx1">
                  <a:lumMod val="50000"/>
                  <a:lumOff val="50000"/>
                </a:schemeClr>
              </a:solidFill>
            </a:endParaRPr>
          </a:p>
          <a:p>
            <a:pPr indent="-182880">
              <a:spcBef>
                <a:spcPts val="200"/>
              </a:spcBef>
              <a:spcAft>
                <a:spcPts val="200"/>
              </a:spcAft>
              <a:buFont typeface="Arial" pitchFamily="34" charset="0"/>
              <a:buChar char="•"/>
              <a:defRPr/>
            </a:pPr>
            <a:r>
              <a:rPr lang="en-US" dirty="0" smtClean="0">
                <a:solidFill>
                  <a:schemeClr val="tx1">
                    <a:lumMod val="50000"/>
                    <a:lumOff val="50000"/>
                  </a:schemeClr>
                </a:solidFill>
              </a:rPr>
              <a:t>We have submitted 6 artifacts to HL7 which are all now Draft Standards for Trial Use (DSTU)</a:t>
            </a:r>
          </a:p>
          <a:p>
            <a:pPr marL="1257300" lvl="2" indent="-457200">
              <a:buFont typeface="+mj-lt"/>
              <a:buAutoNum type="arabicPeriod"/>
            </a:pPr>
            <a:r>
              <a:rPr lang="en-US" dirty="0">
                <a:solidFill>
                  <a:schemeClr val="tx1">
                    <a:lumMod val="50000"/>
                    <a:lumOff val="50000"/>
                  </a:schemeClr>
                </a:solidFill>
              </a:rPr>
              <a:t>Clinical Decision Support Knowledge Artifact Implementation </a:t>
            </a:r>
            <a:r>
              <a:rPr lang="en-US" dirty="0" smtClean="0">
                <a:solidFill>
                  <a:schemeClr val="tx1">
                    <a:lumMod val="50000"/>
                    <a:lumOff val="50000"/>
                  </a:schemeClr>
                </a:solidFill>
              </a:rPr>
              <a:t>Guide (</a:t>
            </a:r>
            <a:r>
              <a:rPr lang="en-US" dirty="0" err="1" smtClean="0">
                <a:solidFill>
                  <a:schemeClr val="tx1">
                    <a:lumMod val="50000"/>
                    <a:lumOff val="50000"/>
                  </a:schemeClr>
                </a:solidFill>
              </a:rPr>
              <a:t>UC</a:t>
            </a:r>
            <a:r>
              <a:rPr lang="en-US" dirty="0" smtClean="0">
                <a:solidFill>
                  <a:schemeClr val="tx1">
                    <a:lumMod val="50000"/>
                    <a:lumOff val="50000"/>
                  </a:schemeClr>
                </a:solidFill>
              </a:rPr>
              <a:t> 1)</a:t>
            </a:r>
          </a:p>
          <a:p>
            <a:pPr marL="1714500" lvl="3" indent="-457200">
              <a:buFont typeface="+mj-lt"/>
              <a:buAutoNum type="arabicPeriod"/>
            </a:pPr>
            <a:r>
              <a:rPr lang="en-US" dirty="0" smtClean="0">
                <a:solidFill>
                  <a:schemeClr val="tx1">
                    <a:lumMod val="50000"/>
                    <a:lumOff val="50000"/>
                  </a:schemeClr>
                </a:solidFill>
              </a:rPr>
              <a:t>Rules, Order Sets and Documentation Templates</a:t>
            </a:r>
            <a:endParaRPr lang="en-US" dirty="0">
              <a:solidFill>
                <a:schemeClr val="tx1">
                  <a:lumMod val="50000"/>
                  <a:lumOff val="50000"/>
                </a:schemeClr>
              </a:solidFill>
            </a:endParaRPr>
          </a:p>
          <a:p>
            <a:pPr marL="1257300" lvl="2" indent="-457200">
              <a:buFont typeface="+mj-lt"/>
              <a:buAutoNum type="arabicPeriod"/>
            </a:pPr>
            <a:r>
              <a:rPr lang="en-US" dirty="0">
                <a:solidFill>
                  <a:schemeClr val="tx1">
                    <a:lumMod val="50000"/>
                    <a:lumOff val="50000"/>
                  </a:schemeClr>
                </a:solidFill>
              </a:rPr>
              <a:t>Decision Support Service </a:t>
            </a:r>
            <a:r>
              <a:rPr lang="en-US" dirty="0" smtClean="0">
                <a:solidFill>
                  <a:schemeClr val="tx1">
                    <a:lumMod val="50000"/>
                    <a:lumOff val="50000"/>
                  </a:schemeClr>
                </a:solidFill>
              </a:rPr>
              <a:t>(DSS) Implementation Guide (</a:t>
            </a:r>
            <a:r>
              <a:rPr lang="en-US" dirty="0" err="1" smtClean="0">
                <a:solidFill>
                  <a:schemeClr val="tx1">
                    <a:lumMod val="50000"/>
                    <a:lumOff val="50000"/>
                  </a:schemeClr>
                </a:solidFill>
              </a:rPr>
              <a:t>UC</a:t>
            </a:r>
            <a:r>
              <a:rPr lang="en-US" dirty="0" smtClean="0">
                <a:solidFill>
                  <a:schemeClr val="tx1">
                    <a:lumMod val="50000"/>
                    <a:lumOff val="50000"/>
                  </a:schemeClr>
                </a:solidFill>
              </a:rPr>
              <a:t> 2)</a:t>
            </a:r>
            <a:endParaRPr lang="en-US" dirty="0">
              <a:solidFill>
                <a:schemeClr val="tx1">
                  <a:lumMod val="50000"/>
                  <a:lumOff val="50000"/>
                </a:schemeClr>
              </a:solidFill>
            </a:endParaRPr>
          </a:p>
          <a:p>
            <a:pPr marL="1257300" lvl="2" indent="-457200">
              <a:buFont typeface="+mj-lt"/>
              <a:buAutoNum type="arabicPeriod"/>
            </a:pPr>
            <a:r>
              <a:rPr lang="en-US" dirty="0">
                <a:solidFill>
                  <a:schemeClr val="tx1">
                    <a:lumMod val="50000"/>
                    <a:lumOff val="50000"/>
                  </a:schemeClr>
                </a:solidFill>
              </a:rPr>
              <a:t>Virtual Medical Record (vMR) Logical Model </a:t>
            </a:r>
          </a:p>
          <a:p>
            <a:pPr marL="1257300" lvl="2" indent="-457200">
              <a:buFont typeface="+mj-lt"/>
              <a:buAutoNum type="arabicPeriod"/>
            </a:pPr>
            <a:r>
              <a:rPr lang="en-US" dirty="0">
                <a:solidFill>
                  <a:schemeClr val="tx1">
                    <a:lumMod val="50000"/>
                    <a:lumOff val="50000"/>
                  </a:schemeClr>
                </a:solidFill>
              </a:rPr>
              <a:t>vMR XML Specification</a:t>
            </a:r>
          </a:p>
          <a:p>
            <a:pPr marL="1257300" lvl="2" indent="-457200">
              <a:buFont typeface="+mj-lt"/>
              <a:buAutoNum type="arabicPeriod"/>
            </a:pPr>
            <a:r>
              <a:rPr lang="en-US" dirty="0">
                <a:solidFill>
                  <a:schemeClr val="tx1">
                    <a:lumMod val="50000"/>
                    <a:lumOff val="50000"/>
                  </a:schemeClr>
                </a:solidFill>
              </a:rPr>
              <a:t>vMR Templates</a:t>
            </a:r>
          </a:p>
          <a:p>
            <a:pPr marL="1257300" lvl="2" indent="-457200">
              <a:buFont typeface="+mj-lt"/>
              <a:buAutoNum type="arabicPeriod"/>
            </a:pPr>
            <a:r>
              <a:rPr lang="en-US" dirty="0" smtClean="0">
                <a:solidFill>
                  <a:schemeClr val="tx1">
                    <a:lumMod val="50000"/>
                    <a:lumOff val="50000"/>
                  </a:schemeClr>
                </a:solidFill>
              </a:rPr>
              <a:t>DSS </a:t>
            </a:r>
            <a:r>
              <a:rPr lang="en-US" dirty="0">
                <a:solidFill>
                  <a:schemeClr val="tx1">
                    <a:lumMod val="50000"/>
                    <a:lumOff val="50000"/>
                  </a:schemeClr>
                </a:solidFill>
              </a:rPr>
              <a:t>Standard</a:t>
            </a:r>
          </a:p>
          <a:p>
            <a:pPr indent="-182880">
              <a:spcBef>
                <a:spcPts val="200"/>
              </a:spcBef>
              <a:spcAft>
                <a:spcPts val="200"/>
              </a:spcAft>
              <a:buFont typeface="Arial" pitchFamily="34" charset="0"/>
              <a:buChar char="•"/>
              <a:defRPr/>
            </a:pPr>
            <a:r>
              <a:rPr lang="en-US" dirty="0" smtClean="0">
                <a:solidFill>
                  <a:schemeClr val="tx1">
                    <a:lumMod val="50000"/>
                    <a:lumOff val="50000"/>
                  </a:schemeClr>
                </a:solidFill>
              </a:rPr>
              <a:t>We have completed pilots for both use cases which include 5 pilot ecosystems</a:t>
            </a:r>
          </a:p>
          <a:p>
            <a:pPr lvl="1" indent="-182880">
              <a:spcBef>
                <a:spcPts val="200"/>
              </a:spcBef>
              <a:spcAft>
                <a:spcPts val="200"/>
              </a:spcAft>
              <a:buFont typeface="Arial" pitchFamily="34" charset="0"/>
              <a:buChar char="•"/>
              <a:defRPr/>
            </a:pPr>
            <a:r>
              <a:rPr lang="en-US" dirty="0" smtClean="0">
                <a:solidFill>
                  <a:schemeClr val="tx1">
                    <a:lumMod val="50000"/>
                    <a:lumOff val="50000"/>
                  </a:schemeClr>
                </a:solidFill>
              </a:rPr>
              <a:t>Formal pilots </a:t>
            </a:r>
            <a:r>
              <a:rPr lang="en-US" dirty="0">
                <a:solidFill>
                  <a:schemeClr val="tx1">
                    <a:lumMod val="50000"/>
                    <a:lumOff val="50000"/>
                  </a:schemeClr>
                </a:solidFill>
              </a:rPr>
              <a:t>for UC 1 </a:t>
            </a:r>
            <a:endParaRPr lang="en-US" dirty="0" smtClean="0">
              <a:solidFill>
                <a:schemeClr val="tx1">
                  <a:lumMod val="50000"/>
                  <a:lumOff val="50000"/>
                </a:schemeClr>
              </a:solidFill>
            </a:endParaRPr>
          </a:p>
          <a:p>
            <a:pPr lvl="1" indent="-182880">
              <a:spcBef>
                <a:spcPts val="200"/>
              </a:spcBef>
              <a:spcAft>
                <a:spcPts val="200"/>
              </a:spcAft>
              <a:buFont typeface="Arial" pitchFamily="34" charset="0"/>
              <a:buChar char="•"/>
              <a:defRPr/>
            </a:pPr>
            <a:r>
              <a:rPr lang="en-US" dirty="0" smtClean="0">
                <a:solidFill>
                  <a:schemeClr val="tx1">
                    <a:lumMod val="50000"/>
                    <a:lumOff val="50000"/>
                  </a:schemeClr>
                </a:solidFill>
              </a:rPr>
              <a:t>Pilots of slightly earlier versions of standards for UC 2</a:t>
            </a:r>
          </a:p>
          <a:p>
            <a:pPr indent="-182880">
              <a:spcBef>
                <a:spcPts val="200"/>
              </a:spcBef>
              <a:spcAft>
                <a:spcPts val="200"/>
              </a:spcAft>
              <a:buFont typeface="Arial" pitchFamily="34" charset="0"/>
              <a:buChar char="•"/>
              <a:defRPr/>
            </a:pPr>
            <a:r>
              <a:rPr lang="en-US" dirty="0" smtClean="0">
                <a:solidFill>
                  <a:schemeClr val="tx1">
                    <a:lumMod val="50000"/>
                    <a:lumOff val="50000"/>
                  </a:schemeClr>
                </a:solidFill>
              </a:rPr>
              <a:t>We have been included in the proposed voluntary  2015 EHR Certification Criteria</a:t>
            </a:r>
          </a:p>
          <a:p>
            <a:pPr>
              <a:spcBef>
                <a:spcPct val="0"/>
              </a:spcBef>
              <a:buClr>
                <a:schemeClr val="tx2"/>
              </a:buClr>
              <a:buFont typeface="Arial" pitchFamily="34" charset="0"/>
              <a:buChar char="•"/>
              <a:defRPr/>
            </a:pPr>
            <a:endParaRPr lang="en-US" dirty="0">
              <a:solidFill>
                <a:srgbClr val="000000"/>
              </a:solidFill>
              <a:ea typeface="ＭＳ Ｐゴシック" pitchFamily="34" charset="-128"/>
              <a:cs typeface="Arial" pitchFamily="34" charset="0"/>
            </a:endParaRPr>
          </a:p>
          <a:p>
            <a:pPr marL="0" indent="0">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External Data Example</a:t>
            </a:r>
            <a:endParaRPr lang="en-US" sz="3600" dirty="0"/>
          </a:p>
        </p:txBody>
      </p:sp>
      <p:sp>
        <p:nvSpPr>
          <p:cNvPr id="3" name="Rectangle 2"/>
          <p:cNvSpPr/>
          <p:nvPr/>
        </p:nvSpPr>
        <p:spPr>
          <a:xfrm>
            <a:off x="228600" y="2291477"/>
            <a:ext cx="8915400" cy="2585323"/>
          </a:xfrm>
          <a:prstGeom prst="rect">
            <a:avLst/>
          </a:prstGeom>
        </p:spPr>
        <p:txBody>
          <a:bodyPr wrap="square">
            <a:spAutoFit/>
          </a:bodyPr>
          <a:lstStyle/>
          <a:p>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def</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PertussisProblems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expression</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ClinicalRequest</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dataType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vmr:Problem</a:t>
            </a:r>
            <a:r>
              <a:rPr lang="en-US" dirty="0">
                <a:solidFill>
                  <a:srgbClr val="0000FF"/>
                </a:solidFill>
                <a:highlight>
                  <a:srgbClr val="FFFFFF"/>
                </a:highlight>
                <a:latin typeface="Arial"/>
              </a:rPr>
              <a:t>" </a:t>
            </a:r>
            <a:r>
              <a:rPr lang="en-US" dirty="0" smtClean="0">
                <a:solidFill>
                  <a:srgbClr val="FF0000"/>
                </a:solidFill>
                <a:highlight>
                  <a:srgbClr val="FFFFFF"/>
                </a:highlight>
                <a:latin typeface="Arial"/>
              </a:rPr>
              <a:t>cardinality</a:t>
            </a:r>
            <a:r>
              <a:rPr lang="en-US" dirty="0">
                <a:solidFill>
                  <a:srgbClr val="0000FF"/>
                </a:solidFill>
                <a:highlight>
                  <a:srgbClr val="FFFFFF"/>
                </a:highlight>
                <a:latin typeface="Arial"/>
              </a:rPr>
              <a:t>="</a:t>
            </a:r>
            <a:r>
              <a:rPr lang="en-US" dirty="0" smtClean="0">
                <a:solidFill>
                  <a:srgbClr val="000000"/>
                </a:solidFill>
                <a:highlight>
                  <a:srgbClr val="FFFFFF"/>
                </a:highlight>
                <a:latin typeface="Arial"/>
              </a:rPr>
              <a:t>Multiple</a:t>
            </a:r>
            <a:r>
              <a:rPr lang="en-US" dirty="0" smtClean="0">
                <a:solidFill>
                  <a:srgbClr val="0000FF"/>
                </a:solidFill>
                <a:highlight>
                  <a:srgbClr val="FFFFFF"/>
                </a:highlight>
                <a:latin typeface="Arial"/>
              </a:rPr>
              <a:t>“ </a:t>
            </a:r>
            <a:r>
              <a:rPr lang="en-US" dirty="0" err="1" smtClean="0">
                <a:solidFill>
                  <a:srgbClr val="FF0000"/>
                </a:solidFill>
                <a:highlight>
                  <a:srgbClr val="FFFFFF"/>
                </a:highlight>
                <a:latin typeface="Arial"/>
              </a:rPr>
              <a:t>isInitial</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true</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useValueSets</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true</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dateProperty</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diagnosticEventTime.begin</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codeProperty</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problemCode</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triggerType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DataElementAdded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r>
              <a:rPr lang="en-US" dirty="0">
                <a:solidFill>
                  <a:srgbClr val="000000"/>
                </a:solidFill>
                <a:highlight>
                  <a:srgbClr val="FFFFFF"/>
                </a:highlight>
                <a:latin typeface="Arial"/>
              </a:rPr>
              <a:t>Pertussis </a:t>
            </a:r>
            <a:r>
              <a:rPr lang="en-US" dirty="0" smtClean="0">
                <a:solidFill>
                  <a:srgbClr val="000000"/>
                </a:solidFill>
                <a:highlight>
                  <a:srgbClr val="FFFFFF"/>
                </a:highlight>
                <a:latin typeface="Arial"/>
              </a:rPr>
              <a:t>problem</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codes</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ValueSet</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id</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2.16.840.1.114222.4.11.7005</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version</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1</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expression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&lt;/</a:t>
            </a:r>
            <a:r>
              <a:rPr lang="en-US" dirty="0" err="1">
                <a:solidFill>
                  <a:srgbClr val="800000"/>
                </a:solidFill>
                <a:highlight>
                  <a:srgbClr val="FFFFFF"/>
                </a:highlight>
                <a:latin typeface="Arial"/>
              </a:rPr>
              <a:t>def</a:t>
            </a:r>
            <a:r>
              <a:rPr lang="en-US" dirty="0">
                <a:solidFill>
                  <a:srgbClr val="0000FF"/>
                </a:solidFill>
                <a:highlight>
                  <a:srgbClr val="FFFFFF"/>
                </a:highlight>
                <a:latin typeface="Arial"/>
              </a:rPr>
              <a:t>&gt;</a:t>
            </a:r>
            <a:endParaRPr lang="en-US" dirty="0"/>
          </a:p>
        </p:txBody>
      </p:sp>
      <p:sp>
        <p:nvSpPr>
          <p:cNvPr id="6" name="Rectangle 5"/>
          <p:cNvSpPr/>
          <p:nvPr/>
        </p:nvSpPr>
        <p:spPr>
          <a:xfrm>
            <a:off x="152400" y="2270878"/>
            <a:ext cx="7467600" cy="350103"/>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2595582"/>
            <a:ext cx="7696200" cy="1106458"/>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6325" y="3657600"/>
            <a:ext cx="4714875" cy="312718"/>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3962400"/>
            <a:ext cx="7848600" cy="3048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pPr>
              <a:defRPr/>
            </a:pPr>
            <a:fld id="{B0945181-D6D7-4636-8D1D-F404F8CB6C54}" type="slidenum">
              <a:rPr lang="en-US" smtClean="0"/>
              <a:pPr>
                <a:defRPr/>
              </a:pPr>
              <a:t>70</a:t>
            </a:fld>
            <a:endParaRPr lang="en-US" dirty="0"/>
          </a:p>
        </p:txBody>
      </p:sp>
    </p:spTree>
    <p:extLst>
      <p:ext uri="{BB962C8B-B14F-4D97-AF65-F5344CB8AC3E}">
        <p14:creationId xmlns:p14="http://schemas.microsoft.com/office/powerpoint/2010/main" val="340157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609600"/>
            <a:ext cx="8229600" cy="1143000"/>
          </a:xfrm>
        </p:spPr>
        <p:txBody>
          <a:bodyPr/>
          <a:lstStyle/>
          <a:p>
            <a:r>
              <a:rPr lang="en-US" sz="3200" dirty="0" smtClean="0"/>
              <a:t>Expressions Example</a:t>
            </a:r>
            <a:endParaRPr lang="en-US" sz="3200" dirty="0"/>
          </a:p>
        </p:txBody>
      </p:sp>
      <p:sp>
        <p:nvSpPr>
          <p:cNvPr id="3" name="Rectangle 2"/>
          <p:cNvSpPr/>
          <p:nvPr/>
        </p:nvSpPr>
        <p:spPr>
          <a:xfrm>
            <a:off x="304800" y="1703487"/>
            <a:ext cx="8534400" cy="5078313"/>
          </a:xfrm>
          <a:prstGeom prst="rect">
            <a:avLst/>
          </a:prstGeom>
        </p:spPr>
        <p:txBody>
          <a:bodyPr wrap="square">
            <a:spAutoFit/>
          </a:bodyPr>
          <a:lstStyle/>
          <a:p>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def</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ActivePertussisProblems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expression</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Filter</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r>
              <a:rPr lang="en-US" dirty="0">
                <a:solidFill>
                  <a:srgbClr val="000000"/>
                </a:solidFill>
                <a:highlight>
                  <a:srgbClr val="FFFFFF"/>
                </a:highlight>
                <a:latin typeface="Arial"/>
              </a:rPr>
              <a:t>Problem status is not resolved or not inactive. In other words, </a:t>
            </a:r>
            <a:r>
              <a:rPr lang="en-US" dirty="0" smtClean="0">
                <a:solidFill>
                  <a:srgbClr val="000000"/>
                </a:solidFill>
                <a:highlight>
                  <a:srgbClr val="FFFFFF"/>
                </a:highlight>
                <a:latin typeface="Arial"/>
              </a:rPr>
              <a:t>    </a:t>
            </a:r>
          </a:p>
          <a:p>
            <a:r>
              <a:rPr lang="en-US" dirty="0">
                <a:solidFill>
                  <a:srgbClr val="000000"/>
                </a:solidFill>
                <a:highlight>
                  <a:srgbClr val="FFFFFF"/>
                </a:highlight>
                <a:latin typeface="Arial"/>
              </a:rPr>
              <a:t> </a:t>
            </a:r>
            <a:r>
              <a:rPr lang="en-US" dirty="0" smtClean="0">
                <a:solidFill>
                  <a:srgbClr val="000000"/>
                </a:solidFill>
                <a:highlight>
                  <a:srgbClr val="FFFFFF"/>
                </a:highlight>
                <a:latin typeface="Arial"/>
              </a:rPr>
              <a:t>                               the </a:t>
            </a:r>
            <a:r>
              <a:rPr lang="en-US" dirty="0">
                <a:solidFill>
                  <a:srgbClr val="000000"/>
                </a:solidFill>
                <a:highlight>
                  <a:srgbClr val="FFFFFF"/>
                </a:highlight>
                <a:latin typeface="Arial"/>
              </a:rPr>
              <a:t>problem is active or </a:t>
            </a:r>
            <a:r>
              <a:rPr lang="en-US" dirty="0" smtClean="0">
                <a:solidFill>
                  <a:srgbClr val="000000"/>
                </a:solidFill>
                <a:highlight>
                  <a:srgbClr val="FFFFFF"/>
                </a:highlight>
                <a:latin typeface="Arial"/>
              </a:rPr>
              <a:t>status is </a:t>
            </a:r>
            <a:r>
              <a:rPr lang="en-US" dirty="0">
                <a:solidFill>
                  <a:srgbClr val="000000"/>
                </a:solidFill>
                <a:highlight>
                  <a:srgbClr val="FFFFFF"/>
                </a:highlight>
                <a:latin typeface="Arial"/>
              </a:rPr>
              <a:t>not specified</a:t>
            </a:r>
            <a:r>
              <a:rPr lang="en-US" dirty="0">
                <a:solidFill>
                  <a:srgbClr val="0000FF"/>
                </a:solidFill>
                <a:highlight>
                  <a:srgbClr val="FFFFFF"/>
                </a:highlight>
                <a:latin typeface="Arial"/>
              </a:rPr>
              <a:t>&lt;/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source</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PertussisProblems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condition</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Not</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In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element</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Property</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path</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problemStatus</a:t>
            </a:r>
            <a:r>
              <a:rPr lang="en-US" dirty="0" smtClean="0">
                <a:solidFill>
                  <a:srgbClr val="0000FF"/>
                </a:solidFill>
                <a:highlight>
                  <a:srgbClr val="FFFFFF"/>
                </a:highlight>
                <a:latin typeface="Arial"/>
              </a:rPr>
              <a:t>"&gt;&lt;/</a:t>
            </a:r>
            <a:r>
              <a:rPr lang="en-US" dirty="0">
                <a:solidFill>
                  <a:srgbClr val="800000"/>
                </a:solidFill>
                <a:highlight>
                  <a:srgbClr val="FFFFFF"/>
                </a:highlight>
                <a:latin typeface="Arial"/>
              </a:rPr>
              <a:t>element</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collection</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List</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element</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smtClean="0">
                <a:solidFill>
                  <a:srgbClr val="000000"/>
                </a:solidFill>
                <a:highlight>
                  <a:srgbClr val="FFFFFF"/>
                </a:highlight>
                <a:latin typeface="Arial"/>
              </a:rPr>
              <a:t>CodeLiteral</a:t>
            </a:r>
            <a:r>
              <a:rPr lang="en-US" dirty="0" smtClean="0">
                <a:solidFill>
                  <a:srgbClr val="0000FF"/>
                </a:solidFill>
                <a:highlight>
                  <a:srgbClr val="FFFFFF"/>
                </a:highlight>
                <a:latin typeface="Arial"/>
              </a:rPr>
              <a:t>“ </a:t>
            </a:r>
            <a:r>
              <a:rPr lang="en-US" dirty="0" smtClean="0">
                <a:solidFill>
                  <a:srgbClr val="FF0000"/>
                </a:solidFill>
                <a:highlight>
                  <a:srgbClr val="FFFFFF"/>
                </a:highlight>
                <a:latin typeface="Arial"/>
              </a:rPr>
              <a:t>displayName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Inactive</a:t>
            </a:r>
            <a:r>
              <a:rPr lang="en-US" dirty="0">
                <a:solidFill>
                  <a:srgbClr val="0000FF"/>
                </a:solidFill>
                <a:highlight>
                  <a:srgbClr val="FFFFFF"/>
                </a:highlight>
                <a:latin typeface="Arial"/>
              </a:rPr>
              <a:t>"</a:t>
            </a:r>
            <a:r>
              <a:rPr lang="en-US" dirty="0" smtClean="0">
                <a:solidFill>
                  <a:srgbClr val="FF0000"/>
                </a:solidFill>
                <a:highlight>
                  <a:srgbClr val="FFFFFF"/>
                </a:highlight>
                <a:latin typeface="Arial"/>
              </a:rPr>
              <a:t>  </a:t>
            </a:r>
          </a:p>
          <a:p>
            <a:r>
              <a:rPr lang="en-US" dirty="0">
                <a:solidFill>
                  <a:srgbClr val="FF0000"/>
                </a:solidFill>
                <a:highlight>
                  <a:srgbClr val="FFFFFF"/>
                </a:highlight>
                <a:latin typeface="Arial"/>
              </a:rPr>
              <a:t> </a:t>
            </a:r>
            <a:r>
              <a:rPr lang="en-US" dirty="0" smtClean="0">
                <a:solidFill>
                  <a:srgbClr val="FF0000"/>
                </a:solidFill>
                <a:highlight>
                  <a:srgbClr val="FFFFFF"/>
                </a:highlight>
                <a:latin typeface="Arial"/>
              </a:rPr>
              <a:t>                          codeSystem</a:t>
            </a:r>
            <a:r>
              <a:rPr lang="en-US" dirty="0" smtClean="0">
                <a:solidFill>
                  <a:srgbClr val="0000FF"/>
                </a:solidFill>
                <a:highlight>
                  <a:srgbClr val="FFFFFF"/>
                </a:highlight>
                <a:latin typeface="Arial"/>
              </a:rPr>
              <a:t>="</a:t>
            </a:r>
            <a:r>
              <a:rPr lang="en-US" dirty="0">
                <a:solidFill>
                  <a:srgbClr val="000000"/>
                </a:solidFill>
                <a:highlight>
                  <a:srgbClr val="FFFFFF"/>
                </a:highlight>
                <a:latin typeface="Arial"/>
              </a:rPr>
              <a:t>2.16.840.1.113883.6.96</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code</a:t>
            </a:r>
            <a:r>
              <a:rPr lang="en-US" dirty="0">
                <a:solidFill>
                  <a:srgbClr val="0000FF"/>
                </a:solidFill>
                <a:highlight>
                  <a:srgbClr val="FFFFFF"/>
                </a:highlight>
                <a:latin typeface="Arial"/>
              </a:rPr>
              <a:t>="</a:t>
            </a:r>
            <a:r>
              <a:rPr lang="en-US" dirty="0" smtClean="0">
                <a:solidFill>
                  <a:srgbClr val="000000"/>
                </a:solidFill>
                <a:highlight>
                  <a:srgbClr val="FFFFFF"/>
                </a:highlight>
                <a:latin typeface="Arial"/>
              </a:rPr>
              <a:t>73425007</a:t>
            </a:r>
            <a:r>
              <a:rPr lang="en-US" dirty="0" smtClean="0">
                <a:solidFill>
                  <a:srgbClr val="0000FF"/>
                </a:solidFill>
                <a:highlight>
                  <a:srgbClr val="FFFFFF"/>
                </a:highlight>
                <a:latin typeface="Arial"/>
              </a:rPr>
              <a:t>"</a:t>
            </a:r>
            <a:r>
              <a:rPr lang="en-US" dirty="0" smtClean="0">
                <a:solidFill>
                  <a:srgbClr val="FF0000"/>
                </a:solidFill>
                <a:highlight>
                  <a:srgbClr val="FFFFFF"/>
                </a:highlight>
                <a:latin typeface="Arial"/>
              </a:rPr>
              <a:t> </a:t>
            </a:r>
            <a:r>
              <a:rPr lang="en-US" dirty="0" smtClean="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element</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CodeLiteral</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displayName</a:t>
            </a:r>
            <a:r>
              <a:rPr lang="en-US" dirty="0">
                <a:solidFill>
                  <a:srgbClr val="0000FF"/>
                </a:solidFill>
                <a:highlight>
                  <a:srgbClr val="FFFFFF"/>
                </a:highlight>
                <a:latin typeface="Arial"/>
              </a:rPr>
              <a:t>="</a:t>
            </a:r>
            <a:r>
              <a:rPr lang="en-US" dirty="0" smtClean="0">
                <a:solidFill>
                  <a:srgbClr val="000000"/>
                </a:solidFill>
                <a:highlight>
                  <a:srgbClr val="FFFFFF"/>
                </a:highlight>
                <a:latin typeface="Arial"/>
              </a:rPr>
              <a:t>Resolved</a:t>
            </a:r>
            <a:r>
              <a:rPr lang="en-US" dirty="0" smtClean="0">
                <a:solidFill>
                  <a:srgbClr val="0000FF"/>
                </a:solidFill>
                <a:highlight>
                  <a:srgbClr val="FFFFFF"/>
                </a:highlight>
                <a:latin typeface="Arial"/>
              </a:rPr>
              <a:t>“ </a:t>
            </a:r>
          </a:p>
          <a:p>
            <a:r>
              <a:rPr lang="en-US" dirty="0">
                <a:solidFill>
                  <a:srgbClr val="0000FF"/>
                </a:solidFill>
                <a:highlight>
                  <a:srgbClr val="FFFFFF"/>
                </a:highlight>
                <a:latin typeface="Arial"/>
              </a:rPr>
              <a:t> </a:t>
            </a:r>
            <a:r>
              <a:rPr lang="en-US" dirty="0" smtClean="0">
                <a:solidFill>
                  <a:srgbClr val="0000FF"/>
                </a:solidFill>
                <a:highlight>
                  <a:srgbClr val="FFFFFF"/>
                </a:highlight>
                <a:latin typeface="Arial"/>
              </a:rPr>
              <a:t>                         </a:t>
            </a:r>
            <a:r>
              <a:rPr lang="en-US" dirty="0" smtClean="0">
                <a:solidFill>
                  <a:srgbClr val="FF0000"/>
                </a:solidFill>
                <a:highlight>
                  <a:srgbClr val="FFFFFF"/>
                </a:highlight>
                <a:latin typeface="Arial"/>
              </a:rPr>
              <a:t>codeSystem</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2.16.840.1.113883.6.96</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code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413322009</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smtClean="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collection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condition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expression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&lt;/</a:t>
            </a:r>
            <a:r>
              <a:rPr lang="en-US" dirty="0" err="1">
                <a:solidFill>
                  <a:srgbClr val="800000"/>
                </a:solidFill>
                <a:highlight>
                  <a:srgbClr val="FFFFFF"/>
                </a:highlight>
                <a:latin typeface="Arial"/>
              </a:rPr>
              <a:t>def</a:t>
            </a:r>
            <a:r>
              <a:rPr lang="en-US" dirty="0">
                <a:solidFill>
                  <a:srgbClr val="0000FF"/>
                </a:solidFill>
                <a:highlight>
                  <a:srgbClr val="FFFFFF"/>
                </a:highlight>
                <a:latin typeface="Arial"/>
              </a:rPr>
              <a:t>&gt;</a:t>
            </a:r>
            <a:endParaRPr lang="en-US" dirty="0"/>
          </a:p>
        </p:txBody>
      </p:sp>
      <p:sp>
        <p:nvSpPr>
          <p:cNvPr id="6" name="Rectangle 5"/>
          <p:cNvSpPr/>
          <p:nvPr/>
        </p:nvSpPr>
        <p:spPr>
          <a:xfrm>
            <a:off x="304800" y="1703487"/>
            <a:ext cx="4229100" cy="614382"/>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2317869"/>
            <a:ext cx="7696200" cy="541318"/>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3925" y="2846487"/>
            <a:ext cx="6619875" cy="312718"/>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400" y="3159205"/>
            <a:ext cx="7848600" cy="1083438"/>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4218087"/>
            <a:ext cx="7848600" cy="11430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pPr>
              <a:defRPr/>
            </a:pPr>
            <a:fld id="{B0945181-D6D7-4636-8D1D-F404F8CB6C54}" type="slidenum">
              <a:rPr lang="en-US" smtClean="0"/>
              <a:pPr>
                <a:defRPr/>
              </a:pPr>
              <a:t>71</a:t>
            </a:fld>
            <a:endParaRPr lang="en-US" dirty="0"/>
          </a:p>
        </p:txBody>
      </p:sp>
    </p:spTree>
    <p:extLst>
      <p:ext uri="{BB962C8B-B14F-4D97-AF65-F5344CB8AC3E}">
        <p14:creationId xmlns:p14="http://schemas.microsoft.com/office/powerpoint/2010/main" val="2883119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a:lstStyle/>
          <a:p>
            <a:r>
              <a:rPr lang="en-US" sz="3200" dirty="0" smtClean="0"/>
              <a:t>Conditions Example</a:t>
            </a:r>
            <a:endParaRPr lang="en-US" sz="3200" dirty="0"/>
          </a:p>
        </p:txBody>
      </p:sp>
      <p:sp>
        <p:nvSpPr>
          <p:cNvPr id="3" name="Rectangle 2"/>
          <p:cNvSpPr/>
          <p:nvPr/>
        </p:nvSpPr>
        <p:spPr>
          <a:xfrm>
            <a:off x="304800" y="1551087"/>
            <a:ext cx="8686800" cy="5078313"/>
          </a:xfrm>
          <a:prstGeom prst="rect">
            <a:avLst/>
          </a:prstGeom>
        </p:spPr>
        <p:txBody>
          <a:bodyPr wrap="square">
            <a:spAutoFit/>
          </a:bodyPr>
          <a:lstStyle/>
          <a:p>
            <a:r>
              <a:rPr lang="en-US" dirty="0">
                <a:solidFill>
                  <a:srgbClr val="0000FF"/>
                </a:solidFill>
                <a:highlight>
                  <a:srgbClr val="FFFFFF"/>
                </a:highlight>
                <a:latin typeface="Arial"/>
              </a:rPr>
              <a:t>&lt;</a:t>
            </a:r>
            <a:r>
              <a:rPr lang="en-US" dirty="0">
                <a:solidFill>
                  <a:srgbClr val="800000"/>
                </a:solidFill>
                <a:highlight>
                  <a:srgbClr val="FFFFFF"/>
                </a:highlight>
                <a:latin typeface="Arial"/>
              </a:rPr>
              <a:t>condition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logic</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And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r>
              <a:rPr lang="en-US" dirty="0">
                <a:solidFill>
                  <a:srgbClr val="000000"/>
                </a:solidFill>
                <a:highlight>
                  <a:srgbClr val="FFFFFF"/>
                </a:highlight>
                <a:latin typeface="Arial"/>
              </a:rPr>
              <a:t>(Patient lives in SD or Care encounter was in SD) and </a:t>
            </a:r>
            <a:r>
              <a:rPr lang="en-US" dirty="0" smtClean="0">
                <a:solidFill>
                  <a:srgbClr val="000000"/>
                </a:solidFill>
                <a:highlight>
                  <a:srgbClr val="FFFFFF"/>
                </a:highlight>
                <a:latin typeface="Arial"/>
              </a:rPr>
              <a:t> </a:t>
            </a:r>
          </a:p>
          <a:p>
            <a:r>
              <a:rPr lang="en-US" dirty="0">
                <a:solidFill>
                  <a:srgbClr val="000000"/>
                </a:solidFill>
                <a:highlight>
                  <a:srgbClr val="FFFFFF"/>
                </a:highlight>
                <a:latin typeface="Arial"/>
              </a:rPr>
              <a:t> </a:t>
            </a:r>
            <a:r>
              <a:rPr lang="en-US" dirty="0" smtClean="0">
                <a:solidFill>
                  <a:srgbClr val="000000"/>
                </a:solidFill>
                <a:highlight>
                  <a:srgbClr val="FFFFFF"/>
                </a:highlight>
                <a:latin typeface="Arial"/>
              </a:rPr>
              <a:t>                            (</a:t>
            </a:r>
            <a:r>
              <a:rPr lang="en-US" dirty="0">
                <a:solidFill>
                  <a:srgbClr val="000000"/>
                </a:solidFill>
                <a:highlight>
                  <a:srgbClr val="FFFFFF"/>
                </a:highlight>
                <a:latin typeface="Arial"/>
              </a:rPr>
              <a:t>Diagnosed with Pertussis or Cause of Death was Pertussis</a:t>
            </a:r>
          </a:p>
          <a:p>
            <a:r>
              <a:rPr lang="en-US" dirty="0">
                <a:solidFill>
                  <a:srgbClr val="000000"/>
                </a:solidFill>
                <a:highlight>
                  <a:srgbClr val="FFFFFF"/>
                </a:highlight>
                <a:latin typeface="Arial"/>
              </a:rPr>
              <a:t>       </a:t>
            </a:r>
            <a:r>
              <a:rPr lang="en-US" dirty="0" smtClean="0">
                <a:solidFill>
                  <a:srgbClr val="000000"/>
                </a:solidFill>
                <a:highlight>
                  <a:srgbClr val="FFFFFF"/>
                </a:highlight>
                <a:latin typeface="Arial"/>
              </a:rPr>
              <a:t>                      </a:t>
            </a:r>
            <a:r>
              <a:rPr lang="en-US" dirty="0">
                <a:solidFill>
                  <a:srgbClr val="000000"/>
                </a:solidFill>
                <a:highlight>
                  <a:srgbClr val="FFFFFF"/>
                </a:highlight>
                <a:latin typeface="Arial"/>
              </a:rPr>
              <a:t>or </a:t>
            </a:r>
            <a:r>
              <a:rPr lang="en-US" dirty="0" smtClean="0">
                <a:solidFill>
                  <a:srgbClr val="000000"/>
                </a:solidFill>
                <a:highlight>
                  <a:srgbClr val="FFFFFF"/>
                </a:highlight>
                <a:latin typeface="Arial"/>
              </a:rPr>
              <a:t>culture </a:t>
            </a:r>
            <a:r>
              <a:rPr lang="en-US" dirty="0">
                <a:solidFill>
                  <a:srgbClr val="000000"/>
                </a:solidFill>
                <a:highlight>
                  <a:srgbClr val="FFFFFF"/>
                </a:highlight>
                <a:latin typeface="Arial"/>
              </a:rPr>
              <a:t>results </a:t>
            </a:r>
            <a:r>
              <a:rPr lang="en-US" dirty="0" smtClean="0">
                <a:solidFill>
                  <a:srgbClr val="000000"/>
                </a:solidFill>
                <a:highlight>
                  <a:srgbClr val="FFFFFF"/>
                </a:highlight>
                <a:latin typeface="Arial"/>
              </a:rPr>
              <a:t>positive </a:t>
            </a:r>
            <a:r>
              <a:rPr lang="en-US" dirty="0">
                <a:solidFill>
                  <a:srgbClr val="000000"/>
                </a:solidFill>
                <a:highlight>
                  <a:srgbClr val="FFFFFF"/>
                </a:highlight>
                <a:latin typeface="Arial"/>
              </a:rPr>
              <a:t>for pertussis)</a:t>
            </a:r>
            <a:r>
              <a:rPr lang="en-US" dirty="0">
                <a:solidFill>
                  <a:srgbClr val="0000FF"/>
                </a:solidFill>
                <a:highlight>
                  <a:srgbClr val="FFFFFF"/>
                </a:highlight>
                <a:latin typeface="Arial"/>
              </a:rPr>
              <a:t>&lt;/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Or</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PatientLivesInSDCounty</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smtClean="0">
                <a:solidFill>
                  <a:srgbClr val="000000"/>
                </a:solidFill>
                <a:highlight>
                  <a:srgbClr val="FFFFFF"/>
                </a:highlight>
                <a:latin typeface="Arial"/>
              </a:rPr>
              <a:t>ExpressionRef</a:t>
            </a:r>
            <a:r>
              <a:rPr lang="en-US" dirty="0" smtClean="0">
                <a:solidFill>
                  <a:srgbClr val="0000FF"/>
                </a:solidFill>
                <a:highlight>
                  <a:srgbClr val="FFFFFF"/>
                </a:highlight>
                <a:latin typeface="Arial"/>
              </a:rPr>
              <a:t>"</a:t>
            </a:r>
            <a:r>
              <a:rPr lang="en-US" dirty="0" smtClean="0">
                <a:solidFill>
                  <a:srgbClr val="FF0000"/>
                </a:solidFill>
                <a:highlight>
                  <a:srgbClr val="FFFFFF"/>
                </a:highlight>
                <a:latin typeface="Arial"/>
              </a:rPr>
              <a:t> name</a:t>
            </a:r>
            <a:r>
              <a:rPr lang="en-US" dirty="0" smtClean="0">
                <a:solidFill>
                  <a:srgbClr val="0000FF"/>
                </a:solidFill>
                <a:highlight>
                  <a:srgbClr val="FFFFFF"/>
                </a:highlight>
                <a:latin typeface="Arial"/>
              </a:rPr>
              <a:t>="</a:t>
            </a:r>
            <a:r>
              <a:rPr lang="en-US" dirty="0" err="1" smtClean="0">
                <a:solidFill>
                  <a:srgbClr val="000000"/>
                </a:solidFill>
                <a:highlight>
                  <a:srgbClr val="FFFFFF"/>
                </a:highlight>
                <a:latin typeface="Arial"/>
              </a:rPr>
              <a:t>EncounterWasInSDCounty</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Or</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smtClean="0">
                <a:solidFill>
                  <a:srgbClr val="808080"/>
                </a:solidFill>
                <a:highlight>
                  <a:srgbClr val="FFFFFF"/>
                </a:highlight>
                <a:latin typeface="Arial"/>
              </a:rPr>
              <a:t> </a:t>
            </a:r>
            <a:r>
              <a:rPr lang="en-US" dirty="0">
                <a:solidFill>
                  <a:srgbClr val="808080"/>
                </a:solidFill>
                <a:highlight>
                  <a:srgbClr val="FFFFFF"/>
                </a:highlight>
                <a:latin typeface="Arial"/>
              </a:rPr>
              <a:t>Necessary clinical conditions </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HasActivePertussisProblems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DeathWasCausedByPertussis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operand</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smtClean="0">
                <a:solidFill>
                  <a:srgbClr val="000000"/>
                </a:solidFill>
                <a:highlight>
                  <a:srgbClr val="FFFFFF"/>
                </a:highlight>
                <a:latin typeface="Arial"/>
              </a:rPr>
              <a:t>HasPositivePertussisCulture</a:t>
            </a:r>
            <a:r>
              <a:rPr lang="en-US" dirty="0" smtClean="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operand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logic</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err="1">
                <a:solidFill>
                  <a:srgbClr val="800000"/>
                </a:solidFill>
                <a:highlight>
                  <a:srgbClr val="FFFFFF"/>
                </a:highlight>
                <a:latin typeface="Arial"/>
              </a:rPr>
              <a:t>conditionRole</a:t>
            </a:r>
            <a:r>
              <a:rPr lang="en-US" dirty="0">
                <a:solidFill>
                  <a:srgbClr val="FF0000"/>
                </a:solidFill>
                <a:highlight>
                  <a:srgbClr val="FFFFFF"/>
                </a:highlight>
                <a:latin typeface="Arial"/>
              </a:rPr>
              <a:t> value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ApplicableScenario</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a:solidFill>
                  <a:srgbClr val="0000FF"/>
                </a:solidFill>
                <a:highlight>
                  <a:srgbClr val="FFFFFF"/>
                </a:highlight>
                <a:latin typeface="Arial"/>
              </a:rPr>
              <a:t>&lt;/</a:t>
            </a:r>
            <a:r>
              <a:rPr lang="en-US" dirty="0">
                <a:solidFill>
                  <a:srgbClr val="800000"/>
                </a:solidFill>
                <a:highlight>
                  <a:srgbClr val="FFFFFF"/>
                </a:highlight>
                <a:latin typeface="Arial"/>
              </a:rPr>
              <a:t>condition</a:t>
            </a:r>
            <a:r>
              <a:rPr lang="en-US" dirty="0">
                <a:solidFill>
                  <a:srgbClr val="0000FF"/>
                </a:solidFill>
                <a:highlight>
                  <a:srgbClr val="FFFFFF"/>
                </a:highlight>
                <a:latin typeface="Arial"/>
              </a:rPr>
              <a:t>&gt;</a:t>
            </a:r>
            <a:endParaRPr lang="en-US" dirty="0"/>
          </a:p>
        </p:txBody>
      </p:sp>
      <p:sp>
        <p:nvSpPr>
          <p:cNvPr id="6" name="Rectangle 5"/>
          <p:cNvSpPr/>
          <p:nvPr/>
        </p:nvSpPr>
        <p:spPr>
          <a:xfrm>
            <a:off x="762000" y="2143910"/>
            <a:ext cx="7772400" cy="797709"/>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5800" y="2971801"/>
            <a:ext cx="8153400" cy="2743199"/>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1" y="5453082"/>
            <a:ext cx="4724400" cy="312718"/>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pPr>
              <a:defRPr/>
            </a:pPr>
            <a:fld id="{B0945181-D6D7-4636-8D1D-F404F8CB6C54}" type="slidenum">
              <a:rPr lang="en-US" smtClean="0"/>
              <a:pPr>
                <a:defRPr/>
              </a:pPr>
              <a:t>72</a:t>
            </a:fld>
            <a:endParaRPr lang="en-US" dirty="0"/>
          </a:p>
        </p:txBody>
      </p:sp>
    </p:spTree>
    <p:extLst>
      <p:ext uri="{BB962C8B-B14F-4D97-AF65-F5344CB8AC3E}">
        <p14:creationId xmlns:p14="http://schemas.microsoft.com/office/powerpoint/2010/main" val="78195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lstStyle/>
          <a:p>
            <a:r>
              <a:rPr lang="en-US" sz="3200" dirty="0" smtClean="0"/>
              <a:t>Actions</a:t>
            </a:r>
            <a:endParaRPr lang="en-US" sz="3200" dirty="0"/>
          </a:p>
        </p:txBody>
      </p:sp>
      <p:sp>
        <p:nvSpPr>
          <p:cNvPr id="3" name="Content Placeholder 2"/>
          <p:cNvSpPr>
            <a:spLocks noGrp="1"/>
          </p:cNvSpPr>
          <p:nvPr>
            <p:ph idx="1"/>
          </p:nvPr>
        </p:nvSpPr>
        <p:spPr>
          <a:xfrm>
            <a:off x="457200" y="1524000"/>
            <a:ext cx="8229600" cy="4141788"/>
          </a:xfrm>
        </p:spPr>
        <p:txBody>
          <a:bodyPr>
            <a:noAutofit/>
          </a:bodyPr>
          <a:lstStyle/>
          <a:p>
            <a:r>
              <a:rPr lang="en-US" sz="2800" dirty="0" smtClean="0">
                <a:solidFill>
                  <a:schemeClr val="tx1">
                    <a:lumMod val="50000"/>
                    <a:lumOff val="50000"/>
                  </a:schemeClr>
                </a:solidFill>
              </a:rPr>
              <a:t>Message Action</a:t>
            </a:r>
          </a:p>
          <a:p>
            <a:r>
              <a:rPr lang="en-US" sz="2800" dirty="0" smtClean="0">
                <a:solidFill>
                  <a:schemeClr val="tx1">
                    <a:lumMod val="50000"/>
                    <a:lumOff val="50000"/>
                  </a:schemeClr>
                </a:solidFill>
              </a:rPr>
              <a:t>Create/Modify/Remove Action</a:t>
            </a:r>
          </a:p>
          <a:p>
            <a:pPr lvl="1"/>
            <a:r>
              <a:rPr lang="en-US" sz="2800" dirty="0" smtClean="0">
                <a:solidFill>
                  <a:schemeClr val="tx1">
                    <a:lumMod val="50000"/>
                    <a:lumOff val="50000"/>
                  </a:schemeClr>
                </a:solidFill>
              </a:rPr>
              <a:t>Indicates proposal for some action</a:t>
            </a:r>
          </a:p>
          <a:p>
            <a:pPr lvl="2"/>
            <a:r>
              <a:rPr lang="en-US" sz="2400" dirty="0" smtClean="0">
                <a:solidFill>
                  <a:schemeClr val="tx1">
                    <a:lumMod val="50000"/>
                    <a:lumOff val="50000"/>
                  </a:schemeClr>
                </a:solidFill>
              </a:rPr>
              <a:t>e.g. create a SubstanceAdministrationProposal</a:t>
            </a:r>
          </a:p>
          <a:p>
            <a:pPr lvl="2"/>
            <a:r>
              <a:rPr lang="en-US" sz="2400" dirty="0" smtClean="0">
                <a:solidFill>
                  <a:schemeClr val="tx1">
                    <a:lumMod val="50000"/>
                    <a:lumOff val="50000"/>
                  </a:schemeClr>
                </a:solidFill>
              </a:rPr>
              <a:t>create a CommunicationProposal</a:t>
            </a:r>
          </a:p>
          <a:p>
            <a:r>
              <a:rPr lang="en-US" sz="2800" dirty="0" smtClean="0">
                <a:solidFill>
                  <a:schemeClr val="tx1">
                    <a:lumMod val="50000"/>
                    <a:lumOff val="50000"/>
                  </a:schemeClr>
                </a:solidFill>
              </a:rPr>
              <a:t>Collect Information Action</a:t>
            </a:r>
          </a:p>
          <a:p>
            <a:pPr lvl="1"/>
            <a:r>
              <a:rPr lang="en-US" sz="2800" dirty="0" smtClean="0">
                <a:solidFill>
                  <a:schemeClr val="tx1">
                    <a:lumMod val="50000"/>
                    <a:lumOff val="50000"/>
                  </a:schemeClr>
                </a:solidFill>
              </a:rPr>
              <a:t>Defines information to be collected</a:t>
            </a:r>
          </a:p>
          <a:p>
            <a:r>
              <a:rPr lang="en-US" sz="2800" dirty="0" smtClean="0">
                <a:solidFill>
                  <a:schemeClr val="tx1">
                    <a:lumMod val="50000"/>
                    <a:lumOff val="50000"/>
                  </a:schemeClr>
                </a:solidFill>
              </a:rPr>
              <a:t>Action Groups</a:t>
            </a:r>
          </a:p>
          <a:p>
            <a:pPr lvl="1"/>
            <a:r>
              <a:rPr lang="en-US" sz="2800" dirty="0" smtClean="0">
                <a:solidFill>
                  <a:schemeClr val="tx1">
                    <a:lumMod val="50000"/>
                    <a:lumOff val="50000"/>
                  </a:schemeClr>
                </a:solidFill>
              </a:rPr>
              <a:t>Provide structure for grouping actions</a:t>
            </a:r>
            <a:endParaRPr lang="en-US" sz="2800" dirty="0">
              <a:solidFill>
                <a:schemeClr val="tx1">
                  <a:lumMod val="50000"/>
                  <a:lumOff val="50000"/>
                </a:schemeClr>
              </a:solidFill>
            </a:endParaRPr>
          </a:p>
        </p:txBody>
      </p:sp>
      <p:sp>
        <p:nvSpPr>
          <p:cNvPr id="5" name="Slide Number Placeholder 4"/>
          <p:cNvSpPr>
            <a:spLocks noGrp="1"/>
          </p:cNvSpPr>
          <p:nvPr>
            <p:ph type="sldNum" sz="quarter" idx="12"/>
          </p:nvPr>
        </p:nvSpPr>
        <p:spPr/>
        <p:txBody>
          <a:bodyPr/>
          <a:lstStyle/>
          <a:p>
            <a:pPr>
              <a:defRPr/>
            </a:pPr>
            <a:fld id="{E1A5DB0C-5155-4E26-88A0-21629CE60A71}" type="slidenum">
              <a:rPr lang="en-US" smtClean="0"/>
              <a:pPr>
                <a:defRPr/>
              </a:pPr>
              <a:t>73</a:t>
            </a:fld>
            <a:endParaRPr lang="en-US" dirty="0"/>
          </a:p>
        </p:txBody>
      </p:sp>
    </p:spTree>
    <p:extLst>
      <p:ext uri="{BB962C8B-B14F-4D97-AF65-F5344CB8AC3E}">
        <p14:creationId xmlns:p14="http://schemas.microsoft.com/office/powerpoint/2010/main" val="3892094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229600" cy="685800"/>
          </a:xfrm>
        </p:spPr>
        <p:txBody>
          <a:bodyPr/>
          <a:lstStyle/>
          <a:p>
            <a:r>
              <a:rPr lang="en-US" sz="3200" dirty="0" smtClean="0"/>
              <a:t>Message Action</a:t>
            </a:r>
            <a:endParaRPr lang="en-US" sz="3200" dirty="0"/>
          </a:p>
        </p:txBody>
      </p:sp>
      <p:sp>
        <p:nvSpPr>
          <p:cNvPr id="3" name="Rectangle 2"/>
          <p:cNvSpPr/>
          <p:nvPr/>
        </p:nvSpPr>
        <p:spPr>
          <a:xfrm>
            <a:off x="381000" y="1793081"/>
            <a:ext cx="8382000" cy="3693319"/>
          </a:xfrm>
          <a:prstGeom prst="rect">
            <a:avLst/>
          </a:prstGeom>
        </p:spPr>
        <p:txBody>
          <a:bodyPr wrap="square">
            <a:spAutoFit/>
          </a:bodyPr>
          <a:lstStyle/>
          <a:p>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simpleAction</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CreateAction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fr-FR" dirty="0" smtClean="0">
                <a:solidFill>
                  <a:srgbClr val="0000FF"/>
                </a:solidFill>
                <a:highlight>
                  <a:srgbClr val="FFFFFF"/>
                </a:highlight>
                <a:latin typeface="Arial"/>
              </a:rPr>
              <a:t>     &lt;</a:t>
            </a:r>
            <a:r>
              <a:rPr lang="fr-FR" dirty="0">
                <a:solidFill>
                  <a:srgbClr val="800000"/>
                </a:solidFill>
                <a:highlight>
                  <a:srgbClr val="FFFFFF"/>
                </a:highlight>
                <a:latin typeface="Arial"/>
              </a:rPr>
              <a:t>actionSentence</a:t>
            </a:r>
            <a:r>
              <a:rPr lang="fr-FR" dirty="0">
                <a:solidFill>
                  <a:srgbClr val="FF0000"/>
                </a:solidFill>
                <a:highlight>
                  <a:srgbClr val="FFFFFF"/>
                </a:highlight>
                <a:latin typeface="Arial"/>
              </a:rPr>
              <a:t> xsi:type</a:t>
            </a:r>
            <a:r>
              <a:rPr lang="fr-FR" dirty="0">
                <a:solidFill>
                  <a:srgbClr val="0000FF"/>
                </a:solidFill>
                <a:highlight>
                  <a:srgbClr val="FFFFFF"/>
                </a:highlight>
                <a:latin typeface="Arial"/>
              </a:rPr>
              <a:t>="</a:t>
            </a:r>
            <a:r>
              <a:rPr lang="fr-FR" dirty="0" err="1">
                <a:solidFill>
                  <a:srgbClr val="000000"/>
                </a:solidFill>
                <a:highlight>
                  <a:srgbClr val="FFFFFF"/>
                </a:highlight>
                <a:latin typeface="Arial"/>
              </a:rPr>
              <a:t>ObjectExpression</a:t>
            </a:r>
            <a:r>
              <a:rPr lang="fr-FR" dirty="0">
                <a:solidFill>
                  <a:srgbClr val="0000FF"/>
                </a:solidFill>
                <a:highlight>
                  <a:srgbClr val="FFFFFF"/>
                </a:highlight>
                <a:latin typeface="Arial"/>
              </a:rPr>
              <a:t>"</a:t>
            </a:r>
            <a:r>
              <a:rPr lang="fr-FR" dirty="0">
                <a:solidFill>
                  <a:srgbClr val="FF0000"/>
                </a:solidFill>
                <a:highlight>
                  <a:srgbClr val="FFFFFF"/>
                </a:highlight>
                <a:latin typeface="Arial"/>
              </a:rPr>
              <a:t> </a:t>
            </a:r>
            <a:r>
              <a:rPr lang="fr-FR" dirty="0" smtClean="0">
                <a:solidFill>
                  <a:srgbClr val="FF0000"/>
                </a:solidFill>
                <a:highlight>
                  <a:srgbClr val="FFFFFF"/>
                </a:highlight>
                <a:latin typeface="Arial"/>
              </a:rPr>
              <a:t> </a:t>
            </a:r>
          </a:p>
          <a:p>
            <a:r>
              <a:rPr lang="fr-FR" dirty="0">
                <a:solidFill>
                  <a:srgbClr val="FF0000"/>
                </a:solidFill>
                <a:highlight>
                  <a:srgbClr val="FFFFFF"/>
                </a:highlight>
                <a:latin typeface="Arial"/>
              </a:rPr>
              <a:t> </a:t>
            </a:r>
            <a:r>
              <a:rPr lang="fr-FR" dirty="0" smtClean="0">
                <a:solidFill>
                  <a:srgbClr val="FF0000"/>
                </a:solidFill>
                <a:highlight>
                  <a:srgbClr val="FFFFFF"/>
                </a:highlight>
                <a:latin typeface="Arial"/>
              </a:rPr>
              <a:t>      objectType</a:t>
            </a:r>
            <a:r>
              <a:rPr lang="fr-FR" dirty="0" smtClean="0">
                <a:solidFill>
                  <a:srgbClr val="0000FF"/>
                </a:solidFill>
                <a:highlight>
                  <a:srgbClr val="FFFFFF"/>
                </a:highlight>
                <a:latin typeface="Arial"/>
              </a:rPr>
              <a:t>="</a:t>
            </a:r>
            <a:r>
              <a:rPr lang="fr-FR" dirty="0" err="1">
                <a:solidFill>
                  <a:srgbClr val="000000"/>
                </a:solidFill>
                <a:highlight>
                  <a:srgbClr val="FFFFFF"/>
                </a:highlight>
                <a:latin typeface="Arial"/>
              </a:rPr>
              <a:t>vmr:CommunicationProposal</a:t>
            </a:r>
            <a:r>
              <a:rPr lang="fr-FR" dirty="0">
                <a:solidFill>
                  <a:srgbClr val="0000FF"/>
                </a:solidFill>
                <a:highlight>
                  <a:srgbClr val="FFFFFF"/>
                </a:highlight>
                <a:latin typeface="Arial"/>
              </a:rPr>
              <a:t>"&gt;</a:t>
            </a:r>
            <a:endParaRPr lang="fr-FR"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property</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message</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value</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ComplexLiteral</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value</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dt:ED</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value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This patient has or is suspected of having pertussis. Patients diagnosed with or suspected of having pertussis must be reported to County of San Diego Health and Human Services Agency within one working day of identification or suspicion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FF"/>
                </a:solidFill>
                <a:highlight>
                  <a:srgbClr val="FFFFFF"/>
                </a:highlight>
                <a:latin typeface="Arial"/>
              </a:rPr>
              <a:t>               &lt;/</a:t>
            </a:r>
            <a:r>
              <a:rPr lang="en-US" dirty="0">
                <a:solidFill>
                  <a:srgbClr val="800000"/>
                </a:solidFill>
                <a:highlight>
                  <a:srgbClr val="FFFFFF"/>
                </a:highlight>
                <a:latin typeface="Arial"/>
              </a:rPr>
              <a:t>value</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property</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smtClean="0">
                <a:solidFill>
                  <a:srgbClr val="000000"/>
                </a:solidFill>
                <a:highlight>
                  <a:srgbClr val="FFFFFF"/>
                </a:highlight>
                <a:latin typeface="Arial"/>
              </a:rPr>
              <a:t>     </a:t>
            </a:r>
            <a:r>
              <a:rPr lang="en-US" dirty="0" smtClean="0">
                <a:solidFill>
                  <a:srgbClr val="0000FF"/>
                </a:solidFill>
                <a:highlight>
                  <a:srgbClr val="FFFFFF"/>
                </a:highlight>
                <a:latin typeface="Arial"/>
              </a:rPr>
              <a:t>&lt;/</a:t>
            </a:r>
            <a:r>
              <a:rPr lang="en-US" dirty="0">
                <a:solidFill>
                  <a:srgbClr val="800000"/>
                </a:solidFill>
                <a:highlight>
                  <a:srgbClr val="FFFFFF"/>
                </a:highlight>
                <a:latin typeface="Arial"/>
              </a:rPr>
              <a:t>actionSentence</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simpleAction</a:t>
            </a:r>
            <a:r>
              <a:rPr lang="en-US" dirty="0">
                <a:solidFill>
                  <a:srgbClr val="0000FF"/>
                </a:solidFill>
                <a:highlight>
                  <a:srgbClr val="FFFFFF"/>
                </a:highlight>
                <a:latin typeface="Arial"/>
              </a:rPr>
              <a:t>&gt;</a:t>
            </a:r>
            <a:endParaRPr lang="en-US" dirty="0"/>
          </a:p>
        </p:txBody>
      </p:sp>
      <p:sp>
        <p:nvSpPr>
          <p:cNvPr id="6" name="Rectangle 5"/>
          <p:cNvSpPr/>
          <p:nvPr/>
        </p:nvSpPr>
        <p:spPr>
          <a:xfrm>
            <a:off x="381000" y="1793081"/>
            <a:ext cx="5181600" cy="91440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3207942"/>
            <a:ext cx="8382000" cy="1099740"/>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pPr>
              <a:defRPr/>
            </a:pPr>
            <a:fld id="{E1A5DB0C-5155-4E26-88A0-21629CE60A71}" type="slidenum">
              <a:rPr lang="en-US" smtClean="0"/>
              <a:pPr>
                <a:defRPr/>
              </a:pPr>
              <a:t>74</a:t>
            </a:fld>
            <a:endParaRPr lang="en-US" dirty="0"/>
          </a:p>
        </p:txBody>
      </p:sp>
    </p:spTree>
    <p:extLst>
      <p:ext uri="{BB962C8B-B14F-4D97-AF65-F5344CB8AC3E}">
        <p14:creationId xmlns:p14="http://schemas.microsoft.com/office/powerpoint/2010/main" val="3691760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xit" presetSubtype="0" fill="hold" grpId="1" nodeType="withEffect">
                                  <p:stCondLst>
                                    <p:cond delay="0"/>
                                  </p:stCondLst>
                                  <p:childTnLst>
                                    <p:animEffect transition="out" filter="dissolv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685800"/>
          </a:xfrm>
        </p:spPr>
        <p:txBody>
          <a:bodyPr/>
          <a:lstStyle/>
          <a:p>
            <a:r>
              <a:rPr lang="en-US" sz="3200" dirty="0" smtClean="0"/>
              <a:t>Triggers</a:t>
            </a:r>
            <a:endParaRPr lang="en-US" sz="3200" dirty="0"/>
          </a:p>
        </p:txBody>
      </p:sp>
      <p:sp>
        <p:nvSpPr>
          <p:cNvPr id="3" name="Content Placeholder 2"/>
          <p:cNvSpPr>
            <a:spLocks noGrp="1"/>
          </p:cNvSpPr>
          <p:nvPr>
            <p:ph idx="1"/>
          </p:nvPr>
        </p:nvSpPr>
        <p:spPr>
          <a:xfrm>
            <a:off x="457200" y="1676400"/>
            <a:ext cx="8229600" cy="4141788"/>
          </a:xfrm>
        </p:spPr>
        <p:txBody>
          <a:bodyPr>
            <a:normAutofit/>
          </a:bodyPr>
          <a:lstStyle/>
          <a:p>
            <a:r>
              <a:rPr lang="en-US" sz="2800" dirty="0" smtClean="0">
                <a:solidFill>
                  <a:schemeClr val="tx1">
                    <a:lumMod val="50000"/>
                    <a:lumOff val="50000"/>
                  </a:schemeClr>
                </a:solidFill>
              </a:rPr>
              <a:t>Data Event</a:t>
            </a:r>
          </a:p>
          <a:p>
            <a:pPr lvl="1"/>
            <a:r>
              <a:rPr lang="en-US" sz="2800" dirty="0" smtClean="0">
                <a:solidFill>
                  <a:schemeClr val="tx1">
                    <a:lumMod val="50000"/>
                    <a:lumOff val="50000"/>
                  </a:schemeClr>
                </a:solidFill>
              </a:rPr>
              <a:t>Triggers on data modification</a:t>
            </a:r>
          </a:p>
          <a:p>
            <a:pPr lvl="1"/>
            <a:r>
              <a:rPr lang="en-US" sz="2800" dirty="0" smtClean="0">
                <a:solidFill>
                  <a:schemeClr val="tx1">
                    <a:lumMod val="50000"/>
                    <a:lumOff val="50000"/>
                  </a:schemeClr>
                </a:solidFill>
              </a:rPr>
              <a:t>e.g. When a Substance Administration is added to the patient data</a:t>
            </a:r>
          </a:p>
          <a:p>
            <a:r>
              <a:rPr lang="en-US" sz="2800" dirty="0" smtClean="0">
                <a:solidFill>
                  <a:schemeClr val="tx1">
                    <a:lumMod val="50000"/>
                    <a:lumOff val="50000"/>
                  </a:schemeClr>
                </a:solidFill>
              </a:rPr>
              <a:t>Periodic</a:t>
            </a:r>
          </a:p>
          <a:p>
            <a:pPr lvl="1"/>
            <a:r>
              <a:rPr lang="en-US" sz="2800" dirty="0" smtClean="0">
                <a:solidFill>
                  <a:schemeClr val="tx1">
                    <a:lumMod val="50000"/>
                    <a:lumOff val="50000"/>
                  </a:schemeClr>
                </a:solidFill>
              </a:rPr>
              <a:t>Triggers on a recurring schedule</a:t>
            </a:r>
          </a:p>
          <a:p>
            <a:pPr lvl="1"/>
            <a:r>
              <a:rPr lang="en-US" sz="2800" dirty="0" smtClean="0">
                <a:solidFill>
                  <a:schemeClr val="tx1">
                    <a:lumMod val="50000"/>
                    <a:lumOff val="50000"/>
                  </a:schemeClr>
                </a:solidFill>
              </a:rPr>
              <a:t>e.g. Every morning at 2:00AM</a:t>
            </a:r>
            <a:endParaRPr lang="en-US" sz="2800" dirty="0">
              <a:solidFill>
                <a:schemeClr val="tx1">
                  <a:lumMod val="50000"/>
                  <a:lumOff val="50000"/>
                </a:schemeClr>
              </a:solidFill>
            </a:endParaRPr>
          </a:p>
        </p:txBody>
      </p:sp>
      <p:sp>
        <p:nvSpPr>
          <p:cNvPr id="5" name="Slide Number Placeholder 4"/>
          <p:cNvSpPr>
            <a:spLocks noGrp="1"/>
          </p:cNvSpPr>
          <p:nvPr>
            <p:ph type="sldNum" sz="quarter" idx="12"/>
          </p:nvPr>
        </p:nvSpPr>
        <p:spPr/>
        <p:txBody>
          <a:bodyPr/>
          <a:lstStyle/>
          <a:p>
            <a:pPr>
              <a:defRPr/>
            </a:pPr>
            <a:fld id="{E1A5DB0C-5155-4E26-88A0-21629CE60A71}" type="slidenum">
              <a:rPr lang="en-US" smtClean="0"/>
              <a:pPr>
                <a:defRPr/>
              </a:pPr>
              <a:t>75</a:t>
            </a:fld>
            <a:endParaRPr lang="en-US" dirty="0"/>
          </a:p>
        </p:txBody>
      </p:sp>
    </p:spTree>
    <p:extLst>
      <p:ext uri="{BB962C8B-B14F-4D97-AF65-F5344CB8AC3E}">
        <p14:creationId xmlns:p14="http://schemas.microsoft.com/office/powerpoint/2010/main" val="1719441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8229600" cy="685800"/>
          </a:xfrm>
        </p:spPr>
        <p:txBody>
          <a:bodyPr/>
          <a:lstStyle/>
          <a:p>
            <a:r>
              <a:rPr lang="en-US" sz="3200" dirty="0" smtClean="0"/>
              <a:t>Data Event Trigger</a:t>
            </a:r>
            <a:endParaRPr lang="en-US" sz="3200" dirty="0"/>
          </a:p>
        </p:txBody>
      </p:sp>
      <p:sp>
        <p:nvSpPr>
          <p:cNvPr id="3" name="Rectangle 2"/>
          <p:cNvSpPr/>
          <p:nvPr/>
        </p:nvSpPr>
        <p:spPr>
          <a:xfrm>
            <a:off x="304800" y="1834277"/>
            <a:ext cx="8991600" cy="2585323"/>
          </a:xfrm>
          <a:prstGeom prst="rect">
            <a:avLst/>
          </a:prstGeom>
        </p:spPr>
        <p:txBody>
          <a:bodyPr wrap="square">
            <a:spAutoFit/>
          </a:bodyPr>
          <a:lstStyle/>
          <a:p>
            <a:pPr lvl="0"/>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def</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PertussisProblems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pPr lvl="0"/>
            <a:r>
              <a:rPr lang="en-US" dirty="0">
                <a:solidFill>
                  <a:srgbClr val="000000"/>
                </a:solidFill>
                <a:highlight>
                  <a:srgbClr val="FFFFFF"/>
                </a:highlight>
                <a:latin typeface="Arial"/>
              </a:rPr>
              <a:t>      </a:t>
            </a:r>
            <a:r>
              <a:rPr lang="en-US" dirty="0">
                <a:solidFill>
                  <a:srgbClr val="0000FF"/>
                </a:solidFill>
                <a:highlight>
                  <a:srgbClr val="FFFFFF"/>
                </a:highlight>
                <a:latin typeface="Arial"/>
              </a:rPr>
              <a:t>&lt;</a:t>
            </a:r>
            <a:r>
              <a:rPr lang="en-US" dirty="0">
                <a:solidFill>
                  <a:srgbClr val="800000"/>
                </a:solidFill>
                <a:highlight>
                  <a:srgbClr val="FFFFFF"/>
                </a:highlight>
                <a:latin typeface="Arial"/>
              </a:rPr>
              <a:t>expression</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ClinicalRequest</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dataType</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vmr:Problem</a:t>
            </a:r>
            <a:r>
              <a:rPr lang="en-US" dirty="0">
                <a:solidFill>
                  <a:srgbClr val="0000FF"/>
                </a:solidFill>
                <a:highlight>
                  <a:srgbClr val="FFFFFF"/>
                </a:highlight>
                <a:latin typeface="Arial"/>
              </a:rPr>
              <a:t>" </a:t>
            </a:r>
            <a:r>
              <a:rPr lang="en-US" dirty="0">
                <a:solidFill>
                  <a:srgbClr val="FF0000"/>
                </a:solidFill>
                <a:highlight>
                  <a:srgbClr val="FFFFFF"/>
                </a:highlight>
                <a:latin typeface="Arial"/>
              </a:rPr>
              <a:t>cardinality</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Multiple</a:t>
            </a:r>
            <a:r>
              <a:rPr lang="en-US" dirty="0">
                <a:solidFill>
                  <a:srgbClr val="0000FF"/>
                </a:solidFill>
                <a:highlight>
                  <a:srgbClr val="FFFFFF"/>
                </a:highlight>
                <a:latin typeface="Arial"/>
              </a:rPr>
              <a:t>“ </a:t>
            </a:r>
            <a:r>
              <a:rPr lang="en-US" dirty="0" err="1">
                <a:solidFill>
                  <a:srgbClr val="FF0000"/>
                </a:solidFill>
                <a:highlight>
                  <a:srgbClr val="FFFFFF"/>
                </a:highlight>
                <a:latin typeface="Arial"/>
              </a:rPr>
              <a:t>isInitial</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true</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useValueSets</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true</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dateProperty</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diagnosticEventTime.begin</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codeProperty</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problemCode</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a:t>
            </a:r>
            <a:r>
              <a:rPr lang="en-US" dirty="0" err="1">
                <a:solidFill>
                  <a:srgbClr val="FF0000"/>
                </a:solidFill>
                <a:highlight>
                  <a:srgbClr val="FFFFFF"/>
                </a:highlight>
                <a:latin typeface="Arial"/>
              </a:rPr>
              <a:t>triggerType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DataElementAdded</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pPr lvl="0"/>
            <a:r>
              <a:rPr lang="en-US" dirty="0">
                <a:solidFill>
                  <a:srgbClr val="0000FF"/>
                </a:solidFill>
                <a:highlight>
                  <a:srgbClr val="FFFFFF"/>
                </a:highlight>
                <a:latin typeface="Arial"/>
              </a:rPr>
              <a:t>             &lt;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r>
              <a:rPr lang="en-US" dirty="0">
                <a:solidFill>
                  <a:srgbClr val="000000"/>
                </a:solidFill>
                <a:highlight>
                  <a:srgbClr val="FFFFFF"/>
                </a:highlight>
                <a:latin typeface="Arial"/>
              </a:rPr>
              <a:t>Pertussis problem</a:t>
            </a:r>
            <a:r>
              <a:rPr lang="en-US" dirty="0">
                <a:solidFill>
                  <a:srgbClr val="0000FF"/>
                </a:solidFill>
                <a:highlight>
                  <a:srgbClr val="FFFFFF"/>
                </a:highlight>
                <a:latin typeface="Arial"/>
              </a:rPr>
              <a:t>&lt;/</a:t>
            </a:r>
            <a:r>
              <a:rPr lang="en-US" dirty="0">
                <a:solidFill>
                  <a:srgbClr val="800000"/>
                </a:solidFill>
                <a:highlight>
                  <a:srgbClr val="FFFFFF"/>
                </a:highlight>
                <a:latin typeface="Arial"/>
              </a:rPr>
              <a:t>description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pPr lvl="0"/>
            <a:r>
              <a:rPr lang="en-US" dirty="0">
                <a:solidFill>
                  <a:srgbClr val="0000FF"/>
                </a:solidFill>
                <a:highlight>
                  <a:srgbClr val="FFFFFF"/>
                </a:highlight>
                <a:latin typeface="Arial"/>
              </a:rPr>
              <a:t>             &lt;</a:t>
            </a:r>
            <a:r>
              <a:rPr lang="en-US" dirty="0">
                <a:solidFill>
                  <a:srgbClr val="800000"/>
                </a:solidFill>
                <a:highlight>
                  <a:srgbClr val="FFFFFF"/>
                </a:highlight>
                <a:latin typeface="Arial"/>
              </a:rPr>
              <a:t>codes</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ValueSet</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id</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2.16.840.1.114222.4.11.7005</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version</a:t>
            </a:r>
            <a:r>
              <a:rPr lang="en-US" dirty="0">
                <a:solidFill>
                  <a:srgbClr val="0000FF"/>
                </a:solidFill>
                <a:highlight>
                  <a:srgbClr val="FFFFFF"/>
                </a:highlight>
                <a:latin typeface="Arial"/>
              </a:rPr>
              <a:t>="</a:t>
            </a:r>
            <a:r>
              <a:rPr lang="en-US" dirty="0">
                <a:solidFill>
                  <a:srgbClr val="000000"/>
                </a:solidFill>
                <a:highlight>
                  <a:srgbClr val="FFFFFF"/>
                </a:highlight>
                <a:latin typeface="Arial"/>
              </a:rPr>
              <a:t>1</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pPr lvl="0"/>
            <a:r>
              <a:rPr lang="en-US" dirty="0">
                <a:solidFill>
                  <a:srgbClr val="0000FF"/>
                </a:solidFill>
                <a:highlight>
                  <a:srgbClr val="FFFFFF"/>
                </a:highlight>
                <a:latin typeface="Arial"/>
              </a:rPr>
              <a:t>      &lt;/</a:t>
            </a:r>
            <a:r>
              <a:rPr lang="en-US" dirty="0">
                <a:solidFill>
                  <a:srgbClr val="800000"/>
                </a:solidFill>
                <a:highlight>
                  <a:srgbClr val="FFFFFF"/>
                </a:highlight>
                <a:latin typeface="Arial"/>
              </a:rPr>
              <a:t>expression</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pPr lvl="0"/>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def</a:t>
            </a:r>
            <a:r>
              <a:rPr lang="en-US" dirty="0">
                <a:solidFill>
                  <a:srgbClr val="0000FF"/>
                </a:solidFill>
                <a:highlight>
                  <a:srgbClr val="FFFFFF"/>
                </a:highlight>
                <a:latin typeface="Arial"/>
              </a:rPr>
              <a:t>&gt;</a:t>
            </a:r>
            <a:endParaRPr lang="en-US" dirty="0">
              <a:solidFill>
                <a:srgbClr val="000000"/>
              </a:solidFill>
            </a:endParaRPr>
          </a:p>
        </p:txBody>
      </p:sp>
      <p:sp>
        <p:nvSpPr>
          <p:cNvPr id="5" name="Rectangle 4"/>
          <p:cNvSpPr/>
          <p:nvPr/>
        </p:nvSpPr>
        <p:spPr>
          <a:xfrm>
            <a:off x="304800" y="4819471"/>
            <a:ext cx="8534400" cy="1200329"/>
          </a:xfrm>
          <a:prstGeom prst="rect">
            <a:avLst/>
          </a:prstGeom>
        </p:spPr>
        <p:txBody>
          <a:bodyPr wrap="square">
            <a:spAutoFit/>
          </a:bodyPr>
          <a:lstStyle/>
          <a:p>
            <a:r>
              <a:rPr lang="en-US" dirty="0">
                <a:solidFill>
                  <a:srgbClr val="0000FF"/>
                </a:solidFill>
                <a:highlight>
                  <a:srgbClr val="FFFFFF"/>
                </a:highlight>
                <a:latin typeface="Arial"/>
              </a:rPr>
              <a:t>&lt;</a:t>
            </a:r>
            <a:r>
              <a:rPr lang="en-US" dirty="0">
                <a:solidFill>
                  <a:srgbClr val="800000"/>
                </a:solidFill>
                <a:highlight>
                  <a:srgbClr val="FFFFFF"/>
                </a:highlight>
                <a:latin typeface="Arial"/>
              </a:rPr>
              <a:t>trigger</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a:solidFill>
                  <a:srgbClr val="000000"/>
                </a:solidFill>
                <a:highlight>
                  <a:srgbClr val="FFFFFF"/>
                </a:highlight>
                <a:latin typeface="Arial"/>
              </a:rPr>
              <a:t>	</a:t>
            </a:r>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eventType</a:t>
            </a:r>
            <a:r>
              <a:rPr lang="en-US" dirty="0">
                <a:solidFill>
                  <a:srgbClr val="0000FF"/>
                </a:solidFill>
                <a:highlight>
                  <a:srgbClr val="FFFFFF"/>
                </a:highlight>
                <a:latin typeface="Arial"/>
              </a:rPr>
              <a:t>&gt;</a:t>
            </a:r>
            <a:r>
              <a:rPr lang="en-US" dirty="0" err="1">
                <a:solidFill>
                  <a:srgbClr val="000000"/>
                </a:solidFill>
                <a:highlight>
                  <a:srgbClr val="FFFFFF"/>
                </a:highlight>
                <a:latin typeface="Arial"/>
              </a:rPr>
              <a:t>DataEvent</a:t>
            </a:r>
            <a:r>
              <a:rPr lang="en-US" dirty="0">
                <a:solidFill>
                  <a:srgbClr val="0000FF"/>
                </a:solidFill>
                <a:highlight>
                  <a:srgbClr val="FFFFFF"/>
                </a:highlight>
                <a:latin typeface="Arial"/>
              </a:rPr>
              <a:t>&lt;/</a:t>
            </a:r>
            <a:r>
              <a:rPr lang="en-US" dirty="0" err="1">
                <a:solidFill>
                  <a:srgbClr val="800000"/>
                </a:solidFill>
                <a:highlight>
                  <a:srgbClr val="FFFFFF"/>
                </a:highlight>
                <a:latin typeface="Arial"/>
              </a:rPr>
              <a:t>eventType</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a:solidFill>
                  <a:srgbClr val="000000"/>
                </a:solidFill>
                <a:highlight>
                  <a:srgbClr val="FFFFFF"/>
                </a:highlight>
                <a:latin typeface="Arial"/>
              </a:rPr>
              <a:t>	</a:t>
            </a:r>
            <a:r>
              <a:rPr lang="en-US" dirty="0">
                <a:solidFill>
                  <a:srgbClr val="0000FF"/>
                </a:solidFill>
                <a:highlight>
                  <a:srgbClr val="FFFFFF"/>
                </a:highlight>
                <a:latin typeface="Arial"/>
              </a:rPr>
              <a:t>&lt;</a:t>
            </a:r>
            <a:r>
              <a:rPr lang="en-US" dirty="0">
                <a:solidFill>
                  <a:srgbClr val="800000"/>
                </a:solidFill>
                <a:highlight>
                  <a:srgbClr val="FFFFFF"/>
                </a:highlight>
                <a:latin typeface="Arial"/>
              </a:rPr>
              <a:t>expression</a:t>
            </a:r>
            <a:r>
              <a:rPr lang="en-US" dirty="0">
                <a:solidFill>
                  <a:srgbClr val="FF0000"/>
                </a:solidFill>
                <a:highlight>
                  <a:srgbClr val="FFFFFF"/>
                </a:highlight>
                <a:latin typeface="Arial"/>
              </a:rPr>
              <a:t> xsi:type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ExpressionRef</a:t>
            </a:r>
            <a:r>
              <a:rPr lang="en-US" dirty="0">
                <a:solidFill>
                  <a:srgbClr val="0000FF"/>
                </a:solidFill>
                <a:highlight>
                  <a:srgbClr val="FFFFFF"/>
                </a:highlight>
                <a:latin typeface="Arial"/>
              </a:rPr>
              <a:t>"</a:t>
            </a:r>
            <a:r>
              <a:rPr lang="en-US" dirty="0">
                <a:solidFill>
                  <a:srgbClr val="FF0000"/>
                </a:solidFill>
                <a:highlight>
                  <a:srgbClr val="FFFFFF"/>
                </a:highlight>
                <a:latin typeface="Arial"/>
              </a:rPr>
              <a:t> name</a:t>
            </a:r>
            <a:r>
              <a:rPr lang="en-US" dirty="0">
                <a:solidFill>
                  <a:srgbClr val="0000FF"/>
                </a:solidFill>
                <a:highlight>
                  <a:srgbClr val="FFFFFF"/>
                </a:highlight>
                <a:latin typeface="Arial"/>
              </a:rPr>
              <a:t>="</a:t>
            </a:r>
            <a:r>
              <a:rPr lang="en-US" dirty="0" err="1">
                <a:solidFill>
                  <a:srgbClr val="000000"/>
                </a:solidFill>
                <a:highlight>
                  <a:srgbClr val="FFFFFF"/>
                </a:highlight>
                <a:latin typeface="Arial"/>
              </a:rPr>
              <a:t>PertussisProblems</a:t>
            </a:r>
            <a:r>
              <a:rPr lang="en-US" dirty="0">
                <a:solidFill>
                  <a:srgbClr val="0000FF"/>
                </a:solidFill>
                <a:highlight>
                  <a:srgbClr val="FFFFFF"/>
                </a:highlight>
                <a:latin typeface="Arial"/>
              </a:rPr>
              <a:t>"/&gt;</a:t>
            </a:r>
            <a:endParaRPr lang="en-US" dirty="0">
              <a:solidFill>
                <a:srgbClr val="000000"/>
              </a:solidFill>
              <a:highlight>
                <a:srgbClr val="FFFFFF"/>
              </a:highlight>
              <a:latin typeface="Arial"/>
            </a:endParaRPr>
          </a:p>
          <a:p>
            <a:r>
              <a:rPr lang="en-US" dirty="0">
                <a:solidFill>
                  <a:srgbClr val="0000FF"/>
                </a:solidFill>
                <a:highlight>
                  <a:srgbClr val="FFFFFF"/>
                </a:highlight>
                <a:latin typeface="Arial"/>
              </a:rPr>
              <a:t>&lt;/</a:t>
            </a:r>
            <a:r>
              <a:rPr lang="en-US" dirty="0">
                <a:solidFill>
                  <a:srgbClr val="800000"/>
                </a:solidFill>
                <a:highlight>
                  <a:srgbClr val="FFFFFF"/>
                </a:highlight>
                <a:latin typeface="Arial"/>
              </a:rPr>
              <a:t>trigger</a:t>
            </a:r>
            <a:r>
              <a:rPr lang="en-US" dirty="0">
                <a:solidFill>
                  <a:srgbClr val="0000FF"/>
                </a:solidFill>
                <a:highlight>
                  <a:srgbClr val="FFFFFF"/>
                </a:highlight>
                <a:latin typeface="Arial"/>
              </a:rPr>
              <a:t>&gt;</a:t>
            </a:r>
            <a:endParaRPr lang="en-US" dirty="0"/>
          </a:p>
        </p:txBody>
      </p:sp>
      <p:sp>
        <p:nvSpPr>
          <p:cNvPr id="8" name="Rectangle 7"/>
          <p:cNvSpPr/>
          <p:nvPr/>
        </p:nvSpPr>
        <p:spPr>
          <a:xfrm>
            <a:off x="304800" y="1828085"/>
            <a:ext cx="8763000" cy="2585323"/>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4819470"/>
            <a:ext cx="7924800" cy="1200329"/>
          </a:xfrm>
          <a:prstGeom prst="rect">
            <a:avLst/>
          </a:prstGeom>
          <a:solidFill>
            <a:schemeClr val="accent1">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pPr>
              <a:defRPr/>
            </a:pPr>
            <a:fld id="{E1A5DB0C-5155-4E26-88A0-21629CE60A71}" type="slidenum">
              <a:rPr lang="en-US" smtClean="0"/>
              <a:pPr>
                <a:defRPr/>
              </a:pPr>
              <a:t>76</a:t>
            </a:fld>
            <a:endParaRPr lang="en-US" dirty="0"/>
          </a:p>
        </p:txBody>
      </p:sp>
    </p:spTree>
    <p:extLst>
      <p:ext uri="{BB962C8B-B14F-4D97-AF65-F5344CB8AC3E}">
        <p14:creationId xmlns:p14="http://schemas.microsoft.com/office/powerpoint/2010/main" val="102412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xit" presetSubtype="0" fill="hold" grpId="1"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US" sz="3200" dirty="0" smtClean="0"/>
              <a:t>OpenCDS</a:t>
            </a:r>
            <a:r>
              <a:rPr lang="en-US" sz="3600" dirty="0" smtClean="0"/>
              <a:t> </a:t>
            </a:r>
            <a:r>
              <a:rPr lang="en-US" sz="3200" dirty="0" smtClean="0"/>
              <a:t>Knowledge Editor</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731811" cy="6033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4294967295"/>
          </p:nvPr>
        </p:nvSpPr>
        <p:spPr>
          <a:xfrm>
            <a:off x="3124200" y="6356350"/>
            <a:ext cx="2895600" cy="365125"/>
          </a:xfrm>
        </p:spPr>
        <p:txBody>
          <a:bodyPr/>
          <a:lstStyle/>
          <a:p>
            <a:pPr>
              <a:defRPr/>
            </a:pPr>
            <a:endParaRPr lang="en-US" dirty="0">
              <a:solidFill>
                <a:prstClr val="black"/>
              </a:solidFill>
            </a:endParaRPr>
          </a:p>
        </p:txBody>
      </p:sp>
      <p:sp>
        <p:nvSpPr>
          <p:cNvPr id="4" name="Slide Number Placeholder 3"/>
          <p:cNvSpPr>
            <a:spLocks noGrp="1"/>
          </p:cNvSpPr>
          <p:nvPr>
            <p:ph type="sldNum" sz="quarter" idx="12"/>
          </p:nvPr>
        </p:nvSpPr>
        <p:spPr/>
        <p:txBody>
          <a:bodyPr/>
          <a:lstStyle/>
          <a:p>
            <a:pPr>
              <a:defRPr/>
            </a:pPr>
            <a:fld id="{C8B586BF-7332-4582-9FD6-31EC6AA36927}" type="slidenum">
              <a:rPr lang="en-US" smtClean="0">
                <a:solidFill>
                  <a:prstClr val="black"/>
                </a:solidFill>
              </a:rPr>
              <a:pPr>
                <a:defRPr/>
              </a:pPr>
              <a:t>77</a:t>
            </a:fld>
            <a:endParaRPr lang="en-US" dirty="0">
              <a:solidFill>
                <a:prstClr val="black"/>
              </a:solidFill>
            </a:endParaRPr>
          </a:p>
        </p:txBody>
      </p:sp>
    </p:spTree>
    <p:extLst>
      <p:ext uri="{BB962C8B-B14F-4D97-AF65-F5344CB8AC3E}">
        <p14:creationId xmlns:p14="http://schemas.microsoft.com/office/powerpoint/2010/main" val="352179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lstStyle/>
          <a:p>
            <a:r>
              <a:rPr lang="en-US" sz="3200" dirty="0" smtClean="0"/>
              <a:t>www.OpenCDS.org</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43739"/>
            <a:ext cx="8534400" cy="4961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C8B586BF-7332-4582-9FD6-31EC6AA36927}" type="slidenum">
              <a:rPr lang="en-US" smtClean="0">
                <a:solidFill>
                  <a:prstClr val="black"/>
                </a:solidFill>
              </a:rPr>
              <a:pPr>
                <a:defRPr/>
              </a:pPr>
              <a:t>78</a:t>
            </a:fld>
            <a:endParaRPr lang="en-US" dirty="0">
              <a:solidFill>
                <a:prstClr val="black"/>
              </a:solidFill>
            </a:endParaRPr>
          </a:p>
        </p:txBody>
      </p:sp>
    </p:spTree>
    <p:extLst>
      <p:ext uri="{BB962C8B-B14F-4D97-AF65-F5344CB8AC3E}">
        <p14:creationId xmlns:p14="http://schemas.microsoft.com/office/powerpoint/2010/main" val="373341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HeD Schema Framework Tool</a:t>
            </a:r>
            <a:r>
              <a:rPr lang="en-US" dirty="0" smtClean="0"/>
              <a:t/>
            </a:r>
            <a:br>
              <a:rPr lang="en-US" dirty="0" smtClean="0"/>
            </a:br>
            <a:r>
              <a:rPr lang="en-US" dirty="0" smtClean="0"/>
              <a:t>Design Goals</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79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14040589"/>
              </p:ext>
            </p:extLst>
          </p:nvPr>
        </p:nvGraphicFramePr>
        <p:xfrm>
          <a:off x="2228850" y="2035951"/>
          <a:ext cx="4686300" cy="3705225"/>
        </p:xfrm>
        <a:graphic>
          <a:graphicData uri="http://schemas.openxmlformats.org/presentationml/2006/ole">
            <mc:AlternateContent xmlns:mc="http://schemas.openxmlformats.org/markup-compatibility/2006">
              <mc:Choice xmlns:v="urn:schemas-microsoft-com:vml" Requires="v">
                <p:oleObj spid="_x0000_s2058" name="Visio" r:id="rId4" imgW="6266814" imgH="4949640" progId="Visio.Drawing.11">
                  <p:embed/>
                </p:oleObj>
              </mc:Choice>
              <mc:Fallback>
                <p:oleObj name="Visio" r:id="rId4" imgW="6266814" imgH="49496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850" y="2035951"/>
                        <a:ext cx="4686300" cy="370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53594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266700" y="838200"/>
            <a:ext cx="8610600" cy="685800"/>
          </a:xfrm>
        </p:spPr>
        <p:txBody>
          <a:bodyPr/>
          <a:lstStyle/>
          <a:p>
            <a:pPr>
              <a:defRPr/>
            </a:pPr>
            <a:r>
              <a:rPr lang="en-US" sz="3200" dirty="0" smtClean="0"/>
              <a:t>Standards Overview</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4920007"/>
              </p:ext>
            </p:extLst>
          </p:nvPr>
        </p:nvGraphicFramePr>
        <p:xfrm>
          <a:off x="228600" y="1681480"/>
          <a:ext cx="8610600" cy="4485640"/>
        </p:xfrm>
        <a:graphic>
          <a:graphicData uri="http://schemas.openxmlformats.org/drawingml/2006/table">
            <a:tbl>
              <a:tblPr firstRow="1" bandRow="1">
                <a:tableStyleId>{5C22544A-7EE6-4342-B048-85BDC9FD1C3A}</a:tableStyleId>
              </a:tblPr>
              <a:tblGrid>
                <a:gridCol w="2743200"/>
                <a:gridCol w="2997200"/>
                <a:gridCol w="2870200"/>
              </a:tblGrid>
              <a:tr h="370840">
                <a:tc>
                  <a:txBody>
                    <a:bodyPr/>
                    <a:lstStyle/>
                    <a:p>
                      <a:r>
                        <a:rPr lang="en-US" dirty="0" smtClean="0"/>
                        <a:t>Specification</a:t>
                      </a:r>
                      <a:endParaRPr lang="en-US" dirty="0"/>
                    </a:p>
                  </a:txBody>
                  <a:tcPr/>
                </a:tc>
                <a:tc>
                  <a:txBody>
                    <a:bodyPr/>
                    <a:lstStyle/>
                    <a:p>
                      <a:r>
                        <a:rPr lang="en-US" dirty="0" smtClean="0"/>
                        <a:t>Description</a:t>
                      </a:r>
                      <a:endParaRPr lang="en-US" dirty="0"/>
                    </a:p>
                  </a:txBody>
                  <a:tcPr/>
                </a:tc>
                <a:tc>
                  <a:txBody>
                    <a:bodyPr/>
                    <a:lstStyle/>
                    <a:p>
                      <a:r>
                        <a:rPr lang="en-US" dirty="0" smtClean="0"/>
                        <a:t>Status</a:t>
                      </a:r>
                      <a:endParaRPr lang="en-US" dirty="0"/>
                    </a:p>
                  </a:txBody>
                  <a:tcPr/>
                </a:tc>
              </a:tr>
              <a:tr h="370840">
                <a:tc>
                  <a:txBody>
                    <a:bodyPr/>
                    <a:lstStyle/>
                    <a:p>
                      <a:r>
                        <a:rPr lang="en-US" dirty="0" smtClean="0"/>
                        <a:t>Knowledge Artifact IG R1</a:t>
                      </a:r>
                    </a:p>
                    <a:p>
                      <a:r>
                        <a:rPr lang="en-US" sz="1800" dirty="0" smtClean="0"/>
                        <a:t>(Use</a:t>
                      </a:r>
                      <a:r>
                        <a:rPr lang="en-US" sz="1800" baseline="0" dirty="0" smtClean="0"/>
                        <a:t> Case 1)</a:t>
                      </a:r>
                      <a:endParaRPr lang="en-US" sz="2800" dirty="0"/>
                    </a:p>
                  </a:txBody>
                  <a:tcPr/>
                </a:tc>
                <a:tc>
                  <a:txBody>
                    <a:bodyPr/>
                    <a:lstStyle/>
                    <a:p>
                      <a:r>
                        <a:rPr lang="en-US" dirty="0" smtClean="0"/>
                        <a:t>CDS artifact</a:t>
                      </a:r>
                      <a:r>
                        <a:rPr lang="en-US" baseline="0" dirty="0" smtClean="0"/>
                        <a:t> schema </a:t>
                      </a:r>
                      <a:endParaRPr lang="en-US" dirty="0"/>
                    </a:p>
                  </a:txBody>
                  <a:tcPr/>
                </a:tc>
                <a:tc>
                  <a:txBody>
                    <a:bodyPr/>
                    <a:lstStyle/>
                    <a:p>
                      <a:r>
                        <a:rPr lang="en-US" baseline="0" dirty="0" smtClean="0"/>
                        <a:t>DSTU Published</a:t>
                      </a:r>
                      <a:endParaRPr lang="en-US" dirty="0"/>
                    </a:p>
                  </a:txBody>
                  <a:tcPr/>
                </a:tc>
              </a:tr>
              <a:tr h="370840">
                <a:tc>
                  <a:txBody>
                    <a:bodyPr/>
                    <a:lstStyle/>
                    <a:p>
                      <a:r>
                        <a:rPr lang="en-US" dirty="0" smtClean="0"/>
                        <a:t>Decision Support Service IG R1</a:t>
                      </a:r>
                    </a:p>
                    <a:p>
                      <a:r>
                        <a:rPr lang="en-US" sz="1800" dirty="0" smtClean="0"/>
                        <a:t>(Use</a:t>
                      </a:r>
                      <a:r>
                        <a:rPr lang="en-US" sz="1800" baseline="0" dirty="0" smtClean="0"/>
                        <a:t> Case 2)</a:t>
                      </a:r>
                      <a:endParaRPr lang="en-US" sz="2800" dirty="0"/>
                    </a:p>
                  </a:txBody>
                  <a:tcPr/>
                </a:tc>
                <a:tc>
                  <a:txBody>
                    <a:bodyPr/>
                    <a:lstStyle/>
                    <a:p>
                      <a:r>
                        <a:rPr lang="en-US" dirty="0" smtClean="0"/>
                        <a:t>IG for CDS Web services for</a:t>
                      </a:r>
                      <a:r>
                        <a:rPr lang="en-US" baseline="0" dirty="0" smtClean="0"/>
                        <a:t> US Realm</a:t>
                      </a:r>
                      <a:endParaRPr lang="en-US" dirty="0"/>
                    </a:p>
                  </a:txBody>
                  <a:tcPr/>
                </a:tc>
                <a:tc>
                  <a:txBody>
                    <a:bodyPr/>
                    <a:lstStyle/>
                    <a:p>
                      <a:r>
                        <a:rPr lang="en-US" baseline="0" dirty="0" smtClean="0"/>
                        <a:t>DSTU Published</a:t>
                      </a:r>
                      <a:endParaRPr lang="en-US" dirty="0"/>
                    </a:p>
                  </a:txBody>
                  <a:tcPr/>
                </a:tc>
              </a:tr>
              <a:tr h="370840">
                <a:tc>
                  <a:txBody>
                    <a:bodyPr/>
                    <a:lstStyle/>
                    <a:p>
                      <a:r>
                        <a:rPr lang="en-US" dirty="0" smtClean="0"/>
                        <a:t>VMR Logical Model</a:t>
                      </a:r>
                      <a:r>
                        <a:rPr lang="en-US" baseline="0" dirty="0" smtClean="0"/>
                        <a:t> R2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UML data model for CDS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DSTU</a:t>
                      </a:r>
                      <a:r>
                        <a:rPr lang="en-US" dirty="0" smtClean="0"/>
                        <a:t> Submitted for</a:t>
                      </a:r>
                      <a:r>
                        <a:rPr lang="en-US" baseline="0" dirty="0" smtClean="0"/>
                        <a:t> </a:t>
                      </a:r>
                      <a:r>
                        <a:rPr lang="en-US" dirty="0" smtClean="0"/>
                        <a:t>Publication</a:t>
                      </a:r>
                    </a:p>
                  </a:txBody>
                  <a:tcPr/>
                </a:tc>
              </a:tr>
              <a:tr h="370840">
                <a:tc>
                  <a:txBody>
                    <a:bodyPr/>
                    <a:lstStyle/>
                    <a:p>
                      <a:r>
                        <a:rPr lang="en-US" dirty="0" smtClean="0"/>
                        <a:t>VMR Templates</a:t>
                      </a:r>
                      <a:r>
                        <a:rPr lang="en-US" baseline="0" dirty="0" smtClean="0"/>
                        <a:t> R1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Terminology bindings and</a:t>
                      </a:r>
                      <a:r>
                        <a:rPr lang="en-US" baseline="0" dirty="0" smtClean="0"/>
                        <a:t> other constraints</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DSTU</a:t>
                      </a:r>
                      <a:r>
                        <a:rPr lang="en-US" dirty="0" smtClean="0"/>
                        <a:t> Submitted for Publication</a:t>
                      </a:r>
                    </a:p>
                  </a:txBody>
                  <a:tcPr/>
                </a:tc>
              </a:tr>
              <a:tr h="370840">
                <a:tc>
                  <a:txBody>
                    <a:bodyPr/>
                    <a:lstStyle/>
                    <a:p>
                      <a:r>
                        <a:rPr lang="en-US" dirty="0" smtClean="0"/>
                        <a:t>VMR</a:t>
                      </a:r>
                      <a:r>
                        <a:rPr lang="en-US" baseline="0" dirty="0" smtClean="0"/>
                        <a:t> XML Specification R1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XML schema </a:t>
                      </a:r>
                      <a:r>
                        <a:rPr lang="en-US" baseline="0" dirty="0" smtClean="0"/>
                        <a:t>for CDS input and output</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DSTU</a:t>
                      </a:r>
                      <a:r>
                        <a:rPr lang="en-US" dirty="0" smtClean="0"/>
                        <a:t> Submitted for Publication</a:t>
                      </a:r>
                    </a:p>
                  </a:txBody>
                  <a:tcPr/>
                </a:tc>
              </a:tr>
              <a:tr h="370840">
                <a:tc>
                  <a:txBody>
                    <a:bodyPr/>
                    <a:lstStyle/>
                    <a:p>
                      <a:r>
                        <a:rPr lang="en-US" dirty="0" smtClean="0"/>
                        <a:t>Decision</a:t>
                      </a:r>
                      <a:r>
                        <a:rPr lang="en-US" baseline="0" dirty="0" smtClean="0"/>
                        <a:t> Support Service R2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CDS Web service framework</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DSTU Published</a:t>
                      </a:r>
                    </a:p>
                  </a:txBody>
                  <a:tcPr/>
                </a:tc>
              </a:tr>
            </a:tbl>
          </a:graphicData>
        </a:graphic>
      </p:graphicFrame>
      <p:sp>
        <p:nvSpPr>
          <p:cNvPr id="3" name="Slide Number Placeholder 2"/>
          <p:cNvSpPr>
            <a:spLocks noGrp="1"/>
          </p:cNvSpPr>
          <p:nvPr>
            <p:ph type="sldNum" sz="quarter" idx="12"/>
          </p:nvPr>
        </p:nvSpPr>
        <p:spPr/>
        <p:txBody>
          <a:bodyPr/>
          <a:lstStyle/>
          <a:p>
            <a:pPr>
              <a:defRPr/>
            </a:pPr>
            <a:fld id="{E1A5DB0C-5155-4E26-88A0-21629CE60A71}" type="slidenum">
              <a:rPr lang="en-US" smtClean="0"/>
              <a:pPr>
                <a:defRPr/>
              </a:pPr>
              <a:t>8</a:t>
            </a:fld>
            <a:endParaRPr lang="en-US" dirty="0"/>
          </a:p>
        </p:txBody>
      </p:sp>
      <p:pic>
        <p:nvPicPr>
          <p:cNvPr id="7" name="Picture 6" descr="C:\Users\u0770443\AppData\Local\Microsoft\Windows\Temporary Internet Files\Content.IE5\76P40ZO7\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4721" y="1905000"/>
            <a:ext cx="604157" cy="6041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u0770443\AppData\Local\Microsoft\Windows\Temporary Internet Files\Content.IE5\76P40ZO7\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4721" y="2509157"/>
            <a:ext cx="604157" cy="6041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u0770443\AppData\Local\Microsoft\Windows\Temporary Internet Files\Content.IE5\76P40ZO7\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276" y="3224440"/>
            <a:ext cx="604157" cy="6041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u0770443\AppData\Local\Microsoft\Windows\Temporary Internet Files\Content.IE5\76P40ZO7\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276" y="3828597"/>
            <a:ext cx="604157" cy="6041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u0770443\AppData\Local\Microsoft\Windows\Temporary Internet Files\Content.IE5\76P40ZO7\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276" y="4432753"/>
            <a:ext cx="604157" cy="6041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u0770443\AppData\Local\Microsoft\Windows\Temporary Internet Files\Content.IE5\76P40ZO7\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276" y="5036910"/>
            <a:ext cx="604157" cy="60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5526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HeD Schema Framework Tool</a:t>
            </a:r>
            <a:r>
              <a:rPr lang="en-US" dirty="0"/>
              <a:t/>
            </a:r>
            <a:br>
              <a:rPr lang="en-US" dirty="0"/>
            </a:br>
            <a:r>
              <a:rPr lang="en-US" dirty="0"/>
              <a:t>Current </a:t>
            </a:r>
            <a:r>
              <a:rPr lang="en-US" dirty="0" smtClean="0"/>
              <a:t>Status</a:t>
            </a:r>
            <a:endParaRPr lang="en-US"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smtClean="0"/>
              <a:t>The Framework currently supports</a:t>
            </a:r>
          </a:p>
          <a:p>
            <a:pPr lvl="1"/>
            <a:r>
              <a:rPr lang="en-US" dirty="0" smtClean="0"/>
              <a:t>Semantic Validation</a:t>
            </a:r>
          </a:p>
          <a:p>
            <a:pPr lvl="2"/>
            <a:r>
              <a:rPr lang="en-US" dirty="0" smtClean="0"/>
              <a:t>Verifies correct types for all logic in the artifact</a:t>
            </a:r>
          </a:p>
          <a:p>
            <a:pPr lvl="2"/>
            <a:r>
              <a:rPr lang="en-US" dirty="0" smtClean="0"/>
              <a:t>Verifies model property and object type references</a:t>
            </a:r>
          </a:p>
          <a:p>
            <a:pPr lvl="1"/>
            <a:r>
              <a:rPr lang="en-US" dirty="0" smtClean="0"/>
              <a:t>Translation Infrastructure</a:t>
            </a:r>
          </a:p>
          <a:p>
            <a:pPr lvl="2"/>
            <a:r>
              <a:rPr lang="en-US" dirty="0" smtClean="0"/>
              <a:t>Supports both syntax and model transformation</a:t>
            </a:r>
          </a:p>
          <a:p>
            <a:pPr lvl="1"/>
            <a:r>
              <a:rPr lang="en-US" dirty="0" smtClean="0"/>
              <a:t>Translation to CREF</a:t>
            </a:r>
          </a:p>
          <a:p>
            <a:pPr lvl="2"/>
            <a:r>
              <a:rPr lang="en-US" dirty="0" smtClean="0"/>
              <a:t>~70% complete syntax</a:t>
            </a:r>
          </a:p>
          <a:p>
            <a:pPr lvl="2"/>
            <a:r>
              <a:rPr lang="en-US" dirty="0" smtClean="0"/>
              <a:t>~30% complete model transformation</a:t>
            </a:r>
          </a:p>
          <a:p>
            <a:pPr>
              <a:buFont typeface="Arial" pitchFamily="34" charset="0"/>
              <a:buChar char="•"/>
            </a:pPr>
            <a:r>
              <a:rPr lang="en-US" dirty="0" smtClean="0"/>
              <a:t>In Progress</a:t>
            </a:r>
          </a:p>
          <a:p>
            <a:pPr lvl="1">
              <a:buFont typeface="Arial" pitchFamily="34" charset="0"/>
              <a:buChar char="•"/>
            </a:pPr>
            <a:r>
              <a:rPr lang="en-US" dirty="0" smtClean="0"/>
              <a:t>Schematron Validation</a:t>
            </a:r>
          </a:p>
          <a:p>
            <a:pPr lvl="1">
              <a:buFont typeface="Arial" pitchFamily="34" charset="0"/>
              <a:buChar char="•"/>
            </a:pPr>
            <a:r>
              <a:rPr lang="en-US" dirty="0" smtClean="0"/>
              <a:t>Update for vMR R2 (being balloted as part of UC2 work streams)</a:t>
            </a:r>
          </a:p>
          <a:p>
            <a:pPr marL="457200" lvl="1" indent="0">
              <a:buNone/>
            </a:pPr>
            <a:endParaRPr lang="en-US" dirty="0"/>
          </a:p>
          <a:p>
            <a:pPr lvl="1">
              <a:buFont typeface="Arial" pitchFamily="34" charset="0"/>
              <a:buChar char="•"/>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E1A5DB0C-5155-4E26-88A0-21629CE60A71}" type="slidenum">
              <a:rPr lang="en-US" smtClean="0"/>
              <a:pPr>
                <a:defRPr/>
              </a:pPr>
              <a:t>80</a:t>
            </a:fld>
            <a:endParaRPr lang="en-US" dirty="0"/>
          </a:p>
        </p:txBody>
      </p:sp>
    </p:spTree>
    <p:extLst>
      <p:ext uri="{BB962C8B-B14F-4D97-AF65-F5344CB8AC3E}">
        <p14:creationId xmlns:p14="http://schemas.microsoft.com/office/powerpoint/2010/main" val="3848033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HeD Schema Framework Tool</a:t>
            </a:r>
            <a:r>
              <a:rPr lang="en-US" dirty="0"/>
              <a:t/>
            </a:r>
            <a:br>
              <a:rPr lang="en-US" dirty="0"/>
            </a:br>
            <a:r>
              <a:rPr lang="en-US" dirty="0"/>
              <a:t>Translation </a:t>
            </a:r>
            <a:r>
              <a:rPr lang="en-US" dirty="0" smtClean="0"/>
              <a:t>Example</a:t>
            </a:r>
            <a:endParaRPr lang="en-US" dirty="0"/>
          </a:p>
        </p:txBody>
      </p:sp>
      <p:sp>
        <p:nvSpPr>
          <p:cNvPr id="5" name="Slide Number Placeholder 4"/>
          <p:cNvSpPr>
            <a:spLocks noGrp="1"/>
          </p:cNvSpPr>
          <p:nvPr>
            <p:ph type="sldNum" sz="quarter" idx="12"/>
          </p:nvPr>
        </p:nvSpPr>
        <p:spPr/>
        <p:txBody>
          <a:bodyPr/>
          <a:lstStyle/>
          <a:p>
            <a:pPr>
              <a:defRPr/>
            </a:pPr>
            <a:fld id="{D1D492AC-61FE-408F-8824-26837C719F76}" type="slidenum">
              <a:rPr lang="en-US" smtClean="0"/>
              <a:pPr>
                <a:defRPr/>
              </a:pPr>
              <a:t>81</a:t>
            </a:fld>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3063" y="1878894"/>
            <a:ext cx="9276196" cy="146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63" y="3767987"/>
            <a:ext cx="8510835" cy="200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919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52025" name="Picture 89"/>
          <p:cNvPicPr>
            <a:picLocks noChangeAspect="1" noChangeArrowheads="1"/>
          </p:cNvPicPr>
          <p:nvPr/>
        </p:nvPicPr>
        <p:blipFill>
          <a:blip r:embed="rId3">
            <a:extLst>
              <a:ext uri="{28A0092B-C50C-407E-A947-70E740481C1C}">
                <a14:useLocalDpi xmlns:a14="http://schemas.microsoft.com/office/drawing/2010/main" val="0"/>
              </a:ext>
            </a:extLst>
          </a:blip>
          <a:srcRect b="4564"/>
          <a:stretch>
            <a:fillRect/>
          </a:stretch>
        </p:blipFill>
        <p:spPr bwMode="auto">
          <a:xfrm>
            <a:off x="0" y="209550"/>
            <a:ext cx="9144000" cy="4911725"/>
          </a:xfrm>
          <a:prstGeom prst="rect">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12700">
            <a:solidFill>
              <a:srgbClr val="000000"/>
            </a:solidFill>
            <a:miter lim="800000"/>
            <a:headEnd/>
            <a:tailEnd/>
          </a:ln>
        </p:spPr>
      </p:pic>
      <p:sp useBgFill="1">
        <p:nvSpPr>
          <p:cNvPr id="24579" name="Rectangle 46"/>
          <p:cNvSpPr>
            <a:spLocks noChangeArrowheads="1"/>
          </p:cNvSpPr>
          <p:nvPr/>
        </p:nvSpPr>
        <p:spPr bwMode="auto">
          <a:xfrm>
            <a:off x="0" y="5943600"/>
            <a:ext cx="9144000" cy="914400"/>
          </a:xfrm>
          <a:prstGeom prst="rect">
            <a:avLst/>
          </a:prstGeom>
          <a:ln>
            <a:noFill/>
          </a:ln>
          <a:effectLst>
            <a:outerShdw dist="17961" dir="2700000" algn="ctr" rotWithShape="0">
              <a:schemeClr val="bg2"/>
            </a:outerShdw>
          </a:effectLst>
          <a:extLst>
            <a:ext uri="{91240B29-F687-4F45-9708-019B960494DF}">
              <a14:hiddenLine xmlns:a14="http://schemas.microsoft.com/office/drawing/2010/main" w="50800" algn="ctr">
                <a:solidFill>
                  <a:srgbClr val="000000"/>
                </a:solidFill>
                <a:miter lim="800000"/>
                <a:headEnd/>
                <a:tailEnd/>
              </a14:hiddenLine>
            </a:ext>
          </a:extLst>
        </p:spPr>
        <p:txBody>
          <a:bodyPr wrap="none" anchor="ctr">
            <a:spAutoFit/>
          </a:bodyPr>
          <a:lstStyle/>
          <a:p>
            <a:endParaRPr lang="en-US"/>
          </a:p>
        </p:txBody>
      </p:sp>
      <p:sp>
        <p:nvSpPr>
          <p:cNvPr id="1127426" name="Rectangle 2"/>
          <p:cNvSpPr>
            <a:spLocks noGrp="1" noChangeArrowheads="1"/>
          </p:cNvSpPr>
          <p:nvPr>
            <p:ph type="title" idx="4294967295"/>
          </p:nvPr>
        </p:nvSpPr>
        <p:spPr>
          <a:xfrm>
            <a:off x="304800" y="627063"/>
            <a:ext cx="8915400" cy="515937"/>
          </a:xfrm>
        </p:spPr>
        <p:txBody>
          <a:bodyPr/>
          <a:lstStyle/>
          <a:p>
            <a:r>
              <a:rPr lang="en-US" sz="3200" dirty="0" smtClean="0"/>
              <a:t>CDS Guidance </a:t>
            </a:r>
            <a:br>
              <a:rPr lang="en-US" sz="3200" dirty="0" smtClean="0"/>
            </a:br>
            <a:r>
              <a:rPr lang="en-US" sz="3200" dirty="0" smtClean="0"/>
              <a:t>Service – Example</a:t>
            </a:r>
          </a:p>
        </p:txBody>
      </p:sp>
      <p:sp>
        <p:nvSpPr>
          <p:cNvPr id="24581" name="Rectangle 25"/>
          <p:cNvSpPr>
            <a:spLocks noChangeArrowheads="1"/>
          </p:cNvSpPr>
          <p:nvPr/>
        </p:nvSpPr>
        <p:spPr bwMode="auto">
          <a:xfrm>
            <a:off x="381000" y="5807075"/>
            <a:ext cx="1930400" cy="647700"/>
          </a:xfrm>
          <a:prstGeom prst="rect">
            <a:avLst/>
          </a:prstGeom>
          <a:solidFill>
            <a:srgbClr val="FFC000"/>
          </a:solidFill>
          <a:ln w="50800" algn="ctr">
            <a:solidFill>
              <a:schemeClr val="tx2"/>
            </a:solidFill>
            <a:miter lim="800000"/>
            <a:headEnd/>
            <a:tailEnd/>
          </a:ln>
          <a:effectLst>
            <a:outerShdw dist="17961" dir="2700000" algn="ctr" rotWithShape="0">
              <a:schemeClr val="bg2"/>
            </a:outerShdw>
          </a:effectLst>
        </p:spPr>
        <p:txBody>
          <a:bodyPr lIns="45720" rIns="45720" anchor="ctr">
            <a:spAutoFit/>
          </a:bodyPr>
          <a:lstStyle/>
          <a:p>
            <a:pPr algn="ctr"/>
            <a:r>
              <a:rPr lang="en-US"/>
              <a:t>Decision Support Service</a:t>
            </a:r>
          </a:p>
        </p:txBody>
      </p:sp>
      <p:sp>
        <p:nvSpPr>
          <p:cNvPr id="24583" name="Rectangle 48"/>
          <p:cNvSpPr>
            <a:spLocks noChangeArrowheads="1"/>
          </p:cNvSpPr>
          <p:nvPr/>
        </p:nvSpPr>
        <p:spPr bwMode="auto">
          <a:xfrm>
            <a:off x="4343400" y="6007100"/>
            <a:ext cx="1676400" cy="522288"/>
          </a:xfrm>
          <a:prstGeom prst="rect">
            <a:avLst/>
          </a:prstGeom>
          <a:solidFill>
            <a:srgbClr val="FFC000"/>
          </a:solidFill>
          <a:ln w="50800" algn="ctr">
            <a:solidFill>
              <a:schemeClr val="tx2"/>
            </a:solidFill>
            <a:miter lim="800000"/>
            <a:headEnd/>
            <a:tailEnd/>
          </a:ln>
          <a:effectLst>
            <a:outerShdw dist="17961" dir="2700000" algn="ctr" rotWithShape="0">
              <a:schemeClr val="bg2"/>
            </a:outerShdw>
          </a:effectLst>
        </p:spPr>
        <p:txBody>
          <a:bodyPr lIns="45720" rIns="45720" anchor="ctr">
            <a:spAutoFit/>
          </a:bodyPr>
          <a:lstStyle/>
          <a:p>
            <a:pPr algn="ctr"/>
            <a:endParaRPr lang="en-US" sz="500">
              <a:solidFill>
                <a:schemeClr val="bg2"/>
              </a:solidFill>
            </a:endParaRPr>
          </a:p>
          <a:p>
            <a:pPr algn="ctr"/>
            <a:r>
              <a:rPr lang="en-US"/>
              <a:t>EHR System</a:t>
            </a:r>
          </a:p>
          <a:p>
            <a:pPr algn="ctr"/>
            <a:endParaRPr lang="en-US" sz="500"/>
          </a:p>
        </p:txBody>
      </p:sp>
      <p:grpSp>
        <p:nvGrpSpPr>
          <p:cNvPr id="3" name="Group 61"/>
          <p:cNvGrpSpPr>
            <a:grpSpLocks/>
          </p:cNvGrpSpPr>
          <p:nvPr/>
        </p:nvGrpSpPr>
        <p:grpSpPr bwMode="auto">
          <a:xfrm>
            <a:off x="-14287" y="255587"/>
            <a:ext cx="9082088" cy="5688013"/>
            <a:chOff x="12" y="-319"/>
            <a:chExt cx="5721" cy="3583"/>
          </a:xfrm>
        </p:grpSpPr>
        <p:pic>
          <p:nvPicPr>
            <p:cNvPr id="24599" name="Picture 45"/>
            <p:cNvPicPr>
              <a:picLocks noChangeAspect="1" noChangeArrowheads="1"/>
            </p:cNvPicPr>
            <p:nvPr/>
          </p:nvPicPr>
          <p:blipFill>
            <a:blip r:embed="rId4">
              <a:extLst>
                <a:ext uri="{28A0092B-C50C-407E-A947-70E740481C1C}">
                  <a14:useLocalDpi xmlns:a14="http://schemas.microsoft.com/office/drawing/2010/main" val="0"/>
                </a:ext>
              </a:extLst>
            </a:blip>
            <a:srcRect r="23441" b="41927"/>
            <a:stretch>
              <a:fillRect/>
            </a:stretch>
          </p:blipFill>
          <p:spPr bwMode="auto">
            <a:xfrm>
              <a:off x="12" y="-319"/>
              <a:ext cx="5721" cy="2911"/>
            </a:xfrm>
            <a:prstGeom prst="rect">
              <a:avLst/>
            </a:prstGeom>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12700">
              <a:solidFill>
                <a:srgbClr val="000000"/>
              </a:solidFill>
              <a:miter lim="800000"/>
              <a:headEnd/>
              <a:tailEnd/>
            </a:ln>
          </p:spPr>
        </p:pic>
        <p:sp>
          <p:nvSpPr>
            <p:cNvPr id="24600" name="Line 60"/>
            <p:cNvSpPr>
              <a:spLocks noChangeShapeType="1"/>
            </p:cNvSpPr>
            <p:nvPr/>
          </p:nvSpPr>
          <p:spPr bwMode="auto">
            <a:xfrm>
              <a:off x="3093" y="2640"/>
              <a:ext cx="175" cy="624"/>
            </a:xfrm>
            <a:prstGeom prst="line">
              <a:avLst/>
            </a:prstGeom>
            <a:noFill/>
            <a:ln w="127000">
              <a:solidFill>
                <a:srgbClr val="000000"/>
              </a:solidFill>
              <a:prstDash val="sysDot"/>
              <a:round/>
              <a:headEnd/>
              <a:tailEnd type="none"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a:spAutoFit/>
            </a:bodyPr>
            <a:lstStyle/>
            <a:p>
              <a:endParaRPr lang="en-US"/>
            </a:p>
          </p:txBody>
        </p:sp>
      </p:grpSp>
      <p:sp>
        <p:nvSpPr>
          <p:cNvPr id="551998" name="AutoShape 62"/>
          <p:cNvSpPr>
            <a:spLocks noChangeArrowheads="1"/>
          </p:cNvSpPr>
          <p:nvPr/>
        </p:nvSpPr>
        <p:spPr bwMode="auto">
          <a:xfrm rot="-3577429">
            <a:off x="6856890" y="1275090"/>
            <a:ext cx="795338" cy="381000"/>
          </a:xfrm>
          <a:prstGeom prst="rightArrow">
            <a:avLst>
              <a:gd name="adj1" fmla="val 50000"/>
              <a:gd name="adj2" fmla="val 52188"/>
            </a:avLst>
          </a:prstGeom>
          <a:solidFill>
            <a:srgbClr val="FF0000"/>
          </a:solidFill>
          <a:ln w="50800" algn="ctr">
            <a:solidFill>
              <a:srgbClr val="FF0000"/>
            </a:solidFill>
            <a:miter lim="800000"/>
            <a:headEnd/>
            <a:tailEnd type="none" w="lg" len="lg"/>
          </a:ln>
          <a:effectLst>
            <a:outerShdw dist="17961" dir="2700000" algn="ctr" rotWithShape="0">
              <a:schemeClr val="bg2"/>
            </a:outerShdw>
          </a:effectLst>
        </p:spPr>
        <p:txBody>
          <a:bodyPr anchor="ctr">
            <a:spAutoFit/>
          </a:bodyPr>
          <a:lstStyle/>
          <a:p>
            <a:endParaRPr lang="en-US"/>
          </a:p>
        </p:txBody>
      </p:sp>
      <p:sp>
        <p:nvSpPr>
          <p:cNvPr id="551999" name="AutoShape 63"/>
          <p:cNvSpPr>
            <a:spLocks noChangeArrowheads="1"/>
          </p:cNvSpPr>
          <p:nvPr/>
        </p:nvSpPr>
        <p:spPr bwMode="auto">
          <a:xfrm rot="-6346518">
            <a:off x="3555206" y="975218"/>
            <a:ext cx="795338" cy="381000"/>
          </a:xfrm>
          <a:prstGeom prst="rightArrow">
            <a:avLst>
              <a:gd name="adj1" fmla="val 50000"/>
              <a:gd name="adj2" fmla="val 52188"/>
            </a:avLst>
          </a:prstGeom>
          <a:solidFill>
            <a:srgbClr val="FF0000"/>
          </a:solidFill>
          <a:ln w="50800" algn="ctr">
            <a:solidFill>
              <a:srgbClr val="FF0000"/>
            </a:solidFill>
            <a:miter lim="800000"/>
            <a:headEnd/>
            <a:tailEnd type="none" w="lg" len="lg"/>
          </a:ln>
          <a:effectLst>
            <a:outerShdw dist="17961" dir="2700000" algn="ctr" rotWithShape="0">
              <a:schemeClr val="bg2"/>
            </a:outerShdw>
          </a:effectLst>
        </p:spPr>
        <p:txBody>
          <a:bodyPr anchor="ctr">
            <a:spAutoFit/>
          </a:bodyPr>
          <a:lstStyle/>
          <a:p>
            <a:endParaRPr lang="en-US"/>
          </a:p>
        </p:txBody>
      </p:sp>
      <p:sp>
        <p:nvSpPr>
          <p:cNvPr id="552007" name="Line 71"/>
          <p:cNvSpPr>
            <a:spLocks noChangeShapeType="1"/>
          </p:cNvSpPr>
          <p:nvPr/>
        </p:nvSpPr>
        <p:spPr bwMode="auto">
          <a:xfrm flipH="1" flipV="1">
            <a:off x="2347913" y="6172200"/>
            <a:ext cx="1981200" cy="228600"/>
          </a:xfrm>
          <a:prstGeom prst="line">
            <a:avLst/>
          </a:prstGeom>
          <a:noFill/>
          <a:ln w="38100">
            <a:solidFill>
              <a:srgbClr val="FFFF00"/>
            </a:solidFill>
            <a:round/>
            <a:headEnd/>
            <a:tailEnd type="triangle"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n-US"/>
          </a:p>
        </p:txBody>
      </p:sp>
      <p:sp>
        <p:nvSpPr>
          <p:cNvPr id="552016" name="AutoShape 80"/>
          <p:cNvSpPr>
            <a:spLocks noChangeArrowheads="1"/>
          </p:cNvSpPr>
          <p:nvPr/>
        </p:nvSpPr>
        <p:spPr bwMode="auto">
          <a:xfrm>
            <a:off x="4743450" y="4953000"/>
            <a:ext cx="822325" cy="914400"/>
          </a:xfrm>
          <a:prstGeom prst="foldedCorner">
            <a:avLst>
              <a:gd name="adj" fmla="val 12500"/>
            </a:avLst>
          </a:prstGeom>
          <a:solidFill>
            <a:srgbClr val="FFFF99"/>
          </a:solidFill>
          <a:ln w="50800">
            <a:solidFill>
              <a:srgbClr val="FFFF99"/>
            </a:solidFill>
            <a:round/>
            <a:headEnd/>
            <a:tailEnd type="none" w="lg" len="lg"/>
          </a:ln>
          <a:effectLst>
            <a:outerShdw dist="17961" dir="2700000" algn="ctr" rotWithShape="0">
              <a:schemeClr val="bg2"/>
            </a:outerShdw>
          </a:effectLst>
        </p:spPr>
        <p:txBody>
          <a:bodyPr anchor="ctr"/>
          <a:lstStyle/>
          <a:p>
            <a:pPr algn="ctr"/>
            <a:r>
              <a:rPr lang="en-US" dirty="0" smtClean="0"/>
              <a:t>vMR</a:t>
            </a:r>
            <a:endParaRPr lang="en-US" dirty="0"/>
          </a:p>
        </p:txBody>
      </p:sp>
      <p:sp>
        <p:nvSpPr>
          <p:cNvPr id="552019" name="AutoShape 83"/>
          <p:cNvSpPr>
            <a:spLocks noChangeArrowheads="1"/>
          </p:cNvSpPr>
          <p:nvPr/>
        </p:nvSpPr>
        <p:spPr bwMode="auto">
          <a:xfrm>
            <a:off x="1587500" y="4724400"/>
            <a:ext cx="1155700" cy="914400"/>
          </a:xfrm>
          <a:prstGeom prst="foldedCorner">
            <a:avLst>
              <a:gd name="adj" fmla="val 12500"/>
            </a:avLst>
          </a:prstGeom>
          <a:solidFill>
            <a:srgbClr val="FFFF99"/>
          </a:solidFill>
          <a:ln w="50800">
            <a:solidFill>
              <a:srgbClr val="FFFF99"/>
            </a:solidFill>
            <a:round/>
            <a:headEnd/>
            <a:tailEnd type="none" w="lg" len="lg"/>
          </a:ln>
          <a:effectLst>
            <a:outerShdw dist="17961" dir="2700000" algn="ctr" rotWithShape="0">
              <a:schemeClr val="bg2"/>
            </a:outerShdw>
          </a:effectLst>
        </p:spPr>
        <p:txBody>
          <a:bodyPr anchor="ctr"/>
          <a:lstStyle/>
          <a:p>
            <a:pPr algn="ctr"/>
            <a:r>
              <a:rPr lang="en-US"/>
              <a:t>Eval. Result</a:t>
            </a:r>
          </a:p>
        </p:txBody>
      </p:sp>
      <p:sp>
        <p:nvSpPr>
          <p:cNvPr id="552024" name="Line 88"/>
          <p:cNvSpPr>
            <a:spLocks noChangeShapeType="1"/>
          </p:cNvSpPr>
          <p:nvPr/>
        </p:nvSpPr>
        <p:spPr bwMode="auto">
          <a:xfrm>
            <a:off x="2286000" y="5943600"/>
            <a:ext cx="1981200" cy="228600"/>
          </a:xfrm>
          <a:prstGeom prst="line">
            <a:avLst/>
          </a:prstGeom>
          <a:noFill/>
          <a:ln w="38100">
            <a:solidFill>
              <a:srgbClr val="FFFF00"/>
            </a:solidFill>
            <a:round/>
            <a:headEnd/>
            <a:tailEnd type="triangle"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n-US"/>
          </a:p>
        </p:txBody>
      </p:sp>
      <p:sp>
        <p:nvSpPr>
          <p:cNvPr id="552026" name="Line 90"/>
          <p:cNvSpPr>
            <a:spLocks noChangeShapeType="1"/>
          </p:cNvSpPr>
          <p:nvPr/>
        </p:nvSpPr>
        <p:spPr bwMode="auto">
          <a:xfrm flipH="1" flipV="1">
            <a:off x="5029200" y="5105400"/>
            <a:ext cx="76200" cy="838200"/>
          </a:xfrm>
          <a:prstGeom prst="line">
            <a:avLst/>
          </a:prstGeom>
          <a:noFill/>
          <a:ln w="114300">
            <a:solidFill>
              <a:srgbClr val="FFFF00"/>
            </a:solidFill>
            <a:prstDash val="sysDot"/>
            <a:round/>
            <a:headEnd/>
            <a:tailEnd type="none"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25" y="3449638"/>
            <a:ext cx="7813675" cy="9699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775" y="3579813"/>
            <a:ext cx="6143625" cy="106838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1545385C-32B0-4B72-8303-36A42EAB5186}" type="slidenum">
              <a:rPr lang="en-US" smtClean="0"/>
              <a:pPr>
                <a:defRPr/>
              </a:pPr>
              <a:t>82</a:t>
            </a:fld>
            <a:endParaRPr lang="en-US" dirty="0"/>
          </a:p>
        </p:txBody>
      </p:sp>
    </p:spTree>
    <p:extLst>
      <p:ext uri="{BB962C8B-B14F-4D97-AF65-F5344CB8AC3E}">
        <p14:creationId xmlns:p14="http://schemas.microsoft.com/office/powerpoint/2010/main" val="380941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1998"/>
                                        </p:tgtEl>
                                        <p:attrNameLst>
                                          <p:attrName>style.visibility</p:attrName>
                                        </p:attrNameLst>
                                      </p:cBhvr>
                                      <p:to>
                                        <p:strVal val="visible"/>
                                      </p:to>
                                    </p:set>
                                    <p:animEffect transition="in" filter="dissolve">
                                      <p:cBhvr>
                                        <p:cTn id="12" dur="500"/>
                                        <p:tgtEl>
                                          <p:spTgt spid="55199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51999"/>
                                        </p:tgtEl>
                                        <p:attrNameLst>
                                          <p:attrName>style.visibility</p:attrName>
                                        </p:attrNameLst>
                                      </p:cBhvr>
                                      <p:to>
                                        <p:strVal val="visible"/>
                                      </p:to>
                                    </p:set>
                                    <p:animEffect transition="in" filter="dissolve">
                                      <p:cBhvr>
                                        <p:cTn id="15" dur="500"/>
                                        <p:tgtEl>
                                          <p:spTgt spid="5519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xit" presetSubtype="0" fill="hold" grpId="1" nodeType="clickEffect">
                                  <p:stCondLst>
                                    <p:cond delay="0"/>
                                  </p:stCondLst>
                                  <p:childTnLst>
                                    <p:animEffect transition="out" filter="dissolve">
                                      <p:cBhvr>
                                        <p:cTn id="19" dur="500"/>
                                        <p:tgtEl>
                                          <p:spTgt spid="551998"/>
                                        </p:tgtEl>
                                      </p:cBhvr>
                                    </p:animEffect>
                                    <p:set>
                                      <p:cBhvr>
                                        <p:cTn id="20" dur="1" fill="hold">
                                          <p:stCondLst>
                                            <p:cond delay="499"/>
                                          </p:stCondLst>
                                        </p:cTn>
                                        <p:tgtEl>
                                          <p:spTgt spid="551998"/>
                                        </p:tgtEl>
                                        <p:attrNameLst>
                                          <p:attrName>style.visibility</p:attrName>
                                        </p:attrNameLst>
                                      </p:cBhvr>
                                      <p:to>
                                        <p:strVal val="hidden"/>
                                      </p:to>
                                    </p:set>
                                  </p:childTnLst>
                                </p:cTn>
                              </p:par>
                              <p:par>
                                <p:cTn id="21" presetID="9" presetClass="exit" presetSubtype="0" fill="hold" grpId="1" nodeType="withEffect">
                                  <p:stCondLst>
                                    <p:cond delay="0"/>
                                  </p:stCondLst>
                                  <p:childTnLst>
                                    <p:animEffect transition="out" filter="dissolve">
                                      <p:cBhvr>
                                        <p:cTn id="22" dur="500"/>
                                        <p:tgtEl>
                                          <p:spTgt spid="551999"/>
                                        </p:tgtEl>
                                      </p:cBhvr>
                                    </p:animEffect>
                                    <p:set>
                                      <p:cBhvr>
                                        <p:cTn id="23" dur="1" fill="hold">
                                          <p:stCondLst>
                                            <p:cond delay="499"/>
                                          </p:stCondLst>
                                        </p:cTn>
                                        <p:tgtEl>
                                          <p:spTgt spid="551999"/>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1127426"/>
                                        </p:tgtEl>
                                      </p:cBhvr>
                                    </p:animEffect>
                                    <p:set>
                                      <p:cBhvr>
                                        <p:cTn id="29" dur="1" fill="hold">
                                          <p:stCondLst>
                                            <p:cond delay="499"/>
                                          </p:stCondLst>
                                        </p:cTn>
                                        <p:tgtEl>
                                          <p:spTgt spid="1127426"/>
                                        </p:tgtEl>
                                        <p:attrNameLst>
                                          <p:attrName>style.visibility</p:attrName>
                                        </p:attrNameLst>
                                      </p:cBhvr>
                                      <p:to>
                                        <p:strVal val="hidden"/>
                                      </p:to>
                                    </p:se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52016"/>
                                        </p:tgtEl>
                                        <p:attrNameLst>
                                          <p:attrName>style.visibility</p:attrName>
                                        </p:attrNameLst>
                                      </p:cBhvr>
                                      <p:to>
                                        <p:strVal val="visible"/>
                                      </p:to>
                                    </p:set>
                                    <p:animEffect transition="in" filter="dissolve">
                                      <p:cBhvr>
                                        <p:cTn id="36" dur="1000"/>
                                        <p:tgtEl>
                                          <p:spTgt spid="552016"/>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0 0 L -0.325 -0.0333 " pathEditMode="relative" ptsTypes="AA">
                                      <p:cBhvr>
                                        <p:cTn id="40" dur="2000" fill="hold"/>
                                        <p:tgtEl>
                                          <p:spTgt spid="552016"/>
                                        </p:tgtEl>
                                        <p:attrNameLst>
                                          <p:attrName>ppt_x</p:attrName>
                                          <p:attrName>ppt_y</p:attrName>
                                        </p:attrNameLst>
                                      </p:cBhvr>
                                    </p:animMotion>
                                  </p:childTnLst>
                                </p:cTn>
                              </p:par>
                              <p:par>
                                <p:cTn id="41" presetID="9" presetClass="entr" presetSubtype="0" fill="hold" grpId="0" nodeType="withEffect">
                                  <p:stCondLst>
                                    <p:cond delay="0"/>
                                  </p:stCondLst>
                                  <p:childTnLst>
                                    <p:set>
                                      <p:cBhvr>
                                        <p:cTn id="42" dur="1" fill="hold">
                                          <p:stCondLst>
                                            <p:cond delay="0"/>
                                          </p:stCondLst>
                                        </p:cTn>
                                        <p:tgtEl>
                                          <p:spTgt spid="552007"/>
                                        </p:tgtEl>
                                        <p:attrNameLst>
                                          <p:attrName>style.visibility</p:attrName>
                                        </p:attrNameLst>
                                      </p:cBhvr>
                                      <p:to>
                                        <p:strVal val="visible"/>
                                      </p:to>
                                    </p:set>
                                    <p:animEffect transition="in" filter="dissolve">
                                      <p:cBhvr>
                                        <p:cTn id="43" dur="500"/>
                                        <p:tgtEl>
                                          <p:spTgt spid="55200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grpId="1" nodeType="clickEffect">
                                  <p:stCondLst>
                                    <p:cond delay="0"/>
                                  </p:stCondLst>
                                  <p:childTnLst>
                                    <p:animEffect transition="out" filter="dissolve">
                                      <p:cBhvr>
                                        <p:cTn id="47" dur="500"/>
                                        <p:tgtEl>
                                          <p:spTgt spid="552007"/>
                                        </p:tgtEl>
                                      </p:cBhvr>
                                    </p:animEffect>
                                    <p:set>
                                      <p:cBhvr>
                                        <p:cTn id="48" dur="1" fill="hold">
                                          <p:stCondLst>
                                            <p:cond delay="499"/>
                                          </p:stCondLst>
                                        </p:cTn>
                                        <p:tgtEl>
                                          <p:spTgt spid="55200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grpId="2" nodeType="clickEffect">
                                  <p:stCondLst>
                                    <p:cond delay="0"/>
                                  </p:stCondLst>
                                  <p:childTnLst>
                                    <p:animEffect transition="out" filter="dissolve">
                                      <p:cBhvr>
                                        <p:cTn id="52" dur="500"/>
                                        <p:tgtEl>
                                          <p:spTgt spid="552016"/>
                                        </p:tgtEl>
                                      </p:cBhvr>
                                    </p:animEffect>
                                    <p:set>
                                      <p:cBhvr>
                                        <p:cTn id="53" dur="1" fill="hold">
                                          <p:stCondLst>
                                            <p:cond delay="499"/>
                                          </p:stCondLst>
                                        </p:cTn>
                                        <p:tgtEl>
                                          <p:spTgt spid="552016"/>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27"/>
                                        </p:tgtEl>
                                      </p:cBhvr>
                                    </p:animEffect>
                                    <p:set>
                                      <p:cBhvr>
                                        <p:cTn id="56" dur="1" fill="hold">
                                          <p:stCondLst>
                                            <p:cond delay="499"/>
                                          </p:stCondLst>
                                        </p:cTn>
                                        <p:tgtEl>
                                          <p:spTgt spid="27"/>
                                        </p:tgtEl>
                                        <p:attrNameLst>
                                          <p:attrName>style.visibility</p:attrName>
                                        </p:attrNameLst>
                                      </p:cBhvr>
                                      <p:to>
                                        <p:strVal val="hidden"/>
                                      </p:to>
                                    </p:se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552019"/>
                                        </p:tgtEl>
                                        <p:attrNameLst>
                                          <p:attrName>style.visibility</p:attrName>
                                        </p:attrNameLst>
                                      </p:cBhvr>
                                      <p:to>
                                        <p:strVal val="visible"/>
                                      </p:to>
                                    </p:set>
                                    <p:animEffect transition="in" filter="dissolve">
                                      <p:cBhvr>
                                        <p:cTn id="60" dur="1000"/>
                                        <p:tgtEl>
                                          <p:spTgt spid="552019"/>
                                        </p:tgtEl>
                                      </p:cBhvr>
                                    </p:animEffect>
                                  </p:childTnLst>
                                </p:cTn>
                              </p:par>
                              <p:par>
                                <p:cTn id="61" presetID="9" presetClass="entr" presetSubtype="0" fill="hold" nodeType="withEffect">
                                  <p:stCondLst>
                                    <p:cond delay="0"/>
                                  </p:stCondLst>
                                  <p:childTnLst>
                                    <p:set>
                                      <p:cBhvr>
                                        <p:cTn id="62" dur="1" fill="hold">
                                          <p:stCondLst>
                                            <p:cond delay="0"/>
                                          </p:stCondLst>
                                        </p:cTn>
                                        <p:tgtEl>
                                          <p:spTgt spid="1027"/>
                                        </p:tgtEl>
                                        <p:attrNameLst>
                                          <p:attrName>style.visibility</p:attrName>
                                        </p:attrNameLst>
                                      </p:cBhvr>
                                      <p:to>
                                        <p:strVal val="visible"/>
                                      </p:to>
                                    </p:set>
                                    <p:animEffect transition="in" filter="dissolve">
                                      <p:cBhvr>
                                        <p:cTn id="63" dur="500"/>
                                        <p:tgtEl>
                                          <p:spTgt spid="1027"/>
                                        </p:tgtEl>
                                      </p:cBhvr>
                                    </p:animEffect>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grpId="1" nodeType="clickEffect">
                                  <p:stCondLst>
                                    <p:cond delay="0"/>
                                  </p:stCondLst>
                                  <p:childTnLst>
                                    <p:animMotion origin="layout" path="M 0 0 L 0.25833 0.0555 " pathEditMode="relative" ptsTypes="AA">
                                      <p:cBhvr>
                                        <p:cTn id="67" dur="2000" fill="hold"/>
                                        <p:tgtEl>
                                          <p:spTgt spid="552019"/>
                                        </p:tgtEl>
                                        <p:attrNameLst>
                                          <p:attrName>ppt_x</p:attrName>
                                          <p:attrName>ppt_y</p:attrName>
                                        </p:attrNameLst>
                                      </p:cBhvr>
                                    </p:animMotion>
                                  </p:childTnLst>
                                </p:cTn>
                              </p:par>
                              <p:par>
                                <p:cTn id="68" presetID="9" presetClass="entr" presetSubtype="0" fill="hold" grpId="0" nodeType="withEffect">
                                  <p:stCondLst>
                                    <p:cond delay="0"/>
                                  </p:stCondLst>
                                  <p:childTnLst>
                                    <p:set>
                                      <p:cBhvr>
                                        <p:cTn id="69" dur="1" fill="hold">
                                          <p:stCondLst>
                                            <p:cond delay="0"/>
                                          </p:stCondLst>
                                        </p:cTn>
                                        <p:tgtEl>
                                          <p:spTgt spid="552024"/>
                                        </p:tgtEl>
                                        <p:attrNameLst>
                                          <p:attrName>style.visibility</p:attrName>
                                        </p:attrNameLst>
                                      </p:cBhvr>
                                      <p:to>
                                        <p:strVal val="visible"/>
                                      </p:to>
                                    </p:set>
                                    <p:animEffect transition="in" filter="dissolve">
                                      <p:cBhvr>
                                        <p:cTn id="70" dur="500"/>
                                        <p:tgtEl>
                                          <p:spTgt spid="55202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xit" presetSubtype="0" fill="hold" grpId="1" nodeType="clickEffect">
                                  <p:stCondLst>
                                    <p:cond delay="0"/>
                                  </p:stCondLst>
                                  <p:childTnLst>
                                    <p:animEffect transition="out" filter="dissolve">
                                      <p:cBhvr>
                                        <p:cTn id="74" dur="500"/>
                                        <p:tgtEl>
                                          <p:spTgt spid="552024"/>
                                        </p:tgtEl>
                                      </p:cBhvr>
                                    </p:animEffect>
                                    <p:set>
                                      <p:cBhvr>
                                        <p:cTn id="75" dur="1" fill="hold">
                                          <p:stCondLst>
                                            <p:cond delay="499"/>
                                          </p:stCondLst>
                                        </p:cTn>
                                        <p:tgtEl>
                                          <p:spTgt spid="552024"/>
                                        </p:tgtEl>
                                        <p:attrNameLst>
                                          <p:attrName>style.visibility</p:attrName>
                                        </p:attrNameLst>
                                      </p:cBhvr>
                                      <p:to>
                                        <p:strVal val="hidden"/>
                                      </p:to>
                                    </p:set>
                                  </p:childTnLst>
                                </p:cTn>
                              </p:par>
                              <p:par>
                                <p:cTn id="76" presetID="9" presetClass="exit" presetSubtype="0" fill="hold" grpId="2" nodeType="withEffect">
                                  <p:stCondLst>
                                    <p:cond delay="0"/>
                                  </p:stCondLst>
                                  <p:childTnLst>
                                    <p:animEffect transition="out" filter="dissolve">
                                      <p:cBhvr>
                                        <p:cTn id="77" dur="500"/>
                                        <p:tgtEl>
                                          <p:spTgt spid="552019"/>
                                        </p:tgtEl>
                                      </p:cBhvr>
                                    </p:animEffect>
                                    <p:set>
                                      <p:cBhvr>
                                        <p:cTn id="78" dur="1" fill="hold">
                                          <p:stCondLst>
                                            <p:cond delay="499"/>
                                          </p:stCondLst>
                                        </p:cTn>
                                        <p:tgtEl>
                                          <p:spTgt spid="552019"/>
                                        </p:tgtEl>
                                        <p:attrNameLst>
                                          <p:attrName>style.visibility</p:attrName>
                                        </p:attrNameLst>
                                      </p:cBhvr>
                                      <p:to>
                                        <p:strVal val="hidden"/>
                                      </p:to>
                                    </p:set>
                                  </p:childTnLst>
                                </p:cTn>
                              </p:par>
                              <p:par>
                                <p:cTn id="79" presetID="9" presetClass="exit" presetSubtype="0" fill="hold" nodeType="withEffect">
                                  <p:stCondLst>
                                    <p:cond delay="0"/>
                                  </p:stCondLst>
                                  <p:childTnLst>
                                    <p:animEffect transition="out" filter="dissolve">
                                      <p:cBhvr>
                                        <p:cTn id="80" dur="500"/>
                                        <p:tgtEl>
                                          <p:spTgt spid="1027"/>
                                        </p:tgtEl>
                                      </p:cBhvr>
                                    </p:animEffect>
                                    <p:set>
                                      <p:cBhvr>
                                        <p:cTn id="81" dur="1" fill="hold">
                                          <p:stCondLst>
                                            <p:cond delay="499"/>
                                          </p:stCondLst>
                                        </p:cTn>
                                        <p:tgtEl>
                                          <p:spTgt spid="1027"/>
                                        </p:tgtEl>
                                        <p:attrNameLst>
                                          <p:attrName>style.visibility</p:attrName>
                                        </p:attrNameLst>
                                      </p:cBhvr>
                                      <p:to>
                                        <p:strVal val="hidden"/>
                                      </p:to>
                                    </p:set>
                                  </p:childTnLst>
                                </p:cTn>
                              </p:par>
                            </p:childTnLst>
                          </p:cTn>
                        </p:par>
                        <p:par>
                          <p:cTn id="82" fill="hold">
                            <p:stCondLst>
                              <p:cond delay="500"/>
                            </p:stCondLst>
                            <p:childTnLst>
                              <p:par>
                                <p:cTn id="83" presetID="9" presetClass="entr" presetSubtype="0" fill="hold" grpId="0" nodeType="afterEffect">
                                  <p:stCondLst>
                                    <p:cond delay="0"/>
                                  </p:stCondLst>
                                  <p:childTnLst>
                                    <p:set>
                                      <p:cBhvr>
                                        <p:cTn id="84" dur="1" fill="hold">
                                          <p:stCondLst>
                                            <p:cond delay="0"/>
                                          </p:stCondLst>
                                        </p:cTn>
                                        <p:tgtEl>
                                          <p:spTgt spid="552026"/>
                                        </p:tgtEl>
                                        <p:attrNameLst>
                                          <p:attrName>style.visibility</p:attrName>
                                        </p:attrNameLst>
                                      </p:cBhvr>
                                      <p:to>
                                        <p:strVal val="visible"/>
                                      </p:to>
                                    </p:set>
                                    <p:animEffect transition="in" filter="dissolve">
                                      <p:cBhvr>
                                        <p:cTn id="85" dur="500"/>
                                        <p:tgtEl>
                                          <p:spTgt spid="552026"/>
                                        </p:tgtEl>
                                      </p:cBhvr>
                                    </p:animEffect>
                                  </p:childTnLst>
                                </p:cTn>
                              </p:par>
                              <p:par>
                                <p:cTn id="86" presetID="9" presetClass="entr" presetSubtype="0" fill="hold" nodeType="withEffect">
                                  <p:stCondLst>
                                    <p:cond delay="0"/>
                                  </p:stCondLst>
                                  <p:childTnLst>
                                    <p:set>
                                      <p:cBhvr>
                                        <p:cTn id="87" dur="1" fill="hold">
                                          <p:stCondLst>
                                            <p:cond delay="0"/>
                                          </p:stCondLst>
                                        </p:cTn>
                                        <p:tgtEl>
                                          <p:spTgt spid="552025"/>
                                        </p:tgtEl>
                                        <p:attrNameLst>
                                          <p:attrName>style.visibility</p:attrName>
                                        </p:attrNameLst>
                                      </p:cBhvr>
                                      <p:to>
                                        <p:strVal val="visible"/>
                                      </p:to>
                                    </p:set>
                                    <p:animEffect transition="in" filter="dissolve">
                                      <p:cBhvr>
                                        <p:cTn id="88" dur="500"/>
                                        <p:tgtEl>
                                          <p:spTgt spid="552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26" grpId="0"/>
      <p:bldP spid="551998" grpId="0" animBg="1"/>
      <p:bldP spid="551998" grpId="1" animBg="1"/>
      <p:bldP spid="551999" grpId="0" animBg="1"/>
      <p:bldP spid="551999" grpId="1" animBg="1"/>
      <p:bldP spid="552007" grpId="0" animBg="1"/>
      <p:bldP spid="552007" grpId="1" animBg="1"/>
      <p:bldP spid="552016" grpId="0" animBg="1"/>
      <p:bldP spid="552016" grpId="1" animBg="1"/>
      <p:bldP spid="552016" grpId="2" animBg="1"/>
      <p:bldP spid="552019" grpId="0" animBg="1"/>
      <p:bldP spid="552019" grpId="1" animBg="1"/>
      <p:bldP spid="552019" grpId="2" animBg="1"/>
      <p:bldP spid="552024" grpId="0" animBg="1"/>
      <p:bldP spid="552024" grpId="1" animBg="1"/>
      <p:bldP spid="5520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228600" y="3810000"/>
            <a:ext cx="8763000" cy="1600200"/>
          </a:xfrm>
        </p:spPr>
        <p:txBody>
          <a:bodyPr>
            <a:normAutofit/>
          </a:bodyPr>
          <a:lstStyle/>
          <a:p>
            <a:pPr eaLnBrk="1" hangingPunct="1">
              <a:lnSpc>
                <a:spcPct val="110000"/>
              </a:lnSpc>
              <a:spcBef>
                <a:spcPts val="0"/>
              </a:spcBef>
            </a:pPr>
            <a:endParaRPr lang="en-US" sz="1100" dirty="0">
              <a:solidFill>
                <a:schemeClr val="tx1"/>
              </a:solidFill>
            </a:endParaRPr>
          </a:p>
          <a:p>
            <a:pPr eaLnBrk="1" hangingPunct="1">
              <a:lnSpc>
                <a:spcPct val="110000"/>
              </a:lnSpc>
              <a:spcBef>
                <a:spcPts val="0"/>
              </a:spcBef>
            </a:pPr>
            <a:r>
              <a:rPr lang="en-US" b="1" dirty="0" smtClean="0">
                <a:solidFill>
                  <a:schemeClr val="tx1">
                    <a:lumMod val="50000"/>
                    <a:lumOff val="50000"/>
                  </a:schemeClr>
                </a:solidFill>
              </a:rPr>
              <a:t>Claude Nanjo </a:t>
            </a:r>
            <a:r>
              <a:rPr lang="en-US" b="1" dirty="0" err="1" smtClean="0">
                <a:solidFill>
                  <a:schemeClr val="tx1">
                    <a:lumMod val="50000"/>
                    <a:lumOff val="50000"/>
                  </a:schemeClr>
                </a:solidFill>
              </a:rPr>
              <a:t>M.P.H</a:t>
            </a:r>
            <a:endParaRPr lang="en-US" b="1" dirty="0" smtClean="0">
              <a:solidFill>
                <a:schemeClr val="tx1">
                  <a:lumMod val="50000"/>
                  <a:lumOff val="50000"/>
                </a:schemeClr>
              </a:solidFill>
            </a:endParaRPr>
          </a:p>
          <a:p>
            <a:pPr eaLnBrk="1" hangingPunct="1">
              <a:lnSpc>
                <a:spcPct val="110000"/>
              </a:lnSpc>
              <a:spcBef>
                <a:spcPts val="0"/>
              </a:spcBef>
            </a:pPr>
            <a:r>
              <a:rPr lang="en-US" sz="2000" dirty="0">
                <a:solidFill>
                  <a:schemeClr val="tx1">
                    <a:lumMod val="65000"/>
                    <a:lumOff val="35000"/>
                  </a:schemeClr>
                </a:solidFill>
              </a:rPr>
              <a:t>Sr. Software </a:t>
            </a:r>
            <a:r>
              <a:rPr lang="en-US" sz="2000" dirty="0" smtClean="0">
                <a:solidFill>
                  <a:schemeClr val="tx1">
                    <a:lumMod val="65000"/>
                    <a:lumOff val="35000"/>
                  </a:schemeClr>
                </a:solidFill>
              </a:rPr>
              <a:t>Architect, Cognitive </a:t>
            </a:r>
            <a:r>
              <a:rPr lang="en-US" sz="2000" dirty="0">
                <a:solidFill>
                  <a:schemeClr val="tx1">
                    <a:lumMod val="65000"/>
                    <a:lumOff val="35000"/>
                  </a:schemeClr>
                </a:solidFill>
              </a:rPr>
              <a:t>Medical </a:t>
            </a:r>
            <a:r>
              <a:rPr lang="en-US" sz="2000" dirty="0" smtClean="0">
                <a:solidFill>
                  <a:schemeClr val="tx1">
                    <a:lumMod val="65000"/>
                    <a:lumOff val="35000"/>
                  </a:schemeClr>
                </a:solidFill>
              </a:rPr>
              <a:t>Systems</a:t>
            </a:r>
          </a:p>
          <a:p>
            <a:pPr eaLnBrk="1" hangingPunct="1">
              <a:lnSpc>
                <a:spcPct val="110000"/>
              </a:lnSpc>
              <a:spcBef>
                <a:spcPts val="0"/>
              </a:spcBef>
            </a:pPr>
            <a:r>
              <a:rPr lang="en-US" sz="2000" dirty="0" smtClean="0">
                <a:solidFill>
                  <a:schemeClr val="tx1">
                    <a:lumMod val="65000"/>
                    <a:lumOff val="35000"/>
                  </a:schemeClr>
                </a:solidFill>
              </a:rPr>
              <a:t>Subject Matter Expert, Health eDecisions</a:t>
            </a:r>
            <a:endParaRPr lang="en-US" dirty="0" smtClean="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dirty="0">
              <a:solidFill>
                <a:schemeClr val="tx1"/>
              </a:solidFill>
            </a:endParaRPr>
          </a:p>
          <a:p>
            <a:pPr eaLnBrk="1" hangingPunct="1">
              <a:lnSpc>
                <a:spcPct val="80000"/>
              </a:lnSpc>
            </a:pPr>
            <a:endParaRPr lang="en-US" sz="2800" dirty="0" smtClean="0">
              <a:solidFill>
                <a:schemeClr val="tx1"/>
              </a:solidFill>
            </a:endParaRPr>
          </a:p>
        </p:txBody>
      </p:sp>
      <p:sp>
        <p:nvSpPr>
          <p:cNvPr id="9218" name="Rectangle 2"/>
          <p:cNvSpPr>
            <a:spLocks noGrp="1" noChangeArrowheads="1"/>
          </p:cNvSpPr>
          <p:nvPr>
            <p:ph type="ctrTitle"/>
          </p:nvPr>
        </p:nvSpPr>
        <p:spPr>
          <a:xfrm>
            <a:off x="76200" y="2209800"/>
            <a:ext cx="8991600" cy="1303338"/>
          </a:xfrm>
        </p:spPr>
        <p:txBody>
          <a:bodyPr>
            <a:normAutofit/>
          </a:bodyPr>
          <a:lstStyle/>
          <a:p>
            <a:pPr eaLnBrk="1" hangingPunct="1"/>
            <a:r>
              <a:rPr lang="en-US" dirty="0" smtClean="0"/>
              <a:t>HeD Key Deliverable 1: </a:t>
            </a:r>
            <a:br>
              <a:rPr lang="en-US" dirty="0" smtClean="0"/>
            </a:br>
            <a:r>
              <a:rPr lang="en-US" dirty="0" smtClean="0"/>
              <a:t>Foundational CDS Information Model</a:t>
            </a:r>
            <a:endParaRPr lang="en-US" sz="2700" dirty="0" smtClean="0">
              <a:solidFill>
                <a:schemeClr val="tx1"/>
              </a:solidFill>
            </a:endParaRPr>
          </a:p>
        </p:txBody>
      </p:sp>
      <p:sp>
        <p:nvSpPr>
          <p:cNvPr id="3" name="Slide Number Placeholder 2"/>
          <p:cNvSpPr>
            <a:spLocks noGrp="1"/>
          </p:cNvSpPr>
          <p:nvPr>
            <p:ph type="sldNum" sz="quarter" idx="12"/>
          </p:nvPr>
        </p:nvSpPr>
        <p:spPr/>
        <p:txBody>
          <a:bodyPr/>
          <a:lstStyle/>
          <a:p>
            <a:pPr>
              <a:defRPr/>
            </a:pPr>
            <a:fld id="{60CCF0E0-6862-4889-8A4D-BE3E54E32F63}" type="slidenum">
              <a:rPr lang="en-US" smtClean="0"/>
              <a:pPr>
                <a:defRPr/>
              </a:pPr>
              <a:t>9</a:t>
            </a:fld>
            <a:endParaRPr lang="en-US" dirty="0"/>
          </a:p>
        </p:txBody>
      </p:sp>
    </p:spTree>
    <p:extLst>
      <p:ext uri="{BB962C8B-B14F-4D97-AF65-F5344CB8AC3E}">
        <p14:creationId xmlns:p14="http://schemas.microsoft.com/office/powerpoint/2010/main" val="1181827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6633</TotalTime>
  <Words>5248</Words>
  <Application>Microsoft Office PowerPoint</Application>
  <PresentationFormat>On-screen Show (4:3)</PresentationFormat>
  <Paragraphs>929</Paragraphs>
  <Slides>82</Slides>
  <Notes>61</Notes>
  <HiddenSlides>22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2" baseType="lpstr">
      <vt:lpstr>Monotype Sorts</vt:lpstr>
      <vt:lpstr>ＭＳ Ｐゴシック</vt:lpstr>
      <vt:lpstr>Arial</vt:lpstr>
      <vt:lpstr>Calibri</vt:lpstr>
      <vt:lpstr>Century</vt:lpstr>
      <vt:lpstr>Times New Roman</vt:lpstr>
      <vt:lpstr>Wingdings</vt:lpstr>
      <vt:lpstr>Wingdings 2</vt:lpstr>
      <vt:lpstr>Default Theme</vt:lpstr>
      <vt:lpstr>Visio</vt:lpstr>
      <vt:lpstr>Health eDecisions Initiative –  Closing Ceremony  March 27, 2014</vt:lpstr>
      <vt:lpstr>Agenda</vt:lpstr>
      <vt:lpstr>HeD Goal</vt:lpstr>
      <vt:lpstr>Health eDecisions (HeD)</vt:lpstr>
      <vt:lpstr>Relevant Prior Work</vt:lpstr>
      <vt:lpstr>Accomplishments</vt:lpstr>
      <vt:lpstr>We did it…</vt:lpstr>
      <vt:lpstr>Standards Overview</vt:lpstr>
      <vt:lpstr>HeD Key Deliverable 1:  Foundational CDS Information Model</vt:lpstr>
      <vt:lpstr>Underlying Information Model</vt:lpstr>
      <vt:lpstr>Example Challenge without VMR</vt:lpstr>
      <vt:lpstr>Why Not Just Use C-CDA as the vMR?</vt:lpstr>
      <vt:lpstr>Why Not Just Use C-CDA as the vMR?</vt:lpstr>
      <vt:lpstr>vMR Representation of Equivalent Content</vt:lpstr>
      <vt:lpstr>Simplification – Data Types</vt:lpstr>
      <vt:lpstr>Example vMR Template</vt:lpstr>
      <vt:lpstr>HeD Key Deliverable 2: HL7 CDS Knowledge Artifact Implementation Guide (IG)  (HeD Use Case 1 IG)</vt:lpstr>
      <vt:lpstr>Goal</vt:lpstr>
      <vt:lpstr>Use Case Overview</vt:lpstr>
      <vt:lpstr>Knowledge Artifact Schema</vt:lpstr>
      <vt:lpstr>External Data Example</vt:lpstr>
      <vt:lpstr>Conditions Example</vt:lpstr>
      <vt:lpstr>Communication Action</vt:lpstr>
      <vt:lpstr>HeD Key Deliverable 3:  HL7 Decision Support Service IG  (HeD Use Case 2 IG)</vt:lpstr>
      <vt:lpstr>Goal</vt:lpstr>
      <vt:lpstr>Use Case Overview</vt:lpstr>
      <vt:lpstr>Sample CDS Guidance Services</vt:lpstr>
      <vt:lpstr>Key Standards</vt:lpstr>
      <vt:lpstr>Sample CDS Guidance Service Implementers</vt:lpstr>
      <vt:lpstr>Use Case 1 Pilots</vt:lpstr>
      <vt:lpstr>  Use Case 1 Pilots Goal </vt:lpstr>
      <vt:lpstr>UC 1 Pilot Teams</vt:lpstr>
      <vt:lpstr>UC 1 Pilot Findings</vt:lpstr>
      <vt:lpstr>In Support of UC 1 Pilots: HeD Schema Framework Tool</vt:lpstr>
      <vt:lpstr>Application of Use Case 2: Immunization Calculation Engine (ICE) </vt:lpstr>
      <vt:lpstr>Agenda</vt:lpstr>
      <vt:lpstr> Overview of the ICE Project</vt:lpstr>
      <vt:lpstr> </vt:lpstr>
      <vt:lpstr>PowerPoint Presentation</vt:lpstr>
      <vt:lpstr>ICE Project Principles</vt:lpstr>
      <vt:lpstr>ICE Project Principles (cont’d)</vt:lpstr>
      <vt:lpstr>Project Overview</vt:lpstr>
      <vt:lpstr>PowerPoint Presentation</vt:lpstr>
      <vt:lpstr>ICE Web Service</vt:lpstr>
      <vt:lpstr>CDS Administration Tool (CAT)</vt:lpstr>
      <vt:lpstr>Sample Varicella Rule</vt:lpstr>
      <vt:lpstr>Live Testing (Test Results View)</vt:lpstr>
      <vt:lpstr>Wiki Documentation of Rules http://www.cdsframework.org </vt:lpstr>
      <vt:lpstr>ICE Lessons Learned</vt:lpstr>
      <vt:lpstr>HLN’s Observations</vt:lpstr>
      <vt:lpstr>Future Directions for ICE</vt:lpstr>
      <vt:lpstr>HeD in the “Real World”</vt:lpstr>
      <vt:lpstr>Words from the “Real World”</vt:lpstr>
      <vt:lpstr>Path Forward </vt:lpstr>
      <vt:lpstr>PowerPoint Presentation</vt:lpstr>
      <vt:lpstr>Celebrating our Community</vt:lpstr>
      <vt:lpstr>Thoughts</vt:lpstr>
      <vt:lpstr>Useful S&amp;I Wiki Links</vt:lpstr>
      <vt:lpstr>Contacts:</vt:lpstr>
      <vt:lpstr>Extra Slides</vt:lpstr>
      <vt:lpstr>Clinical Decision Support to Health eDecisions - a brief history…</vt:lpstr>
      <vt:lpstr>Clinical Decision Support to Health eDecisions - a brief history continued</vt:lpstr>
      <vt:lpstr>Deliverables Overview</vt:lpstr>
      <vt:lpstr>vMR Background</vt:lpstr>
      <vt:lpstr>vMR Goal</vt:lpstr>
      <vt:lpstr>Development Methodology</vt:lpstr>
      <vt:lpstr>Summary of vMR Specifications</vt:lpstr>
      <vt:lpstr>CDS Knowledge Artifact Schema</vt:lpstr>
      <vt:lpstr>Expressions</vt:lpstr>
      <vt:lpstr>External Data Example</vt:lpstr>
      <vt:lpstr>Expressions Example</vt:lpstr>
      <vt:lpstr>Conditions Example</vt:lpstr>
      <vt:lpstr>Actions</vt:lpstr>
      <vt:lpstr>Message Action</vt:lpstr>
      <vt:lpstr>Triggers</vt:lpstr>
      <vt:lpstr>Data Event Trigger</vt:lpstr>
      <vt:lpstr>OpenCDS Knowledge Editor</vt:lpstr>
      <vt:lpstr>www.OpenCDS.org</vt:lpstr>
      <vt:lpstr>HeD Schema Framework Tool Design Goals</vt:lpstr>
      <vt:lpstr>HeD Schema Framework Tool Current Status</vt:lpstr>
      <vt:lpstr>HeD Schema Framework Tool Translation Example</vt:lpstr>
      <vt:lpstr>CDS Guidance  Service – Example</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tynisha.r.carter</dc:creator>
  <cp:lastModifiedBy>Claude Nanjo</cp:lastModifiedBy>
  <cp:revision>195</cp:revision>
  <dcterms:created xsi:type="dcterms:W3CDTF">2011-09-28T23:35:58Z</dcterms:created>
  <dcterms:modified xsi:type="dcterms:W3CDTF">2014-03-27T07:32:09Z</dcterms:modified>
</cp:coreProperties>
</file>