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5CD79F-5C89-43C9-87D2-AFB6D7562150}">
  <a:tblStyle styleId="{B95CD79F-5C89-43C9-87D2-AFB6D756215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533400" y="533400"/>
            <a:ext cx="7620000" cy="4343400"/>
          </a:xfrm>
          <a:prstGeom prst="rect">
            <a:avLst/>
          </a:prstGeom>
          <a:noFill/>
          <a:ln>
            <a:noFill/>
          </a:ln>
        </p:spPr>
        <p:txBody>
          <a:bodyPr anchorCtr="0" anchor="ctr" bIns="45700" lIns="91425" spcFirstLastPara="1" rIns="91425" wrap="square" tIns="45700">
            <a:normAutofit/>
          </a:bodyPr>
          <a:lstStyle/>
          <a:p>
            <a:pPr indent="457200" lvl="0" marL="1371600" rtl="0" algn="l">
              <a:lnSpc>
                <a:spcPct val="100000"/>
              </a:lnSpc>
              <a:spcBef>
                <a:spcPts val="0"/>
              </a:spcBef>
              <a:spcAft>
                <a:spcPts val="0"/>
              </a:spcAft>
              <a:buClr>
                <a:schemeClr val="dk1"/>
              </a:buClr>
              <a:buSzPts val="3200"/>
              <a:buFont typeface="Calibri"/>
              <a:buNone/>
            </a:pPr>
            <a:br>
              <a:rPr lang="en-US" sz="3200">
                <a:solidFill>
                  <a:schemeClr val="dk1"/>
                </a:solidFill>
                <a:latin typeface="Calibri"/>
                <a:ea typeface="Calibri"/>
                <a:cs typeface="Calibri"/>
                <a:sym typeface="Calibri"/>
              </a:rPr>
            </a:br>
            <a:r>
              <a:rPr b="1" lang="en-US" sz="4000">
                <a:solidFill>
                  <a:schemeClr val="dk1"/>
                </a:solidFill>
                <a:latin typeface="Calibri"/>
                <a:ea typeface="Calibri"/>
                <a:cs typeface="Calibri"/>
                <a:sym typeface="Calibri"/>
              </a:rPr>
              <a:t>FAKE NEWS DETECTION</a:t>
            </a:r>
            <a:br>
              <a:rPr lang="en-US" sz="4000">
                <a:solidFill>
                  <a:schemeClr val="dk1"/>
                </a:solidFill>
                <a:latin typeface="Calibri"/>
                <a:ea typeface="Calibri"/>
                <a:cs typeface="Calibri"/>
                <a:sym typeface="Calibri"/>
              </a:rPr>
            </a:br>
            <a:br>
              <a:rPr lang="en-US" sz="4000">
                <a:solidFill>
                  <a:schemeClr val="dk1"/>
                </a:solidFill>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Zero Shot</a:t>
            </a:r>
            <a:r>
              <a:rPr lang="en-US" sz="4400">
                <a:solidFill>
                  <a:schemeClr val="dk1"/>
                </a:solidFill>
                <a:latin typeface="Calibri"/>
                <a:ea typeface="Calibri"/>
                <a:cs typeface="Calibri"/>
                <a:sym typeface="Calibri"/>
              </a:rPr>
              <a:t> Approach</a:t>
            </a:r>
            <a:endParaRPr/>
          </a:p>
        </p:txBody>
      </p:sp>
      <p:sp>
        <p:nvSpPr>
          <p:cNvPr id="138" name="Google Shape;13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rPr lang="en-US"/>
              <a:t>So to overcome the data boundation here we use a zero shot method where the model is able to classify </a:t>
            </a:r>
            <a:r>
              <a:rPr lang="en-US"/>
              <a:t>without any prior training. This is done via hypothesis testing where both text and hypothesis are compared.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Conclusion</a:t>
            </a:r>
            <a:endParaRPr/>
          </a:p>
        </p:txBody>
      </p:sp>
      <p:sp>
        <p:nvSpPr>
          <p:cNvPr id="144" name="Google Shape;144;p23"/>
          <p:cNvSpPr txBox="1"/>
          <p:nvPr/>
        </p:nvSpPr>
        <p:spPr>
          <a:xfrm>
            <a:off x="1060450" y="1625600"/>
            <a:ext cx="742315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Paper we discussed the prevalence of fake news and how technology has changed over the last years enabling us to develop tools that can be used in the fight against fake news. We also explored the importance of identifying fake news, the influence that misinformation can have on the public’s decision making and which approaches exist to combat fake news. The current battle against fake news on COVID-19 and the uncertainty surrounding it, shows that a hybrid approach towards fake news detection is needed. Human wisdom as well as digital tools need to be harnessed in this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a:t>
            </a:r>
            <a:br>
              <a:rPr lang="en-US" sz="4400">
                <a:solidFill>
                  <a:schemeClr val="dk1"/>
                </a:solidFill>
                <a:latin typeface="Calibri"/>
                <a:ea typeface="Calibri"/>
                <a:cs typeface="Calibri"/>
                <a:sym typeface="Calibri"/>
              </a:rPr>
            </a:br>
            <a:endParaRPr/>
          </a:p>
        </p:txBody>
      </p:sp>
      <p:sp>
        <p:nvSpPr>
          <p:cNvPr id="150" name="Google Shape;150;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Ahmed, S., Hinkelmann, K., Corradini, F.: Combining machine learning with knowledge engineering to detect fake news in social networks - a survey. In: Proceedings of the AAAI 2019 Spring Symposium, vol. 12 (2019)</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Albright J. Welcome to the era of fake news. Media Commun. 2017;5(2):87. doi: 10.17645/mac.v5i2.977. [CrossRef] [Google Scholar]</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Atodiresei C-S, Tănăselea A, Iftene A. Identifying fake news and fake users on twitter. Procedia Comput. Sci. 2018;126:451–461. doi: 10.1016/j.procs.2018.07.279. [CrossRef] [Google Scholar]</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Burkhardt JM. History of fake news. Libr. Technol. Rep. 2017;53(8):37. [Google Scholar]</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Castelo, S., Almeida, T., Elghafari, A., Santos, A., Pham, K., Nakamura, E., Freire, J.: A topic-agnostic approach for identifying fake news pages. In: Companion Proceedings of the 2019 World Wide Web Conference on - WWW 2019, pp. 975–980 (2019). 10.1145/3308560.3316739</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Chen, Y., Conroy, N.J., Rubin, V.L.: Misleading online content: recognizing clickbait as false news? In: Proceedings of the 2015 ACM on Workshop on Multimodal Deception Detection - WMDD 2015, Seattle, Washington, USA, pp. 15–19. ACM Press (2015a). 10.1145/2823465.2823467</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Chen Yimin, Conroy Nadia K., Rubin Victoria L. News in an online world: The need for an “automatic crap detector” Proceedings of the Association for Information Science and Technology. 2015;52(1):1–4. [Google Scholar]</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Hassan, N., Arslan, F., Li, C., Tremayne, M.: Toward automated fact-checking: detecting check-worthy factual claims by claimbuster. In: Proceedings of the 23rd ACM SIGKDD International Conference on Knowledge Discovery and Data Mining - KDD 2017, Halifax, NS, Canada, pp. 1803–1812. ACM Press (2017). 10.1145/3097983.3098131</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Horne, B.D., Adali, S.: This just in: fake news packs a lot in title, uses simpler, repetitive content in text body, more similar to satire than real news. In: International AAAI Conference on Web and Social Media, vol. 8 (2017)</a:t>
            </a:r>
            <a:endParaRPr/>
          </a:p>
          <a:p>
            <a:pPr indent="-342900" lvl="0" marL="342900" marR="0" rtl="0" algn="l">
              <a:lnSpc>
                <a:spcPct val="100000"/>
              </a:lnSpc>
              <a:spcBef>
                <a:spcPts val="24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Macaulay, T.: Can technology solve the fake news problem it helped create? (2018). https://www.techworld.com/startups/can-technology-solve-fake-news-problem-it-helped-create-3672139/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a:t>
            </a:r>
            <a:endParaRPr/>
          </a:p>
        </p:txBody>
      </p:sp>
      <p:sp>
        <p:nvSpPr>
          <p:cNvPr id="90" name="Google Shape;90;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Paskin defines fake news as “</a:t>
            </a:r>
            <a:r>
              <a:rPr b="1" i="0" lang="en-US" sz="3200" u="sng" cap="none" strike="noStrike">
                <a:solidFill>
                  <a:schemeClr val="dk1"/>
                </a:solidFill>
                <a:latin typeface="Calibri"/>
                <a:ea typeface="Calibri"/>
                <a:cs typeface="Calibri"/>
                <a:sym typeface="Calibri"/>
              </a:rPr>
              <a:t>particular news articles that originate either on mainstream media (online or offline) or social media and have no factual basis, but are presented as facts and not satire”</a:t>
            </a:r>
            <a:r>
              <a:rPr b="0" i="0" lang="en-US" sz="3200" u="none" cap="none" strike="noStrike">
                <a:solidFill>
                  <a:schemeClr val="dk1"/>
                </a:solidFill>
                <a:latin typeface="Calibri"/>
                <a:ea typeface="Calibri"/>
                <a:cs typeface="Calibri"/>
                <a:sym typeface="Calibri"/>
              </a:rPr>
              <a:t>. The importance of combatting fake news is starkly illustrated during the current COVID-19 pandemic.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04875" y="12"/>
            <a:ext cx="8229600" cy="92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Literature Survey A</a:t>
            </a:r>
            <a:r>
              <a:rPr lang="en-US"/>
              <a:t>nd dataset</a:t>
            </a:r>
            <a:endParaRPr/>
          </a:p>
        </p:txBody>
      </p:sp>
      <p:graphicFrame>
        <p:nvGraphicFramePr>
          <p:cNvPr id="96" name="Google Shape;96;p15"/>
          <p:cNvGraphicFramePr/>
          <p:nvPr/>
        </p:nvGraphicFramePr>
        <p:xfrm>
          <a:off x="2086875" y="1032587"/>
          <a:ext cx="3000000" cy="3000000"/>
        </p:xfrm>
        <a:graphic>
          <a:graphicData uri="http://schemas.openxmlformats.org/drawingml/2006/table">
            <a:tbl>
              <a:tblPr>
                <a:noFill/>
                <a:tableStyleId>{B95CD79F-5C89-43C9-87D2-AFB6D7562150}</a:tableStyleId>
              </a:tblPr>
              <a:tblGrid>
                <a:gridCol w="550850"/>
                <a:gridCol w="2971800"/>
                <a:gridCol w="1760525"/>
              </a:tblGrid>
              <a:tr h="1752600">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Sr. 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Title of Paper/Article and Authors names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URL of the website from where it is downloaded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149542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Detecting Fake news Online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https://en.m.wikipedia.org/wiki/Detecting_fake_news_online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108742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Linguistic Based detection of Fake News in Social Media</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https://ijel.ccsenet.org</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108425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3.</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Approaches to Identify Fake News: A Systematic Literature Review</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https://www.ncbi.nlm.nih.gov/pmc/articles/PMC7250114/</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aphicFrame>
        <p:nvGraphicFramePr>
          <p:cNvPr id="101" name="Google Shape;101;p16"/>
          <p:cNvGraphicFramePr/>
          <p:nvPr/>
        </p:nvGraphicFramePr>
        <p:xfrm>
          <a:off x="1781650" y="1369337"/>
          <a:ext cx="3000000" cy="3000000"/>
        </p:xfrm>
        <a:graphic>
          <a:graphicData uri="http://schemas.openxmlformats.org/drawingml/2006/table">
            <a:tbl>
              <a:tblPr>
                <a:noFill/>
                <a:tableStyleId>{B95CD79F-5C89-43C9-87D2-AFB6D7562150}</a:tableStyleId>
              </a:tblPr>
              <a:tblGrid>
                <a:gridCol w="555625"/>
                <a:gridCol w="3001950"/>
                <a:gridCol w="2205025"/>
              </a:tblGrid>
              <a:tr h="1219200">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Sr. 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Title of Paper/Article and Authors names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URL of the website from where it is downloaded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12176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4.</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Fake news detection using discourse segment structure analysis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https://ieeexplore.ieee.org/document/9058106/authors#authors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1103300">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Hindi dataset</a:t>
                      </a:r>
                      <a:endParaRPr sz="1800">
                        <a:solidFill>
                          <a:schemeClr val="dk1"/>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https://github.com/mohit19014/Hindi-Hostility-Detection-CONSTRAINT-2021</a:t>
                      </a:r>
                      <a:endParaRPr sz="1800">
                        <a:solidFill>
                          <a:schemeClr val="dk1"/>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1101725">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English dataset </a:t>
                      </a:r>
                      <a:endParaRPr sz="1800">
                        <a:solidFill>
                          <a:schemeClr val="dk1"/>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https://www.kaggle.com/clmentbisaillon/fake-and-real-news-dataset</a:t>
                      </a:r>
                      <a:endParaRPr sz="1800">
                        <a:solidFill>
                          <a:schemeClr val="dk1"/>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
        <p:nvSpPr>
          <p:cNvPr id="102" name="Google Shape;102;p16"/>
          <p:cNvSpPr txBox="1"/>
          <p:nvPr>
            <p:ph type="title"/>
          </p:nvPr>
        </p:nvSpPr>
        <p:spPr>
          <a:xfrm>
            <a:off x="717975" y="440537"/>
            <a:ext cx="8229600" cy="92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Literature Survey A</a:t>
            </a:r>
            <a:r>
              <a:rPr lang="en-US"/>
              <a:t>nd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108" name="Google Shape;108;p17"/>
          <p:cNvPicPr preferRelativeResize="0"/>
          <p:nvPr>
            <p:ph idx="1" type="body"/>
          </p:nvPr>
        </p:nvPicPr>
        <p:blipFill rotWithShape="1">
          <a:blip r:embed="rId3">
            <a:alphaModFix/>
          </a:blip>
          <a:srcRect b="0" l="0" r="0" t="0"/>
          <a:stretch/>
        </p:blipFill>
        <p:spPr>
          <a:xfrm>
            <a:off x="971550" y="304800"/>
            <a:ext cx="7637462" cy="607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Language Approach</a:t>
            </a:r>
            <a:endParaRPr/>
          </a:p>
        </p:txBody>
      </p:sp>
      <p:sp>
        <p:nvSpPr>
          <p:cNvPr id="114" name="Google Shape;114;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Bag of Words (BOW)</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Semantic Analysis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Deep Syntax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Topic-Agnostic Approach</a:t>
            </a:r>
            <a:endParaRPr/>
          </a:p>
        </p:txBody>
      </p:sp>
      <p:sp>
        <p:nvSpPr>
          <p:cNvPr id="120" name="Google Shape;120;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This category of approaches detect fake news by not considering the content of articles bur rather topic-agnostic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Machine Learning Approach</a:t>
            </a:r>
            <a:endParaRPr/>
          </a:p>
        </p:txBody>
      </p:sp>
      <p:sp>
        <p:nvSpPr>
          <p:cNvPr id="126" name="Google Shape;126;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Machine learning algorithms can be used to identify fake news. This is achieved through using different types of training datasets to refine the algorithms. Datasets enables computer scientists to develop new machine learning approaches and techniques. Datasets are used to train the algorithms to identify fake news.</a:t>
            </a:r>
            <a:endParaRPr/>
          </a:p>
          <a:p>
            <a:pPr indent="0" lvl="0" marL="0" marR="0" rtl="0" algn="l">
              <a:lnSpc>
                <a:spcPct val="100000"/>
              </a:lnSpc>
              <a:spcBef>
                <a:spcPts val="56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A machine learning approach called the rumor identification framework has been developed that legitimizes signals of ambiguous posts so that a person can easily identify fake news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Knowledge Based Approach</a:t>
            </a:r>
            <a:endParaRPr/>
          </a:p>
        </p:txBody>
      </p:sp>
      <p:sp>
        <p:nvSpPr>
          <p:cNvPr id="132" name="Google Shape;132;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Expert Oriented Fact Checking.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Computational Oriented Fact Checking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Crowd Sourcing Oriented</a:t>
            </a:r>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