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11419" r:id="rId3"/>
    <p:sldId id="8532" r:id="rId4"/>
    <p:sldId id="11426" r:id="rId5"/>
    <p:sldId id="11427" r:id="rId6"/>
    <p:sldId id="11428" r:id="rId7"/>
    <p:sldId id="11429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317" autoAdjust="0"/>
  </p:normalViewPr>
  <p:slideViewPr>
    <p:cSldViewPr snapToGrid="0">
      <p:cViewPr varScale="1">
        <p:scale>
          <a:sx n="109" d="100"/>
          <a:sy n="109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26FED-0DD7-4A82-A311-86EEE75CA699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61829-E50B-4091-AE21-893680968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2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87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341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93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E0202-CF07-4CE3-9B06-248522A7C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1C83BA-9D58-4A7C-8329-9DD78222C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88012-6D33-4B13-BF33-61CABE17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D8EA67-3AD3-4EA0-B09F-2B49D6B08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0D85C0-27DB-4AA7-A58B-CF404A79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45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3FEB4-74F6-4998-93D0-6F46AC51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9B0E14-CE5B-4473-865D-61C19510C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42D53-0A5D-415A-9AED-9E175F52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E2EFD-5572-48A5-B370-5BB559757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84E88-69BF-4D63-BE90-989870C3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36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3A8ADB-1A29-4FB9-AE7A-ED9AF09B2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4D3196-A0D2-4014-A87E-87164CE83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900BF8-9590-4A89-BAA5-C37B7ACD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93537-7FB2-4EBC-81F5-1C496001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45934-5EED-4B0C-9DDD-A7818DE9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443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26860EA-C313-45B3-979D-76F40048CC74}"/>
              </a:ext>
            </a:extLst>
          </p:cNvPr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561CA3BB-F80E-418F-ADB5-E0110BF4BEFB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D701EBF0-30B9-4D3E-8154-93EA2F6F010F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64B10D3D-3983-46DD-9928-42C885C3929A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3DD3A87-A987-4CB6-A729-CF8671512F78}"/>
              </a:ext>
            </a:extLst>
          </p:cNvPr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F4E330F3-050F-45AC-886E-396F469BC8DD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150118B7-AB8C-4A02-A326-0E65F009324A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38848993-8791-4510-A3B8-5E1793B19A68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309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943C9-0F47-4B94-B6C9-8EF4B539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A4B20-E8FA-493C-9ECF-4D385ADD2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FCD60-3A2D-4CE2-9F1E-7C54442D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B85B8-5EF1-40A6-A1F5-970C24CA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B532B-1BC7-4D4D-B315-FB54F8C5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9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A521E-9303-4AD5-8714-D5E01FA5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65FF87-28E5-4FF1-ADA1-59F9E2DCB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895E3-FCB4-4965-A894-8656E821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7907B2-8365-49B2-A4B5-E7F78F38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D4B052-6411-4F2C-B862-ABBEF1EB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79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60C44-5783-4A8A-819F-23018CE1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CAEE4-EACE-4B37-8ABB-734DB1D2D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858DB-734C-44F9-8A26-9C3631DD8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528712-35AD-4B92-8F03-91669A03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AE8FB0-AA9F-4A49-B7FC-E74AF682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A90B71-5238-4122-AF8F-EC0C21C5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1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80EBE-7DDB-440A-9FC5-B284AE29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43B3B-BE6B-40F5-B2A7-A0FC93606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4E1D89-B208-45B7-8987-1C2724FD8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58DDA5-EE23-46DA-8B94-32EB93695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02C7D1-07AA-4808-8802-E4057218F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601063-2FED-4EB0-A244-CDC63535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9FDE82-7C61-4DC1-A615-CEB214D8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E117CD-D124-4916-9902-E4F53490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12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F8CC5-F2E6-48E9-BBA6-82A4CB23C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2B39D5-0F7D-465A-AC6C-86AC0840F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B8BD78-3074-4FA5-9585-05A01D8F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409CC1-7E3E-4CED-80CC-FD31ECEF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0A40A54-7759-48E3-9027-7DAA4245BCFF}"/>
              </a:ext>
            </a:extLst>
          </p:cNvPr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ADE71E8F-DBB9-4E63-96D2-29702E94F8A4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5B7C0AEC-305B-4823-9CB8-EF1FA727F63A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87EEA515-FEF5-4413-BEDB-3D0E584E32F5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60DE99E-FB03-4E3F-AB8B-31E7A44015CD}"/>
              </a:ext>
            </a:extLst>
          </p:cNvPr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1A7272AD-E9A4-4ADF-B33F-9E8D6D4D7FAB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E71FF05A-4864-4225-9A3C-FEA621A87E5C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B27376B2-49BB-4874-AEBA-22A1DB5A22CE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15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56BEE7-7634-441F-896F-EF441C96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80F31E-F510-4C14-A310-A97DD82E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6E3198-4FB5-4326-B839-6505267F1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7334FD2-F57D-49CE-B063-C204315F5086}"/>
              </a:ext>
            </a:extLst>
          </p:cNvPr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041FD824-AADB-4063-AA0B-405E86BF9FDF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41C80097-3A17-4789-AF59-B874842B861D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F5407FAF-DF22-426E-B695-9C9013B8DA4C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C9DEEE4-7BFA-4787-A487-1B2410500DAF}"/>
              </a:ext>
            </a:extLst>
          </p:cNvPr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07D21F86-2E3D-479B-AC90-FB601C93D0AD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B571B9A1-FD93-41C9-9240-FCD5CE5DDE1E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CD4C9D14-279A-4424-9F80-CCD3C1660E89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146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2CF95-EF21-487D-9841-BDB4FC91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D49F7-31D0-48A2-B4E4-4CDD731FF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FE60A1-843D-4323-8A4F-49F8D70D1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0634A0-21DA-4C0B-AAAF-52B67CAF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F1F795-6798-4472-A1E7-31EDCC1D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4C359D-8EAB-434E-AB0E-610A199B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76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DCECE-E21C-41CC-862F-A0DFC8D6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650FD0-5E6E-4FE9-BB92-BE2354A86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C2E2EE-6D18-4E5C-8944-A99C7CA4E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75F6A8-A963-4D03-B2DE-C8AE1467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042E8E-2CF7-4DDB-BE1B-492FF9ED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DACCEE-F6B6-4FC5-B22E-EA0AC455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34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6D0321-6142-4F18-8D63-DACD2D96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49BA9D-EA54-45EF-A230-E16A320FA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0BBBA-5296-4AC5-9411-BA77AA40B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76664BA-FAEB-42F3-A8BE-09D6F18B1435}" type="datetimeFigureOut">
              <a:rPr lang="zh-CN" altLang="en-US" smtClean="0"/>
              <a:pPr/>
              <a:t>2021/4/12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731AC9-1796-4915-8C48-861E6CDF9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46FCD6-1171-451F-B699-B1CDEB3CC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08AC1F-CD8D-497D-9859-AB6A0353CDB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27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E4AF0435-B980-4FA0-9BEA-80603292B76E}"/>
              </a:ext>
            </a:extLst>
          </p:cNvPr>
          <p:cNvGrpSpPr/>
          <p:nvPr/>
        </p:nvGrpSpPr>
        <p:grpSpPr>
          <a:xfrm>
            <a:off x="-1" y="0"/>
            <a:ext cx="13097302" cy="6858000"/>
            <a:chOff x="-1" y="0"/>
            <a:chExt cx="13097302" cy="6858000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3A214EF5-DDA2-47E1-BF40-778D414BF404}"/>
                </a:ext>
              </a:extLst>
            </p:cNvPr>
            <p:cNvSpPr/>
            <p:nvPr/>
          </p:nvSpPr>
          <p:spPr>
            <a:xfrm rot="5400000">
              <a:off x="2005082" y="3991971"/>
              <a:ext cx="2768221" cy="238380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69312BFF-0E95-4402-A15E-EFAD7C8B956C}"/>
                </a:ext>
              </a:extLst>
            </p:cNvPr>
            <p:cNvSpPr/>
            <p:nvPr/>
          </p:nvSpPr>
          <p:spPr>
            <a:xfrm rot="5400000">
              <a:off x="-552735" y="842749"/>
              <a:ext cx="6277970" cy="517250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FCF50CD9-BECD-44F1-8C98-03683D4FD366}"/>
                </a:ext>
              </a:extLst>
            </p:cNvPr>
            <p:cNvSpPr/>
            <p:nvPr/>
          </p:nvSpPr>
          <p:spPr>
            <a:xfrm rot="5400000">
              <a:off x="1621240" y="429336"/>
              <a:ext cx="2273490" cy="1994846"/>
            </a:xfrm>
            <a:prstGeom prst="triangle">
              <a:avLst/>
            </a:prstGeom>
            <a:solidFill>
              <a:srgbClr val="DD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5D593E7D-CB98-4D46-A3CC-D9E7189A9A66}"/>
                </a:ext>
              </a:extLst>
            </p:cNvPr>
            <p:cNvSpPr/>
            <p:nvPr/>
          </p:nvSpPr>
          <p:spPr>
            <a:xfrm rot="5400000">
              <a:off x="3417627" y="59143"/>
              <a:ext cx="1105469" cy="987184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040FD8C3-0F36-48AB-A6E4-768EFF2C6679}"/>
                </a:ext>
              </a:extLst>
            </p:cNvPr>
            <p:cNvSpPr/>
            <p:nvPr/>
          </p:nvSpPr>
          <p:spPr>
            <a:xfrm rot="5400000">
              <a:off x="1053149" y="5243017"/>
              <a:ext cx="1105469" cy="98718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A75B3F26-CF4F-4E39-8A8B-6B6627E8A4E0}"/>
                </a:ext>
              </a:extLst>
            </p:cNvPr>
            <p:cNvSpPr/>
            <p:nvPr/>
          </p:nvSpPr>
          <p:spPr>
            <a:xfrm>
              <a:off x="9994711" y="3248734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53E9190E-0273-4875-909D-896F41D07174}"/>
                </a:ext>
              </a:extLst>
            </p:cNvPr>
            <p:cNvSpPr/>
            <p:nvPr/>
          </p:nvSpPr>
          <p:spPr>
            <a:xfrm>
              <a:off x="9171295" y="5643916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188DEC40-803A-4F28-B1EF-6282BD477645}"/>
                </a:ext>
              </a:extLst>
            </p:cNvPr>
            <p:cNvSpPr/>
            <p:nvPr/>
          </p:nvSpPr>
          <p:spPr>
            <a:xfrm>
              <a:off x="9250906" y="4000496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7FC8566B-A901-4DB1-9E23-611FE3EBE7E3}"/>
              </a:ext>
            </a:extLst>
          </p:cNvPr>
          <p:cNvSpPr txBox="1"/>
          <p:nvPr/>
        </p:nvSpPr>
        <p:spPr>
          <a:xfrm>
            <a:off x="4368203" y="1755069"/>
            <a:ext cx="7571303" cy="107721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01073">
              <a:defRPr/>
            </a:pP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小白的数据分析之路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7BBDCFA-5568-4546-9CC4-61947A8A0711}"/>
              </a:ext>
            </a:extLst>
          </p:cNvPr>
          <p:cNvSpPr txBox="1"/>
          <p:nvPr/>
        </p:nvSpPr>
        <p:spPr>
          <a:xfrm>
            <a:off x="4678909" y="3221690"/>
            <a:ext cx="6456298" cy="1128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14000"/>
              </a:lnSpc>
            </a:pPr>
            <a:r>
              <a:rPr lang="zh-CN" altLang="en-US" sz="1200" spc="1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组长：牟金腾 数据建模</a:t>
            </a:r>
            <a:endParaRPr lang="en-US" altLang="zh-CN" sz="1200" spc="1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r">
              <a:lnSpc>
                <a:spcPct val="114000"/>
              </a:lnSpc>
            </a:pPr>
            <a:r>
              <a:rPr lang="zh-CN" altLang="en-US" sz="1200" spc="1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成员：沈钰霖，张嘉昱 资料整合与</a:t>
            </a:r>
            <a:r>
              <a:rPr lang="en-US" altLang="zh-CN" sz="1200" spc="1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1200" spc="1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制作</a:t>
            </a:r>
            <a:endParaRPr lang="en-US" altLang="zh-CN" sz="1200" spc="1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r">
              <a:lnSpc>
                <a:spcPct val="114000"/>
              </a:lnSpc>
            </a:pPr>
            <a:r>
              <a:rPr lang="zh-CN" altLang="en-US" sz="1200" spc="1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李诗雨，张海燕，冯路凯 数据预处理</a:t>
            </a:r>
            <a:endParaRPr lang="en-US" altLang="zh-CN" sz="1200" spc="1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r">
              <a:lnSpc>
                <a:spcPct val="114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r">
              <a:lnSpc>
                <a:spcPct val="114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268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58BDE11-6FEB-4FEE-AFA6-A27A4D950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385" y="2235799"/>
            <a:ext cx="6901147" cy="215052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2327FF8-0B30-4125-B526-D6E47F40B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385" y="4386319"/>
            <a:ext cx="6901147" cy="231226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2AE0362-5203-447E-95DC-BF9F65E907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6640" y="0"/>
            <a:ext cx="6526635" cy="2150521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965BD301-F185-42D9-A8A9-1C9B310EA96B}"/>
              </a:ext>
            </a:extLst>
          </p:cNvPr>
          <p:cNvSpPr txBox="1"/>
          <p:nvPr/>
        </p:nvSpPr>
        <p:spPr>
          <a:xfrm>
            <a:off x="-724709" y="3182778"/>
            <a:ext cx="374417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String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328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21" name="直接连接符 2820"/>
          <p:cNvCxnSpPr>
            <a:cxnSpLocks/>
          </p:cNvCxnSpPr>
          <p:nvPr/>
        </p:nvCxnSpPr>
        <p:spPr>
          <a:xfrm flipH="1">
            <a:off x="3818475" y="760125"/>
            <a:ext cx="6925" cy="235361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2" name="直接连接符 2821"/>
          <p:cNvCxnSpPr>
            <a:cxnSpLocks/>
          </p:cNvCxnSpPr>
          <p:nvPr/>
        </p:nvCxnSpPr>
        <p:spPr>
          <a:xfrm>
            <a:off x="7055656" y="760125"/>
            <a:ext cx="0" cy="2345785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4" name="11 Rectángulo"/>
          <p:cNvSpPr/>
          <p:nvPr/>
        </p:nvSpPr>
        <p:spPr>
          <a:xfrm>
            <a:off x="1022005" y="612750"/>
            <a:ext cx="2480269" cy="4967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age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年龄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29" name="42 Rectángulo"/>
          <p:cNvSpPr/>
          <p:nvPr/>
        </p:nvSpPr>
        <p:spPr>
          <a:xfrm>
            <a:off x="4193163" y="612750"/>
            <a:ext cx="2534194" cy="49678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Balance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每年账户的平均余额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34" name="51 Rectángulo"/>
          <p:cNvSpPr/>
          <p:nvPr/>
        </p:nvSpPr>
        <p:spPr>
          <a:xfrm>
            <a:off x="7373610" y="599605"/>
            <a:ext cx="3317556" cy="50690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Duration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最后一次联系的交流时长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0D492BE7-D556-4BDF-8DE0-AD0CFDACD2C9}"/>
              </a:ext>
            </a:extLst>
          </p:cNvPr>
          <p:cNvSpPr txBox="1"/>
          <p:nvPr/>
        </p:nvSpPr>
        <p:spPr>
          <a:xfrm>
            <a:off x="-854148" y="4455389"/>
            <a:ext cx="374417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num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1 Rectángulo">
            <a:extLst>
              <a:ext uri="{FF2B5EF4-FFF2-40B4-BE49-F238E27FC236}">
                <a16:creationId xmlns:a16="http://schemas.microsoft.com/office/drawing/2014/main" id="{B8C1F0C8-F17B-4814-AA2D-16A1DEDA15C0}"/>
              </a:ext>
            </a:extLst>
          </p:cNvPr>
          <p:cNvSpPr/>
          <p:nvPr/>
        </p:nvSpPr>
        <p:spPr>
          <a:xfrm>
            <a:off x="5387017" y="3476039"/>
            <a:ext cx="2703370" cy="7392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Pdays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距离上次活动最后一次联系该用户，过去了多久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6E8463-E703-4815-B524-D146ECEBB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80" y="1117571"/>
            <a:ext cx="2703370" cy="2020708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64BB0EEB-2CC7-4D26-8009-D2147499B324}"/>
              </a:ext>
            </a:extLst>
          </p:cNvPr>
          <p:cNvSpPr/>
          <p:nvPr/>
        </p:nvSpPr>
        <p:spPr>
          <a:xfrm>
            <a:off x="729080" y="455122"/>
            <a:ext cx="10418089" cy="268897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3EB9F32-EA66-49A3-8A66-387D767B17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464" y="1126867"/>
            <a:ext cx="2898179" cy="202070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473692E-D67F-490A-AF72-460BC5EDB6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448" y="1110460"/>
            <a:ext cx="3584486" cy="1873836"/>
          </a:xfrm>
          <a:prstGeom prst="rect">
            <a:avLst/>
          </a:prstGeom>
        </p:spPr>
      </p:pic>
      <p:sp>
        <p:nvSpPr>
          <p:cNvPr id="29" name="42 Rectángulo">
            <a:extLst>
              <a:ext uri="{FF2B5EF4-FFF2-40B4-BE49-F238E27FC236}">
                <a16:creationId xmlns:a16="http://schemas.microsoft.com/office/drawing/2014/main" id="{9453EF73-9466-44FE-9369-05A042183728}"/>
              </a:ext>
            </a:extLst>
          </p:cNvPr>
          <p:cNvSpPr/>
          <p:nvPr/>
        </p:nvSpPr>
        <p:spPr>
          <a:xfrm>
            <a:off x="8684968" y="3468888"/>
            <a:ext cx="3036977" cy="73922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Previous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在本次活动之前，与该用户交流过的次数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42 Rectángulo">
            <a:extLst>
              <a:ext uri="{FF2B5EF4-FFF2-40B4-BE49-F238E27FC236}">
                <a16:creationId xmlns:a16="http://schemas.microsoft.com/office/drawing/2014/main" id="{74744687-8615-4E62-ABDB-3D098F00BA9A}"/>
              </a:ext>
            </a:extLst>
          </p:cNvPr>
          <p:cNvSpPr/>
          <p:nvPr/>
        </p:nvSpPr>
        <p:spPr>
          <a:xfrm>
            <a:off x="2209764" y="3476039"/>
            <a:ext cx="2521822" cy="7677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campaign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本次活动中，与该用户交流的次数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532A782-AEC8-4DCD-A050-566BF269A9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547" y="4243776"/>
            <a:ext cx="2342290" cy="2368775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E15FCBD4-D823-47A0-A8A8-02BFE60263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52" y="4208111"/>
            <a:ext cx="2483664" cy="2220668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754519EE-BA78-46DD-8F45-1A86691521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470" y="4243776"/>
            <a:ext cx="2339704" cy="2415066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597F5C17-9C53-40C1-A6C5-F91063EF06D3}"/>
              </a:ext>
            </a:extLst>
          </p:cNvPr>
          <p:cNvSpPr/>
          <p:nvPr/>
        </p:nvSpPr>
        <p:spPr>
          <a:xfrm>
            <a:off x="1872949" y="3359188"/>
            <a:ext cx="10202597" cy="329965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362EEEB-34C4-43A8-B2B3-19DD02C3FE14}"/>
              </a:ext>
            </a:extLst>
          </p:cNvPr>
          <p:cNvCxnSpPr>
            <a:cxnSpLocks/>
          </p:cNvCxnSpPr>
          <p:nvPr/>
        </p:nvCxnSpPr>
        <p:spPr>
          <a:xfrm>
            <a:off x="5062425" y="3749526"/>
            <a:ext cx="2587" cy="2807805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95B87E4-3F14-4EEC-BA59-D3554891B076}"/>
              </a:ext>
            </a:extLst>
          </p:cNvPr>
          <p:cNvCxnSpPr>
            <a:cxnSpLocks/>
          </p:cNvCxnSpPr>
          <p:nvPr/>
        </p:nvCxnSpPr>
        <p:spPr>
          <a:xfrm flipH="1">
            <a:off x="8346179" y="3859907"/>
            <a:ext cx="1" cy="2673001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7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12C708A-0D3B-4212-B946-BAF64BBAA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190" y="826179"/>
            <a:ext cx="8969620" cy="520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7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48A4CCF-23DC-4D45-A56C-646BF3D75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330" y="0"/>
            <a:ext cx="4781340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5A47358-E6A1-40AE-8476-3068BE7B6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728" y="856995"/>
            <a:ext cx="3333891" cy="21514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449AF18-EF95-4D94-B5BC-C72001319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728" y="4440477"/>
            <a:ext cx="3868948" cy="92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6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5F649DB-6FA0-409C-858A-A0A24D490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3056027" y="1222663"/>
            <a:ext cx="6079946" cy="441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62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C87F30D-F5C8-4233-95C6-18B95F871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82" y="730448"/>
            <a:ext cx="5195134" cy="53971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579EE25-328E-412B-9655-F2124F724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249" y="2336565"/>
            <a:ext cx="5195134" cy="218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927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自定义 164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37979"/>
      </a:accent1>
      <a:accent2>
        <a:srgbClr val="44546A"/>
      </a:accent2>
      <a:accent3>
        <a:srgbClr val="D37979"/>
      </a:accent3>
      <a:accent4>
        <a:srgbClr val="44546A"/>
      </a:accent4>
      <a:accent5>
        <a:srgbClr val="D37979"/>
      </a:accent5>
      <a:accent6>
        <a:srgbClr val="44645E"/>
      </a:accent6>
      <a:hlink>
        <a:srgbClr val="0563C1"/>
      </a:hlink>
      <a:folHlink>
        <a:srgbClr val="954F72"/>
      </a:folHlink>
    </a:clrScheme>
    <a:fontScheme name="m42sp2mc">
      <a:majorFont>
        <a:latin typeface="庞门正道标题体" panose="020F0302020204030204"/>
        <a:ea typeface="庞门正道标题体"/>
        <a:cs typeface=""/>
      </a:majorFont>
      <a:minorFont>
        <a:latin typeface="庞门正道标题体" panose="020F0502020204030204"/>
        <a:ea typeface="庞门正道标题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92</Words>
  <Application>Microsoft Office PowerPoint</Application>
  <PresentationFormat>宽屏</PresentationFormat>
  <Paragraphs>21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CN Atom</cp:lastModifiedBy>
  <cp:revision>51</cp:revision>
  <dcterms:created xsi:type="dcterms:W3CDTF">2019-05-07T15:53:17Z</dcterms:created>
  <dcterms:modified xsi:type="dcterms:W3CDTF">2021-04-12T07:22:30Z</dcterms:modified>
</cp:coreProperties>
</file>