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4" r:id="rId4"/>
    <p:sldId id="286" r:id="rId5"/>
    <p:sldId id="276" r:id="rId6"/>
    <p:sldId id="285" r:id="rId7"/>
    <p:sldId id="288" r:id="rId8"/>
    <p:sldId id="289" r:id="rId9"/>
    <p:sldId id="282" r:id="rId10"/>
    <p:sldId id="290" r:id="rId11"/>
    <p:sldId id="278" r:id="rId12"/>
    <p:sldId id="279" r:id="rId13"/>
    <p:sldId id="280" r:id="rId14"/>
    <p:sldId id="293" r:id="rId15"/>
    <p:sldId id="28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/>
      <a:tcStyle>
        <a:tcBdr/>
        <a:fill>
          <a:solidFill>
            <a:srgbClr val="FBE9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/>
      <a:tcStyle>
        <a:tcBdr/>
        <a:fill>
          <a:solidFill>
            <a:srgbClr val="FFF3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/>
      <a:tcStyle>
        <a:tcBdr/>
        <a:fill>
          <a:solidFill>
            <a:srgbClr val="E7EF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/>
          <p:cNvSpPr/>
          <p:nvPr/>
        </p:nvSpPr>
        <p:spPr>
          <a:xfrm>
            <a:off x="0" y="-1"/>
            <a:ext cx="12192000" cy="6504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18" name="Google Shape;11;p2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16" name="Google Shape;12;p2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" name="Google Shape;13;p2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9" name="标题文本"/>
          <p:cNvSpPr txBox="1">
            <a:spLocks noGrp="1"/>
          </p:cNvSpPr>
          <p:nvPr>
            <p:ph type="title"/>
          </p:nvPr>
        </p:nvSpPr>
        <p:spPr>
          <a:xfrm>
            <a:off x="972600" y="1763266"/>
            <a:ext cx="10250800" cy="22196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r>
              <a:t>标题文本</a:t>
            </a:r>
          </a:p>
        </p:txBody>
      </p:sp>
      <p:sp>
        <p:nvSpPr>
          <p:cNvPr id="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72835" y="4230532"/>
            <a:ext cx="10250801" cy="7216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72600" y="2771832"/>
            <a:ext cx="10251600" cy="3014802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72432" y="2771832"/>
            <a:ext cx="5032402" cy="3014802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Google Shape;38;p5"/>
          <p:cNvSpPr txBox="1">
            <a:spLocks noGrp="1"/>
          </p:cNvSpPr>
          <p:nvPr>
            <p:ph type="body" sz="quarter" idx="21"/>
          </p:nvPr>
        </p:nvSpPr>
        <p:spPr>
          <a:xfrm>
            <a:off x="6191471" y="2771832"/>
            <a:ext cx="5032402" cy="3014801"/>
          </a:xfrm>
          <a:prstGeom prst="rect">
            <a:avLst/>
          </a:prstGeom>
        </p:spPr>
        <p:txBody>
          <a:bodyPr/>
          <a:lstStyle/>
          <a:p>
            <a:pPr marL="609584" indent="-414855"/>
            <a:endParaRPr/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1632" y="3708967"/>
            <a:ext cx="4401201" cy="2130001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poi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56;p8"/>
          <p:cNvGrpSpPr/>
          <p:nvPr/>
        </p:nvGrpSpPr>
        <p:grpSpPr>
          <a:xfrm>
            <a:off x="1107190" y="5558840"/>
            <a:ext cx="994351" cy="61102"/>
            <a:chOff x="0" y="0"/>
            <a:chExt cx="994350" cy="61101"/>
          </a:xfrm>
        </p:grpSpPr>
        <p:sp>
          <p:nvSpPr>
            <p:cNvPr id="75" name="Google Shape;57;p8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" name="Google Shape;58;p8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89" name="Google Shape;63;p9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87" name="Google Shape;64;p9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8" name="Google Shape;65;p9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90" name="标题文本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6600" y="4215367"/>
            <a:ext cx="4401200" cy="10120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Google Shape;68;p9"/>
          <p:cNvSpPr txBox="1">
            <a:spLocks noGrp="1"/>
          </p:cNvSpPr>
          <p:nvPr>
            <p:ph type="body" sz="half" idx="21"/>
          </p:nvPr>
        </p:nvSpPr>
        <p:spPr>
          <a:xfrm>
            <a:off x="6898967" y="1803500"/>
            <a:ext cx="4499201" cy="4034000"/>
          </a:xfrm>
          <a:prstGeom prst="rect">
            <a:avLst/>
          </a:prstGeom>
        </p:spPr>
        <p:txBody>
          <a:bodyPr/>
          <a:lstStyle/>
          <a:p>
            <a:pPr marL="609584" indent="-414855"/>
            <a:endParaRPr/>
          </a:p>
        </p:txBody>
      </p:sp>
      <p:sp>
        <p:nvSpPr>
          <p:cNvPr id="9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6600" y="5830068"/>
            <a:ext cx="10263200" cy="614001"/>
          </a:xfrm>
          <a:prstGeom prst="rect">
            <a:avLst/>
          </a:prstGeom>
        </p:spPr>
        <p:txBody>
          <a:bodyPr anchor="ctr"/>
          <a:lstStyle>
            <a:lvl1pPr marL="304792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numb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74;p11"/>
          <p:cNvGrpSpPr/>
          <p:nvPr/>
        </p:nvGrpSpPr>
        <p:grpSpPr>
          <a:xfrm>
            <a:off x="1107190" y="5558840"/>
            <a:ext cx="994351" cy="61102"/>
            <a:chOff x="0" y="0"/>
            <a:chExt cx="994350" cy="61101"/>
          </a:xfrm>
        </p:grpSpPr>
        <p:sp>
          <p:nvSpPr>
            <p:cNvPr id="108" name="Google Shape;75;p11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9" name="Google Shape;76;p11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11" name="xx%"/>
          <p:cNvSpPr txBox="1">
            <a:spLocks noGrp="1"/>
          </p:cNvSpPr>
          <p:nvPr>
            <p:ph type="title" hasCustomPrompt="1"/>
          </p:nvPr>
        </p:nvSpPr>
        <p:spPr>
          <a:xfrm>
            <a:off x="972600" y="978599"/>
            <a:ext cx="10251200" cy="1659602"/>
          </a:xfrm>
          <a:prstGeom prst="rect">
            <a:avLst/>
          </a:prstGeom>
        </p:spPr>
        <p:txBody>
          <a:bodyPr/>
          <a:lstStyle>
            <a:lvl1pPr>
              <a:defRPr sz="10600">
                <a:solidFill>
                  <a:srgbClr val="FFFFFF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11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72600" y="3030516"/>
            <a:ext cx="10251200" cy="2107202"/>
          </a:xfrm>
          <a:prstGeom prst="rect">
            <a:avLst/>
          </a:prstGeom>
        </p:spPr>
        <p:txBody>
          <a:bodyPr/>
          <a:lstStyle>
            <a:lvl1pPr marL="609584" indent="-414855"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1291519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1901103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2510688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3120273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12192000" cy="6504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5" name="Google Shape;42;p6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6" name="标题文本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标题文本</a:t>
            </a:r>
          </a:p>
        </p:txBody>
      </p:sp>
      <p:sp>
        <p:nvSpPr>
          <p:cNvPr id="7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4144" y="6402510"/>
            <a:ext cx="379193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u842251462/EC551_Final_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mo2019/EC311_Final_Project" TargetMode="External"/><Relationship Id="rId2" Type="http://schemas.openxmlformats.org/officeDocument/2006/relationships/hyperlink" Target="https://github.com/Digilent/Nexys-A7-100T-XAD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hipverify.com/verilog/verilog-single-port-ra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6;p13"/>
          <p:cNvSpPr txBox="1">
            <a:spLocks noGrp="1"/>
          </p:cNvSpPr>
          <p:nvPr>
            <p:ph type="ctrTitle"/>
          </p:nvPr>
        </p:nvSpPr>
        <p:spPr>
          <a:xfrm>
            <a:off x="972600" y="1763266"/>
            <a:ext cx="10250800" cy="2219601"/>
          </a:xfrm>
          <a:prstGeom prst="rect">
            <a:avLst/>
          </a:prstGeom>
        </p:spPr>
        <p:txBody>
          <a:bodyPr lIns="121899" tIns="121899" rIns="121899" bIns="121899"/>
          <a:lstStyle/>
          <a:p>
            <a:r>
              <a:rPr dirty="0"/>
              <a:t>Bringing the Analog World to Digital Design</a:t>
            </a:r>
          </a:p>
        </p:txBody>
      </p:sp>
      <p:sp>
        <p:nvSpPr>
          <p:cNvPr id="130" name="Google Shape;87;p13"/>
          <p:cNvSpPr txBox="1">
            <a:spLocks noGrp="1"/>
          </p:cNvSpPr>
          <p:nvPr>
            <p:ph type="subTitle" sz="half" idx="1"/>
          </p:nvPr>
        </p:nvSpPr>
        <p:spPr>
          <a:xfrm>
            <a:off x="972832" y="4230532"/>
            <a:ext cx="10347602" cy="1751601"/>
          </a:xfrm>
          <a:prstGeom prst="rect">
            <a:avLst/>
          </a:prstGeom>
        </p:spPr>
        <p:txBody>
          <a:bodyPr lIns="121899" tIns="121899" rIns="121899" bIns="121899">
            <a:normAutofit lnSpcReduction="10000"/>
          </a:bodyPr>
          <a:lstStyle/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Team </a:t>
            </a:r>
            <a:r>
              <a:rPr lang="en-US" dirty="0"/>
              <a:t>M</a:t>
            </a:r>
            <a:r>
              <a:rPr dirty="0"/>
              <a:t>ember</a:t>
            </a:r>
            <a:r>
              <a:rPr lang="en-US" dirty="0"/>
              <a:t>s</a:t>
            </a:r>
            <a:r>
              <a:rPr dirty="0"/>
              <a:t>: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Conor Naughton 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Bin Xu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Yimin Xu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6A99B8-E50B-D9E4-5F68-6F8AAAF87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0" t="5392" r="3678" b="5129"/>
          <a:stretch/>
        </p:blipFill>
        <p:spPr>
          <a:xfrm>
            <a:off x="6875768" y="4041711"/>
            <a:ext cx="4160520" cy="238658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E6D0-1F8A-455D-AFD3-64A4D88F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800" y="1516230"/>
            <a:ext cx="10251600" cy="713601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D9C7C63-77C0-8343-8EE7-6D6716F0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76" y="2229831"/>
            <a:ext cx="9582969" cy="444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20465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8DF6-F784-4F6E-8355-DCA9B3C6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5F33-002C-459E-8BA3-897CD52D3A5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72600" y="2771832"/>
            <a:ext cx="6891240" cy="3014802"/>
          </a:xfrm>
        </p:spPr>
        <p:txBody>
          <a:bodyPr/>
          <a:lstStyle/>
          <a:p>
            <a:r>
              <a:rPr lang="en-US" dirty="0"/>
              <a:t>ADC instantiation</a:t>
            </a:r>
          </a:p>
          <a:p>
            <a:pPr lvl="1"/>
            <a:r>
              <a:rPr lang="en-US" dirty="0"/>
              <a:t>Initializing the control registers to define the ADC operation after configuration</a:t>
            </a:r>
          </a:p>
          <a:p>
            <a:pPr lvl="1"/>
            <a:r>
              <a:rPr lang="en-US" dirty="0"/>
              <a:t>Connect ADC I/Os to the design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DRP is the interface between the ADC and FPGA through which the FPGA can access the ADC registers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297F8-DD21-E0BE-1330-60FBBF4E2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3"/>
          <a:stretch/>
        </p:blipFill>
        <p:spPr>
          <a:xfrm>
            <a:off x="8040455" y="713232"/>
            <a:ext cx="3606482" cy="5915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C3327-51D7-E9F0-2A0C-143F23C8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388" y="5427478"/>
            <a:ext cx="5296359" cy="131837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2BCA3C-7A88-2377-4CA5-64615C6C4773}"/>
              </a:ext>
            </a:extLst>
          </p:cNvPr>
          <p:cNvCxnSpPr/>
          <p:nvPr/>
        </p:nvCxnSpPr>
        <p:spPr>
          <a:xfrm flipV="1">
            <a:off x="7104888" y="2249424"/>
            <a:ext cx="1435608" cy="9418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98E0DC-F707-EA45-AAE1-186D4449C351}"/>
              </a:ext>
            </a:extLst>
          </p:cNvPr>
          <p:cNvCxnSpPr/>
          <p:nvPr/>
        </p:nvCxnSpPr>
        <p:spPr>
          <a:xfrm>
            <a:off x="4736592" y="3657600"/>
            <a:ext cx="3803904" cy="39319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098967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C116-86FE-4382-BFB0-2622ED23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4AD7-8ABE-4E2D-B43F-C3E1854FD92C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Got the game to work [Bin]</a:t>
            </a:r>
          </a:p>
          <a:p>
            <a:pPr lvl="1"/>
            <a:r>
              <a:rPr lang="en-US" sz="1600" dirty="0"/>
              <a:t>Ball movement, start and end game display</a:t>
            </a:r>
          </a:p>
          <a:p>
            <a:r>
              <a:rPr lang="en-US" sz="1600" dirty="0"/>
              <a:t>Demonstrated analog nature of input sensor [Conor]</a:t>
            </a:r>
          </a:p>
          <a:p>
            <a:pPr lvl="1"/>
            <a:r>
              <a:rPr lang="en-US" sz="1600" dirty="0"/>
              <a:t>Pressing harder makes it move faster</a:t>
            </a:r>
          </a:p>
          <a:p>
            <a:pPr lvl="1"/>
            <a:r>
              <a:rPr lang="en-US" sz="1600" dirty="0"/>
              <a:t>Achieved using Wheatstone bridge setup</a:t>
            </a:r>
          </a:p>
          <a:p>
            <a:r>
              <a:rPr lang="en-US" sz="1600" dirty="0"/>
              <a:t>Multi-Channel ADC sampling [Conor]</a:t>
            </a:r>
          </a:p>
          <a:p>
            <a:r>
              <a:rPr lang="en-US" sz="1600" dirty="0"/>
              <a:t>Replaying final frame from game [Bin/Yimin]</a:t>
            </a:r>
          </a:p>
        </p:txBody>
      </p:sp>
    </p:spTree>
    <p:extLst>
      <p:ext uri="{BB962C8B-B14F-4D97-AF65-F5344CB8AC3E}">
        <p14:creationId xmlns:p14="http://schemas.microsoft.com/office/powerpoint/2010/main" val="420970491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9B26-EABB-4AEC-961D-D10F5A1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3958F-B090-45B9-B80B-641FB904439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Use of Quad SPI flash memory</a:t>
            </a:r>
          </a:p>
          <a:p>
            <a:pPr lvl="1"/>
            <a:r>
              <a:rPr lang="en-US" sz="1600" dirty="0"/>
              <a:t>Original plan was to demonstrate NVRAM</a:t>
            </a:r>
          </a:p>
          <a:p>
            <a:pPr lvl="1"/>
            <a:r>
              <a:rPr lang="en-US" sz="1600" dirty="0"/>
              <a:t>Unable to figure out SPI protocol to interact with Quad SPI flash</a:t>
            </a:r>
          </a:p>
          <a:p>
            <a:r>
              <a:rPr lang="en-US" sz="1600" dirty="0"/>
              <a:t>ADC timing issue</a:t>
            </a:r>
          </a:p>
          <a:p>
            <a:pPr lvl="1"/>
            <a:r>
              <a:rPr lang="en-US" sz="1600" dirty="0"/>
              <a:t>Despite flags, still had some issues with output from button press being applied to opposite </a:t>
            </a:r>
          </a:p>
        </p:txBody>
      </p:sp>
    </p:spTree>
    <p:extLst>
      <p:ext uri="{BB962C8B-B14F-4D97-AF65-F5344CB8AC3E}">
        <p14:creationId xmlns:p14="http://schemas.microsoft.com/office/powerpoint/2010/main" val="25255042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EAE-FF2B-BE4C-8D0B-9E80EFC5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A3823-91B2-C24A-B767-75DA7BB0646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https://github.com/xu842251462/EC551_Final_Project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806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F7FD-AE76-32AE-D0DB-BCF99865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69654-7ACF-DA6E-229C-4698B439AC7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https://github.com/Digilent/Nexys-A7-100T-XADC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https://github.com/chmo2019/EC311_Final_Project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https://www.chipverify.com/verilog/verilog-single-port-ram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51470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1;p20"/>
          <p:cNvSpPr txBox="1">
            <a:spLocks noGrp="1"/>
          </p:cNvSpPr>
          <p:nvPr>
            <p:ph type="body" idx="1"/>
          </p:nvPr>
        </p:nvSpPr>
        <p:spPr>
          <a:xfrm>
            <a:off x="890304" y="2047424"/>
            <a:ext cx="10251600" cy="4046401"/>
          </a:xfrm>
          <a:prstGeom prst="rect">
            <a:avLst/>
          </a:prstGeom>
        </p:spPr>
        <p:txBody>
          <a:bodyPr lIns="121899" tIns="121899" rIns="121899" bIns="121899"/>
          <a:lstStyle/>
          <a:p>
            <a:pPr marL="194729" indent="0">
              <a:buNone/>
              <a:defRPr sz="2400"/>
            </a:pPr>
            <a:r>
              <a:rPr lang="en-US" sz="2800" b="1" dirty="0"/>
              <a:t>Goals</a:t>
            </a:r>
            <a:endParaRPr lang="en-US" sz="2400" b="1" dirty="0"/>
          </a:p>
          <a:p>
            <a:pPr>
              <a:defRPr sz="2400"/>
            </a:pPr>
            <a:r>
              <a:rPr sz="2000" dirty="0"/>
              <a:t>Explore the use of analog signals</a:t>
            </a:r>
            <a:endParaRPr lang="en-US" sz="2000" dirty="0"/>
          </a:p>
          <a:p>
            <a:pPr>
              <a:defRPr sz="2400"/>
            </a:pPr>
            <a:r>
              <a:rPr lang="en-US" sz="2000" dirty="0"/>
              <a:t>Deep dive into how Analog to Digital Converters (ADCs) work</a:t>
            </a:r>
          </a:p>
          <a:p>
            <a:pPr>
              <a:defRPr sz="2400"/>
            </a:pPr>
            <a:endParaRPr lang="en-US" sz="2000" dirty="0"/>
          </a:p>
          <a:p>
            <a:pPr marL="194729" indent="0">
              <a:buNone/>
              <a:defRPr sz="2400"/>
            </a:pPr>
            <a:r>
              <a:rPr lang="en-US" sz="2800" b="1" dirty="0"/>
              <a:t>Motivation</a:t>
            </a:r>
            <a:endParaRPr sz="2400" b="1" dirty="0"/>
          </a:p>
          <a:p>
            <a:r>
              <a:rPr lang="en-US" sz="2000" dirty="0"/>
              <a:t>FPGAs work with digital signals however the tasks they are used for often involves analog inputs</a:t>
            </a:r>
          </a:p>
          <a:p>
            <a:r>
              <a:rPr lang="en-US" sz="2000" dirty="0"/>
              <a:t>Requires interacting with and controlling another component of the development board</a:t>
            </a:r>
          </a:p>
        </p:txBody>
      </p:sp>
      <p:pic>
        <p:nvPicPr>
          <p:cNvPr id="4" name="Picture 2" descr="Analog to Digital Signal Diagram">
            <a:extLst>
              <a:ext uri="{FF2B5EF4-FFF2-40B4-BE49-F238E27FC236}">
                <a16:creationId xmlns:a16="http://schemas.microsoft.com/office/drawing/2014/main" id="{F2EC18AF-336E-CB42-BE91-F5C4E1211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356" y="764175"/>
            <a:ext cx="4625644" cy="172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F2C8-2190-4F79-9235-CB16C2A8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62592-E0C4-4FBA-B8A0-F2C2E397D79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72600" y="2771832"/>
            <a:ext cx="10251600" cy="4086168"/>
          </a:xfrm>
        </p:spPr>
        <p:txBody>
          <a:bodyPr>
            <a:normAutofit/>
          </a:bodyPr>
          <a:lstStyle/>
          <a:p>
            <a:r>
              <a:rPr lang="en-US" dirty="0"/>
              <a:t>Two player Pong</a:t>
            </a:r>
          </a:p>
          <a:p>
            <a:pPr lvl="1"/>
            <a:r>
              <a:rPr lang="en-US" dirty="0"/>
              <a:t>Player 1: Paddle on right edge of screen controlled via board buttons</a:t>
            </a:r>
          </a:p>
          <a:p>
            <a:pPr lvl="2"/>
            <a:r>
              <a:rPr lang="en-US" dirty="0"/>
              <a:t>Moves a </a:t>
            </a:r>
            <a:r>
              <a:rPr lang="en-US" b="1" u="sng" dirty="0"/>
              <a:t>discrete</a:t>
            </a:r>
            <a:r>
              <a:rPr lang="en-US" dirty="0"/>
              <a:t> amount with each button press</a:t>
            </a:r>
          </a:p>
          <a:p>
            <a:pPr lvl="3"/>
            <a:r>
              <a:rPr lang="en-US" dirty="0"/>
              <a:t>Demonstrates digital input</a:t>
            </a:r>
          </a:p>
          <a:p>
            <a:pPr lvl="1"/>
            <a:r>
              <a:rPr lang="en-US" dirty="0"/>
              <a:t>Player 2: Paddle on bottom edge of screen controlled via analog controller</a:t>
            </a:r>
          </a:p>
          <a:p>
            <a:pPr lvl="2"/>
            <a:r>
              <a:rPr lang="en-US" dirty="0"/>
              <a:t>Moves a </a:t>
            </a:r>
            <a:r>
              <a:rPr lang="en-US" b="1" u="sng" dirty="0"/>
              <a:t>variable</a:t>
            </a:r>
            <a:r>
              <a:rPr lang="en-US" dirty="0"/>
              <a:t> amount based on analog controller value</a:t>
            </a:r>
          </a:p>
          <a:p>
            <a:pPr lvl="3"/>
            <a:r>
              <a:rPr lang="en-US" dirty="0"/>
              <a:t>Demonstrates analog input</a:t>
            </a:r>
          </a:p>
          <a:p>
            <a:r>
              <a:rPr lang="en-US" dirty="0"/>
              <a:t>Gameplay</a:t>
            </a:r>
          </a:p>
          <a:p>
            <a:pPr lvl="1"/>
            <a:r>
              <a:rPr lang="en-US" dirty="0"/>
              <a:t>Ball starts moving slowly in random direction</a:t>
            </a:r>
          </a:p>
          <a:p>
            <a:pPr lvl="1"/>
            <a:r>
              <a:rPr lang="en-US" dirty="0"/>
              <a:t>Players move paddles to prevent ball from hitting the edge of the screen</a:t>
            </a:r>
          </a:p>
          <a:p>
            <a:pPr lvl="1"/>
            <a:r>
              <a:rPr lang="en-US" dirty="0"/>
              <a:t>Score increases every time the ball hits the paddle</a:t>
            </a:r>
          </a:p>
          <a:p>
            <a:pPr lvl="1"/>
            <a:r>
              <a:rPr lang="en-US" dirty="0"/>
              <a:t>Ball also moves faster each time it hits a paddle</a:t>
            </a:r>
          </a:p>
          <a:p>
            <a:pPr lvl="1"/>
            <a:r>
              <a:rPr lang="en-US" dirty="0"/>
              <a:t>After achieving a certain score, a second ball is inserted into the game</a:t>
            </a:r>
          </a:p>
          <a:p>
            <a:pPr lvl="1"/>
            <a:r>
              <a:rPr lang="en-US" dirty="0"/>
              <a:t>Once the ball does hit the edge of the screen, a “game over” screen appears</a:t>
            </a:r>
          </a:p>
          <a:p>
            <a:pPr lvl="1"/>
            <a:r>
              <a:rPr lang="en-US" dirty="0"/>
              <a:t>After game is lost, user can display the configuration of paddles and ball when they lost by flipping a switch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546B5-03CC-FACF-74B3-8698BAB2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138" y="2200216"/>
            <a:ext cx="4144134" cy="24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999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780D-8920-4003-BCB6-2CAA81F5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to Digital Converter (ADC)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D4FD0-A078-481F-9044-DC5278242D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72600" y="2771832"/>
            <a:ext cx="6306024" cy="3912432"/>
          </a:xfrm>
        </p:spPr>
        <p:txBody>
          <a:bodyPr>
            <a:normAutofit/>
          </a:bodyPr>
          <a:lstStyle/>
          <a:p>
            <a:r>
              <a:rPr lang="en-US" sz="1400" dirty="0"/>
              <a:t>What is an ADC?</a:t>
            </a:r>
          </a:p>
          <a:p>
            <a:pPr lvl="1"/>
            <a:r>
              <a:rPr lang="en-US" sz="1400" dirty="0"/>
              <a:t>HW that takes in an analog signal and converts it to a digital output</a:t>
            </a:r>
          </a:p>
          <a:p>
            <a:pPr lvl="1"/>
            <a:r>
              <a:rPr lang="en-US" sz="1400" dirty="0"/>
              <a:t>In other words, it changes an analog signal that is </a:t>
            </a:r>
            <a:r>
              <a:rPr lang="en-US" sz="1400" b="1" u="sng" dirty="0"/>
              <a:t>continuous</a:t>
            </a:r>
            <a:r>
              <a:rPr lang="en-US" sz="1400" dirty="0"/>
              <a:t> in terms of both time and amplitude to a digital signal that is </a:t>
            </a:r>
            <a:r>
              <a:rPr lang="en-US" sz="1400" b="1" u="sng" dirty="0"/>
              <a:t>discrete</a:t>
            </a:r>
            <a:r>
              <a:rPr lang="en-US" sz="1400" dirty="0"/>
              <a:t> in terms of both time and amplitude</a:t>
            </a:r>
          </a:p>
          <a:p>
            <a:r>
              <a:rPr lang="en-US" sz="1400" dirty="0"/>
              <a:t>How does an ADC work?</a:t>
            </a:r>
          </a:p>
          <a:p>
            <a:pPr lvl="1"/>
            <a:r>
              <a:rPr lang="en-US" sz="1400" dirty="0"/>
              <a:t>Analog input is </a:t>
            </a:r>
            <a:r>
              <a:rPr lang="en-US" sz="1400" b="1" u="sng" dirty="0"/>
              <a:t>sampled</a:t>
            </a:r>
            <a:r>
              <a:rPr lang="en-US" sz="1400" dirty="0"/>
              <a:t> at a certain frequency</a:t>
            </a:r>
          </a:p>
          <a:p>
            <a:pPr lvl="1"/>
            <a:r>
              <a:rPr lang="en-US" sz="1400" dirty="0"/>
              <a:t>Sample is </a:t>
            </a:r>
            <a:r>
              <a:rPr lang="en-US" sz="1400" b="1" u="sng" dirty="0"/>
              <a:t>quantized</a:t>
            </a:r>
            <a:r>
              <a:rPr lang="en-US" sz="1400" dirty="0"/>
              <a:t> into a digital value by comparing with a reference voltage</a:t>
            </a:r>
          </a:p>
          <a:p>
            <a:pPr lvl="1"/>
            <a:r>
              <a:rPr lang="en-US" sz="1400" dirty="0"/>
              <a:t>12-bit ADC =&gt; 4096 quantization levels</a:t>
            </a:r>
          </a:p>
          <a:p>
            <a:r>
              <a:rPr lang="en-US" sz="1400" dirty="0"/>
              <a:t>How does ADC sampling work?</a:t>
            </a:r>
          </a:p>
          <a:p>
            <a:pPr lvl="1"/>
            <a:r>
              <a:rPr lang="en-US" sz="1400" dirty="0"/>
              <a:t>Choose sample rate so the digital output accurately reflects the input (≥ 2x the fastest input frequency) </a:t>
            </a:r>
          </a:p>
          <a:p>
            <a:pPr lvl="1"/>
            <a:r>
              <a:rPr lang="en-US" sz="1400" dirty="0"/>
              <a:t>Max sample rate 1MSPS</a:t>
            </a:r>
          </a:p>
          <a:p>
            <a:endParaRPr lang="en-US" sz="900" dirty="0"/>
          </a:p>
        </p:txBody>
      </p:sp>
      <p:pic>
        <p:nvPicPr>
          <p:cNvPr id="1026" name="Picture 2" descr="Analog to Digital Signal Diagram">
            <a:extLst>
              <a:ext uri="{FF2B5EF4-FFF2-40B4-BE49-F238E27FC236}">
                <a16:creationId xmlns:a16="http://schemas.microsoft.com/office/drawing/2014/main" id="{902175C8-EBF9-7AED-F55D-82954BBF5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837" y="2515437"/>
            <a:ext cx="4112865" cy="153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gital Signal Resolution Example">
            <a:extLst>
              <a:ext uri="{FF2B5EF4-FFF2-40B4-BE49-F238E27FC236}">
                <a16:creationId xmlns:a16="http://schemas.microsoft.com/office/drawing/2014/main" id="{B01502CB-FDB2-8814-A133-7EC6E28D0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704" y="4386199"/>
            <a:ext cx="3181615" cy="19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1CAB8E-C59C-28EC-7C61-7FEB8A3F78AB}"/>
              </a:ext>
            </a:extLst>
          </p:cNvPr>
          <p:cNvSpPr txBox="1"/>
          <p:nvPr/>
        </p:nvSpPr>
        <p:spPr>
          <a:xfrm>
            <a:off x="8884920" y="6291071"/>
            <a:ext cx="263318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Illustration of quantization levels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1A998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F726B-D32F-6031-AA21-AF013FC37FEE}"/>
              </a:ext>
            </a:extLst>
          </p:cNvPr>
          <p:cNvSpPr txBox="1"/>
          <p:nvPr/>
        </p:nvSpPr>
        <p:spPr>
          <a:xfrm>
            <a:off x="7986550" y="3995142"/>
            <a:ext cx="411286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Illustration of analog input being approximated by a digital output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1A998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98047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780D-8920-4003-BCB6-2CAA81F5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ADC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D4FD0-A078-481F-9044-DC5278242D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72600" y="2771832"/>
            <a:ext cx="5818818" cy="3912432"/>
          </a:xfrm>
        </p:spPr>
        <p:txBody>
          <a:bodyPr>
            <a:normAutofit/>
          </a:bodyPr>
          <a:lstStyle/>
          <a:p>
            <a:r>
              <a:rPr lang="en-US" sz="1400" dirty="0"/>
              <a:t>What are the </a:t>
            </a:r>
            <a:r>
              <a:rPr lang="en-US" sz="1400" b="1" u="sng" dirty="0"/>
              <a:t>peripheral</a:t>
            </a:r>
            <a:r>
              <a:rPr lang="en-US" sz="1400" dirty="0"/>
              <a:t> components to the ADC?</a:t>
            </a:r>
          </a:p>
          <a:p>
            <a:pPr lvl="1"/>
            <a:r>
              <a:rPr lang="en-US" sz="1400" dirty="0"/>
              <a:t>Input mux</a:t>
            </a:r>
          </a:p>
          <a:p>
            <a:pPr lvl="1"/>
            <a:r>
              <a:rPr lang="en-US" sz="1400" dirty="0"/>
              <a:t>Status and control registers</a:t>
            </a:r>
          </a:p>
          <a:p>
            <a:pPr lvl="1"/>
            <a:r>
              <a:rPr lang="en-US" sz="1400" dirty="0"/>
              <a:t>Reference generator</a:t>
            </a:r>
          </a:p>
          <a:p>
            <a:pPr lvl="1"/>
            <a:r>
              <a:rPr lang="en-US" sz="1400" dirty="0"/>
              <a:t>Dynamic Reconfiguration Port (DRP) Interface</a:t>
            </a:r>
          </a:p>
          <a:p>
            <a:r>
              <a:rPr lang="en-US" sz="1400" dirty="0"/>
              <a:t>What </a:t>
            </a:r>
            <a:r>
              <a:rPr lang="en-US" sz="1400" b="1" u="sng" dirty="0"/>
              <a:t>parameters</a:t>
            </a:r>
            <a:r>
              <a:rPr lang="en-US" sz="1400" dirty="0"/>
              <a:t> define how the ADC works?</a:t>
            </a:r>
          </a:p>
          <a:p>
            <a:pPr lvl="1"/>
            <a:r>
              <a:rPr lang="en-US" sz="1400" dirty="0"/>
              <a:t>Sample averaging</a:t>
            </a:r>
          </a:p>
          <a:p>
            <a:pPr lvl="1"/>
            <a:r>
              <a:rPr lang="en-US" sz="1400" dirty="0"/>
              <a:t>Unipolar or differential measurement mode</a:t>
            </a:r>
          </a:p>
          <a:p>
            <a:pPr lvl="1"/>
            <a:r>
              <a:rPr lang="en-US" sz="1400" dirty="0"/>
              <a:t>Settling time</a:t>
            </a:r>
          </a:p>
          <a:p>
            <a:pPr lvl="1"/>
            <a:endParaRPr lang="en-US" sz="900" dirty="0"/>
          </a:p>
          <a:p>
            <a:endParaRPr lang="en-US" sz="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E349C-7497-4B4F-A8D4-CAA1F318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835" y="1212406"/>
            <a:ext cx="4639530" cy="2518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CA4DFB-39B4-D16A-4122-7C579B6D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307" y="3975102"/>
            <a:ext cx="3400006" cy="2473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72578C-B77A-A680-A5A2-428137CA5C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251"/>
          <a:stretch/>
        </p:blipFill>
        <p:spPr>
          <a:xfrm>
            <a:off x="2617784" y="5102352"/>
            <a:ext cx="5166808" cy="16824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8E0282-1BA6-9B3B-D3CA-34509FE3995F}"/>
              </a:ext>
            </a:extLst>
          </p:cNvPr>
          <p:cNvSpPr/>
          <p:nvPr/>
        </p:nvSpPr>
        <p:spPr>
          <a:xfrm>
            <a:off x="9518904" y="1813064"/>
            <a:ext cx="1017240" cy="135076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1A998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F38CE-CA3C-B9A9-C1BF-807A5E8E9B86}"/>
              </a:ext>
            </a:extLst>
          </p:cNvPr>
          <p:cNvSpPr txBox="1"/>
          <p:nvPr/>
        </p:nvSpPr>
        <p:spPr>
          <a:xfrm>
            <a:off x="7819501" y="3619602"/>
            <a:ext cx="411286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 err="1"/>
              <a:t>Nexys</a:t>
            </a:r>
            <a:r>
              <a:rPr lang="en-US" sz="1100" dirty="0"/>
              <a:t> A7 ADC Block Diagram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1A998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BBC25-1636-2B8C-D328-5530E38227CA}"/>
              </a:ext>
            </a:extLst>
          </p:cNvPr>
          <p:cNvSpPr txBox="1"/>
          <p:nvPr/>
        </p:nvSpPr>
        <p:spPr>
          <a:xfrm>
            <a:off x="7971092" y="6411948"/>
            <a:ext cx="411286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ADC Input/Output Signals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1A998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2F360-DE02-74DA-F1F3-3A5797A067FD}"/>
              </a:ext>
            </a:extLst>
          </p:cNvPr>
          <p:cNvSpPr txBox="1"/>
          <p:nvPr/>
        </p:nvSpPr>
        <p:spPr>
          <a:xfrm>
            <a:off x="3175141" y="6574675"/>
            <a:ext cx="411286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ADC Timing Diagram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1A998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83699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75CA-A2E5-A662-A70A-10994A9F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Force Sensitive Resistor (FSR)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E9B22-A2C5-B2DD-9EFE-AF2163F005A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72600" y="2771832"/>
            <a:ext cx="6981792" cy="3014802"/>
          </a:xfrm>
        </p:spPr>
        <p:txBody>
          <a:bodyPr>
            <a:normAutofit/>
          </a:bodyPr>
          <a:lstStyle/>
          <a:p>
            <a:r>
              <a:rPr lang="en-US" sz="1400" dirty="0"/>
              <a:t>FSR is an electrical component which changes its resistance when a force or pressure is applied.</a:t>
            </a:r>
          </a:p>
          <a:p>
            <a:r>
              <a:rPr lang="en-US" sz="1400" dirty="0"/>
              <a:t>Composed of two substrate layers sandwiching together a conductive film and a spacer.</a:t>
            </a:r>
          </a:p>
          <a:p>
            <a:r>
              <a:rPr lang="en-US" sz="1400" dirty="0"/>
              <a:t>The substrate layer on the spacer side also has a conductive ink printed on it.</a:t>
            </a:r>
          </a:p>
          <a:p>
            <a:r>
              <a:rPr lang="en-US" sz="1400" dirty="0"/>
              <a:t>More force =&gt; air pushed out of space =&gt; film contacts conductive print =&gt; resistance decreases</a:t>
            </a:r>
          </a:p>
          <a:p>
            <a:r>
              <a:rPr lang="en-US" sz="1400" dirty="0"/>
              <a:t>Problem: Not very </a:t>
            </a:r>
            <a:r>
              <a:rPr lang="en-US" sz="1400" b="1" u="sng" dirty="0"/>
              <a:t>differentiable</a:t>
            </a:r>
            <a:r>
              <a:rPr lang="en-US" sz="1400" dirty="0"/>
              <a:t> (i.e., basically a 1 or 0)</a:t>
            </a:r>
          </a:p>
          <a:p>
            <a:r>
              <a:rPr lang="en-US" sz="1400" dirty="0"/>
              <a:t>Solution: Wheatstone Bridge</a:t>
            </a:r>
          </a:p>
        </p:txBody>
      </p:sp>
      <p:sp>
        <p:nvSpPr>
          <p:cNvPr id="7" name="AutoShape 8" descr="A Wheatstone bridge has four resistors forming the sides of a diamond shape. A battery is connected across one pair of opposite corners, and a galvanometer across the other pair.">
            <a:extLst>
              <a:ext uri="{FF2B5EF4-FFF2-40B4-BE49-F238E27FC236}">
                <a16:creationId xmlns:a16="http://schemas.microsoft.com/office/drawing/2014/main" id="{7778454C-7312-87A0-4AAB-EB215232D3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E8834F-8BEC-6E8E-8202-75C81CEBC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467" y="4572000"/>
            <a:ext cx="2325654" cy="17987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A299DB-CC94-D732-CE5F-8EC6BBD8B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009" y="129979"/>
            <a:ext cx="4012188" cy="37344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C16B1C-3E9E-FB83-87CA-CB8714D4915F}"/>
              </a:ext>
            </a:extLst>
          </p:cNvPr>
          <p:cNvSpPr txBox="1"/>
          <p:nvPr/>
        </p:nvSpPr>
        <p:spPr>
          <a:xfrm>
            <a:off x="8897112" y="6370797"/>
            <a:ext cx="322580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1A998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Wheatstone Bridge with a variable resistor Rx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E696-759D-C35D-BE54-542769C272D5}"/>
              </a:ext>
            </a:extLst>
          </p:cNvPr>
          <p:cNvSpPr txBox="1"/>
          <p:nvPr/>
        </p:nvSpPr>
        <p:spPr>
          <a:xfrm>
            <a:off x="8065009" y="3859366"/>
            <a:ext cx="401218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1A998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Breakdown of Force Sensitive Resistor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427FD-9314-4001-6A55-6F7E7712DFA6}"/>
                  </a:ext>
                </a:extLst>
              </p:cNvPr>
              <p:cNvSpPr txBox="1"/>
              <p:nvPr/>
            </p:nvSpPr>
            <p:spPr>
              <a:xfrm>
                <a:off x="5866546" y="5444374"/>
                <a:ext cx="3232744" cy="6223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1A9988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1A9988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1A9988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𝐺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1A9988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1A9988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1A9988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1A9988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𝑅𝑒𝑓</m:t>
                          </m:r>
                        </m:sub>
                      </m:sSub>
                      <m:d>
                        <m:d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1A9988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1A9988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1A9988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Arial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1A9988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Arial"/>
                                      <a:sym typeface="Arial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1A9988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Arial"/>
                                      <a:sym typeface="Arial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1A9988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1A9988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427FD-9314-4001-6A55-6F7E7712D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546" y="5444374"/>
                <a:ext cx="3232744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7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E014-24B6-4F26-82D2-8232BDF7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1758200"/>
            <a:ext cx="5549941" cy="713601"/>
          </a:xfrm>
        </p:spPr>
        <p:txBody>
          <a:bodyPr>
            <a:normAutofit/>
          </a:bodyPr>
          <a:lstStyle/>
          <a:p>
            <a:r>
              <a:rPr lang="en-US" dirty="0"/>
              <a:t>Pong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67B4A-B026-46B7-9D6E-BC609B9CE30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2291" y="2573357"/>
            <a:ext cx="7623029" cy="3304116"/>
          </a:xfrm>
        </p:spPr>
        <p:txBody>
          <a:bodyPr>
            <a:normAutofit/>
          </a:bodyPr>
          <a:lstStyle/>
          <a:p>
            <a:r>
              <a:rPr lang="en-US" sz="1400" dirty="0"/>
              <a:t>How did we change the game?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We need to pass the analog signal to the game.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Replaced the original input</a:t>
            </a:r>
            <a:r>
              <a:rPr lang="zh-CN" altLang="en-US" sz="1400" dirty="0"/>
              <a:t> </a:t>
            </a:r>
            <a:r>
              <a:rPr lang="en-US" sz="1400" dirty="0"/>
              <a:t>buttons with with the analog signal from the ADC.</a:t>
            </a:r>
            <a:r>
              <a:rPr lang="zh-CN" altLang="en-US" sz="1400" dirty="0"/>
              <a:t> </a:t>
            </a:r>
            <a:endParaRPr lang="en-US" sz="1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Added replay </a:t>
            </a:r>
            <a:r>
              <a:rPr lang="en-US" altLang="zh-CN" sz="1400" dirty="0"/>
              <a:t>button</a:t>
            </a:r>
            <a:r>
              <a:rPr lang="en-US" sz="1400" dirty="0"/>
              <a:t> for capturing the last image before game over.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400" dirty="0"/>
              <a:t>C</a:t>
            </a:r>
            <a:r>
              <a:rPr lang="en-US" sz="1400" dirty="0"/>
              <a:t>aptur</a:t>
            </a:r>
            <a:r>
              <a:rPr lang="en-US" altLang="zh-CN" sz="1400" dirty="0"/>
              <a:t>ing</a:t>
            </a:r>
            <a:r>
              <a:rPr lang="en-US" sz="1400" dirty="0"/>
              <a:t> the end game signal to VGA</a:t>
            </a:r>
            <a:r>
              <a:rPr lang="en-US" altLang="zh-CN" sz="14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400" dirty="0"/>
              <a:t>Getting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speed</a:t>
            </a:r>
            <a:r>
              <a:rPr lang="zh-CN" altLang="en-US" sz="1400" dirty="0"/>
              <a:t> </a:t>
            </a:r>
            <a:r>
              <a:rPr lang="en-US" altLang="zh-CN" sz="1400" dirty="0"/>
              <a:t>signal</a:t>
            </a:r>
            <a:r>
              <a:rPr lang="zh-CN" altLang="en-US" sz="1400" dirty="0"/>
              <a:t> </a:t>
            </a:r>
            <a:r>
              <a:rPr lang="en-US" altLang="zh-CN" sz="1400" dirty="0"/>
              <a:t>from</a:t>
            </a:r>
            <a:r>
              <a:rPr lang="zh-CN" altLang="en-US" sz="1400" dirty="0"/>
              <a:t> </a:t>
            </a:r>
            <a:r>
              <a:rPr lang="en-US" altLang="zh-CN" sz="1400" dirty="0"/>
              <a:t>ADC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control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speed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paddle</a:t>
            </a:r>
            <a:r>
              <a:rPr lang="zh-CN" altLang="en-US" sz="1400" dirty="0"/>
              <a:t> </a:t>
            </a:r>
            <a:r>
              <a:rPr lang="en-US" altLang="zh-CN" sz="1400" dirty="0"/>
              <a:t>movement.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marL="194729" indent="0">
              <a:buNone/>
            </a:pPr>
            <a:r>
              <a:rPr lang="zh-CN" altLang="en-US" sz="1400" dirty="0"/>
              <a:t>         </a:t>
            </a:r>
            <a:r>
              <a:rPr lang="en-US" sz="1400" dirty="0"/>
              <a:t>    </a:t>
            </a:r>
          </a:p>
          <a:p>
            <a:r>
              <a:rPr lang="en-US" sz="1400" dirty="0"/>
              <a:t>How do we use the output of the ADC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400" dirty="0"/>
              <a:t>There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only one</a:t>
            </a:r>
            <a:r>
              <a:rPr lang="zh-CN" altLang="en-US" sz="1400" dirty="0"/>
              <a:t> </a:t>
            </a:r>
            <a:r>
              <a:rPr lang="en-US" altLang="zh-CN" sz="1400" dirty="0"/>
              <a:t>analog</a:t>
            </a:r>
            <a:r>
              <a:rPr lang="zh-CN" altLang="en-US" sz="1400" dirty="0"/>
              <a:t> </a:t>
            </a:r>
            <a:r>
              <a:rPr lang="en-US" altLang="zh-CN" sz="1400" dirty="0"/>
              <a:t>output</a:t>
            </a:r>
            <a:r>
              <a:rPr lang="zh-CN" altLang="en-US" sz="1400" dirty="0"/>
              <a:t> </a:t>
            </a:r>
            <a:r>
              <a:rPr lang="en-US" altLang="zh-CN" sz="1400" dirty="0"/>
              <a:t>each</a:t>
            </a:r>
            <a:r>
              <a:rPr lang="zh-CN" altLang="en-US" sz="1400" dirty="0"/>
              <a:t> </a:t>
            </a:r>
            <a:r>
              <a:rPr lang="en-US" altLang="zh-CN" sz="1400" dirty="0"/>
              <a:t>time.</a:t>
            </a:r>
            <a:r>
              <a:rPr lang="zh-CN" altLang="en-US" sz="1400" dirty="0"/>
              <a:t> </a:t>
            </a:r>
            <a:r>
              <a:rPr lang="en-US" altLang="zh-CN" sz="1400" dirty="0"/>
              <a:t>The signal is passed to the Analog2Game. Analog2Game will pass the direction to the game.</a:t>
            </a:r>
            <a:endParaRPr 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A0EB04-7852-4B4C-9A96-72A3F2F9D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72" y="634054"/>
            <a:ext cx="4067420" cy="239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61D496B-C532-1D4A-92F5-655C5EAAA5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9" t="9301" r="9101" b="11370"/>
          <a:stretch/>
        </p:blipFill>
        <p:spPr bwMode="auto">
          <a:xfrm>
            <a:off x="5641848" y="5140252"/>
            <a:ext cx="3374137" cy="161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002F2C1-81FC-764C-A027-7B42EC571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985" y="3041146"/>
            <a:ext cx="3084575" cy="37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3146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7C6A1F3-A232-8145-A52A-943B3DC98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39" y="3997932"/>
            <a:ext cx="8575849" cy="284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38674-0580-974E-B19A-D94B66DB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VGA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37C65-DB9B-E04D-A93D-3CDEAB039F9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4380" y="2702177"/>
            <a:ext cx="6037860" cy="3014802"/>
          </a:xfrm>
        </p:spPr>
        <p:txBody>
          <a:bodyPr>
            <a:normAutofit/>
          </a:bodyPr>
          <a:lstStyle/>
          <a:p>
            <a:r>
              <a:rPr lang="en-US" sz="1400" dirty="0"/>
              <a:t>We also need to replay the last frame of game</a:t>
            </a:r>
          </a:p>
          <a:p>
            <a:r>
              <a:rPr lang="en-US" sz="1400" dirty="0"/>
              <a:t>Capture the position of paddle and square, send it to the VGA</a:t>
            </a:r>
          </a:p>
          <a:p>
            <a:r>
              <a:rPr lang="en-US" sz="1400" dirty="0"/>
              <a:t>Using mode switch to show the image we capture from the game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386606-00C1-5746-A91C-7122A98D9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469" y="690246"/>
            <a:ext cx="5681031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6218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E014-24B6-4F26-82D2-8232BDF7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67B4A-B026-46B7-9D6E-BC609B9CE30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were we planning on doing with the memory?</a:t>
            </a:r>
          </a:p>
          <a:p>
            <a:pPr lvl="1"/>
            <a:r>
              <a:rPr lang="en-US" dirty="0"/>
              <a:t>Record the process of playing and replay it after game over</a:t>
            </a:r>
          </a:p>
          <a:p>
            <a:r>
              <a:rPr lang="en-US" dirty="0"/>
              <a:t>Why didn’t it work?</a:t>
            </a:r>
          </a:p>
          <a:p>
            <a:pPr lvl="1"/>
            <a:r>
              <a:rPr lang="en-US" dirty="0"/>
              <a:t>Possible overwritten data </a:t>
            </a:r>
          </a:p>
          <a:p>
            <a:pPr lvl="1"/>
            <a:r>
              <a:rPr lang="en-US" dirty="0"/>
              <a:t>The delay of redrawing is overlapped by next redrawing </a:t>
            </a:r>
          </a:p>
          <a:p>
            <a:r>
              <a:rPr lang="en-US" dirty="0"/>
              <a:t>How does Quad SPI flash work?</a:t>
            </a:r>
          </a:p>
          <a:p>
            <a:pPr lvl="1"/>
            <a:r>
              <a:rPr lang="en-US" dirty="0"/>
              <a:t>Not suitable for saving data</a:t>
            </a:r>
          </a:p>
          <a:p>
            <a:r>
              <a:rPr lang="en-US" dirty="0"/>
              <a:t>What did we end up doing instead?</a:t>
            </a:r>
          </a:p>
          <a:p>
            <a:pPr lvl="1"/>
            <a:r>
              <a:rPr lang="en-US" dirty="0"/>
              <a:t>Saving images of game process such as when square hits the edge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9C0BD-15AF-4E0B-9DEA-E9AA6A7FEC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45" b="-1064"/>
          <a:stretch/>
        </p:blipFill>
        <p:spPr>
          <a:xfrm>
            <a:off x="8238282" y="2471801"/>
            <a:ext cx="3871885" cy="4124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86732E-5267-4B74-84B8-2FF632E432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69" b="12396"/>
          <a:stretch/>
        </p:blipFill>
        <p:spPr>
          <a:xfrm>
            <a:off x="4858652" y="4883086"/>
            <a:ext cx="3379630" cy="180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640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910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Helvetica</vt:lpstr>
      <vt:lpstr>Lato</vt:lpstr>
      <vt:lpstr>Raleway</vt:lpstr>
      <vt:lpstr>Streamline</vt:lpstr>
      <vt:lpstr>Bringing the Analog World to Digital Design</vt:lpstr>
      <vt:lpstr>PowerPoint Presentation</vt:lpstr>
      <vt:lpstr>Game Description</vt:lpstr>
      <vt:lpstr>Analog to Digital Converter (ADC)</vt:lpstr>
      <vt:lpstr>Further ADC Details</vt:lpstr>
      <vt:lpstr>Force Sensitive Resistor (FSR)</vt:lpstr>
      <vt:lpstr>Pong Game</vt:lpstr>
      <vt:lpstr>VGA Controller</vt:lpstr>
      <vt:lpstr>Memory</vt:lpstr>
      <vt:lpstr>Block Diagram</vt:lpstr>
      <vt:lpstr>Verilog Example</vt:lpstr>
      <vt:lpstr>Successes</vt:lpstr>
      <vt:lpstr>Failures</vt:lpstr>
      <vt:lpstr>GitHub Link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the Analog World to Digital Design</dc:title>
  <dc:creator>Naughton, Conor</dc:creator>
  <cp:lastModifiedBy>Naughton Conor</cp:lastModifiedBy>
  <cp:revision>54</cp:revision>
  <dcterms:modified xsi:type="dcterms:W3CDTF">2022-12-08T03:26:41Z</dcterms:modified>
</cp:coreProperties>
</file>