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67" r:id="rId18"/>
    <p:sldId id="274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B702-6C7E-4D3C-A9EB-E75813581C4E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BBEFD-3D20-477F-8F7F-0BD53E3F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6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类似爆裂的感觉。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BBEFD-3D20-477F-8F7F-0BD53E3F33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5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类似爆裂的感觉。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BBEFD-3D20-477F-8F7F-0BD53E3F33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8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类似爆裂的感觉。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BBEFD-3D20-477F-8F7F-0BD53E3F33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6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BBEFD-3D20-477F-8F7F-0BD53E3F33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2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单页高度下的高度自适应效果。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BBEFD-3D20-477F-8F7F-0BD53E3F33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3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呵呵呵，这个嘛，欲知何事发生，且听下回分解。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D77AB-A05E-45B3-8153-79926D79470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8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7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0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5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3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7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85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9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5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8054-0E7C-49D1-B3FF-48282EF639B7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37865-6387-4A41-B200-B8A38F1C1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angxinxu.com/study/201305/prvious-next-image-preview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6761" y="1122363"/>
            <a:ext cx="10524227" cy="2387600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7. </a:t>
            </a:r>
            <a:r>
              <a:rPr lang="en-US" altLang="zh-CN" sz="4800" dirty="0" smtClean="0"/>
              <a:t>left/top/right/bottom</a:t>
            </a:r>
            <a:br>
              <a:rPr lang="en-US" altLang="zh-CN" sz="4800" dirty="0" smtClean="0"/>
            </a:br>
            <a:r>
              <a:rPr lang="zh-CN" altLang="en-US" sz="4800" dirty="0" smtClean="0"/>
              <a:t>与</a:t>
            </a:r>
            <a:r>
              <a:rPr lang="en-US" altLang="zh-CN" sz="4800" dirty="0" smtClean="0"/>
              <a:t>width/height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异曲同工与特殊表现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85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其次，相互支持性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93145"/>
            <a:ext cx="10284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 smtClean="0"/>
              <a:t>容器无需固定 </a:t>
            </a:r>
            <a:r>
              <a:rPr lang="en-US" altLang="zh-CN" sz="3200" dirty="0" smtClean="0"/>
              <a:t>width/height</a:t>
            </a:r>
            <a:r>
              <a:rPr lang="zh-CN" altLang="en-US" sz="3200" dirty="0" smtClean="0"/>
              <a:t>值，内部元素亦可拉伸；</a:t>
            </a:r>
            <a:endParaRPr lang="en-US" altLang="zh-CN" sz="3200" dirty="0" smtClean="0"/>
          </a:p>
          <a:p>
            <a:pPr marL="514350" indent="-514350">
              <a:buAutoNum type="arabicPeriod"/>
            </a:pPr>
            <a:r>
              <a:rPr lang="zh-CN" altLang="en-US" sz="3200" dirty="0" smtClean="0"/>
              <a:t>容器拉伸，内部元素支持百分比</a:t>
            </a:r>
            <a:r>
              <a:rPr lang="en-US" altLang="zh-CN" sz="3200" dirty="0" smtClean="0"/>
              <a:t>width/height</a:t>
            </a:r>
            <a:r>
              <a:rPr lang="zh-CN" altLang="en-US" sz="3200" dirty="0" smtClean="0"/>
              <a:t>值；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557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其次，相互支持性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93145"/>
            <a:ext cx="10284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容器无需固定 </a:t>
            </a:r>
            <a:r>
              <a:rPr lang="en-US" altLang="zh-CN" sz="3200" dirty="0" smtClean="0">
                <a:solidFill>
                  <a:srgbClr val="C00000"/>
                </a:solidFill>
              </a:rPr>
              <a:t>width/height</a:t>
            </a:r>
            <a:r>
              <a:rPr lang="zh-CN" altLang="en-US" sz="3200" dirty="0" smtClean="0">
                <a:solidFill>
                  <a:srgbClr val="C00000"/>
                </a:solidFill>
              </a:rPr>
              <a:t>值，内部元素亦可拉伸；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buAutoNum type="arabicPeriod"/>
            </a:pPr>
            <a:r>
              <a:rPr lang="zh-CN" altLang="en-US" sz="3200" dirty="0" smtClean="0"/>
              <a:t>容器拉伸，内部元素支持百分比</a:t>
            </a:r>
            <a:r>
              <a:rPr lang="en-US" altLang="zh-CN" sz="3200" dirty="0" smtClean="0"/>
              <a:t>width/height</a:t>
            </a:r>
            <a:r>
              <a:rPr lang="zh-CN" altLang="en-US" sz="3200" dirty="0" smtClean="0"/>
              <a:t>值；</a:t>
            </a:r>
            <a:endParaRPr lang="en-US" altLang="zh-CN" sz="3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46" y="2840647"/>
            <a:ext cx="243840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5410"/>
            <a:ext cx="48768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1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其次，相互支持性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93145"/>
            <a:ext cx="10284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容器无需固定 </a:t>
            </a:r>
            <a:r>
              <a:rPr lang="en-US" altLang="zh-CN" sz="3200" dirty="0" smtClean="0">
                <a:solidFill>
                  <a:srgbClr val="C00000"/>
                </a:solidFill>
              </a:rPr>
              <a:t>width/height</a:t>
            </a:r>
            <a:r>
              <a:rPr lang="zh-CN" altLang="en-US" sz="3200" dirty="0" smtClean="0">
                <a:solidFill>
                  <a:srgbClr val="C00000"/>
                </a:solidFill>
              </a:rPr>
              <a:t>值，内部元素亦可拉伸；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946" y="2840647"/>
            <a:ext cx="243840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5410"/>
            <a:ext cx="4876800" cy="36290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2840647"/>
            <a:ext cx="4876800" cy="36337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52946" y="2840647"/>
            <a:ext cx="2441596" cy="181927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其次，相互支持性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93145"/>
            <a:ext cx="10284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容器无需固定 </a:t>
            </a:r>
            <a:r>
              <a:rPr lang="en-US" altLang="zh-CN" sz="3200" dirty="0" smtClean="0">
                <a:solidFill>
                  <a:srgbClr val="C00000"/>
                </a:solidFill>
              </a:rPr>
              <a:t>width/height</a:t>
            </a:r>
            <a:r>
              <a:rPr lang="zh-CN" altLang="en-US" sz="3200" dirty="0" smtClean="0">
                <a:solidFill>
                  <a:srgbClr val="C00000"/>
                </a:solidFill>
              </a:rPr>
              <a:t>值，内部元素亦可拉伸；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2973785"/>
            <a:ext cx="451631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.container { </a:t>
            </a:r>
          </a:p>
          <a:p>
            <a:r>
              <a:rPr lang="zh-CN" altLang="en-US" dirty="0" smtClean="0"/>
              <a:t>    </a:t>
            </a:r>
            <a:r>
              <a:rPr lang="zh-CN" altLang="en-US" dirty="0" smtClean="0">
                <a:solidFill>
                  <a:srgbClr val="C00000"/>
                </a:solidFill>
              </a:rPr>
              <a:t>display: inline-block;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    position: relative;</a:t>
            </a:r>
          </a:p>
          <a:p>
            <a:r>
              <a:rPr lang="zh-CN" altLang="en-US" dirty="0" smtClean="0"/>
              <a:t>}</a:t>
            </a:r>
          </a:p>
          <a:p>
            <a:r>
              <a:rPr lang="zh-CN" altLang="en-US" dirty="0" smtClean="0"/>
              <a:t>.cover { </a:t>
            </a:r>
          </a:p>
          <a:p>
            <a:r>
              <a:rPr lang="zh-CN" altLang="en-US" dirty="0" smtClean="0"/>
              <a:t>    position: absolute; </a:t>
            </a:r>
          </a:p>
          <a:p>
            <a:r>
              <a:rPr lang="zh-CN" altLang="en-US" dirty="0" smtClean="0"/>
              <a:t>    </a:t>
            </a:r>
            <a:r>
              <a:rPr lang="zh-CN" altLang="en-US" dirty="0" smtClean="0">
                <a:solidFill>
                  <a:srgbClr val="C00000"/>
                </a:solidFill>
              </a:rPr>
              <a:t>left: 0; top: 0; right: 0; bottom: 0;</a:t>
            </a:r>
          </a:p>
          <a:p>
            <a:r>
              <a:rPr lang="zh-CN" altLang="en-US" dirty="0" smtClean="0"/>
              <a:t>    background-color: #fff;</a:t>
            </a:r>
          </a:p>
          <a:p>
            <a:r>
              <a:rPr lang="zh-CN" altLang="en-US" dirty="0" smtClean="0"/>
              <a:t>    opacity: .5; filter: alpha(opacity=50);</a:t>
            </a:r>
          </a:p>
          <a:p>
            <a:r>
              <a:rPr lang="zh-CN" altLang="en-US" dirty="0" smtClean="0"/>
              <a:t>}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56384" y="2973785"/>
            <a:ext cx="618685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&lt;span class="container"&gt;</a:t>
            </a:r>
          </a:p>
          <a:p>
            <a:r>
              <a:rPr lang="zh-CN" altLang="en-US" dirty="0" smtClean="0"/>
              <a:t>    &lt;i class="cover"&gt;&lt;/i&gt;</a:t>
            </a:r>
          </a:p>
          <a:p>
            <a:r>
              <a:rPr lang="zh-CN" altLang="en-US" dirty="0" smtClean="0"/>
              <a:t>    &lt;img src="mm-l.jpg" width="512" height="381"&gt;</a:t>
            </a:r>
          </a:p>
          <a:p>
            <a:r>
              <a:rPr lang="zh-CN" altLang="en-US" dirty="0" smtClean="0"/>
              <a:t>&lt;/span&gt;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&lt;span class="container"&gt;</a:t>
            </a:r>
          </a:p>
          <a:p>
            <a:r>
              <a:rPr lang="zh-CN" altLang="en-US" dirty="0" smtClean="0"/>
              <a:t>    &lt;i class="cover"&gt;&lt;/i&gt;</a:t>
            </a:r>
          </a:p>
          <a:p>
            <a:r>
              <a:rPr lang="zh-CN" altLang="en-US" dirty="0" smtClean="0"/>
              <a:t>    &lt;img src="mm-s.jpg" width="256" height="191"&gt;</a:t>
            </a:r>
          </a:p>
          <a:p>
            <a:r>
              <a:rPr lang="zh-CN" altLang="en-US" dirty="0" smtClean="0"/>
              <a:t>&lt;/span&gt;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97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内部拉伸特性应用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93145"/>
            <a:ext cx="1028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CSS</a:t>
            </a:r>
            <a:r>
              <a:rPr lang="zh-CN" altLang="en-US" sz="2400" dirty="0" smtClean="0"/>
              <a:t>驱动的左右半区翻图浏览效果：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5506"/>
            <a:ext cx="4819650" cy="3971925"/>
          </a:xfrm>
          <a:prstGeom prst="rect">
            <a:avLst/>
          </a:prstGeom>
        </p:spPr>
      </p:pic>
      <p:sp>
        <p:nvSpPr>
          <p:cNvPr id="5" name="Rectangle 1">
            <a:hlinkClick r:id="rId3"/>
          </p:cNvPr>
          <p:cNvSpPr>
            <a:spLocks noChangeArrowheads="1"/>
          </p:cNvSpPr>
          <p:nvPr/>
        </p:nvSpPr>
        <p:spPr bwMode="auto">
          <a:xfrm>
            <a:off x="5761892" y="2777554"/>
            <a:ext cx="6098931" cy="2962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144000" tIns="36000" rIns="0" bIns="144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.prev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,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.next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{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FF00FF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lang="en-US" altLang="zh-CN" sz="2200" dirty="0" smtClean="0">
                <a:solidFill>
                  <a:srgbClr val="FF00FF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  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width: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50%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;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000099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lang="en-US" altLang="zh-CN" sz="2200" dirty="0" smtClean="0">
                <a:solidFill>
                  <a:srgbClr val="000099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   *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background-image: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url(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about: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blank); 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333333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lang="en-US" altLang="zh-CN" sz="2200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Courier New" panose="02070309020205020404" pitchFamily="49" charset="0"/>
              </a:rPr>
              <a:t>  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position: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absolute;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top: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0;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bottom: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0; 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  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outline: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none;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}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.prev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{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cursor: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url(pic_prev.cur), auto;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left: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0;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}</a:t>
            </a:r>
            <a:endParaRPr kumimoji="0" lang="en-US" altLang="zh-CN" sz="2200" b="0" i="0" u="none" strike="noStrike" cap="none" normalizeH="0" baseline="0" dirty="0" smtClean="0">
              <a:ln>
                <a:noFill/>
              </a:ln>
              <a:solidFill>
                <a:srgbClr val="FF00FF"/>
              </a:solidFill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.next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{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cursor: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url(pic_next.cur), auto;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right: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0;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}</a:t>
            </a: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4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其次，相互支持性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93145"/>
            <a:ext cx="102840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3200" dirty="0" smtClean="0"/>
              <a:t>容器无需固定 </a:t>
            </a:r>
            <a:r>
              <a:rPr lang="en-US" altLang="zh-CN" sz="3200" dirty="0" smtClean="0"/>
              <a:t>width/height</a:t>
            </a:r>
            <a:r>
              <a:rPr lang="zh-CN" altLang="en-US" sz="3200" dirty="0" smtClean="0"/>
              <a:t>值，内部元素亦可拉伸；</a:t>
            </a:r>
            <a:endParaRPr lang="en-US" altLang="zh-CN" sz="3200" dirty="0" smtClean="0"/>
          </a:p>
          <a:p>
            <a:pPr marL="514350" indent="-514350">
              <a:buAutoNum type="arabicPeriod"/>
            </a:pPr>
            <a:r>
              <a:rPr lang="zh-CN" altLang="en-US" sz="3200" dirty="0" smtClean="0">
                <a:solidFill>
                  <a:srgbClr val="C00000"/>
                </a:solidFill>
              </a:rPr>
              <a:t>容器拉伸，内部元素支持百分比</a:t>
            </a:r>
            <a:r>
              <a:rPr lang="en-US" altLang="zh-CN" sz="3200" dirty="0" smtClean="0">
                <a:solidFill>
                  <a:srgbClr val="C00000"/>
                </a:solidFill>
              </a:rPr>
              <a:t>width/height</a:t>
            </a:r>
            <a:r>
              <a:rPr lang="zh-CN" altLang="en-US" sz="3200" dirty="0" smtClean="0">
                <a:solidFill>
                  <a:srgbClr val="C00000"/>
                </a:solidFill>
              </a:rPr>
              <a:t>值；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38200" y="3812708"/>
            <a:ext cx="4508351" cy="1768140"/>
            <a:chOff x="838200" y="3812708"/>
            <a:chExt cx="4508351" cy="1768140"/>
          </a:xfrm>
        </p:grpSpPr>
        <p:sp>
          <p:nvSpPr>
            <p:cNvPr id="3" name="矩形 2"/>
            <p:cNvSpPr/>
            <p:nvPr/>
          </p:nvSpPr>
          <p:spPr>
            <a:xfrm>
              <a:off x="838200" y="3812708"/>
              <a:ext cx="110799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通常状况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848958" y="4182040"/>
              <a:ext cx="4497593" cy="1398808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44000" tIns="144000" rIns="144000" bIns="144000">
              <a:spAutoFit/>
            </a:bodyPr>
            <a:lstStyle/>
            <a:p>
              <a:r>
                <a:rPr lang="zh-CN" altLang="en-US" sz="2400" dirty="0" smtClean="0"/>
                <a:t>元素百分比</a:t>
              </a:r>
              <a:r>
                <a:rPr lang="en-US" altLang="zh-CN" sz="2400" dirty="0" smtClean="0"/>
                <a:t>height</a:t>
              </a:r>
              <a:r>
                <a:rPr lang="zh-CN" altLang="en-US" sz="2400" dirty="0" smtClean="0"/>
                <a:t>要想其作用，需要父级容器的</a:t>
              </a:r>
              <a:r>
                <a:rPr lang="en-US" altLang="zh-CN" sz="2400" dirty="0" smtClean="0"/>
                <a:t>height</a:t>
              </a:r>
              <a:r>
                <a:rPr lang="zh-CN" altLang="en-US" sz="2400" dirty="0" smtClean="0"/>
                <a:t>值不是</a:t>
              </a:r>
              <a:r>
                <a:rPr lang="en-US" altLang="zh-CN" sz="2400" dirty="0" smtClean="0"/>
                <a:t>auto;</a:t>
              </a:r>
              <a:endParaRPr lang="zh-CN" altLang="en-US" sz="24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444727" y="3812708"/>
            <a:ext cx="4909073" cy="1768140"/>
            <a:chOff x="6444727" y="3812708"/>
            <a:chExt cx="4909073" cy="1768140"/>
          </a:xfrm>
        </p:grpSpPr>
        <p:sp>
          <p:nvSpPr>
            <p:cNvPr id="6" name="矩形 5"/>
            <p:cNvSpPr/>
            <p:nvPr/>
          </p:nvSpPr>
          <p:spPr>
            <a:xfrm>
              <a:off x="6444727" y="3812708"/>
              <a:ext cx="180049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绝对定位拉伸下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55484" y="4182040"/>
              <a:ext cx="4898316" cy="1398808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lIns="144000" tIns="144000" rIns="144000" bIns="144000">
              <a:spAutoFit/>
            </a:bodyPr>
            <a:lstStyle/>
            <a:p>
              <a:r>
                <a:rPr lang="zh-CN" altLang="en-US" sz="2400" dirty="0" smtClean="0"/>
                <a:t>即使父级容器的</a:t>
              </a:r>
              <a:r>
                <a:rPr lang="en-US" altLang="zh-CN" sz="2400" dirty="0" smtClean="0"/>
                <a:t>height</a:t>
              </a:r>
              <a:r>
                <a:rPr lang="zh-CN" altLang="en-US" sz="2400" dirty="0" smtClean="0"/>
                <a:t>值是</a:t>
              </a:r>
              <a:r>
                <a:rPr lang="en-US" altLang="zh-CN" sz="2400" dirty="0" smtClean="0"/>
                <a:t>auto</a:t>
              </a:r>
              <a:r>
                <a:rPr lang="zh-CN" altLang="en-US" sz="2400" dirty="0" smtClean="0"/>
                <a:t>，只要容器绝对定位拉伸形成，百分比高度值也是支持的。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333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百分比高度支持应用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93145"/>
            <a:ext cx="1028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高度自适应布局：</a:t>
            </a:r>
            <a:endParaRPr lang="en-US" altLang="zh-CN" sz="24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12772" y="2644628"/>
            <a:ext cx="5148051" cy="3567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144000" tIns="36000" rIns="0" bIns="1440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.page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   position: absolute;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   left: 0;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top: 0;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right: 0;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bottom: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2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2"/>
              <a:ea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.list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   float: left;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  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height: 33.3%; </a:t>
            </a: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width: 33.3%;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    position: relative;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2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}</a:t>
            </a:r>
            <a:endParaRPr kumimoji="0" lang="zh-CN" altLang="zh-CN" sz="22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Video_2014-11-16_16023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2277" y="2644628"/>
            <a:ext cx="5540189" cy="36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最后，相互合作性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30253"/>
            <a:ext cx="8314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如果天使拉伸和</a:t>
            </a:r>
            <a:r>
              <a:rPr lang="en-US" altLang="zh-CN" sz="3200" dirty="0" smtClean="0"/>
              <a:t>width/height</a:t>
            </a:r>
            <a:r>
              <a:rPr lang="zh-CN" altLang="en-US" sz="3200" dirty="0" smtClean="0"/>
              <a:t>尺寸同时存在，会怎么样呢？</a:t>
            </a:r>
            <a:endParaRPr lang="en-US" altLang="zh-CN" sz="32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488758"/>
            <a:ext cx="8314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width/height</a:t>
            </a:r>
            <a:r>
              <a:rPr lang="zh-CN" altLang="en-US" sz="3200" dirty="0" smtClean="0"/>
              <a:t>设置的尺寸 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大于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3200" dirty="0" smtClean="0"/>
              <a:t>left/top/right/bottom</a:t>
            </a:r>
            <a:r>
              <a:rPr lang="zh-CN" altLang="en-US" sz="3200" dirty="0" smtClean="0"/>
              <a:t>拉伸的尺寸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1976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最后，相互合作性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30253"/>
            <a:ext cx="831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因此，</a:t>
            </a:r>
            <a:endParaRPr lang="en-US" altLang="zh-CN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950344" y="2857512"/>
            <a:ext cx="86091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position: absolute; top: 0; </a:t>
            </a:r>
            <a:r>
              <a:rPr lang="en-US" altLang="zh-CN" sz="2400" dirty="0" smtClean="0">
                <a:solidFill>
                  <a:srgbClr val="C00000"/>
                </a:solidFill>
              </a:rPr>
              <a:t>left: 0; right: 0; width: 50%;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3773431"/>
            <a:ext cx="831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的实际宽度是</a:t>
            </a:r>
            <a:r>
              <a:rPr lang="en-US" altLang="zh-CN" sz="3200" dirty="0" smtClean="0"/>
              <a:t>50%</a:t>
            </a:r>
            <a:r>
              <a:rPr lang="zh-CN" altLang="en-US" sz="3200" dirty="0" smtClean="0"/>
              <a:t>而不是</a:t>
            </a:r>
            <a:r>
              <a:rPr lang="en-US" altLang="zh-CN" sz="3200" dirty="0" smtClean="0"/>
              <a:t>100%.</a:t>
            </a:r>
          </a:p>
        </p:txBody>
      </p:sp>
    </p:spTree>
    <p:extLst>
      <p:ext uri="{BB962C8B-B14F-4D97-AF65-F5344CB8AC3E}">
        <p14:creationId xmlns:p14="http://schemas.microsoft.com/office/powerpoint/2010/main" val="105295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最后，相互合作性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29748" y="2017684"/>
            <a:ext cx="831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</a:rPr>
              <a:t>这里的拉伸岂不是打酱油了？</a:t>
            </a:r>
            <a:endParaRPr lang="en-US" altLang="zh-CN" sz="3200" dirty="0" smtClean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76" y="2017684"/>
            <a:ext cx="1428750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29748" y="2929455"/>
            <a:ext cx="831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“非也非也”！</a:t>
            </a:r>
            <a:endParaRPr lang="en-US" altLang="zh-CN" sz="3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62975" y="4082519"/>
            <a:ext cx="106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当遭遇</a:t>
            </a:r>
            <a:r>
              <a:rPr lang="en-US" altLang="zh-CN" sz="3200" dirty="0" smtClean="0"/>
              <a:t>margin: auto</a:t>
            </a:r>
            <a:r>
              <a:rPr lang="zh-CN" altLang="en-US" sz="3200" dirty="0" smtClean="0"/>
              <a:t>的时候，两者的合作性就体现出来了！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42964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首先，相互替代性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2208362"/>
            <a:ext cx="6694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已知页面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已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有样式：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html, body { height: 100%; 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3188898"/>
            <a:ext cx="8609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实现一个</a:t>
            </a:r>
            <a:r>
              <a:rPr lang="zh-CN" altLang="en-US" sz="3200" dirty="0" smtClean="0">
                <a:solidFill>
                  <a:srgbClr val="C00000"/>
                </a:solidFill>
              </a:rPr>
              <a:t>全屏自适应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50%</a:t>
            </a:r>
            <a:r>
              <a:rPr lang="zh-CN" altLang="en-US" sz="3200" dirty="0" smtClean="0"/>
              <a:t>黑色半透明</a:t>
            </a:r>
            <a:r>
              <a:rPr lang="zh-CN" altLang="en-US" sz="3200" dirty="0" smtClean="0">
                <a:solidFill>
                  <a:srgbClr val="0070C0"/>
                </a:solidFill>
              </a:rPr>
              <a:t>遮罩层</a:t>
            </a:r>
            <a:r>
              <a:rPr lang="zh-CN" altLang="en-US" sz="3200" dirty="0" smtClean="0"/>
              <a:t>，你会怎么实现？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641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最后，相互合作性</a:t>
            </a:r>
            <a:endParaRPr lang="zh-CN" altLang="en-US" dirty="0"/>
          </a:p>
        </p:txBody>
      </p:sp>
      <p:pic>
        <p:nvPicPr>
          <p:cNvPr id="5" name="Video_2014-11-16_1635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525587"/>
            <a:ext cx="12192000" cy="533241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2975" y="4082519"/>
            <a:ext cx="10690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当尺寸限制、拉伸以及</a:t>
            </a:r>
            <a:r>
              <a:rPr lang="en-US" altLang="zh-CN" sz="3200" dirty="0" smtClean="0"/>
              <a:t>margin: auto</a:t>
            </a:r>
            <a:r>
              <a:rPr lang="zh-CN" altLang="en-US" sz="3200" dirty="0" smtClean="0"/>
              <a:t>同时出现</a:t>
            </a:r>
            <a:r>
              <a:rPr lang="zh-CN" altLang="en-US" sz="3200" dirty="0" smtClean="0"/>
              <a:t>的时候，就会有绝对定位元素的</a:t>
            </a:r>
            <a:r>
              <a:rPr lang="zh-CN" altLang="en-US" sz="3200" dirty="0" smtClean="0">
                <a:solidFill>
                  <a:srgbClr val="FF0000"/>
                </a:solidFill>
              </a:rPr>
              <a:t>绝对居中</a:t>
            </a:r>
            <a:r>
              <a:rPr lang="zh-CN" altLang="en-US" sz="3200" dirty="0" smtClean="0"/>
              <a:t>效果！</a:t>
            </a:r>
            <a:endParaRPr lang="en-US" altLang="zh-CN" sz="32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838197" y="5469436"/>
            <a:ext cx="86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天使的绝对居中特性</a:t>
            </a:r>
            <a:r>
              <a:rPr lang="en-US" altLang="zh-CN" sz="2400" dirty="0" smtClean="0">
                <a:solidFill>
                  <a:srgbClr val="0070C0"/>
                </a:solidFill>
              </a:rPr>
              <a:t>IE8+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支持！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4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471359" y="2958665"/>
            <a:ext cx="4558341" cy="748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下一节，最终回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27" y="2685332"/>
            <a:ext cx="1143000" cy="1409700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 rot="5400000">
            <a:off x="5978876" y="914510"/>
            <a:ext cx="1209661" cy="4751309"/>
          </a:xfrm>
          <a:prstGeom prst="wedgeRectCallout">
            <a:avLst>
              <a:gd name="adj1" fmla="val -16472"/>
              <a:gd name="adj2" fmla="val 576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首先，相互替代性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800045"/>
            <a:ext cx="86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通常技术方案：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38200" y="2371067"/>
            <a:ext cx="8609163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.overlay {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position: absolute;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width: 100%; height: 100%;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left: 0; top: 0; </a:t>
            </a:r>
          </a:p>
          <a:p>
            <a:r>
              <a:rPr lang="en-US" altLang="zh-CN" sz="2400" dirty="0" smtClean="0"/>
              <a:t>    … </a:t>
            </a:r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199" y="5126966"/>
            <a:ext cx="86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可能有些人并不知道，还可以这么实现</a:t>
            </a:r>
            <a:r>
              <a:rPr lang="en-US" altLang="zh-CN" sz="24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634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首先，相互替代性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800045"/>
            <a:ext cx="86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另外的技术实现：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38200" y="2371067"/>
            <a:ext cx="860916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.overlay {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position: absolute;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FF0000"/>
                </a:solidFill>
              </a:rPr>
              <a:t>left: 0; top: 0; right:0; bottom: 0;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…</a:t>
            </a:r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4850920"/>
            <a:ext cx="86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没有宽度</a:t>
            </a:r>
            <a:r>
              <a:rPr lang="en-US" altLang="zh-CN" sz="2400" dirty="0" smtClean="0"/>
              <a:t>(width)</a:t>
            </a:r>
            <a:r>
              <a:rPr lang="zh-CN" altLang="en-US" sz="2400" dirty="0" smtClean="0"/>
              <a:t>没有高度</a:t>
            </a:r>
            <a:r>
              <a:rPr lang="en-US" altLang="zh-CN" sz="2400" dirty="0" smtClean="0"/>
              <a:t>(height)</a:t>
            </a:r>
            <a:r>
              <a:rPr lang="zh-CN" altLang="en-US" sz="2400" dirty="0" smtClean="0"/>
              <a:t>实现宽高满屏效果。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260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首先，相互替代性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022362"/>
            <a:ext cx="10358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绝对定位方向</a:t>
            </a:r>
            <a:r>
              <a:rPr lang="zh-CN" altLang="en-US" sz="3200" dirty="0"/>
              <a:t>是</a:t>
            </a:r>
            <a:r>
              <a:rPr lang="zh-CN" altLang="en-US" sz="3200" dirty="0" smtClean="0"/>
              <a:t>对立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如：</a:t>
            </a:r>
            <a:r>
              <a:rPr lang="en-US" altLang="zh-CN" sz="3200" dirty="0" smtClean="0"/>
              <a:t>left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altLang="zh-CN" sz="3200" dirty="0" smtClean="0"/>
              <a:t> right, top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altLang="zh-CN" sz="3200" dirty="0" smtClean="0"/>
              <a:t> bottom)</a:t>
            </a:r>
            <a:r>
              <a:rPr lang="zh-CN" altLang="en-US" sz="3200" dirty="0" smtClean="0"/>
              <a:t>的时候，结果不是瞬间位移，而是身体的爆裂拉伸。</a:t>
            </a:r>
            <a:endParaRPr lang="en-US" altLang="zh-CN" sz="3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18" y="3479232"/>
            <a:ext cx="3752850" cy="23431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967154" y="3479232"/>
            <a:ext cx="0" cy="25347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191226" y="3479232"/>
            <a:ext cx="0" cy="25347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03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首先，相互替代性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022362"/>
            <a:ext cx="10358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绝对定位方向</a:t>
            </a:r>
            <a:r>
              <a:rPr lang="zh-CN" altLang="en-US" sz="3200" dirty="0"/>
              <a:t>是</a:t>
            </a:r>
            <a:r>
              <a:rPr lang="zh-CN" altLang="en-US" sz="3200" dirty="0" smtClean="0"/>
              <a:t>对立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如：</a:t>
            </a:r>
            <a:r>
              <a:rPr lang="en-US" altLang="zh-CN" sz="3200" dirty="0" smtClean="0"/>
              <a:t>left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altLang="zh-CN" sz="3200" dirty="0" smtClean="0"/>
              <a:t> right, top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altLang="zh-CN" sz="3200" dirty="0" smtClean="0"/>
              <a:t> bottom)</a:t>
            </a:r>
            <a:r>
              <a:rPr lang="zh-CN" altLang="en-US" sz="3200" dirty="0" smtClean="0"/>
              <a:t>的时候，结果不是瞬间位移，而是身体的爆裂拉伸。</a:t>
            </a:r>
            <a:endParaRPr lang="en-US" altLang="zh-CN" sz="3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18" y="3479232"/>
            <a:ext cx="3752850" cy="23431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967154" y="3479232"/>
            <a:ext cx="0" cy="25347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191226" y="3479232"/>
            <a:ext cx="0" cy="25347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5" idx="1"/>
          </p:cNvCxnSpPr>
          <p:nvPr/>
        </p:nvCxnSpPr>
        <p:spPr>
          <a:xfrm flipH="1" flipV="1">
            <a:off x="1283677" y="4633546"/>
            <a:ext cx="2857541" cy="172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928436" y="4642176"/>
            <a:ext cx="2823173" cy="17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首先，相互替代性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2022362"/>
            <a:ext cx="10358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绝对定位方向</a:t>
            </a:r>
            <a:r>
              <a:rPr lang="zh-CN" altLang="en-US" sz="3200" dirty="0"/>
              <a:t>是</a:t>
            </a:r>
            <a:r>
              <a:rPr lang="zh-CN" altLang="en-US" sz="3200" dirty="0" smtClean="0"/>
              <a:t>对立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如：</a:t>
            </a:r>
            <a:r>
              <a:rPr lang="en-US" altLang="zh-CN" sz="3200" dirty="0" smtClean="0"/>
              <a:t>left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altLang="zh-CN" sz="3200" dirty="0" smtClean="0"/>
              <a:t> right, top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r>
              <a:rPr lang="en-US" altLang="zh-CN" sz="3200" dirty="0" smtClean="0"/>
              <a:t> bottom)</a:t>
            </a:r>
            <a:r>
              <a:rPr lang="zh-CN" altLang="en-US" sz="3200" dirty="0" smtClean="0"/>
              <a:t>的时候，结果不是瞬间位移，而是身体的爆裂拉伸。</a:t>
            </a:r>
            <a:endParaRPr lang="en-US" altLang="zh-CN" sz="3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79232"/>
            <a:ext cx="11092132" cy="23431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967154" y="3479232"/>
            <a:ext cx="0" cy="25347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191226" y="3479232"/>
            <a:ext cx="0" cy="25347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9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首先，相互替代性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197" y="1898010"/>
            <a:ext cx="10358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也就是说，很多情况下，</a:t>
            </a:r>
            <a:r>
              <a:rPr lang="en-US" altLang="zh-CN" sz="3200" dirty="0" smtClean="0"/>
              <a:t>absolute</a:t>
            </a:r>
            <a:r>
              <a:rPr lang="zh-CN" altLang="en-US" sz="3200" dirty="0" smtClean="0"/>
              <a:t>的翅膀拉伸和</a:t>
            </a:r>
            <a:r>
              <a:rPr lang="en-US" altLang="zh-CN" sz="3200" dirty="0" smtClean="0"/>
              <a:t>width/height</a:t>
            </a:r>
            <a:r>
              <a:rPr lang="zh-CN" altLang="en-US" sz="3200" dirty="0" smtClean="0"/>
              <a:t>是可以相互替代的！</a:t>
            </a:r>
            <a:endParaRPr lang="en-US" altLang="zh-CN" sz="32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38197" y="5469436"/>
            <a:ext cx="86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天使翅膀的爆裂拉伸特性</a:t>
            </a:r>
            <a:r>
              <a:rPr lang="en-US" altLang="zh-CN" sz="2400" dirty="0" smtClean="0">
                <a:solidFill>
                  <a:srgbClr val="0070C0"/>
                </a:solidFill>
              </a:rPr>
              <a:t>IE7+</a:t>
            </a:r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</a:rPr>
              <a:t>支持！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3237074"/>
            <a:ext cx="86091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position: absolute;  left: 0; top: 0; </a:t>
            </a:r>
            <a:r>
              <a:rPr lang="en-US" altLang="zh-CN" sz="2400" dirty="0" smtClean="0">
                <a:solidFill>
                  <a:srgbClr val="C00000"/>
                </a:solidFill>
              </a:rPr>
              <a:t>width: 50%;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199" y="3925572"/>
            <a:ext cx="86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等同于：</a:t>
            </a:r>
            <a:endParaRPr lang="en-US" altLang="zh-CN" sz="2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838198" y="4522209"/>
            <a:ext cx="86091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position: absolute;  left: 0; top: 0; </a:t>
            </a:r>
            <a:r>
              <a:rPr lang="en-US" altLang="zh-CN" sz="2400" dirty="0" smtClean="0">
                <a:solidFill>
                  <a:srgbClr val="C00000"/>
                </a:solidFill>
              </a:rPr>
              <a:t>right: 50%;</a:t>
            </a:r>
          </a:p>
        </p:txBody>
      </p:sp>
    </p:spTree>
    <p:extLst>
      <p:ext uri="{BB962C8B-B14F-4D97-AF65-F5344CB8AC3E}">
        <p14:creationId xmlns:p14="http://schemas.microsoft.com/office/powerpoint/2010/main" val="40492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差异所在</a:t>
            </a:r>
            <a:r>
              <a:rPr lang="en-US" altLang="zh-CN" dirty="0" smtClean="0"/>
              <a:t>-</a:t>
            </a:r>
            <a:r>
              <a:rPr lang="zh-CN" altLang="en-US" dirty="0" smtClean="0"/>
              <a:t>拉伸更强大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922806"/>
            <a:ext cx="8609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实现一个距离右侧</a:t>
            </a:r>
            <a:r>
              <a:rPr lang="en-US" altLang="zh-CN" sz="3200" dirty="0" smtClean="0"/>
              <a:t>200</a:t>
            </a:r>
            <a:r>
              <a:rPr lang="zh-CN" altLang="en-US" sz="3200" dirty="0" smtClean="0"/>
              <a:t>像素的</a:t>
            </a:r>
            <a:r>
              <a:rPr lang="zh-CN" altLang="en-US" sz="3200" dirty="0" smtClean="0">
                <a:solidFill>
                  <a:srgbClr val="C00000"/>
                </a:solidFill>
              </a:rPr>
              <a:t>全屏自适应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70C0"/>
                </a:solidFill>
              </a:rPr>
              <a:t>容器层</a:t>
            </a:r>
            <a:r>
              <a:rPr lang="zh-CN" altLang="en-US" sz="3200" dirty="0" smtClean="0"/>
              <a:t>，你会怎么实现？</a:t>
            </a:r>
            <a:endParaRPr lang="en-US" altLang="zh-CN" sz="32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38198" y="3843743"/>
            <a:ext cx="86091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position: absolute;  left: 0; </a:t>
            </a:r>
            <a:r>
              <a:rPr lang="en-US" altLang="zh-CN" sz="2400" dirty="0" smtClean="0">
                <a:solidFill>
                  <a:srgbClr val="C00000"/>
                </a:solidFill>
              </a:rPr>
              <a:t>right: 200px;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196" y="5346209"/>
            <a:ext cx="86091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position: absolute;  left: 0; width: </a:t>
            </a:r>
            <a:r>
              <a:rPr lang="en-US" altLang="zh-CN" sz="2400" dirty="0" err="1" smtClean="0"/>
              <a:t>calc</a:t>
            </a:r>
            <a:r>
              <a:rPr lang="en-US" altLang="zh-CN" sz="2400" dirty="0" smtClean="0"/>
              <a:t>(100% - 200px);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194" y="3252962"/>
            <a:ext cx="86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使用拉伸直接：</a:t>
            </a:r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38195" y="4755428"/>
            <a:ext cx="8609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但是，</a:t>
            </a:r>
            <a:r>
              <a:rPr lang="en-US" altLang="zh-CN" sz="2400" dirty="0" smtClean="0"/>
              <a:t>width</a:t>
            </a:r>
            <a:r>
              <a:rPr lang="zh-CN" altLang="en-US" sz="2400" dirty="0" smtClean="0"/>
              <a:t>只能使用</a:t>
            </a:r>
            <a:r>
              <a:rPr lang="en-US" altLang="zh-CN" sz="2400" dirty="0" smtClean="0"/>
              <a:t>CSS3 </a:t>
            </a:r>
            <a:r>
              <a:rPr lang="en-US" altLang="zh-CN" sz="2400" dirty="0" err="1" smtClean="0"/>
              <a:t>calc</a:t>
            </a:r>
            <a:r>
              <a:rPr lang="zh-CN" altLang="en-US" sz="2400" dirty="0" smtClean="0"/>
              <a:t>计算：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265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鑫自用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1033</Words>
  <Application>Microsoft Office PowerPoint</Application>
  <PresentationFormat>宽屏</PresentationFormat>
  <Paragraphs>127</Paragraphs>
  <Slides>21</Slides>
  <Notes>6</Notes>
  <HiddenSlides>0</HiddenSlides>
  <MMClips>2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 Unicode MS</vt:lpstr>
      <vt:lpstr>宋体</vt:lpstr>
      <vt:lpstr>微软雅黑</vt:lpstr>
      <vt:lpstr>Arial</vt:lpstr>
      <vt:lpstr>Calibri</vt:lpstr>
      <vt:lpstr>Courier New</vt:lpstr>
      <vt:lpstr>Office 主题</vt:lpstr>
      <vt:lpstr>7. left/top/right/bottom 与width/height</vt:lpstr>
      <vt:lpstr>首先，相互替代性</vt:lpstr>
      <vt:lpstr>首先，相互替代性</vt:lpstr>
      <vt:lpstr>首先，相互替代性</vt:lpstr>
      <vt:lpstr>首先，相互替代性</vt:lpstr>
      <vt:lpstr>首先，相互替代性</vt:lpstr>
      <vt:lpstr>首先，相互替代性</vt:lpstr>
      <vt:lpstr>首先，相互替代性</vt:lpstr>
      <vt:lpstr>差异所在-拉伸更强大</vt:lpstr>
      <vt:lpstr>其次，相互支持性</vt:lpstr>
      <vt:lpstr>其次，相互支持性</vt:lpstr>
      <vt:lpstr>其次，相互支持性</vt:lpstr>
      <vt:lpstr>其次，相互支持性</vt:lpstr>
      <vt:lpstr>内部拉伸特性应用</vt:lpstr>
      <vt:lpstr>其次，相互支持性</vt:lpstr>
      <vt:lpstr>百分比高度支持应用</vt:lpstr>
      <vt:lpstr>最后，相互合作性</vt:lpstr>
      <vt:lpstr>最后，相互合作性</vt:lpstr>
      <vt:lpstr>最后，相互合作性</vt:lpstr>
      <vt:lpstr>最后，相互合作性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Absolute与width/height</dc:title>
  <dc:creator>zhangxinxu</dc:creator>
  <cp:lastModifiedBy>zhangxinxu</cp:lastModifiedBy>
  <cp:revision>242</cp:revision>
  <dcterms:created xsi:type="dcterms:W3CDTF">2014-11-16T02:36:33Z</dcterms:created>
  <dcterms:modified xsi:type="dcterms:W3CDTF">2014-11-16T14:03:44Z</dcterms:modified>
</cp:coreProperties>
</file>