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3" r:id="rId6"/>
    <p:sldId id="264" r:id="rId7"/>
    <p:sldId id="265" r:id="rId8"/>
    <p:sldId id="266" r:id="rId9"/>
    <p:sldId id="267" r:id="rId10"/>
    <p:sldId id="268" r:id="rId11"/>
    <p:sldId id="260" r:id="rId12"/>
    <p:sldId id="261" r:id="rId13"/>
    <p:sldId id="262" r:id="rId14"/>
    <p:sldId id="269" r:id="rId15"/>
    <p:sldId id="272" r:id="rId16"/>
    <p:sldId id="273" r:id="rId17"/>
    <p:sldId id="270"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567" autoAdjust="0"/>
  </p:normalViewPr>
  <p:slideViewPr>
    <p:cSldViewPr snapToGrid="0">
      <p:cViewPr varScale="1">
        <p:scale>
          <a:sx n="75" d="100"/>
          <a:sy n="75" d="100"/>
        </p:scale>
        <p:origin x="11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96C23-A8F9-4B5E-B1BC-C72C0A9D0711}" type="datetimeFigureOut">
              <a:rPr lang="en-US" smtClean="0"/>
              <a:t>5/7/2015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A3C73-EE81-4173-938B-016115A12FE0}" type="slidenum">
              <a:rPr lang="en-US" smtClean="0"/>
              <a:t>‹#›</a:t>
            </a:fld>
            <a:endParaRPr lang="en-US"/>
          </a:p>
        </p:txBody>
      </p:sp>
    </p:spTree>
    <p:extLst>
      <p:ext uri="{BB962C8B-B14F-4D97-AF65-F5344CB8AC3E}">
        <p14:creationId xmlns:p14="http://schemas.microsoft.com/office/powerpoint/2010/main" val="571489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failed the CCIE Security</a:t>
            </a:r>
            <a:r>
              <a:rPr lang="en-US" baseline="0" dirty="0" smtClean="0"/>
              <a:t> lab not once, twice but THREE times (and then gave up).</a:t>
            </a:r>
          </a:p>
          <a:p>
            <a:r>
              <a:rPr lang="en-US" dirty="0" smtClean="0"/>
              <a:t>I know a lot about firewalls and</a:t>
            </a:r>
            <a:r>
              <a:rPr lang="en-US" baseline="0" dirty="0" smtClean="0"/>
              <a:t> routing, but deep dives really bore me.</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4</a:t>
            </a:fld>
            <a:endParaRPr lang="en-US"/>
          </a:p>
        </p:txBody>
      </p:sp>
    </p:spTree>
    <p:extLst>
      <p:ext uri="{BB962C8B-B14F-4D97-AF65-F5344CB8AC3E}">
        <p14:creationId xmlns:p14="http://schemas.microsoft.com/office/powerpoint/2010/main" val="945450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Fluent</a:t>
            </a:r>
            <a:r>
              <a:rPr lang="en-US" baseline="0" dirty="0" err="1" smtClean="0"/>
              <a:t>d</a:t>
            </a:r>
            <a:r>
              <a:rPr lang="en-US" baseline="0" dirty="0" smtClean="0"/>
              <a:t> can add geotag information into the JSON before it goes to </a:t>
            </a:r>
            <a:r>
              <a:rPr lang="en-US" baseline="0" dirty="0" err="1" smtClean="0"/>
              <a:t>Elasticsearch</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32</a:t>
            </a:fld>
            <a:endParaRPr lang="en-US"/>
          </a:p>
        </p:txBody>
      </p:sp>
    </p:spTree>
    <p:extLst>
      <p:ext uri="{BB962C8B-B14F-4D97-AF65-F5344CB8AC3E}">
        <p14:creationId xmlns:p14="http://schemas.microsoft.com/office/powerpoint/2010/main" val="39966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went through four SIEM products in 5 years before we found a combination of tools we liked.</a:t>
            </a:r>
          </a:p>
          <a:p>
            <a:r>
              <a:rPr lang="en-US" baseline="0" dirty="0" smtClean="0"/>
              <a:t>-The alerts were largely intelligible and tuned to only give us the real stuff we cared about.</a:t>
            </a:r>
          </a:p>
          <a:p>
            <a:r>
              <a:rPr lang="en-US" baseline="0" dirty="0" smtClean="0"/>
              <a:t>-We had limited resources (1 guy for a while and then 2) to even look at the stuff and figure out what’s going on.</a:t>
            </a:r>
          </a:p>
          <a:p>
            <a:r>
              <a:rPr lang="en-US" baseline="0" dirty="0" smtClean="0"/>
              <a:t>-Outsourced IT providers where you had to go through a guy to the guy to the guy to the guy who might be able to help you.</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13</a:t>
            </a:fld>
            <a:endParaRPr lang="en-US"/>
          </a:p>
        </p:txBody>
      </p:sp>
    </p:spTree>
    <p:extLst>
      <p:ext uri="{BB962C8B-B14F-4D97-AF65-F5344CB8AC3E}">
        <p14:creationId xmlns:p14="http://schemas.microsoft.com/office/powerpoint/2010/main" val="121005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the perimeter? I had to start somewhere,</a:t>
            </a:r>
            <a:r>
              <a:rPr lang="en-US" baseline="0" dirty="0" smtClean="0"/>
              <a:t> and I had limited resources.</a:t>
            </a:r>
          </a:p>
          <a:p>
            <a:r>
              <a:rPr lang="en-US" baseline="0" dirty="0" smtClean="0"/>
              <a:t>I had an advantage.  All the remote sites backhauled their Internet access through the data center’s two Internet circuits, and all remote workers use “always on” full tunnel VPNs from their work assets.</a:t>
            </a:r>
          </a:p>
          <a:p>
            <a:r>
              <a:rPr lang="en-US" baseline="0" dirty="0" smtClean="0"/>
              <a:t>Theory:  If it stays in our data center, I have pretty good monitoring and containment methods.  If it leaves, I’m screwed.</a:t>
            </a:r>
          </a:p>
          <a:p>
            <a:r>
              <a:rPr lang="en-US" baseline="0" dirty="0" smtClean="0"/>
              <a:t>I had a huge advantage since all my remote sites backhauled their Internet through the main data center.</a:t>
            </a:r>
          </a:p>
        </p:txBody>
      </p:sp>
      <p:sp>
        <p:nvSpPr>
          <p:cNvPr id="4" name="Slide Number Placeholder 3"/>
          <p:cNvSpPr>
            <a:spLocks noGrp="1"/>
          </p:cNvSpPr>
          <p:nvPr>
            <p:ph type="sldNum" sz="quarter" idx="10"/>
          </p:nvPr>
        </p:nvSpPr>
        <p:spPr/>
        <p:txBody>
          <a:bodyPr/>
          <a:lstStyle/>
          <a:p>
            <a:fld id="{453A3C73-EE81-4173-938B-016115A12FE0}" type="slidenum">
              <a:rPr lang="en-US" smtClean="0"/>
              <a:t>18</a:t>
            </a:fld>
            <a:endParaRPr lang="en-US"/>
          </a:p>
        </p:txBody>
      </p:sp>
    </p:spTree>
    <p:extLst>
      <p:ext uri="{BB962C8B-B14F-4D97-AF65-F5344CB8AC3E}">
        <p14:creationId xmlns:p14="http://schemas.microsoft.com/office/powerpoint/2010/main" val="395136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TCP Flags are CUMULATIVE in hex.  So you have to reverse flow records to see what was in the session.</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20</a:t>
            </a:fld>
            <a:endParaRPr lang="en-US"/>
          </a:p>
        </p:txBody>
      </p:sp>
    </p:spTree>
    <p:extLst>
      <p:ext uri="{BB962C8B-B14F-4D97-AF65-F5344CB8AC3E}">
        <p14:creationId xmlns:p14="http://schemas.microsoft.com/office/powerpoint/2010/main" val="406756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talk about what each piece of ELK is.</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22</a:t>
            </a:fld>
            <a:endParaRPr lang="en-US"/>
          </a:p>
        </p:txBody>
      </p:sp>
    </p:spTree>
    <p:extLst>
      <p:ext uri="{BB962C8B-B14F-4D97-AF65-F5344CB8AC3E}">
        <p14:creationId xmlns:p14="http://schemas.microsoft.com/office/powerpoint/2010/main" val="83750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 tried to convert it….</a:t>
            </a:r>
          </a:p>
        </p:txBody>
      </p:sp>
      <p:sp>
        <p:nvSpPr>
          <p:cNvPr id="4" name="Slide Number Placeholder 3"/>
          <p:cNvSpPr>
            <a:spLocks noGrp="1"/>
          </p:cNvSpPr>
          <p:nvPr>
            <p:ph type="sldNum" sz="quarter" idx="10"/>
          </p:nvPr>
        </p:nvSpPr>
        <p:spPr/>
        <p:txBody>
          <a:bodyPr/>
          <a:lstStyle/>
          <a:p>
            <a:fld id="{453A3C73-EE81-4173-938B-016115A12FE0}" type="slidenum">
              <a:rPr lang="en-US" smtClean="0"/>
              <a:t>23</a:t>
            </a:fld>
            <a:endParaRPr lang="en-US"/>
          </a:p>
        </p:txBody>
      </p:sp>
    </p:spTree>
    <p:extLst>
      <p:ext uri="{BB962C8B-B14F-4D97-AF65-F5344CB8AC3E}">
        <p14:creationId xmlns:p14="http://schemas.microsoft.com/office/powerpoint/2010/main" val="449559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sucked up 17.1 gigs</a:t>
            </a:r>
            <a:r>
              <a:rPr lang="en-US" baseline="0" dirty="0" smtClean="0"/>
              <a:t> of virtual RAM immediately and looked like this.</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26</a:t>
            </a:fld>
            <a:endParaRPr lang="en-US"/>
          </a:p>
        </p:txBody>
      </p:sp>
    </p:spTree>
    <p:extLst>
      <p:ext uri="{BB962C8B-B14F-4D97-AF65-F5344CB8AC3E}">
        <p14:creationId xmlns:p14="http://schemas.microsoft.com/office/powerpoint/2010/main" val="1710009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t>
            </a:r>
            <a:r>
              <a:rPr lang="en-US" dirty="0" err="1" smtClean="0"/>
              <a:t>Logstash</a:t>
            </a:r>
            <a:r>
              <a:rPr lang="en-US" dirty="0" smtClean="0"/>
              <a:t> will do geotagging against </a:t>
            </a:r>
            <a:r>
              <a:rPr lang="en-US" dirty="0" err="1" smtClean="0"/>
              <a:t>Maxmind</a:t>
            </a:r>
            <a:r>
              <a:rPr lang="en-US" dirty="0" smtClean="0"/>
              <a:t>.</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28</a:t>
            </a:fld>
            <a:endParaRPr lang="en-US"/>
          </a:p>
        </p:txBody>
      </p:sp>
    </p:spTree>
    <p:extLst>
      <p:ext uri="{BB962C8B-B14F-4D97-AF65-F5344CB8AC3E}">
        <p14:creationId xmlns:p14="http://schemas.microsoft.com/office/powerpoint/2010/main" val="321171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is IMMEDIATELY made available for search and analytics</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30</a:t>
            </a:fld>
            <a:endParaRPr lang="en-US"/>
          </a:p>
        </p:txBody>
      </p:sp>
    </p:spTree>
    <p:extLst>
      <p:ext uri="{BB962C8B-B14F-4D97-AF65-F5344CB8AC3E}">
        <p14:creationId xmlns:p14="http://schemas.microsoft.com/office/powerpoint/2010/main" val="3078377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8DD9CA-110A-4A6C-B3D0-ADE9A0792E12}"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378662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DD9CA-110A-4A6C-B3D0-ADE9A0792E12}"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137437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DD9CA-110A-4A6C-B3D0-ADE9A0792E12}"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1073395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DD9CA-110A-4A6C-B3D0-ADE9A0792E12}"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353715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8DD9CA-110A-4A6C-B3D0-ADE9A0792E12}"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142926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8DD9CA-110A-4A6C-B3D0-ADE9A0792E12}"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97250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8DD9CA-110A-4A6C-B3D0-ADE9A0792E12}" type="datetimeFigureOut">
              <a:rPr lang="en-US" smtClean="0"/>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239215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8DD9CA-110A-4A6C-B3D0-ADE9A0792E12}" type="datetimeFigureOut">
              <a:rPr lang="en-US" smtClean="0"/>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298545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8DD9CA-110A-4A6C-B3D0-ADE9A0792E12}" type="datetimeFigureOut">
              <a:rPr lang="en-US" smtClean="0"/>
              <a:t>5/7/2015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211464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8DD9CA-110A-4A6C-B3D0-ADE9A0792E12}"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384719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8DD9CA-110A-4A6C-B3D0-ADE9A0792E12}"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305166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DD9CA-110A-4A6C-B3D0-ADE9A0792E12}" type="datetimeFigureOut">
              <a:rPr lang="en-US" smtClean="0"/>
              <a:t>5/7/2015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C6D77-0D85-416C-8756-C49F79885454}" type="slidenum">
              <a:rPr lang="en-US" smtClean="0"/>
              <a:t>‹#›</a:t>
            </a:fld>
            <a:endParaRPr lang="en-US"/>
          </a:p>
        </p:txBody>
      </p:sp>
    </p:spTree>
    <p:extLst>
      <p:ext uri="{BB962C8B-B14F-4D97-AF65-F5344CB8AC3E}">
        <p14:creationId xmlns:p14="http://schemas.microsoft.com/office/powerpoint/2010/main" val="406465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ourceforge.net/p/sansfor572logstash/wiki/Ho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logs.cisco.com/security/step-by-step-setup-of-elk-for-netflow-analytic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logstash.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elastic.c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elastic/curator" TargetMode="External"/><Relationship Id="rId2" Type="http://schemas.openxmlformats.org/officeDocument/2006/relationships/hyperlink" Target="http://localhost:9200/_cluster/health?pretty=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tcstool/netflo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Finding Bad Guys with 35 Million Flows, 2 Analysts, 5 minutes and 0 dollars</a:t>
            </a:r>
            <a:endParaRPr lang="en-US" dirty="0"/>
          </a:p>
        </p:txBody>
      </p:sp>
      <p:sp>
        <p:nvSpPr>
          <p:cNvPr id="3" name="Subtitle 2"/>
          <p:cNvSpPr>
            <a:spLocks noGrp="1"/>
          </p:cNvSpPr>
          <p:nvPr>
            <p:ph type="subTitle" idx="1"/>
          </p:nvPr>
        </p:nvSpPr>
        <p:spPr/>
        <p:txBody>
          <a:bodyPr/>
          <a:lstStyle/>
          <a:p>
            <a:r>
              <a:rPr lang="en-US" dirty="0" smtClean="0"/>
              <a:t>Bsides Knoxville 2015</a:t>
            </a:r>
          </a:p>
          <a:p>
            <a:r>
              <a:rPr lang="en-US" dirty="0" smtClean="0"/>
              <a:t>Russell Butturini (@tcstoolhax0r)</a:t>
            </a:r>
          </a:p>
          <a:p>
            <a:r>
              <a:rPr lang="en-US" dirty="0" smtClean="0"/>
              <a:t>tcstool@gmail.com</a:t>
            </a:r>
            <a:endParaRPr lang="en-US" dirty="0"/>
          </a:p>
        </p:txBody>
      </p:sp>
    </p:spTree>
    <p:extLst>
      <p:ext uri="{BB962C8B-B14F-4D97-AF65-F5344CB8AC3E}">
        <p14:creationId xmlns:p14="http://schemas.microsoft.com/office/powerpoint/2010/main" val="191869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Then attackers started doing this…</a:t>
            </a:r>
            <a:endParaRPr lang="en-US" dirty="0"/>
          </a:p>
        </p:txBody>
      </p:sp>
      <p:pic>
        <p:nvPicPr>
          <p:cNvPr id="4" name="Content Placeholder 3"/>
          <p:cNvPicPr>
            <a:picLocks noGrp="1" noChangeAspect="1"/>
          </p:cNvPicPr>
          <p:nvPr>
            <p:ph idx="1"/>
          </p:nvPr>
        </p:nvPicPr>
        <p:blipFill>
          <a:blip r:embed="rId2"/>
          <a:srcRect l="-4526" r="-4526"/>
          <a:stretch>
            <a:fillRect/>
          </a:stretch>
        </p:blipFill>
        <p:spPr>
          <a:xfrm>
            <a:off x="1200839" y="1498294"/>
            <a:ext cx="9529590" cy="5177927"/>
          </a:xfrm>
        </p:spPr>
      </p:pic>
    </p:spTree>
    <p:extLst>
      <p:ext uri="{BB962C8B-B14F-4D97-AF65-F5344CB8AC3E}">
        <p14:creationId xmlns:p14="http://schemas.microsoft.com/office/powerpoint/2010/main" val="90943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Let me tell y’all a story…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8632" y="1842294"/>
            <a:ext cx="8196550" cy="4811894"/>
          </a:xfrm>
        </p:spPr>
      </p:pic>
    </p:spTree>
    <p:extLst>
      <p:ext uri="{BB962C8B-B14F-4D97-AF65-F5344CB8AC3E}">
        <p14:creationId xmlns:p14="http://schemas.microsoft.com/office/powerpoint/2010/main" val="259703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a messy network</a:t>
            </a:r>
            <a:endParaRPr lang="en-US" dirty="0"/>
          </a:p>
        </p:txBody>
      </p:sp>
      <p:sp>
        <p:nvSpPr>
          <p:cNvPr id="3" name="Content Placeholder 2"/>
          <p:cNvSpPr>
            <a:spLocks noGrp="1"/>
          </p:cNvSpPr>
          <p:nvPr>
            <p:ph idx="1"/>
          </p:nvPr>
        </p:nvSpPr>
        <p:spPr/>
        <p:txBody>
          <a:bodyPr/>
          <a:lstStyle/>
          <a:p>
            <a:r>
              <a:rPr lang="en-US" dirty="0" smtClean="0"/>
              <a:t>~3,500 users, depending on who you ask…</a:t>
            </a:r>
          </a:p>
          <a:p>
            <a:r>
              <a:rPr lang="en-US" dirty="0" smtClean="0"/>
              <a:t>350 externally facing resources (mostly web apps) that are variants of 35-40 core code bases, along with SFTP, email, SSH, and other “stuff” in the data center.</a:t>
            </a:r>
          </a:p>
          <a:p>
            <a:r>
              <a:rPr lang="en-US" dirty="0" smtClean="0"/>
              <a:t>Two 400 meg outbound Internet circuits.</a:t>
            </a:r>
          </a:p>
          <a:p>
            <a:r>
              <a:rPr lang="en-US" dirty="0" smtClean="0"/>
              <a:t>14 remote offices, including two located outside the US.</a:t>
            </a:r>
          </a:p>
          <a:p>
            <a:r>
              <a:rPr lang="en-US" dirty="0" smtClean="0"/>
              <a:t>A massive work from home and teleworker/road warrior user base.</a:t>
            </a:r>
          </a:p>
          <a:p>
            <a:r>
              <a:rPr lang="en-US" dirty="0" smtClean="0"/>
              <a:t>Infrastructure as a service on Microsoft Azure and Amazon AWS.</a:t>
            </a:r>
          </a:p>
        </p:txBody>
      </p:sp>
    </p:spTree>
    <p:extLst>
      <p:ext uri="{BB962C8B-B14F-4D97-AF65-F5344CB8AC3E}">
        <p14:creationId xmlns:p14="http://schemas.microsoft.com/office/powerpoint/2010/main" val="219477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Where we were</a:t>
            </a:r>
            <a:endParaRPr lang="en-US" dirty="0"/>
          </a:p>
        </p:txBody>
      </p:sp>
      <p:sp>
        <p:nvSpPr>
          <p:cNvPr id="3" name="Content Placeholder 2"/>
          <p:cNvSpPr>
            <a:spLocks noGrp="1"/>
          </p:cNvSpPr>
          <p:nvPr>
            <p:ph idx="1"/>
          </p:nvPr>
        </p:nvSpPr>
        <p:spPr/>
        <p:txBody>
          <a:bodyPr/>
          <a:lstStyle/>
          <a:p>
            <a:r>
              <a:rPr lang="en-US" dirty="0" smtClean="0"/>
              <a:t>Really good at event logging.</a:t>
            </a:r>
          </a:p>
          <a:p>
            <a:r>
              <a:rPr lang="en-US" dirty="0" smtClean="0"/>
              <a:t>Pretty good at alerting.</a:t>
            </a:r>
          </a:p>
          <a:p>
            <a:r>
              <a:rPr lang="en-US" dirty="0" smtClean="0"/>
              <a:t>Not so good at reacting.</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795" y="3459296"/>
            <a:ext cx="5629619" cy="2941504"/>
          </a:xfrm>
          <a:prstGeom prst="rect">
            <a:avLst/>
          </a:prstGeom>
        </p:spPr>
      </p:pic>
    </p:spTree>
    <p:extLst>
      <p:ext uri="{BB962C8B-B14F-4D97-AF65-F5344CB8AC3E}">
        <p14:creationId xmlns:p14="http://schemas.microsoft.com/office/powerpoint/2010/main" val="344580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 got the job of fixing it…</a:t>
            </a:r>
            <a:endParaRPr lang="en-US" dirty="0"/>
          </a:p>
        </p:txBody>
      </p:sp>
      <p:pic>
        <p:nvPicPr>
          <p:cNvPr id="1026" name="Picture 2" descr="http://cache-blog.credit.com/wp-content/uploads/2013/07/credit-report-freaking-out-iStockphot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210" y="1690688"/>
            <a:ext cx="8945696"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54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With this many people…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Tree>
    <p:extLst>
      <p:ext uri="{BB962C8B-B14F-4D97-AF65-F5344CB8AC3E}">
        <p14:creationId xmlns:p14="http://schemas.microsoft.com/office/powerpoint/2010/main" val="327109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And this much budget…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4541" y="1825625"/>
            <a:ext cx="3982918" cy="4351338"/>
          </a:xfrm>
        </p:spPr>
      </p:pic>
    </p:spTree>
    <p:extLst>
      <p:ext uri="{BB962C8B-B14F-4D97-AF65-F5344CB8AC3E}">
        <p14:creationId xmlns:p14="http://schemas.microsoft.com/office/powerpoint/2010/main" val="376814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Getting Started</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Stop correlating-Events A+B+C+D=Correlated bad thing, when A alone was bad enough and we had to wait for the other three things then pull it all back apart.</a:t>
            </a:r>
          </a:p>
          <a:p>
            <a:pPr marL="514350" indent="-514350">
              <a:buAutoNum type="arabicPeriod"/>
            </a:pPr>
            <a:r>
              <a:rPr lang="en-US" dirty="0" smtClean="0"/>
              <a:t>Assume all events/connections are potentially bad, instead of static rule based analysis.</a:t>
            </a:r>
          </a:p>
          <a:p>
            <a:pPr marL="514350" indent="-514350">
              <a:buAutoNum type="arabicPeriod"/>
            </a:pPr>
            <a:r>
              <a:rPr lang="en-US" dirty="0" smtClean="0"/>
              <a:t>Find the data points we really care about.</a:t>
            </a:r>
          </a:p>
        </p:txBody>
      </p:sp>
    </p:spTree>
    <p:extLst>
      <p:ext uri="{BB962C8B-B14F-4D97-AF65-F5344CB8AC3E}">
        <p14:creationId xmlns:p14="http://schemas.microsoft.com/office/powerpoint/2010/main" val="298424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Getting Started</a:t>
            </a:r>
            <a:endParaRPr lang="en-US" dirty="0"/>
          </a:p>
        </p:txBody>
      </p:sp>
      <p:sp>
        <p:nvSpPr>
          <p:cNvPr id="3" name="Content Placeholder 2"/>
          <p:cNvSpPr>
            <a:spLocks noGrp="1"/>
          </p:cNvSpPr>
          <p:nvPr>
            <p:ph idx="1"/>
          </p:nvPr>
        </p:nvSpPr>
        <p:spPr/>
        <p:txBody>
          <a:bodyPr/>
          <a:lstStyle/>
          <a:p>
            <a:pPr marL="0" indent="0">
              <a:buNone/>
            </a:pPr>
            <a:r>
              <a:rPr lang="en-US" dirty="0" smtClean="0"/>
              <a:t>Two areas chosen for monitoring:</a:t>
            </a:r>
          </a:p>
          <a:p>
            <a:pPr marL="0" indent="0">
              <a:buNone/>
            </a:pPr>
            <a:r>
              <a:rPr lang="en-US" dirty="0" smtClean="0"/>
              <a:t>-User behavior (a whole separate talk in and of itself)</a:t>
            </a:r>
          </a:p>
          <a:p>
            <a:pPr marL="0" indent="0">
              <a:buNone/>
            </a:pPr>
            <a:r>
              <a:rPr lang="en-US" dirty="0" smtClean="0"/>
              <a:t>-Perimeter </a:t>
            </a:r>
            <a:r>
              <a:rPr lang="en-US" dirty="0" err="1" smtClean="0"/>
              <a:t>Netflow</a:t>
            </a:r>
            <a:endParaRPr lang="en-US" dirty="0" smtClean="0"/>
          </a:p>
          <a:p>
            <a:pPr marL="0" indent="0">
              <a:buNone/>
            </a:pPr>
            <a:endParaRPr lang="en-US" dirty="0" smtClean="0"/>
          </a:p>
          <a:p>
            <a:pPr marL="0" indent="0">
              <a:buNone/>
            </a:pPr>
            <a:r>
              <a:rPr lang="en-US" dirty="0" smtClean="0"/>
              <a:t>Do we still need to archive everything else? YES! But we only look at it when we’re pivoting off a higher level event instead of trying to use all events as a “top level” investigative source.</a:t>
            </a:r>
            <a:endParaRPr lang="en-US" dirty="0"/>
          </a:p>
        </p:txBody>
      </p:sp>
    </p:spTree>
    <p:extLst>
      <p:ext uri="{BB962C8B-B14F-4D97-AF65-F5344CB8AC3E}">
        <p14:creationId xmlns:p14="http://schemas.microsoft.com/office/powerpoint/2010/main" val="46265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Netflow</a:t>
            </a:r>
            <a:r>
              <a:rPr lang="en-US" dirty="0" smtClean="0"/>
              <a:t> Primer</a:t>
            </a:r>
            <a:endParaRPr lang="en-US" dirty="0"/>
          </a:p>
        </p:txBody>
      </p:sp>
      <p:sp>
        <p:nvSpPr>
          <p:cNvPr id="3" name="Content Placeholder 2"/>
          <p:cNvSpPr>
            <a:spLocks noGrp="1"/>
          </p:cNvSpPr>
          <p:nvPr>
            <p:ph idx="1"/>
          </p:nvPr>
        </p:nvSpPr>
        <p:spPr/>
        <p:txBody>
          <a:bodyPr/>
          <a:lstStyle/>
          <a:p>
            <a:r>
              <a:rPr lang="en-US" dirty="0" smtClean="0"/>
              <a:t>Cisco proprietary name</a:t>
            </a:r>
          </a:p>
          <a:p>
            <a:pPr marL="457200" lvl="1" indent="0">
              <a:buNone/>
            </a:pPr>
            <a:r>
              <a:rPr lang="en-US" dirty="0" smtClean="0"/>
              <a:t>-“Often imitated, never duplicated.”</a:t>
            </a:r>
          </a:p>
          <a:p>
            <a:r>
              <a:rPr lang="en-US" dirty="0" smtClean="0"/>
              <a:t>IP traffic records that can be exported from network hardware to other places for analysis.</a:t>
            </a:r>
          </a:p>
          <a:p>
            <a:r>
              <a:rPr lang="en-US" dirty="0" smtClean="0"/>
              <a:t>Comes in two versions v5 and v9</a:t>
            </a:r>
          </a:p>
          <a:p>
            <a:pPr marL="457200" lvl="1" indent="0">
              <a:buNone/>
            </a:pPr>
            <a:r>
              <a:rPr lang="en-US" dirty="0" smtClean="0"/>
              <a:t>-I chose v5 because the records are smaller had everything I need.</a:t>
            </a:r>
          </a:p>
          <a:p>
            <a:r>
              <a:rPr lang="en-US" dirty="0" smtClean="0"/>
              <a:t>Can be collected in various forms from routers, switches, firewalls, load balancers, etc.</a:t>
            </a:r>
          </a:p>
          <a:p>
            <a:pPr marL="0" indent="0">
              <a:buNone/>
            </a:pPr>
            <a:r>
              <a:rPr lang="en-US" dirty="0" smtClean="0"/>
              <a:t>  </a:t>
            </a:r>
            <a:endParaRPr lang="en-US" dirty="0"/>
          </a:p>
        </p:txBody>
      </p:sp>
    </p:spTree>
    <p:extLst>
      <p:ext uri="{BB962C8B-B14F-4D97-AF65-F5344CB8AC3E}">
        <p14:creationId xmlns:p14="http://schemas.microsoft.com/office/powerpoint/2010/main" val="288764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My Least Favorite Slide</a:t>
            </a:r>
            <a:endParaRPr lang="en-US" dirty="0"/>
          </a:p>
        </p:txBody>
      </p:sp>
      <p:sp>
        <p:nvSpPr>
          <p:cNvPr id="3" name="Content Placeholder 2"/>
          <p:cNvSpPr>
            <a:spLocks noGrp="1"/>
          </p:cNvSpPr>
          <p:nvPr>
            <p:ph idx="1"/>
          </p:nvPr>
        </p:nvSpPr>
        <p:spPr/>
        <p:txBody>
          <a:bodyPr/>
          <a:lstStyle/>
          <a:p>
            <a:r>
              <a:rPr lang="en-US" dirty="0" smtClean="0"/>
              <a:t>I’m the senior enterprise security architect at one of Nashville/Franklin’s plethora of healthcare companies.</a:t>
            </a:r>
          </a:p>
          <a:p>
            <a:pPr marL="457200" lvl="1" indent="0">
              <a:buNone/>
            </a:pPr>
            <a:r>
              <a:rPr lang="en-US" dirty="0" smtClean="0"/>
              <a:t>-If you really want to know which one, I’m sure you’ll find out…</a:t>
            </a:r>
          </a:p>
          <a:p>
            <a:r>
              <a:rPr lang="en-US" dirty="0" smtClean="0"/>
              <a:t>I do mostly red team stuff, so this talk is going to be incredibly uncomfortable for me…</a:t>
            </a:r>
          </a:p>
          <a:p>
            <a:r>
              <a:rPr lang="en-US" dirty="0" smtClean="0"/>
              <a:t>I write a lot of tools (</a:t>
            </a:r>
            <a:r>
              <a:rPr lang="en-US" dirty="0" err="1" smtClean="0"/>
              <a:t>NASNum</a:t>
            </a:r>
            <a:r>
              <a:rPr lang="en-US" dirty="0" smtClean="0"/>
              <a:t>, </a:t>
            </a:r>
            <a:r>
              <a:rPr lang="en-US" dirty="0" err="1" smtClean="0"/>
              <a:t>NoSQLMap</a:t>
            </a:r>
            <a:r>
              <a:rPr lang="en-US" dirty="0" smtClean="0"/>
              <a:t>, </a:t>
            </a:r>
            <a:r>
              <a:rPr lang="en-US" dirty="0" err="1" smtClean="0"/>
              <a:t>Skiddiemonkeys</a:t>
            </a:r>
            <a:r>
              <a:rPr lang="en-US" dirty="0" smtClean="0"/>
              <a:t>) that hopefully make people’s lives easier.</a:t>
            </a:r>
          </a:p>
          <a:p>
            <a:r>
              <a:rPr lang="en-US" dirty="0" smtClean="0"/>
              <a:t>I’m a die hard Manchester City fan, which is a tough thing to admit this season.</a:t>
            </a:r>
          </a:p>
        </p:txBody>
      </p:sp>
    </p:spTree>
    <p:extLst>
      <p:ext uri="{BB962C8B-B14F-4D97-AF65-F5344CB8AC3E}">
        <p14:creationId xmlns:p14="http://schemas.microsoft.com/office/powerpoint/2010/main" val="1273535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Netflowv5 Record</a:t>
            </a:r>
            <a:endParaRPr lang="en-US" dirty="0"/>
          </a:p>
        </p:txBody>
      </p:sp>
      <p:graphicFrame>
        <p:nvGraphicFramePr>
          <p:cNvPr id="4" name="Content Placeholder 3"/>
          <p:cNvGraphicFramePr>
            <a:graphicFrameLocks noGrp="1"/>
          </p:cNvGraphicFramePr>
          <p:nvPr>
            <p:ph idx="1"/>
          </p:nvPr>
        </p:nvGraphicFramePr>
        <p:xfrm>
          <a:off x="3117406" y="1825624"/>
          <a:ext cx="5957187" cy="4351340"/>
        </p:xfrm>
        <a:graphic>
          <a:graphicData uri="http://schemas.openxmlformats.org/drawingml/2006/table">
            <a:tbl>
              <a:tblPr/>
              <a:tblGrid>
                <a:gridCol w="1985729"/>
                <a:gridCol w="1985729"/>
                <a:gridCol w="1985729"/>
              </a:tblGrid>
              <a:tr h="155405">
                <a:tc>
                  <a:txBody>
                    <a:bodyPr/>
                    <a:lstStyle/>
                    <a:p>
                      <a:pPr algn="ctr"/>
                      <a:r>
                        <a:rPr lang="en-US" sz="1000" b="1">
                          <a:solidFill>
                            <a:srgbClr val="7F7F79"/>
                          </a:solidFill>
                          <a:effectLst/>
                          <a:latin typeface="open sans"/>
                        </a:rPr>
                        <a:t>Bytes</a:t>
                      </a:r>
                      <a:endParaRPr lang="en-US" sz="1000">
                        <a:solidFill>
                          <a:srgbClr val="7F7F79"/>
                        </a:solidFill>
                        <a:effectLst/>
                        <a:latin typeface="open sans"/>
                      </a:endParaRPr>
                    </a:p>
                  </a:txBody>
                  <a:tcPr marL="0" marR="0" marT="0" marB="0" anchor="ctr">
                    <a:lnL>
                      <a:noFill/>
                    </a:lnL>
                    <a:lnR>
                      <a:noFill/>
                    </a:lnR>
                    <a:lnT>
                      <a:noFill/>
                    </a:lnT>
                    <a:lnB>
                      <a:noFill/>
                    </a:lnB>
                    <a:solidFill>
                      <a:srgbClr val="FFFFFF"/>
                    </a:solidFill>
                  </a:tcPr>
                </a:tc>
                <a:tc>
                  <a:txBody>
                    <a:bodyPr/>
                    <a:lstStyle/>
                    <a:p>
                      <a:pPr algn="ctr"/>
                      <a:r>
                        <a:rPr lang="en-US" sz="1000" b="1">
                          <a:solidFill>
                            <a:srgbClr val="7F7F79"/>
                          </a:solidFill>
                          <a:effectLst/>
                          <a:latin typeface="open sans"/>
                        </a:rPr>
                        <a:t>Contents</a:t>
                      </a:r>
                      <a:endParaRPr lang="en-US" sz="1000">
                        <a:solidFill>
                          <a:srgbClr val="7F7F79"/>
                        </a:solidFill>
                        <a:effectLst/>
                        <a:latin typeface="open sans"/>
                      </a:endParaRPr>
                    </a:p>
                  </a:txBody>
                  <a:tcPr marL="0" marR="0" marT="0" marB="0" anchor="ctr">
                    <a:lnL>
                      <a:noFill/>
                    </a:lnL>
                    <a:lnR>
                      <a:noFill/>
                    </a:lnR>
                    <a:lnT>
                      <a:noFill/>
                    </a:lnT>
                    <a:lnB>
                      <a:noFill/>
                    </a:lnB>
                    <a:solidFill>
                      <a:srgbClr val="FFFFFF"/>
                    </a:solidFill>
                  </a:tcPr>
                </a:tc>
                <a:tc>
                  <a:txBody>
                    <a:bodyPr/>
                    <a:lstStyle/>
                    <a:p>
                      <a:pPr algn="ctr"/>
                      <a:r>
                        <a:rPr lang="en-US" sz="1000" b="1">
                          <a:solidFill>
                            <a:srgbClr val="7F7F79"/>
                          </a:solidFill>
                          <a:effectLst/>
                          <a:latin typeface="open sans"/>
                        </a:rPr>
                        <a:t>Description</a:t>
                      </a:r>
                      <a:endParaRPr lang="en-US" sz="1000">
                        <a:solidFill>
                          <a:srgbClr val="7F7F79"/>
                        </a:solidFill>
                        <a:effectLst/>
                        <a:latin typeface="open sans"/>
                      </a:endParaRPr>
                    </a:p>
                  </a:txBody>
                  <a:tcPr marL="0" marR="0" marT="0" marB="0" anchor="ctr">
                    <a:lnL>
                      <a:noFill/>
                    </a:lnL>
                    <a:lnR>
                      <a:noFill/>
                    </a:lnR>
                    <a:lnT>
                      <a:noFill/>
                    </a:lnT>
                    <a:lnB>
                      <a:noFill/>
                    </a:lnB>
                    <a:solidFill>
                      <a:srgbClr val="FFFFFF"/>
                    </a:solidFill>
                  </a:tcPr>
                </a:tc>
              </a:tr>
              <a:tr h="155405">
                <a:tc>
                  <a:txBody>
                    <a:bodyPr/>
                    <a:lstStyle/>
                    <a:p>
                      <a:r>
                        <a:rPr lang="en-US" sz="1000"/>
                        <a:t>0-3</a:t>
                      </a:r>
                    </a:p>
                  </a:txBody>
                  <a:tcPr marL="0" marR="0" marT="0" marB="0" anchor="ctr">
                    <a:lnL>
                      <a:noFill/>
                    </a:lnL>
                    <a:lnR>
                      <a:noFill/>
                    </a:lnR>
                    <a:lnT>
                      <a:noFill/>
                    </a:lnT>
                    <a:lnB>
                      <a:noFill/>
                    </a:lnB>
                    <a:solidFill>
                      <a:srgbClr val="FFFFFF"/>
                    </a:solidFill>
                  </a:tcPr>
                </a:tc>
                <a:tc>
                  <a:txBody>
                    <a:bodyPr/>
                    <a:lstStyle/>
                    <a:p>
                      <a:r>
                        <a:rPr lang="en-US" sz="1000"/>
                        <a:t>srcaddr</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Source IP address</a:t>
                      </a:r>
                      <a:endParaRPr lang="en-US" sz="1000"/>
                    </a:p>
                  </a:txBody>
                  <a:tcPr marL="0" marR="0" marT="0" marB="0" anchor="ctr">
                    <a:lnL>
                      <a:noFill/>
                    </a:lnL>
                    <a:lnR>
                      <a:noFill/>
                    </a:lnR>
                    <a:lnT>
                      <a:noFill/>
                    </a:lnT>
                    <a:lnB>
                      <a:noFill/>
                    </a:lnB>
                    <a:solidFill>
                      <a:srgbClr val="FFFFFF"/>
                    </a:solidFill>
                  </a:tcPr>
                </a:tc>
              </a:tr>
              <a:tr h="155405">
                <a:tc>
                  <a:txBody>
                    <a:bodyPr/>
                    <a:lstStyle/>
                    <a:p>
                      <a:r>
                        <a:rPr lang="en-US" sz="1000"/>
                        <a:t>4-7</a:t>
                      </a:r>
                    </a:p>
                  </a:txBody>
                  <a:tcPr marL="0" marR="0" marT="0" marB="0" anchor="ctr">
                    <a:lnL>
                      <a:noFill/>
                    </a:lnL>
                    <a:lnR>
                      <a:noFill/>
                    </a:lnR>
                    <a:lnT>
                      <a:noFill/>
                    </a:lnT>
                    <a:lnB>
                      <a:noFill/>
                    </a:lnB>
                    <a:solidFill>
                      <a:srgbClr val="FFFFFF"/>
                    </a:solidFill>
                  </a:tcPr>
                </a:tc>
                <a:tc>
                  <a:txBody>
                    <a:bodyPr/>
                    <a:lstStyle/>
                    <a:p>
                      <a:r>
                        <a:rPr lang="en-US" sz="1000"/>
                        <a:t>dstaddr</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Destination IP address</a:t>
                      </a:r>
                      <a:endParaRPr lang="en-US" sz="1000"/>
                    </a:p>
                  </a:txBody>
                  <a:tcPr marL="0" marR="0" marT="0" marB="0" anchor="ctr">
                    <a:lnL>
                      <a:noFill/>
                    </a:lnL>
                    <a:lnR>
                      <a:noFill/>
                    </a:lnR>
                    <a:lnT>
                      <a:noFill/>
                    </a:lnT>
                    <a:lnB>
                      <a:noFill/>
                    </a:lnB>
                    <a:solidFill>
                      <a:srgbClr val="FFFFFF"/>
                    </a:solidFill>
                  </a:tcPr>
                </a:tc>
              </a:tr>
              <a:tr h="155405">
                <a:tc>
                  <a:txBody>
                    <a:bodyPr/>
                    <a:lstStyle/>
                    <a:p>
                      <a:r>
                        <a:rPr lang="en-US" sz="1000"/>
                        <a:t>8-11</a:t>
                      </a:r>
                    </a:p>
                  </a:txBody>
                  <a:tcPr marL="0" marR="0" marT="0" marB="0" anchor="ctr">
                    <a:lnL>
                      <a:noFill/>
                    </a:lnL>
                    <a:lnR>
                      <a:noFill/>
                    </a:lnR>
                    <a:lnT>
                      <a:noFill/>
                    </a:lnT>
                    <a:lnB>
                      <a:noFill/>
                    </a:lnB>
                    <a:solidFill>
                      <a:srgbClr val="FFFFFF"/>
                    </a:solidFill>
                  </a:tcPr>
                </a:tc>
                <a:tc>
                  <a:txBody>
                    <a:bodyPr/>
                    <a:lstStyle/>
                    <a:p>
                      <a:r>
                        <a:rPr lang="en-US" sz="1000"/>
                        <a:t>nexthop</a:t>
                      </a:r>
                    </a:p>
                  </a:txBody>
                  <a:tcPr marL="0" marR="0" marT="0" marB="0" anchor="ctr">
                    <a:lnL>
                      <a:noFill/>
                    </a:lnL>
                    <a:lnR>
                      <a:noFill/>
                    </a:lnR>
                    <a:lnT>
                      <a:noFill/>
                    </a:lnT>
                    <a:lnB>
                      <a:noFill/>
                    </a:lnB>
                    <a:solidFill>
                      <a:srgbClr val="FFFFFF"/>
                    </a:solidFill>
                  </a:tcPr>
                </a:tc>
                <a:tc>
                  <a:txBody>
                    <a:bodyPr/>
                    <a:lstStyle/>
                    <a:p>
                      <a:r>
                        <a:rPr lang="en-US" sz="1000"/>
                        <a:t>IP address of next hop router</a:t>
                      </a:r>
                    </a:p>
                  </a:txBody>
                  <a:tcPr marL="0" marR="0" marT="0" marB="0" anchor="ctr">
                    <a:lnL>
                      <a:noFill/>
                    </a:lnL>
                    <a:lnR>
                      <a:noFill/>
                    </a:lnR>
                    <a:lnT>
                      <a:noFill/>
                    </a:lnT>
                    <a:lnB>
                      <a:noFill/>
                    </a:lnB>
                    <a:solidFill>
                      <a:srgbClr val="FFFFFF"/>
                    </a:solidFill>
                  </a:tcPr>
                </a:tc>
              </a:tr>
              <a:tr h="155405">
                <a:tc>
                  <a:txBody>
                    <a:bodyPr/>
                    <a:lstStyle/>
                    <a:p>
                      <a:r>
                        <a:rPr lang="en-US" sz="1000"/>
                        <a:t>12-13</a:t>
                      </a:r>
                    </a:p>
                  </a:txBody>
                  <a:tcPr marL="0" marR="0" marT="0" marB="0" anchor="ctr">
                    <a:lnL>
                      <a:noFill/>
                    </a:lnL>
                    <a:lnR>
                      <a:noFill/>
                    </a:lnR>
                    <a:lnT>
                      <a:noFill/>
                    </a:lnT>
                    <a:lnB>
                      <a:noFill/>
                    </a:lnB>
                    <a:solidFill>
                      <a:srgbClr val="FFFFFF"/>
                    </a:solidFill>
                  </a:tcPr>
                </a:tc>
                <a:tc>
                  <a:txBody>
                    <a:bodyPr/>
                    <a:lstStyle/>
                    <a:p>
                      <a:r>
                        <a:rPr lang="en-US" sz="1000"/>
                        <a:t>input</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SNMP index of input interface</a:t>
                      </a:r>
                      <a:endParaRPr lang="en-US" sz="1000"/>
                    </a:p>
                  </a:txBody>
                  <a:tcPr marL="0" marR="0" marT="0" marB="0" anchor="ctr">
                    <a:lnL>
                      <a:noFill/>
                    </a:lnL>
                    <a:lnR>
                      <a:noFill/>
                    </a:lnR>
                    <a:lnT>
                      <a:noFill/>
                    </a:lnT>
                    <a:lnB>
                      <a:noFill/>
                    </a:lnB>
                    <a:solidFill>
                      <a:srgbClr val="FFFFFF"/>
                    </a:solidFill>
                  </a:tcPr>
                </a:tc>
              </a:tr>
              <a:tr h="155405">
                <a:tc>
                  <a:txBody>
                    <a:bodyPr/>
                    <a:lstStyle/>
                    <a:p>
                      <a:r>
                        <a:rPr lang="en-US" sz="1000"/>
                        <a:t>14-15</a:t>
                      </a:r>
                    </a:p>
                  </a:txBody>
                  <a:tcPr marL="0" marR="0" marT="0" marB="0" anchor="ctr">
                    <a:lnL>
                      <a:noFill/>
                    </a:lnL>
                    <a:lnR>
                      <a:noFill/>
                    </a:lnR>
                    <a:lnT>
                      <a:noFill/>
                    </a:lnT>
                    <a:lnB>
                      <a:noFill/>
                    </a:lnB>
                    <a:solidFill>
                      <a:srgbClr val="FFFFFF"/>
                    </a:solidFill>
                  </a:tcPr>
                </a:tc>
                <a:tc>
                  <a:txBody>
                    <a:bodyPr/>
                    <a:lstStyle/>
                    <a:p>
                      <a:r>
                        <a:rPr lang="en-US" sz="1000"/>
                        <a:t>output</a:t>
                      </a:r>
                    </a:p>
                  </a:txBody>
                  <a:tcPr marL="0" marR="0" marT="0" marB="0" anchor="ctr">
                    <a:lnL>
                      <a:noFill/>
                    </a:lnL>
                    <a:lnR>
                      <a:noFill/>
                    </a:lnR>
                    <a:lnT>
                      <a:noFill/>
                    </a:lnT>
                    <a:lnB>
                      <a:noFill/>
                    </a:lnB>
                    <a:solidFill>
                      <a:srgbClr val="FFFFFF"/>
                    </a:solidFill>
                  </a:tcPr>
                </a:tc>
                <a:tc>
                  <a:txBody>
                    <a:bodyPr/>
                    <a:lstStyle/>
                    <a:p>
                      <a:r>
                        <a:rPr lang="en-US" sz="1000"/>
                        <a:t>SNMP index of output interface</a:t>
                      </a:r>
                    </a:p>
                  </a:txBody>
                  <a:tcPr marL="0" marR="0" marT="0" marB="0" anchor="ctr">
                    <a:lnL>
                      <a:noFill/>
                    </a:lnL>
                    <a:lnR>
                      <a:noFill/>
                    </a:lnR>
                    <a:lnT>
                      <a:noFill/>
                    </a:lnT>
                    <a:lnB>
                      <a:noFill/>
                    </a:lnB>
                    <a:solidFill>
                      <a:srgbClr val="FFFFFF"/>
                    </a:solidFill>
                  </a:tcPr>
                </a:tc>
              </a:tr>
              <a:tr h="155405">
                <a:tc>
                  <a:txBody>
                    <a:bodyPr/>
                    <a:lstStyle/>
                    <a:p>
                      <a:r>
                        <a:rPr lang="en-US" sz="1000"/>
                        <a:t>16-19</a:t>
                      </a:r>
                    </a:p>
                  </a:txBody>
                  <a:tcPr marL="0" marR="0" marT="0" marB="0" anchor="ctr">
                    <a:lnL>
                      <a:noFill/>
                    </a:lnL>
                    <a:lnR>
                      <a:noFill/>
                    </a:lnR>
                    <a:lnT>
                      <a:noFill/>
                    </a:lnT>
                    <a:lnB>
                      <a:noFill/>
                    </a:lnB>
                    <a:solidFill>
                      <a:srgbClr val="FFFFFF"/>
                    </a:solidFill>
                  </a:tcPr>
                </a:tc>
                <a:tc>
                  <a:txBody>
                    <a:bodyPr/>
                    <a:lstStyle/>
                    <a:p>
                      <a:r>
                        <a:rPr lang="en-US" sz="1000"/>
                        <a:t>dPkts</a:t>
                      </a:r>
                    </a:p>
                  </a:txBody>
                  <a:tcPr marL="0" marR="0" marT="0" marB="0" anchor="ctr">
                    <a:lnL>
                      <a:noFill/>
                    </a:lnL>
                    <a:lnR>
                      <a:noFill/>
                    </a:lnR>
                    <a:lnT>
                      <a:noFill/>
                    </a:lnT>
                    <a:lnB>
                      <a:noFill/>
                    </a:lnB>
                    <a:solidFill>
                      <a:srgbClr val="FFFFFF"/>
                    </a:solidFill>
                  </a:tcPr>
                </a:tc>
                <a:tc>
                  <a:txBody>
                    <a:bodyPr/>
                    <a:lstStyle/>
                    <a:p>
                      <a:r>
                        <a:rPr lang="en-US" sz="1000"/>
                        <a:t>Packets in the flow</a:t>
                      </a:r>
                    </a:p>
                  </a:txBody>
                  <a:tcPr marL="0" marR="0" marT="0" marB="0" anchor="ctr">
                    <a:lnL>
                      <a:noFill/>
                    </a:lnL>
                    <a:lnR>
                      <a:noFill/>
                    </a:lnR>
                    <a:lnT>
                      <a:noFill/>
                    </a:lnT>
                    <a:lnB>
                      <a:noFill/>
                    </a:lnB>
                    <a:solidFill>
                      <a:srgbClr val="FFFFFF"/>
                    </a:solidFill>
                  </a:tcPr>
                </a:tc>
              </a:tr>
              <a:tr h="310810">
                <a:tc>
                  <a:txBody>
                    <a:bodyPr/>
                    <a:lstStyle/>
                    <a:p>
                      <a:r>
                        <a:rPr lang="en-US" sz="1000"/>
                        <a:t>20-23</a:t>
                      </a:r>
                    </a:p>
                  </a:txBody>
                  <a:tcPr marL="0" marR="0" marT="0" marB="0" anchor="ctr">
                    <a:lnL>
                      <a:noFill/>
                    </a:lnL>
                    <a:lnR>
                      <a:noFill/>
                    </a:lnR>
                    <a:lnT>
                      <a:noFill/>
                    </a:lnT>
                    <a:lnB>
                      <a:noFill/>
                    </a:lnB>
                    <a:solidFill>
                      <a:srgbClr val="FFFFFF"/>
                    </a:solidFill>
                  </a:tcPr>
                </a:tc>
                <a:tc>
                  <a:txBody>
                    <a:bodyPr/>
                    <a:lstStyle/>
                    <a:p>
                      <a:r>
                        <a:rPr lang="en-US" sz="1000"/>
                        <a:t>dOctets</a:t>
                      </a:r>
                    </a:p>
                  </a:txBody>
                  <a:tcPr marL="0" marR="0" marT="0" marB="0" anchor="ctr">
                    <a:lnL>
                      <a:noFill/>
                    </a:lnL>
                    <a:lnR>
                      <a:noFill/>
                    </a:lnR>
                    <a:lnT>
                      <a:noFill/>
                    </a:lnT>
                    <a:lnB>
                      <a:noFill/>
                    </a:lnB>
                    <a:solidFill>
                      <a:srgbClr val="FFFFFF"/>
                    </a:solidFill>
                  </a:tcPr>
                </a:tc>
                <a:tc>
                  <a:txBody>
                    <a:bodyPr/>
                    <a:lstStyle/>
                    <a:p>
                      <a:r>
                        <a:rPr lang="en-US" sz="1000"/>
                        <a:t>Total number of Layer 3 bytes in the packets of the flow</a:t>
                      </a:r>
                    </a:p>
                  </a:txBody>
                  <a:tcPr marL="0" marR="0" marT="0" marB="0" anchor="ctr">
                    <a:lnL>
                      <a:noFill/>
                    </a:lnL>
                    <a:lnR>
                      <a:noFill/>
                    </a:lnR>
                    <a:lnT>
                      <a:noFill/>
                    </a:lnT>
                    <a:lnB>
                      <a:noFill/>
                    </a:lnB>
                    <a:solidFill>
                      <a:srgbClr val="FFFFFF"/>
                    </a:solidFill>
                  </a:tcPr>
                </a:tc>
              </a:tr>
              <a:tr h="155405">
                <a:tc>
                  <a:txBody>
                    <a:bodyPr/>
                    <a:lstStyle/>
                    <a:p>
                      <a:r>
                        <a:rPr lang="en-US" sz="1000"/>
                        <a:t>24-27</a:t>
                      </a:r>
                    </a:p>
                  </a:txBody>
                  <a:tcPr marL="0" marR="0" marT="0" marB="0" anchor="ctr">
                    <a:lnL>
                      <a:noFill/>
                    </a:lnL>
                    <a:lnR>
                      <a:noFill/>
                    </a:lnR>
                    <a:lnT>
                      <a:noFill/>
                    </a:lnT>
                    <a:lnB>
                      <a:noFill/>
                    </a:lnB>
                    <a:solidFill>
                      <a:srgbClr val="FFFFFF"/>
                    </a:solidFill>
                  </a:tcPr>
                </a:tc>
                <a:tc>
                  <a:txBody>
                    <a:bodyPr/>
                    <a:lstStyle/>
                    <a:p>
                      <a:r>
                        <a:rPr lang="en-US" sz="1000"/>
                        <a:t>first</a:t>
                      </a:r>
                    </a:p>
                  </a:txBody>
                  <a:tcPr marL="0" marR="0" marT="0" marB="0" anchor="ctr">
                    <a:lnL>
                      <a:noFill/>
                    </a:lnL>
                    <a:lnR>
                      <a:noFill/>
                    </a:lnR>
                    <a:lnT>
                      <a:noFill/>
                    </a:lnT>
                    <a:lnB>
                      <a:noFill/>
                    </a:lnB>
                    <a:solidFill>
                      <a:srgbClr val="FFFFFF"/>
                    </a:solidFill>
                  </a:tcPr>
                </a:tc>
                <a:tc>
                  <a:txBody>
                    <a:bodyPr/>
                    <a:lstStyle/>
                    <a:p>
                      <a:r>
                        <a:rPr lang="en-US" sz="1000"/>
                        <a:t>SysUptime at start of flow</a:t>
                      </a:r>
                    </a:p>
                  </a:txBody>
                  <a:tcPr marL="0" marR="0" marT="0" marB="0" anchor="ctr">
                    <a:lnL>
                      <a:noFill/>
                    </a:lnL>
                    <a:lnR>
                      <a:noFill/>
                    </a:lnR>
                    <a:lnT>
                      <a:noFill/>
                    </a:lnT>
                    <a:lnB>
                      <a:noFill/>
                    </a:lnB>
                    <a:solidFill>
                      <a:srgbClr val="FFFFFF"/>
                    </a:solidFill>
                  </a:tcPr>
                </a:tc>
              </a:tr>
              <a:tr h="310810">
                <a:tc>
                  <a:txBody>
                    <a:bodyPr/>
                    <a:lstStyle/>
                    <a:p>
                      <a:r>
                        <a:rPr lang="en-US" sz="1000"/>
                        <a:t>28-31</a:t>
                      </a:r>
                    </a:p>
                  </a:txBody>
                  <a:tcPr marL="0" marR="0" marT="0" marB="0" anchor="ctr">
                    <a:lnL>
                      <a:noFill/>
                    </a:lnL>
                    <a:lnR>
                      <a:noFill/>
                    </a:lnR>
                    <a:lnT>
                      <a:noFill/>
                    </a:lnT>
                    <a:lnB>
                      <a:noFill/>
                    </a:lnB>
                    <a:solidFill>
                      <a:srgbClr val="FFFFFF"/>
                    </a:solidFill>
                  </a:tcPr>
                </a:tc>
                <a:tc>
                  <a:txBody>
                    <a:bodyPr/>
                    <a:lstStyle/>
                    <a:p>
                      <a:r>
                        <a:rPr lang="en-US" sz="1000"/>
                        <a:t>last</a:t>
                      </a:r>
                    </a:p>
                  </a:txBody>
                  <a:tcPr marL="0" marR="0" marT="0" marB="0" anchor="ctr">
                    <a:lnL>
                      <a:noFill/>
                    </a:lnL>
                    <a:lnR>
                      <a:noFill/>
                    </a:lnR>
                    <a:lnT>
                      <a:noFill/>
                    </a:lnT>
                    <a:lnB>
                      <a:noFill/>
                    </a:lnB>
                    <a:solidFill>
                      <a:srgbClr val="FFFFFF"/>
                    </a:solidFill>
                  </a:tcPr>
                </a:tc>
                <a:tc>
                  <a:txBody>
                    <a:bodyPr/>
                    <a:lstStyle/>
                    <a:p>
                      <a:r>
                        <a:rPr lang="en-US" sz="1000"/>
                        <a:t>SysUptime at the time the last packet of the flow was received</a:t>
                      </a:r>
                    </a:p>
                  </a:txBody>
                  <a:tcPr marL="0" marR="0" marT="0" marB="0" anchor="ctr">
                    <a:lnL>
                      <a:noFill/>
                    </a:lnL>
                    <a:lnR>
                      <a:noFill/>
                    </a:lnR>
                    <a:lnT>
                      <a:noFill/>
                    </a:lnT>
                    <a:lnB>
                      <a:noFill/>
                    </a:lnB>
                    <a:solidFill>
                      <a:srgbClr val="FFFFFF"/>
                    </a:solidFill>
                  </a:tcPr>
                </a:tc>
              </a:tr>
              <a:tr h="310810">
                <a:tc>
                  <a:txBody>
                    <a:bodyPr/>
                    <a:lstStyle/>
                    <a:p>
                      <a:r>
                        <a:rPr lang="en-US" sz="1000"/>
                        <a:t>32-33</a:t>
                      </a:r>
                    </a:p>
                  </a:txBody>
                  <a:tcPr marL="0" marR="0" marT="0" marB="0" anchor="ctr">
                    <a:lnL>
                      <a:noFill/>
                    </a:lnL>
                    <a:lnR>
                      <a:noFill/>
                    </a:lnR>
                    <a:lnT>
                      <a:noFill/>
                    </a:lnT>
                    <a:lnB>
                      <a:noFill/>
                    </a:lnB>
                    <a:solidFill>
                      <a:srgbClr val="FFFFFF"/>
                    </a:solidFill>
                  </a:tcPr>
                </a:tc>
                <a:tc>
                  <a:txBody>
                    <a:bodyPr/>
                    <a:lstStyle/>
                    <a:p>
                      <a:r>
                        <a:rPr lang="en-US" sz="1000"/>
                        <a:t>srcport</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TCP/UDP source port number or equivalent</a:t>
                      </a:r>
                      <a:endParaRPr lang="en-US" sz="1000"/>
                    </a:p>
                  </a:txBody>
                  <a:tcPr marL="0" marR="0" marT="0" marB="0" anchor="ctr">
                    <a:lnL>
                      <a:noFill/>
                    </a:lnL>
                    <a:lnR>
                      <a:noFill/>
                    </a:lnR>
                    <a:lnT>
                      <a:noFill/>
                    </a:lnT>
                    <a:lnB>
                      <a:noFill/>
                    </a:lnB>
                    <a:solidFill>
                      <a:srgbClr val="FFFFFF"/>
                    </a:solidFill>
                  </a:tcPr>
                </a:tc>
              </a:tr>
              <a:tr h="310810">
                <a:tc>
                  <a:txBody>
                    <a:bodyPr/>
                    <a:lstStyle/>
                    <a:p>
                      <a:r>
                        <a:rPr lang="en-US" sz="1000"/>
                        <a:t>34-35</a:t>
                      </a:r>
                    </a:p>
                  </a:txBody>
                  <a:tcPr marL="0" marR="0" marT="0" marB="0" anchor="ctr">
                    <a:lnL>
                      <a:noFill/>
                    </a:lnL>
                    <a:lnR>
                      <a:noFill/>
                    </a:lnR>
                    <a:lnT>
                      <a:noFill/>
                    </a:lnT>
                    <a:lnB>
                      <a:noFill/>
                    </a:lnB>
                    <a:solidFill>
                      <a:srgbClr val="FFFFFF"/>
                    </a:solidFill>
                  </a:tcPr>
                </a:tc>
                <a:tc>
                  <a:txBody>
                    <a:bodyPr/>
                    <a:lstStyle/>
                    <a:p>
                      <a:r>
                        <a:rPr lang="en-US" sz="1000"/>
                        <a:t>dstport</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TCP/UDP destination port number or equivalent</a:t>
                      </a:r>
                      <a:endParaRPr lang="en-US" sz="1000"/>
                    </a:p>
                  </a:txBody>
                  <a:tcPr marL="0" marR="0" marT="0" marB="0" anchor="ctr">
                    <a:lnL>
                      <a:noFill/>
                    </a:lnL>
                    <a:lnR>
                      <a:noFill/>
                    </a:lnR>
                    <a:lnT>
                      <a:noFill/>
                    </a:lnT>
                    <a:lnB>
                      <a:noFill/>
                    </a:lnB>
                    <a:solidFill>
                      <a:srgbClr val="FFFFFF"/>
                    </a:solidFill>
                  </a:tcPr>
                </a:tc>
              </a:tr>
              <a:tr h="155405">
                <a:tc>
                  <a:txBody>
                    <a:bodyPr/>
                    <a:lstStyle/>
                    <a:p>
                      <a:r>
                        <a:rPr lang="en-US" sz="1000"/>
                        <a:t>36</a:t>
                      </a:r>
                    </a:p>
                  </a:txBody>
                  <a:tcPr marL="0" marR="0" marT="0" marB="0" anchor="ctr">
                    <a:lnL>
                      <a:noFill/>
                    </a:lnL>
                    <a:lnR>
                      <a:noFill/>
                    </a:lnR>
                    <a:lnT>
                      <a:noFill/>
                    </a:lnT>
                    <a:lnB>
                      <a:noFill/>
                    </a:lnB>
                    <a:solidFill>
                      <a:srgbClr val="FFFFFF"/>
                    </a:solidFill>
                  </a:tcPr>
                </a:tc>
                <a:tc>
                  <a:txBody>
                    <a:bodyPr/>
                    <a:lstStyle/>
                    <a:p>
                      <a:r>
                        <a:rPr lang="en-US" sz="1000"/>
                        <a:t>pad1</a:t>
                      </a:r>
                    </a:p>
                  </a:txBody>
                  <a:tcPr marL="0" marR="0" marT="0" marB="0" anchor="ctr">
                    <a:lnL>
                      <a:noFill/>
                    </a:lnL>
                    <a:lnR>
                      <a:noFill/>
                    </a:lnR>
                    <a:lnT>
                      <a:noFill/>
                    </a:lnT>
                    <a:lnB>
                      <a:noFill/>
                    </a:lnB>
                    <a:solidFill>
                      <a:srgbClr val="FFFFFF"/>
                    </a:solidFill>
                  </a:tcPr>
                </a:tc>
                <a:tc>
                  <a:txBody>
                    <a:bodyPr/>
                    <a:lstStyle/>
                    <a:p>
                      <a:r>
                        <a:rPr lang="en-US" sz="1000"/>
                        <a:t>Unused (zero) bytes</a:t>
                      </a:r>
                    </a:p>
                  </a:txBody>
                  <a:tcPr marL="0" marR="0" marT="0" marB="0" anchor="ctr">
                    <a:lnL>
                      <a:noFill/>
                    </a:lnL>
                    <a:lnR>
                      <a:noFill/>
                    </a:lnR>
                    <a:lnT>
                      <a:noFill/>
                    </a:lnT>
                    <a:lnB>
                      <a:noFill/>
                    </a:lnB>
                    <a:solidFill>
                      <a:srgbClr val="FFFFFF"/>
                    </a:solidFill>
                  </a:tcPr>
                </a:tc>
              </a:tr>
              <a:tr h="155405">
                <a:tc>
                  <a:txBody>
                    <a:bodyPr/>
                    <a:lstStyle/>
                    <a:p>
                      <a:r>
                        <a:rPr lang="en-US" sz="1000"/>
                        <a:t>37</a:t>
                      </a:r>
                    </a:p>
                  </a:txBody>
                  <a:tcPr marL="0" marR="0" marT="0" marB="0" anchor="ctr">
                    <a:lnL>
                      <a:noFill/>
                    </a:lnL>
                    <a:lnR>
                      <a:noFill/>
                    </a:lnR>
                    <a:lnT>
                      <a:noFill/>
                    </a:lnT>
                    <a:lnB>
                      <a:noFill/>
                    </a:lnB>
                    <a:solidFill>
                      <a:srgbClr val="FFFFFF"/>
                    </a:solidFill>
                  </a:tcPr>
                </a:tc>
                <a:tc>
                  <a:txBody>
                    <a:bodyPr/>
                    <a:lstStyle/>
                    <a:p>
                      <a:r>
                        <a:rPr lang="en-US" sz="1000"/>
                        <a:t>tcp_flags</a:t>
                      </a:r>
                    </a:p>
                  </a:txBody>
                  <a:tcPr marL="0" marR="0" marT="0" marB="0" anchor="ctr">
                    <a:lnL>
                      <a:noFill/>
                    </a:lnL>
                    <a:lnR>
                      <a:noFill/>
                    </a:lnR>
                    <a:lnT>
                      <a:noFill/>
                    </a:lnT>
                    <a:lnB>
                      <a:noFill/>
                    </a:lnB>
                    <a:solidFill>
                      <a:srgbClr val="FFFFFF"/>
                    </a:solidFill>
                  </a:tcPr>
                </a:tc>
                <a:tc>
                  <a:txBody>
                    <a:bodyPr/>
                    <a:lstStyle/>
                    <a:p>
                      <a:r>
                        <a:rPr lang="en-US" sz="1000"/>
                        <a:t>Cumulative OR of TCP flags</a:t>
                      </a:r>
                    </a:p>
                  </a:txBody>
                  <a:tcPr marL="0" marR="0" marT="0" marB="0" anchor="ctr">
                    <a:lnL>
                      <a:noFill/>
                    </a:lnL>
                    <a:lnR>
                      <a:noFill/>
                    </a:lnR>
                    <a:lnT>
                      <a:noFill/>
                    </a:lnT>
                    <a:lnB>
                      <a:noFill/>
                    </a:lnB>
                    <a:solidFill>
                      <a:srgbClr val="FFFFFF"/>
                    </a:solidFill>
                  </a:tcPr>
                </a:tc>
              </a:tr>
              <a:tr h="310810">
                <a:tc>
                  <a:txBody>
                    <a:bodyPr/>
                    <a:lstStyle/>
                    <a:p>
                      <a:r>
                        <a:rPr lang="en-US" sz="1000"/>
                        <a:t>38</a:t>
                      </a:r>
                    </a:p>
                  </a:txBody>
                  <a:tcPr marL="0" marR="0" marT="0" marB="0" anchor="ctr">
                    <a:lnL>
                      <a:noFill/>
                    </a:lnL>
                    <a:lnR>
                      <a:noFill/>
                    </a:lnR>
                    <a:lnT>
                      <a:noFill/>
                    </a:lnT>
                    <a:lnB>
                      <a:noFill/>
                    </a:lnB>
                    <a:solidFill>
                      <a:srgbClr val="FFFFFF"/>
                    </a:solidFill>
                  </a:tcPr>
                </a:tc>
                <a:tc>
                  <a:txBody>
                    <a:bodyPr/>
                    <a:lstStyle/>
                    <a:p>
                      <a:r>
                        <a:rPr lang="en-US" sz="1000"/>
                        <a:t>prot</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IP protocol type (for example, TCP = 6; UDP = 17)</a:t>
                      </a:r>
                      <a:endParaRPr lang="en-US" sz="1000"/>
                    </a:p>
                  </a:txBody>
                  <a:tcPr marL="0" marR="0" marT="0" marB="0" anchor="ctr">
                    <a:lnL>
                      <a:noFill/>
                    </a:lnL>
                    <a:lnR>
                      <a:noFill/>
                    </a:lnR>
                    <a:lnT>
                      <a:noFill/>
                    </a:lnT>
                    <a:lnB>
                      <a:noFill/>
                    </a:lnB>
                    <a:solidFill>
                      <a:srgbClr val="FFFFFF"/>
                    </a:solidFill>
                  </a:tcPr>
                </a:tc>
              </a:tr>
              <a:tr h="155405">
                <a:tc>
                  <a:txBody>
                    <a:bodyPr/>
                    <a:lstStyle/>
                    <a:p>
                      <a:r>
                        <a:rPr lang="en-US" sz="1000"/>
                        <a:t>39</a:t>
                      </a:r>
                    </a:p>
                  </a:txBody>
                  <a:tcPr marL="0" marR="0" marT="0" marB="0" anchor="ctr">
                    <a:lnL>
                      <a:noFill/>
                    </a:lnL>
                    <a:lnR>
                      <a:noFill/>
                    </a:lnR>
                    <a:lnT>
                      <a:noFill/>
                    </a:lnT>
                    <a:lnB>
                      <a:noFill/>
                    </a:lnB>
                    <a:solidFill>
                      <a:srgbClr val="FFFFFF"/>
                    </a:solidFill>
                  </a:tcPr>
                </a:tc>
                <a:tc>
                  <a:txBody>
                    <a:bodyPr/>
                    <a:lstStyle/>
                    <a:p>
                      <a:r>
                        <a:rPr lang="en-US" sz="1000"/>
                        <a:t>tos</a:t>
                      </a:r>
                    </a:p>
                  </a:txBody>
                  <a:tcPr marL="0" marR="0" marT="0" marB="0" anchor="ctr">
                    <a:lnL>
                      <a:noFill/>
                    </a:lnL>
                    <a:lnR>
                      <a:noFill/>
                    </a:lnR>
                    <a:lnT>
                      <a:noFill/>
                    </a:lnT>
                    <a:lnB>
                      <a:noFill/>
                    </a:lnB>
                    <a:solidFill>
                      <a:srgbClr val="FFFFFF"/>
                    </a:solidFill>
                  </a:tcPr>
                </a:tc>
                <a:tc>
                  <a:txBody>
                    <a:bodyPr/>
                    <a:lstStyle/>
                    <a:p>
                      <a:r>
                        <a:rPr lang="en-US" sz="1000"/>
                        <a:t>IP type of service (ToS)</a:t>
                      </a:r>
                    </a:p>
                  </a:txBody>
                  <a:tcPr marL="0" marR="0" marT="0" marB="0" anchor="ctr">
                    <a:lnL>
                      <a:noFill/>
                    </a:lnL>
                    <a:lnR>
                      <a:noFill/>
                    </a:lnR>
                    <a:lnT>
                      <a:noFill/>
                    </a:lnT>
                    <a:lnB>
                      <a:noFill/>
                    </a:lnB>
                    <a:solidFill>
                      <a:srgbClr val="FFFFFF"/>
                    </a:solidFill>
                  </a:tcPr>
                </a:tc>
              </a:tr>
              <a:tr h="310810">
                <a:tc>
                  <a:txBody>
                    <a:bodyPr/>
                    <a:lstStyle/>
                    <a:p>
                      <a:r>
                        <a:rPr lang="en-US" sz="1000"/>
                        <a:t>40-41</a:t>
                      </a:r>
                    </a:p>
                  </a:txBody>
                  <a:tcPr marL="0" marR="0" marT="0" marB="0" anchor="ctr">
                    <a:lnL>
                      <a:noFill/>
                    </a:lnL>
                    <a:lnR>
                      <a:noFill/>
                    </a:lnR>
                    <a:lnT>
                      <a:noFill/>
                    </a:lnT>
                    <a:lnB>
                      <a:noFill/>
                    </a:lnB>
                    <a:solidFill>
                      <a:srgbClr val="FFFFFF"/>
                    </a:solidFill>
                  </a:tcPr>
                </a:tc>
                <a:tc>
                  <a:txBody>
                    <a:bodyPr/>
                    <a:lstStyle/>
                    <a:p>
                      <a:r>
                        <a:rPr lang="en-US" sz="1000"/>
                        <a:t>src_as</a:t>
                      </a:r>
                    </a:p>
                  </a:txBody>
                  <a:tcPr marL="0" marR="0" marT="0" marB="0" anchor="ctr">
                    <a:lnL>
                      <a:noFill/>
                    </a:lnL>
                    <a:lnR>
                      <a:noFill/>
                    </a:lnR>
                    <a:lnT>
                      <a:noFill/>
                    </a:lnT>
                    <a:lnB>
                      <a:noFill/>
                    </a:lnB>
                    <a:solidFill>
                      <a:srgbClr val="FFFFFF"/>
                    </a:solidFill>
                  </a:tcPr>
                </a:tc>
                <a:tc>
                  <a:txBody>
                    <a:bodyPr/>
                    <a:lstStyle/>
                    <a:p>
                      <a:r>
                        <a:rPr lang="en-US" sz="1000"/>
                        <a:t>Autonomous system number of the source, either origin or peer</a:t>
                      </a:r>
                    </a:p>
                  </a:txBody>
                  <a:tcPr marL="0" marR="0" marT="0" marB="0" anchor="ctr">
                    <a:lnL>
                      <a:noFill/>
                    </a:lnL>
                    <a:lnR>
                      <a:noFill/>
                    </a:lnR>
                    <a:lnT>
                      <a:noFill/>
                    </a:lnT>
                    <a:lnB>
                      <a:noFill/>
                    </a:lnB>
                    <a:solidFill>
                      <a:srgbClr val="FFFFFF"/>
                    </a:solidFill>
                  </a:tcPr>
                </a:tc>
              </a:tr>
              <a:tr h="310810">
                <a:tc>
                  <a:txBody>
                    <a:bodyPr/>
                    <a:lstStyle/>
                    <a:p>
                      <a:r>
                        <a:rPr lang="en-US" sz="1000"/>
                        <a:t>42-43</a:t>
                      </a:r>
                    </a:p>
                  </a:txBody>
                  <a:tcPr marL="0" marR="0" marT="0" marB="0" anchor="ctr">
                    <a:lnL>
                      <a:noFill/>
                    </a:lnL>
                    <a:lnR>
                      <a:noFill/>
                    </a:lnR>
                    <a:lnT>
                      <a:noFill/>
                    </a:lnT>
                    <a:lnB>
                      <a:noFill/>
                    </a:lnB>
                    <a:solidFill>
                      <a:srgbClr val="FFFFFF"/>
                    </a:solidFill>
                  </a:tcPr>
                </a:tc>
                <a:tc>
                  <a:txBody>
                    <a:bodyPr/>
                    <a:lstStyle/>
                    <a:p>
                      <a:r>
                        <a:rPr lang="en-US" sz="1000"/>
                        <a:t>dst_as</a:t>
                      </a:r>
                    </a:p>
                  </a:txBody>
                  <a:tcPr marL="0" marR="0" marT="0" marB="0" anchor="ctr">
                    <a:lnL>
                      <a:noFill/>
                    </a:lnL>
                    <a:lnR>
                      <a:noFill/>
                    </a:lnR>
                    <a:lnT>
                      <a:noFill/>
                    </a:lnT>
                    <a:lnB>
                      <a:noFill/>
                    </a:lnB>
                    <a:solidFill>
                      <a:srgbClr val="FFFFFF"/>
                    </a:solidFill>
                  </a:tcPr>
                </a:tc>
                <a:tc>
                  <a:txBody>
                    <a:bodyPr/>
                    <a:lstStyle/>
                    <a:p>
                      <a:r>
                        <a:rPr lang="en-US" sz="1000"/>
                        <a:t>Autonomous system number of the destination, either origin or peer</a:t>
                      </a:r>
                    </a:p>
                  </a:txBody>
                  <a:tcPr marL="0" marR="0" marT="0" marB="0" anchor="ctr">
                    <a:lnL>
                      <a:noFill/>
                    </a:lnL>
                    <a:lnR>
                      <a:noFill/>
                    </a:lnR>
                    <a:lnT>
                      <a:noFill/>
                    </a:lnT>
                    <a:lnB>
                      <a:noFill/>
                    </a:lnB>
                    <a:solidFill>
                      <a:srgbClr val="FFFFFF"/>
                    </a:solidFill>
                  </a:tcPr>
                </a:tc>
              </a:tr>
              <a:tr h="155405">
                <a:tc>
                  <a:txBody>
                    <a:bodyPr/>
                    <a:lstStyle/>
                    <a:p>
                      <a:r>
                        <a:rPr lang="en-US" sz="1000"/>
                        <a:t>44</a:t>
                      </a:r>
                    </a:p>
                  </a:txBody>
                  <a:tcPr marL="0" marR="0" marT="0" marB="0" anchor="ctr">
                    <a:lnL>
                      <a:noFill/>
                    </a:lnL>
                    <a:lnR>
                      <a:noFill/>
                    </a:lnR>
                    <a:lnT>
                      <a:noFill/>
                    </a:lnT>
                    <a:lnB>
                      <a:noFill/>
                    </a:lnB>
                    <a:solidFill>
                      <a:srgbClr val="FFFFFF"/>
                    </a:solidFill>
                  </a:tcPr>
                </a:tc>
                <a:tc>
                  <a:txBody>
                    <a:bodyPr/>
                    <a:lstStyle/>
                    <a:p>
                      <a:r>
                        <a:rPr lang="en-US" sz="1000"/>
                        <a:t>src_mask</a:t>
                      </a:r>
                    </a:p>
                  </a:txBody>
                  <a:tcPr marL="0" marR="0" marT="0" marB="0" anchor="ctr">
                    <a:lnL>
                      <a:noFill/>
                    </a:lnL>
                    <a:lnR>
                      <a:noFill/>
                    </a:lnR>
                    <a:lnT>
                      <a:noFill/>
                    </a:lnT>
                    <a:lnB>
                      <a:noFill/>
                    </a:lnB>
                    <a:solidFill>
                      <a:srgbClr val="FFFFFF"/>
                    </a:solidFill>
                  </a:tcPr>
                </a:tc>
                <a:tc>
                  <a:txBody>
                    <a:bodyPr/>
                    <a:lstStyle/>
                    <a:p>
                      <a:r>
                        <a:rPr lang="en-US" sz="1000"/>
                        <a:t>Source address prefix mask bits</a:t>
                      </a:r>
                    </a:p>
                  </a:txBody>
                  <a:tcPr marL="0" marR="0" marT="0" marB="0" anchor="ctr">
                    <a:lnL>
                      <a:noFill/>
                    </a:lnL>
                    <a:lnR>
                      <a:noFill/>
                    </a:lnR>
                    <a:lnT>
                      <a:noFill/>
                    </a:lnT>
                    <a:lnB>
                      <a:noFill/>
                    </a:lnB>
                    <a:solidFill>
                      <a:srgbClr val="FFFFFF"/>
                    </a:solidFill>
                  </a:tcPr>
                </a:tc>
              </a:tr>
              <a:tr h="155405">
                <a:tc>
                  <a:txBody>
                    <a:bodyPr/>
                    <a:lstStyle/>
                    <a:p>
                      <a:r>
                        <a:rPr lang="en-US" sz="1000"/>
                        <a:t>45</a:t>
                      </a:r>
                    </a:p>
                  </a:txBody>
                  <a:tcPr marL="0" marR="0" marT="0" marB="0" anchor="ctr">
                    <a:lnL>
                      <a:noFill/>
                    </a:lnL>
                    <a:lnR>
                      <a:noFill/>
                    </a:lnR>
                    <a:lnT>
                      <a:noFill/>
                    </a:lnT>
                    <a:lnB>
                      <a:noFill/>
                    </a:lnB>
                    <a:solidFill>
                      <a:srgbClr val="FFFFFF"/>
                    </a:solidFill>
                  </a:tcPr>
                </a:tc>
                <a:tc>
                  <a:txBody>
                    <a:bodyPr/>
                    <a:lstStyle/>
                    <a:p>
                      <a:r>
                        <a:rPr lang="en-US" sz="1000"/>
                        <a:t>dst_mask</a:t>
                      </a:r>
                    </a:p>
                  </a:txBody>
                  <a:tcPr marL="0" marR="0" marT="0" marB="0" anchor="ctr">
                    <a:lnL>
                      <a:noFill/>
                    </a:lnL>
                    <a:lnR>
                      <a:noFill/>
                    </a:lnR>
                    <a:lnT>
                      <a:noFill/>
                    </a:lnT>
                    <a:lnB>
                      <a:noFill/>
                    </a:lnB>
                    <a:solidFill>
                      <a:srgbClr val="FFFFFF"/>
                    </a:solidFill>
                  </a:tcPr>
                </a:tc>
                <a:tc>
                  <a:txBody>
                    <a:bodyPr/>
                    <a:lstStyle/>
                    <a:p>
                      <a:r>
                        <a:rPr lang="en-US" sz="1000"/>
                        <a:t>Destination address prefix mask bits</a:t>
                      </a:r>
                    </a:p>
                  </a:txBody>
                  <a:tcPr marL="0" marR="0" marT="0" marB="0" anchor="ctr">
                    <a:lnL>
                      <a:noFill/>
                    </a:lnL>
                    <a:lnR>
                      <a:noFill/>
                    </a:lnR>
                    <a:lnT>
                      <a:noFill/>
                    </a:lnT>
                    <a:lnB>
                      <a:noFill/>
                    </a:lnB>
                    <a:solidFill>
                      <a:srgbClr val="FFFFFF"/>
                    </a:solidFill>
                  </a:tcPr>
                </a:tc>
              </a:tr>
              <a:tr h="155405">
                <a:tc>
                  <a:txBody>
                    <a:bodyPr/>
                    <a:lstStyle/>
                    <a:p>
                      <a:r>
                        <a:rPr lang="en-US" sz="1000"/>
                        <a:t>46-47</a:t>
                      </a:r>
                    </a:p>
                  </a:txBody>
                  <a:tcPr marL="0" marR="0" marT="0" marB="0" anchor="ctr">
                    <a:lnL>
                      <a:noFill/>
                    </a:lnL>
                    <a:lnR>
                      <a:noFill/>
                    </a:lnR>
                    <a:lnT>
                      <a:noFill/>
                    </a:lnT>
                    <a:lnB>
                      <a:noFill/>
                    </a:lnB>
                    <a:solidFill>
                      <a:srgbClr val="FFFFFF"/>
                    </a:solidFill>
                  </a:tcPr>
                </a:tc>
                <a:tc>
                  <a:txBody>
                    <a:bodyPr/>
                    <a:lstStyle/>
                    <a:p>
                      <a:r>
                        <a:rPr lang="en-US" sz="1000"/>
                        <a:t>pad2</a:t>
                      </a:r>
                    </a:p>
                  </a:txBody>
                  <a:tcPr marL="0" marR="0" marT="0" marB="0" anchor="ctr">
                    <a:lnL>
                      <a:noFill/>
                    </a:lnL>
                    <a:lnR>
                      <a:noFill/>
                    </a:lnR>
                    <a:lnT>
                      <a:noFill/>
                    </a:lnT>
                    <a:lnB>
                      <a:noFill/>
                    </a:lnB>
                    <a:solidFill>
                      <a:srgbClr val="FFFFFF"/>
                    </a:solidFill>
                  </a:tcPr>
                </a:tc>
                <a:tc>
                  <a:txBody>
                    <a:bodyPr/>
                    <a:lstStyle/>
                    <a:p>
                      <a:r>
                        <a:rPr lang="en-US" sz="1000" dirty="0"/>
                        <a:t>Unused (zero) bytes</a:t>
                      </a:r>
                    </a:p>
                  </a:txBody>
                  <a:tcPr marL="0" marR="0" marT="0" marB="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08351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Then This man gave a webinar…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917" y="1509311"/>
            <a:ext cx="8438921" cy="4667652"/>
          </a:xfrm>
        </p:spPr>
      </p:pic>
    </p:spTree>
    <p:extLst>
      <p:ext uri="{BB962C8B-B14F-4D97-AF65-F5344CB8AC3E}">
        <p14:creationId xmlns:p14="http://schemas.microsoft.com/office/powerpoint/2010/main" val="4279186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SANS FOR572 VM</a:t>
            </a:r>
            <a:endParaRPr lang="en-US" dirty="0"/>
          </a:p>
        </p:txBody>
      </p:sp>
      <p:sp>
        <p:nvSpPr>
          <p:cNvPr id="3" name="Content Placeholder 2"/>
          <p:cNvSpPr>
            <a:spLocks noGrp="1"/>
          </p:cNvSpPr>
          <p:nvPr>
            <p:ph idx="1"/>
          </p:nvPr>
        </p:nvSpPr>
        <p:spPr/>
        <p:txBody>
          <a:bodyPr/>
          <a:lstStyle/>
          <a:p>
            <a:r>
              <a:rPr lang="en-US" b="1" u="sng" dirty="0" smtClean="0"/>
              <a:t>FREE</a:t>
            </a:r>
            <a:r>
              <a:rPr lang="en-US" dirty="0" smtClean="0"/>
              <a:t> virtual machine with everything you need to start collecting and analyzing </a:t>
            </a:r>
            <a:r>
              <a:rPr lang="en-US" dirty="0" err="1" smtClean="0"/>
              <a:t>Netflow</a:t>
            </a:r>
            <a:r>
              <a:rPr lang="en-US" dirty="0" smtClean="0"/>
              <a:t> already set up!</a:t>
            </a:r>
          </a:p>
          <a:p>
            <a:r>
              <a:rPr lang="en-US" dirty="0">
                <a:hlinkClick r:id="rId3"/>
              </a:rPr>
              <a:t>http://sourceforge.net/p/sansfor572logstash/wiki/Home</a:t>
            </a:r>
            <a:r>
              <a:rPr lang="en-US" dirty="0" smtClean="0">
                <a:hlinkClick r:id="rId3"/>
              </a:rPr>
              <a:t>/</a:t>
            </a:r>
            <a:endParaRPr lang="en-US" dirty="0" smtClean="0"/>
          </a:p>
          <a:p>
            <a:r>
              <a:rPr lang="en-US" dirty="0" smtClean="0"/>
              <a:t>Based on the ELK (</a:t>
            </a:r>
            <a:r>
              <a:rPr lang="en-US" dirty="0" err="1" smtClean="0"/>
              <a:t>Elasticsearch</a:t>
            </a:r>
            <a:r>
              <a:rPr lang="en-US" dirty="0" smtClean="0"/>
              <a:t>, </a:t>
            </a:r>
            <a:r>
              <a:rPr lang="en-US" dirty="0" err="1" smtClean="0"/>
              <a:t>Logstash</a:t>
            </a:r>
            <a:r>
              <a:rPr lang="en-US" dirty="0" smtClean="0"/>
              <a:t>, </a:t>
            </a:r>
            <a:r>
              <a:rPr lang="en-US" dirty="0" err="1" smtClean="0"/>
              <a:t>Kibana</a:t>
            </a:r>
            <a:r>
              <a:rPr lang="en-US" dirty="0" smtClean="0"/>
              <a:t>) stack.</a:t>
            </a:r>
          </a:p>
          <a:p>
            <a:pPr marL="0" indent="0">
              <a:buNone/>
            </a:pPr>
            <a:endParaRPr lang="en-US" dirty="0"/>
          </a:p>
        </p:txBody>
      </p:sp>
    </p:spTree>
    <p:extLst>
      <p:ext uri="{BB962C8B-B14F-4D97-AF65-F5344CB8AC3E}">
        <p14:creationId xmlns:p14="http://schemas.microsoft.com/office/powerpoint/2010/main" val="250305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But I only had Hyper-V</a:t>
            </a:r>
            <a:endParaRPr lang="en-US" dirty="0"/>
          </a:p>
        </p:txBody>
      </p:sp>
      <p:pic>
        <p:nvPicPr>
          <p:cNvPr id="2052" name="Picture 4" descr="http://www.bluemunkey.com/wp-content/uploads/2012/09/double-facepalm.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16936" y="1690688"/>
            <a:ext cx="8196548" cy="494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74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Hope is not lost!</a:t>
            </a:r>
            <a:endParaRPr lang="en-US" dirty="0"/>
          </a:p>
        </p:txBody>
      </p:sp>
      <p:sp>
        <p:nvSpPr>
          <p:cNvPr id="3" name="Content Placeholder 2"/>
          <p:cNvSpPr>
            <a:spLocks noGrp="1"/>
          </p:cNvSpPr>
          <p:nvPr>
            <p:ph idx="1"/>
          </p:nvPr>
        </p:nvSpPr>
        <p:spPr/>
        <p:txBody>
          <a:bodyPr/>
          <a:lstStyle/>
          <a:p>
            <a:r>
              <a:rPr lang="en-US" dirty="0" smtClean="0"/>
              <a:t>There are lots of great guides on setting up ELK to collect </a:t>
            </a:r>
            <a:r>
              <a:rPr lang="en-US" dirty="0" err="1" smtClean="0"/>
              <a:t>Netflow</a:t>
            </a:r>
            <a:r>
              <a:rPr lang="en-US" dirty="0" smtClean="0"/>
              <a:t>!</a:t>
            </a:r>
          </a:p>
          <a:p>
            <a:r>
              <a:rPr lang="en-US" dirty="0" smtClean="0"/>
              <a:t>One of the best is provided by Cisco:</a:t>
            </a:r>
          </a:p>
          <a:p>
            <a:pPr marL="0" indent="0">
              <a:buNone/>
            </a:pPr>
            <a:r>
              <a:rPr lang="en-US" dirty="0">
                <a:hlinkClick r:id="rId2"/>
              </a:rPr>
              <a:t>http://</a:t>
            </a:r>
            <a:r>
              <a:rPr lang="en-US" dirty="0" smtClean="0">
                <a:hlinkClick r:id="rId2"/>
              </a:rPr>
              <a:t>blogs.cisco.com/security/step-by-step-setup-of-elk-for-netflow-analytics</a:t>
            </a:r>
            <a:endParaRPr lang="en-US" dirty="0" smtClean="0"/>
          </a:p>
          <a:p>
            <a:pPr marL="0" indent="0">
              <a:buNone/>
            </a:pPr>
            <a:endParaRPr lang="en-US" dirty="0" smtClean="0"/>
          </a:p>
          <a:p>
            <a:pPr marL="0" indent="0">
              <a:buNone/>
            </a:pPr>
            <a:r>
              <a:rPr lang="en-US" dirty="0" smtClean="0"/>
              <a:t>So I can build this thing from scratch, no problem!</a:t>
            </a:r>
            <a:endParaRPr lang="en-US" dirty="0"/>
          </a:p>
        </p:txBody>
      </p:sp>
    </p:spTree>
    <p:extLst>
      <p:ext uri="{BB962C8B-B14F-4D97-AF65-F5344CB8AC3E}">
        <p14:creationId xmlns:p14="http://schemas.microsoft.com/office/powerpoint/2010/main" val="2183643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Logstash</a:t>
            </a:r>
            <a:endParaRPr lang="en-US" dirty="0"/>
          </a:p>
        </p:txBody>
      </p:sp>
      <p:sp>
        <p:nvSpPr>
          <p:cNvPr id="3" name="Content Placeholder 2"/>
          <p:cNvSpPr>
            <a:spLocks noGrp="1"/>
          </p:cNvSpPr>
          <p:nvPr>
            <p:ph idx="1"/>
          </p:nvPr>
        </p:nvSpPr>
        <p:spPr/>
        <p:txBody>
          <a:bodyPr/>
          <a:lstStyle/>
          <a:p>
            <a:r>
              <a:rPr lang="en-US" dirty="0">
                <a:hlinkClick r:id="rId2"/>
              </a:rPr>
              <a:t>http://logstash.net</a:t>
            </a:r>
            <a:r>
              <a:rPr lang="en-US" dirty="0" smtClean="0">
                <a:hlinkClick r:id="rId2"/>
              </a:rPr>
              <a:t>/</a:t>
            </a:r>
            <a:endParaRPr lang="en-US" dirty="0" smtClean="0"/>
          </a:p>
          <a:p>
            <a:r>
              <a:rPr lang="en-US" dirty="0" smtClean="0"/>
              <a:t>Can collect, parse, rewrite and store logs in many different formats.</a:t>
            </a:r>
          </a:p>
          <a:p>
            <a:r>
              <a:rPr lang="en-US" dirty="0" smtClean="0"/>
              <a:t>Part of the </a:t>
            </a:r>
            <a:r>
              <a:rPr lang="en-US" dirty="0" err="1" smtClean="0"/>
              <a:t>Elasticsearch</a:t>
            </a:r>
            <a:r>
              <a:rPr lang="en-US" dirty="0" smtClean="0"/>
              <a:t> family of products.</a:t>
            </a:r>
          </a:p>
          <a:p>
            <a:r>
              <a:rPr lang="en-US" dirty="0" smtClean="0"/>
              <a:t>Open source.</a:t>
            </a:r>
          </a:p>
          <a:p>
            <a:r>
              <a:rPr lang="en-US" dirty="0" smtClean="0"/>
              <a:t>Built in </a:t>
            </a:r>
            <a:r>
              <a:rPr lang="en-US" dirty="0" err="1" smtClean="0"/>
              <a:t>Netflow</a:t>
            </a:r>
            <a:r>
              <a:rPr lang="en-US" dirty="0" smtClean="0"/>
              <a:t> collector.</a:t>
            </a:r>
          </a:p>
          <a:p>
            <a:r>
              <a:rPr lang="en-US" b="1" dirty="0" smtClean="0"/>
              <a:t>Written in Java.</a:t>
            </a:r>
          </a:p>
          <a:p>
            <a:pPr marL="0" indent="0">
              <a:buNone/>
            </a:pPr>
            <a:endParaRPr lang="en-US" b="1" dirty="0"/>
          </a:p>
        </p:txBody>
      </p:sp>
    </p:spTree>
    <p:extLst>
      <p:ext uri="{BB962C8B-B14F-4D97-AF65-F5344CB8AC3E}">
        <p14:creationId xmlns:p14="http://schemas.microsoft.com/office/powerpoint/2010/main" val="3272180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 I sent </a:t>
            </a:r>
            <a:r>
              <a:rPr lang="en-US" dirty="0" err="1" smtClean="0"/>
              <a:t>Logstash</a:t>
            </a:r>
            <a:r>
              <a:rPr lang="en-US" dirty="0" smtClean="0"/>
              <a:t> our production </a:t>
            </a:r>
            <a:r>
              <a:rPr lang="en-US" dirty="0" err="1" smtClean="0"/>
              <a:t>Netflow</a:t>
            </a:r>
            <a:r>
              <a:rPr lang="en-US" dirty="0" smtClean="0"/>
              <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1812" y="2029619"/>
            <a:ext cx="6048375" cy="3943350"/>
          </a:xfrm>
        </p:spPr>
      </p:pic>
    </p:spTree>
    <p:extLst>
      <p:ext uri="{BB962C8B-B14F-4D97-AF65-F5344CB8AC3E}">
        <p14:creationId xmlns:p14="http://schemas.microsoft.com/office/powerpoint/2010/main" val="822948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I have a dead ELK</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3031" y="1404067"/>
            <a:ext cx="6995711" cy="5246784"/>
          </a:xfrm>
        </p:spPr>
      </p:pic>
    </p:spTree>
    <p:extLst>
      <p:ext uri="{BB962C8B-B14F-4D97-AF65-F5344CB8AC3E}">
        <p14:creationId xmlns:p14="http://schemas.microsoft.com/office/powerpoint/2010/main" val="2040511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Fluentd</a:t>
            </a:r>
            <a:r>
              <a:rPr lang="en-US" dirty="0" smtClean="0"/>
              <a:t> saves the day!</a:t>
            </a:r>
            <a:endParaRPr lang="en-US" dirty="0"/>
          </a:p>
        </p:txBody>
      </p:sp>
      <p:sp>
        <p:nvSpPr>
          <p:cNvPr id="3" name="Content Placeholder 2"/>
          <p:cNvSpPr>
            <a:spLocks noGrp="1"/>
          </p:cNvSpPr>
          <p:nvPr>
            <p:ph idx="1"/>
          </p:nvPr>
        </p:nvSpPr>
        <p:spPr/>
        <p:txBody>
          <a:bodyPr/>
          <a:lstStyle/>
          <a:p>
            <a:r>
              <a:rPr lang="en-US" dirty="0"/>
              <a:t>http://www.fluentd.org/guides</a:t>
            </a:r>
          </a:p>
          <a:p>
            <a:r>
              <a:rPr lang="en-US" dirty="0" smtClean="0"/>
              <a:t>Written in a combination of C and Ruby</a:t>
            </a:r>
          </a:p>
          <a:p>
            <a:r>
              <a:rPr lang="en-US" dirty="0" smtClean="0"/>
              <a:t>Designed for minimal resource consumption</a:t>
            </a:r>
          </a:p>
          <a:p>
            <a:pPr marL="457200" lvl="1" indent="0">
              <a:buNone/>
            </a:pPr>
            <a:r>
              <a:rPr lang="en-US" dirty="0" smtClean="0"/>
              <a:t>-A vanilla instance will run on 30-40 MB of memory and can process 13,000 EPS.</a:t>
            </a:r>
          </a:p>
          <a:p>
            <a:r>
              <a:rPr lang="en-US" dirty="0" smtClean="0"/>
              <a:t>Tries to structure data as JSON as much as possible</a:t>
            </a:r>
          </a:p>
          <a:p>
            <a:r>
              <a:rPr lang="en-US" dirty="0" smtClean="0"/>
              <a:t>Plugin based architecture (including plugins for </a:t>
            </a:r>
            <a:r>
              <a:rPr lang="en-US" dirty="0" err="1" smtClean="0"/>
              <a:t>Netflow</a:t>
            </a:r>
            <a:r>
              <a:rPr lang="en-US" dirty="0" smtClean="0"/>
              <a:t>)</a:t>
            </a:r>
          </a:p>
          <a:p>
            <a:r>
              <a:rPr lang="en-US" dirty="0" smtClean="0"/>
              <a:t>Support HA and failover</a:t>
            </a:r>
          </a:p>
          <a:p>
            <a:r>
              <a:rPr lang="en-US" dirty="0" smtClean="0"/>
              <a:t>“Unified logging layer”</a:t>
            </a:r>
            <a:endParaRPr lang="en-US" dirty="0"/>
          </a:p>
        </p:txBody>
      </p:sp>
    </p:spTree>
    <p:extLst>
      <p:ext uri="{BB962C8B-B14F-4D97-AF65-F5344CB8AC3E}">
        <p14:creationId xmlns:p14="http://schemas.microsoft.com/office/powerpoint/2010/main" val="3097170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Fluentd</a:t>
            </a:r>
            <a:r>
              <a:rPr lang="en-US" dirty="0" smtClean="0"/>
              <a:t> saves the day!</a:t>
            </a:r>
            <a:endParaRPr lang="en-US" dirty="0"/>
          </a:p>
        </p:txBody>
      </p:sp>
      <p:pic>
        <p:nvPicPr>
          <p:cNvPr id="4" name="Content Placeholder 3"/>
          <p:cNvPicPr>
            <a:picLocks noGrp="1" noChangeAspect="1"/>
          </p:cNvPicPr>
          <p:nvPr>
            <p:ph idx="1"/>
          </p:nvPr>
        </p:nvPicPr>
        <p:blipFill>
          <a:blip r:embed="rId2"/>
          <a:stretch>
            <a:fillRect/>
          </a:stretch>
        </p:blipFill>
        <p:spPr>
          <a:xfrm>
            <a:off x="2258459" y="1554501"/>
            <a:ext cx="7943160" cy="5064511"/>
          </a:xfrm>
          <a:prstGeom prst="rect">
            <a:avLst/>
          </a:prstGeom>
        </p:spPr>
      </p:pic>
    </p:spTree>
    <p:extLst>
      <p:ext uri="{BB962C8B-B14F-4D97-AF65-F5344CB8AC3E}">
        <p14:creationId xmlns:p14="http://schemas.microsoft.com/office/powerpoint/2010/main" val="185928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Disclaimer #1-I am not Tom Petty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8082" y="1527464"/>
            <a:ext cx="10075718" cy="4649499"/>
          </a:xfrm>
        </p:spPr>
      </p:pic>
    </p:spTree>
    <p:extLst>
      <p:ext uri="{BB962C8B-B14F-4D97-AF65-F5344CB8AC3E}">
        <p14:creationId xmlns:p14="http://schemas.microsoft.com/office/powerpoint/2010/main" val="1213174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I have to store it…</a:t>
            </a:r>
            <a:endParaRPr lang="en-US" dirty="0"/>
          </a:p>
        </p:txBody>
      </p:sp>
      <p:sp>
        <p:nvSpPr>
          <p:cNvPr id="3" name="Content Placeholder 2"/>
          <p:cNvSpPr>
            <a:spLocks noGrp="1"/>
          </p:cNvSpPr>
          <p:nvPr>
            <p:ph idx="1"/>
          </p:nvPr>
        </p:nvSpPr>
        <p:spPr/>
        <p:txBody>
          <a:bodyPr/>
          <a:lstStyle/>
          <a:p>
            <a:r>
              <a:rPr lang="en-US" dirty="0" err="1" smtClean="0"/>
              <a:t>Elasticsearch</a:t>
            </a:r>
            <a:r>
              <a:rPr lang="en-US" dirty="0"/>
              <a:t>:  </a:t>
            </a:r>
            <a:r>
              <a:rPr lang="en-US" dirty="0">
                <a:hlinkClick r:id="rId3"/>
              </a:rPr>
              <a:t>https://www.elastic.co</a:t>
            </a:r>
            <a:r>
              <a:rPr lang="en-US" dirty="0" smtClean="0">
                <a:hlinkClick r:id="rId3"/>
              </a:rPr>
              <a:t>/</a:t>
            </a:r>
            <a:endParaRPr lang="en-US" dirty="0" smtClean="0"/>
          </a:p>
          <a:p>
            <a:r>
              <a:rPr lang="en-US" dirty="0" smtClean="0"/>
              <a:t>Scales horizontally</a:t>
            </a:r>
          </a:p>
          <a:p>
            <a:pPr marL="457200" lvl="1" indent="0">
              <a:buNone/>
            </a:pPr>
            <a:r>
              <a:rPr lang="en-US" dirty="0" smtClean="0"/>
              <a:t>-Lots of little machines are OK instead more expensive big hardware</a:t>
            </a:r>
          </a:p>
          <a:p>
            <a:r>
              <a:rPr lang="en-US" dirty="0" smtClean="0"/>
              <a:t>Native JSON indexing </a:t>
            </a:r>
          </a:p>
          <a:p>
            <a:r>
              <a:rPr lang="en-US" dirty="0" smtClean="0"/>
              <a:t>Real-Time Data availability</a:t>
            </a:r>
          </a:p>
        </p:txBody>
      </p:sp>
    </p:spTree>
    <p:extLst>
      <p:ext uri="{BB962C8B-B14F-4D97-AF65-F5344CB8AC3E}">
        <p14:creationId xmlns:p14="http://schemas.microsoft.com/office/powerpoint/2010/main" val="355899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 at this point</a:t>
            </a:r>
            <a:endParaRPr lang="en-US" dirty="0"/>
          </a:p>
        </p:txBody>
      </p:sp>
      <p:pic>
        <p:nvPicPr>
          <p:cNvPr id="4" name="Content Placeholder 3"/>
          <p:cNvPicPr>
            <a:picLocks noGrp="1" noChangeAspect="1"/>
          </p:cNvPicPr>
          <p:nvPr>
            <p:ph idx="1"/>
          </p:nvPr>
        </p:nvPicPr>
        <p:blipFill>
          <a:blip r:embed="rId2"/>
          <a:stretch>
            <a:fillRect/>
          </a:stretch>
        </p:blipFill>
        <p:spPr>
          <a:xfrm>
            <a:off x="1200839" y="1795749"/>
            <a:ext cx="9705860" cy="4362680"/>
          </a:xfrm>
          <a:prstGeom prst="rect">
            <a:avLst/>
          </a:prstGeom>
        </p:spPr>
      </p:pic>
    </p:spTree>
    <p:extLst>
      <p:ext uri="{BB962C8B-B14F-4D97-AF65-F5344CB8AC3E}">
        <p14:creationId xmlns:p14="http://schemas.microsoft.com/office/powerpoint/2010/main" val="2715449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I have to look at it…</a:t>
            </a:r>
            <a:endParaRPr lang="en-US" dirty="0"/>
          </a:p>
        </p:txBody>
      </p:sp>
      <p:sp>
        <p:nvSpPr>
          <p:cNvPr id="3" name="Content Placeholder 2"/>
          <p:cNvSpPr>
            <a:spLocks noGrp="1"/>
          </p:cNvSpPr>
          <p:nvPr>
            <p:ph idx="1"/>
          </p:nvPr>
        </p:nvSpPr>
        <p:spPr/>
        <p:txBody>
          <a:bodyPr>
            <a:normAutofit lnSpcReduction="10000"/>
          </a:bodyPr>
          <a:lstStyle/>
          <a:p>
            <a:r>
              <a:rPr lang="en-US" dirty="0" smtClean="0"/>
              <a:t>Geotagging!</a:t>
            </a:r>
          </a:p>
          <a:p>
            <a:pPr marL="457200" lvl="1" indent="0">
              <a:buNone/>
            </a:pPr>
            <a:r>
              <a:rPr lang="en-US" dirty="0"/>
              <a:t>-http://dev.maxmind.com/</a:t>
            </a:r>
            <a:r>
              <a:rPr lang="en-US" dirty="0" err="1"/>
              <a:t>geoip</a:t>
            </a:r>
            <a:r>
              <a:rPr lang="en-US" dirty="0"/>
              <a:t>/legacy/</a:t>
            </a:r>
            <a:r>
              <a:rPr lang="en-US" dirty="0" err="1"/>
              <a:t>geolite</a:t>
            </a:r>
            <a:r>
              <a:rPr lang="en-US" dirty="0" smtClean="0"/>
              <a:t>/</a:t>
            </a:r>
          </a:p>
          <a:p>
            <a:pPr marL="457200" lvl="1" indent="0">
              <a:buNone/>
            </a:pPr>
            <a:r>
              <a:rPr lang="en-US" dirty="0" smtClean="0"/>
              <a:t>-Free databases for both IP addresses and autonomous systems</a:t>
            </a:r>
          </a:p>
          <a:p>
            <a:pPr marL="457200" lvl="1" indent="0">
              <a:buNone/>
            </a:pPr>
            <a:endParaRPr lang="en-US" dirty="0"/>
          </a:p>
          <a:p>
            <a:r>
              <a:rPr lang="en-US" dirty="0" err="1" smtClean="0"/>
              <a:t>Kibana</a:t>
            </a:r>
            <a:r>
              <a:rPr lang="en-US" dirty="0" smtClean="0"/>
              <a:t>:  A web frontend to analyze data in </a:t>
            </a:r>
            <a:r>
              <a:rPr lang="en-US" dirty="0" err="1" smtClean="0"/>
              <a:t>Elasticsearch</a:t>
            </a:r>
            <a:endParaRPr lang="en-US" dirty="0"/>
          </a:p>
          <a:p>
            <a:pPr marL="457200" lvl="1" indent="0">
              <a:buNone/>
            </a:pPr>
            <a:r>
              <a:rPr lang="en-US" dirty="0"/>
              <a:t>-https://www.elastic.co/products/kibana</a:t>
            </a:r>
            <a:endParaRPr lang="en-US" dirty="0" smtClean="0"/>
          </a:p>
          <a:p>
            <a:pPr marL="457200" lvl="1" indent="0">
              <a:buNone/>
            </a:pPr>
            <a:r>
              <a:rPr lang="en-US" dirty="0" smtClean="0"/>
              <a:t>-Built in query languages to drill down on </a:t>
            </a:r>
            <a:r>
              <a:rPr lang="en-US" dirty="0" err="1" smtClean="0"/>
              <a:t>Elasticsearch</a:t>
            </a:r>
            <a:r>
              <a:rPr lang="en-US" dirty="0" smtClean="0"/>
              <a:t> data as well as a clickable interface.</a:t>
            </a:r>
          </a:p>
          <a:p>
            <a:r>
              <a:rPr lang="en-US" dirty="0" smtClean="0"/>
              <a:t>I use Nginx as the web server for better real time refreshes and also to add a layer of security to keep people from messing with my dashboards.</a:t>
            </a:r>
          </a:p>
        </p:txBody>
      </p:sp>
    </p:spTree>
    <p:extLst>
      <p:ext uri="{BB962C8B-B14F-4D97-AF65-F5344CB8AC3E}">
        <p14:creationId xmlns:p14="http://schemas.microsoft.com/office/powerpoint/2010/main" val="3732975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Dashboards</a:t>
            </a:r>
            <a:endParaRPr lang="en-US" dirty="0"/>
          </a:p>
        </p:txBody>
      </p:sp>
      <p:pic>
        <p:nvPicPr>
          <p:cNvPr id="4" name="Content Placeholder 3"/>
          <p:cNvPicPr>
            <a:picLocks noGrp="1" noChangeAspect="1"/>
          </p:cNvPicPr>
          <p:nvPr>
            <p:ph idx="1"/>
          </p:nvPr>
        </p:nvPicPr>
        <p:blipFill>
          <a:blip r:embed="rId2"/>
          <a:stretch>
            <a:fillRect/>
          </a:stretch>
        </p:blipFill>
        <p:spPr>
          <a:xfrm>
            <a:off x="1438523" y="1825625"/>
            <a:ext cx="9314954" cy="4351338"/>
          </a:xfrm>
          <a:prstGeom prst="rect">
            <a:avLst/>
          </a:prstGeom>
        </p:spPr>
      </p:pic>
    </p:spTree>
    <p:extLst>
      <p:ext uri="{BB962C8B-B14F-4D97-AF65-F5344CB8AC3E}">
        <p14:creationId xmlns:p14="http://schemas.microsoft.com/office/powerpoint/2010/main" val="259858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Dashboards</a:t>
            </a:r>
            <a:endParaRPr lang="en-US" dirty="0"/>
          </a:p>
        </p:txBody>
      </p:sp>
      <p:sp>
        <p:nvSpPr>
          <p:cNvPr id="5" name="Rectangle 4"/>
          <p:cNvSpPr/>
          <p:nvPr/>
        </p:nvSpPr>
        <p:spPr>
          <a:xfrm>
            <a:off x="1476260" y="5198310"/>
            <a:ext cx="37457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2"/>
          <a:stretch>
            <a:fillRect/>
          </a:stretch>
        </p:blipFill>
        <p:spPr>
          <a:xfrm>
            <a:off x="838200" y="2096441"/>
            <a:ext cx="10515600" cy="3809705"/>
          </a:xfrm>
          <a:prstGeom prst="rect">
            <a:avLst/>
          </a:prstGeom>
        </p:spPr>
      </p:pic>
    </p:spTree>
    <p:extLst>
      <p:ext uri="{BB962C8B-B14F-4D97-AF65-F5344CB8AC3E}">
        <p14:creationId xmlns:p14="http://schemas.microsoft.com/office/powerpoint/2010/main" val="792376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Dashboards</a:t>
            </a:r>
            <a:endParaRPr lang="en-US" dirty="0"/>
          </a:p>
        </p:txBody>
      </p:sp>
      <p:pic>
        <p:nvPicPr>
          <p:cNvPr id="4" name="Content Placeholder 3"/>
          <p:cNvPicPr>
            <a:picLocks noGrp="1" noChangeAspect="1"/>
          </p:cNvPicPr>
          <p:nvPr>
            <p:ph idx="1"/>
          </p:nvPr>
        </p:nvPicPr>
        <p:blipFill>
          <a:blip r:embed="rId2"/>
          <a:stretch>
            <a:fillRect/>
          </a:stretch>
        </p:blipFill>
        <p:spPr>
          <a:xfrm>
            <a:off x="1476261" y="1539027"/>
            <a:ext cx="9142396" cy="4872790"/>
          </a:xfrm>
          <a:prstGeom prst="rect">
            <a:avLst/>
          </a:prstGeom>
        </p:spPr>
      </p:pic>
    </p:spTree>
    <p:extLst>
      <p:ext uri="{BB962C8B-B14F-4D97-AF65-F5344CB8AC3E}">
        <p14:creationId xmlns:p14="http://schemas.microsoft.com/office/powerpoint/2010/main" val="2204522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Document Analysis</a:t>
            </a:r>
            <a:endParaRPr lang="en-US" dirty="0"/>
          </a:p>
        </p:txBody>
      </p:sp>
      <p:pic>
        <p:nvPicPr>
          <p:cNvPr id="4" name="Content Placeholder 3"/>
          <p:cNvPicPr>
            <a:picLocks noGrp="1" noChangeAspect="1"/>
          </p:cNvPicPr>
          <p:nvPr>
            <p:ph idx="1"/>
          </p:nvPr>
        </p:nvPicPr>
        <p:blipFill>
          <a:blip r:embed="rId2"/>
          <a:stretch>
            <a:fillRect/>
          </a:stretch>
        </p:blipFill>
        <p:spPr>
          <a:xfrm>
            <a:off x="1872005" y="1825625"/>
            <a:ext cx="8447989" cy="4351338"/>
          </a:xfrm>
          <a:prstGeom prst="rect">
            <a:avLst/>
          </a:prstGeom>
        </p:spPr>
      </p:pic>
    </p:spTree>
    <p:extLst>
      <p:ext uri="{BB962C8B-B14F-4D97-AF65-F5344CB8AC3E}">
        <p14:creationId xmlns:p14="http://schemas.microsoft.com/office/powerpoint/2010/main" val="1891068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Queries</a:t>
            </a:r>
            <a:endParaRPr lang="en-US" dirty="0"/>
          </a:p>
        </p:txBody>
      </p:sp>
      <p:pic>
        <p:nvPicPr>
          <p:cNvPr id="4" name="Content Placeholder 3"/>
          <p:cNvPicPr>
            <a:picLocks noGrp="1" noChangeAspect="1"/>
          </p:cNvPicPr>
          <p:nvPr>
            <p:ph idx="1"/>
          </p:nvPr>
        </p:nvPicPr>
        <p:blipFill>
          <a:blip r:embed="rId2"/>
          <a:stretch>
            <a:fillRect/>
          </a:stretch>
        </p:blipFill>
        <p:spPr>
          <a:xfrm>
            <a:off x="176270" y="2324559"/>
            <a:ext cx="11655846" cy="3139807"/>
          </a:xfrm>
          <a:prstGeom prst="rect">
            <a:avLst/>
          </a:prstGeom>
        </p:spPr>
      </p:pic>
    </p:spTree>
    <p:extLst>
      <p:ext uri="{BB962C8B-B14F-4D97-AF65-F5344CB8AC3E}">
        <p14:creationId xmlns:p14="http://schemas.microsoft.com/office/powerpoint/2010/main" val="2596257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Queries</a:t>
            </a:r>
            <a:endParaRPr lang="en-US" dirty="0"/>
          </a:p>
        </p:txBody>
      </p:sp>
      <p:pic>
        <p:nvPicPr>
          <p:cNvPr id="4" name="Content Placeholder 3"/>
          <p:cNvPicPr>
            <a:picLocks noGrp="1" noChangeAspect="1"/>
          </p:cNvPicPr>
          <p:nvPr>
            <p:ph idx="1"/>
          </p:nvPr>
        </p:nvPicPr>
        <p:blipFill>
          <a:blip r:embed="rId2"/>
          <a:stretch>
            <a:fillRect/>
          </a:stretch>
        </p:blipFill>
        <p:spPr>
          <a:xfrm>
            <a:off x="319489" y="2214390"/>
            <a:ext cx="11600762" cy="3249976"/>
          </a:xfrm>
          <a:prstGeom prst="rect">
            <a:avLst/>
          </a:prstGeom>
        </p:spPr>
      </p:pic>
    </p:spTree>
    <p:extLst>
      <p:ext uri="{BB962C8B-B14F-4D97-AF65-F5344CB8AC3E}">
        <p14:creationId xmlns:p14="http://schemas.microsoft.com/office/powerpoint/2010/main" val="1095391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I have to maintain it…</a:t>
            </a:r>
            <a:endParaRPr lang="en-US" dirty="0"/>
          </a:p>
        </p:txBody>
      </p:sp>
      <p:sp>
        <p:nvSpPr>
          <p:cNvPr id="3" name="Content Placeholder 2"/>
          <p:cNvSpPr>
            <a:spLocks noGrp="1"/>
          </p:cNvSpPr>
          <p:nvPr>
            <p:ph idx="1"/>
          </p:nvPr>
        </p:nvSpPr>
        <p:spPr/>
        <p:txBody>
          <a:bodyPr/>
          <a:lstStyle/>
          <a:p>
            <a:r>
              <a:rPr lang="en-US" dirty="0" err="1" smtClean="0"/>
              <a:t>Elasticsearch</a:t>
            </a:r>
            <a:r>
              <a:rPr lang="en-US" dirty="0" smtClean="0"/>
              <a:t> does a pretty good job keeping itself healthy.</a:t>
            </a:r>
          </a:p>
          <a:p>
            <a:r>
              <a:rPr lang="en-US" dirty="0"/>
              <a:t> curl -XGET </a:t>
            </a:r>
            <a:r>
              <a:rPr lang="en-US" dirty="0">
                <a:hlinkClick r:id="rId2"/>
              </a:rPr>
              <a:t>http://localhost:9200/_</a:t>
            </a:r>
            <a:r>
              <a:rPr lang="en-US" dirty="0" smtClean="0">
                <a:hlinkClick r:id="rId2"/>
              </a:rPr>
              <a:t>cluster/health?pretty=true</a:t>
            </a:r>
            <a:endParaRPr lang="en-US" dirty="0" smtClean="0"/>
          </a:p>
          <a:p>
            <a:pPr marL="457200" lvl="1" indent="0">
              <a:buNone/>
            </a:pPr>
            <a:r>
              <a:rPr lang="en-US" dirty="0" smtClean="0"/>
              <a:t>-Shows you the health of the cluster if using multiple </a:t>
            </a:r>
            <a:r>
              <a:rPr lang="en-US" dirty="0" err="1" smtClean="0"/>
              <a:t>Elasticsearch</a:t>
            </a:r>
            <a:r>
              <a:rPr lang="en-US" dirty="0" smtClean="0"/>
              <a:t> nodes.</a:t>
            </a:r>
          </a:p>
          <a:p>
            <a:r>
              <a:rPr lang="en-US" dirty="0"/>
              <a:t>curl -XGET http://localhost:9200/_cat/indices?v </a:t>
            </a:r>
            <a:endParaRPr lang="en-US" dirty="0" smtClean="0"/>
          </a:p>
          <a:p>
            <a:pPr marL="457200" lvl="1" indent="0">
              <a:buNone/>
            </a:pPr>
            <a:r>
              <a:rPr lang="en-US" dirty="0" smtClean="0"/>
              <a:t>-Shows you all the indices on the server.</a:t>
            </a:r>
          </a:p>
          <a:p>
            <a:pPr marL="457200" lvl="1" indent="0">
              <a:buNone/>
            </a:pPr>
            <a:endParaRPr lang="en-US" dirty="0"/>
          </a:p>
          <a:p>
            <a:r>
              <a:rPr lang="en-US" dirty="0" err="1" smtClean="0"/>
              <a:t>Elasticsearch</a:t>
            </a:r>
            <a:r>
              <a:rPr lang="en-US" dirty="0"/>
              <a:t> Curator:  </a:t>
            </a:r>
            <a:r>
              <a:rPr lang="en-US" dirty="0">
                <a:hlinkClick r:id="rId3"/>
              </a:rPr>
              <a:t>https://</a:t>
            </a:r>
            <a:r>
              <a:rPr lang="en-US" dirty="0" smtClean="0">
                <a:hlinkClick r:id="rId3"/>
              </a:rPr>
              <a:t>github.com/elastic/curator</a:t>
            </a:r>
            <a:endParaRPr lang="en-US" dirty="0" smtClean="0"/>
          </a:p>
          <a:p>
            <a:pPr marL="457200" lvl="1" indent="0">
              <a:buNone/>
            </a:pPr>
            <a:r>
              <a:rPr lang="en-US" dirty="0" smtClean="0"/>
              <a:t>-Easily manage and maintain your </a:t>
            </a:r>
            <a:r>
              <a:rPr lang="en-US" dirty="0" err="1" smtClean="0"/>
              <a:t>Elasticsearch</a:t>
            </a:r>
            <a:r>
              <a:rPr lang="en-US" dirty="0" smtClean="0"/>
              <a:t> data.</a:t>
            </a:r>
          </a:p>
          <a:p>
            <a:pPr marL="457200" lvl="1" indent="0">
              <a:buNone/>
            </a:pPr>
            <a:r>
              <a:rPr lang="en-US" dirty="0" smtClean="0"/>
              <a:t>-I use this in a </a:t>
            </a:r>
            <a:r>
              <a:rPr lang="en-US" dirty="0" err="1" smtClean="0"/>
              <a:t>cron</a:t>
            </a:r>
            <a:r>
              <a:rPr lang="en-US" dirty="0" smtClean="0"/>
              <a:t> job to “close” indices nightly and open them as I need them.</a:t>
            </a:r>
          </a:p>
        </p:txBody>
      </p:sp>
    </p:spTree>
    <p:extLst>
      <p:ext uri="{BB962C8B-B14F-4D97-AF65-F5344CB8AC3E}">
        <p14:creationId xmlns:p14="http://schemas.microsoft.com/office/powerpoint/2010/main" val="98123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Disclaimer #2-I am not an expert on packets, </a:t>
            </a:r>
            <a:r>
              <a:rPr lang="en-US" dirty="0" err="1" smtClean="0"/>
              <a:t>Netflow</a:t>
            </a:r>
            <a:r>
              <a:rPr lang="en-US" dirty="0" smtClean="0"/>
              <a:t>, or forensics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2535" y="1690687"/>
            <a:ext cx="10351265" cy="4721129"/>
          </a:xfrm>
        </p:spPr>
      </p:pic>
    </p:spTree>
    <p:extLst>
      <p:ext uri="{BB962C8B-B14F-4D97-AF65-F5344CB8AC3E}">
        <p14:creationId xmlns:p14="http://schemas.microsoft.com/office/powerpoint/2010/main" val="1969785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I have to Impress the Executives…</a:t>
            </a:r>
            <a:endParaRPr lang="en-US" dirty="0"/>
          </a:p>
        </p:txBody>
      </p:sp>
      <p:sp>
        <p:nvSpPr>
          <p:cNvPr id="3" name="Content Placeholder 2"/>
          <p:cNvSpPr>
            <a:spLocks noGrp="1"/>
          </p:cNvSpPr>
          <p:nvPr>
            <p:ph idx="1"/>
          </p:nvPr>
        </p:nvSpPr>
        <p:spPr/>
        <p:txBody>
          <a:bodyPr/>
          <a:lstStyle/>
          <a:p>
            <a:r>
              <a:rPr lang="en-US" dirty="0" smtClean="0"/>
              <a:t>Threat intelligence is trendy, and now I have a big repo of all my IP traffic.</a:t>
            </a:r>
          </a:p>
          <a:p>
            <a:r>
              <a:rPr lang="en-US" dirty="0" smtClean="0"/>
              <a:t>So I made some scripts:</a:t>
            </a:r>
          </a:p>
          <a:p>
            <a:pPr marL="0" indent="0">
              <a:buNone/>
            </a:pPr>
            <a:r>
              <a:rPr lang="en-US" dirty="0"/>
              <a:t>	</a:t>
            </a:r>
            <a:r>
              <a:rPr lang="en-US" dirty="0" smtClean="0"/>
              <a:t>-feedpull.py Grabs threat intelligence feeds nightly.</a:t>
            </a:r>
          </a:p>
          <a:p>
            <a:pPr marL="0" indent="0">
              <a:buNone/>
            </a:pPr>
            <a:r>
              <a:rPr lang="en-US" dirty="0"/>
              <a:t>	</a:t>
            </a:r>
            <a:r>
              <a:rPr lang="en-US" dirty="0" smtClean="0"/>
              <a:t>-threattel.py Correlates threat intelligence feeds against 			the </a:t>
            </a:r>
            <a:r>
              <a:rPr lang="en-US" dirty="0" err="1" smtClean="0"/>
              <a:t>Elasticsearch</a:t>
            </a:r>
            <a:r>
              <a:rPr lang="en-US" dirty="0" smtClean="0"/>
              <a:t> database and generates emailed reports.</a:t>
            </a:r>
          </a:p>
          <a:p>
            <a:pPr marL="0" indent="0">
              <a:buNone/>
            </a:pPr>
            <a:endParaRPr lang="en-US" dirty="0"/>
          </a:p>
          <a:p>
            <a:pPr marL="0" indent="0">
              <a:buNone/>
            </a:pPr>
            <a:r>
              <a:rPr lang="en-US" dirty="0" smtClean="0"/>
              <a:t>Thanks to syphon1c and </a:t>
            </a:r>
            <a:r>
              <a:rPr lang="en-US" dirty="0" err="1" smtClean="0"/>
              <a:t>Threatelligence</a:t>
            </a:r>
            <a:r>
              <a:rPr lang="en-US" dirty="0" smtClean="0"/>
              <a:t> for the inspiration!</a:t>
            </a:r>
            <a:endParaRPr lang="en-US" dirty="0" smtClean="0"/>
          </a:p>
        </p:txBody>
      </p:sp>
    </p:spTree>
    <p:extLst>
      <p:ext uri="{BB962C8B-B14F-4D97-AF65-F5344CB8AC3E}">
        <p14:creationId xmlns:p14="http://schemas.microsoft.com/office/powerpoint/2010/main" val="1387859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for Coming!</a:t>
            </a:r>
            <a:endParaRPr lang="en-US" dirty="0"/>
          </a:p>
        </p:txBody>
      </p:sp>
      <p:sp>
        <p:nvSpPr>
          <p:cNvPr id="3" name="Content Placeholder 2"/>
          <p:cNvSpPr>
            <a:spLocks noGrp="1"/>
          </p:cNvSpPr>
          <p:nvPr>
            <p:ph idx="1"/>
          </p:nvPr>
        </p:nvSpPr>
        <p:spPr/>
        <p:txBody>
          <a:bodyPr/>
          <a:lstStyle/>
          <a:p>
            <a:r>
              <a:rPr lang="en-US" dirty="0" smtClean="0"/>
              <a:t>THANK YOU THANK YOU THANK YOU to Phil Hagen for his work on the SANS FOR572 VM and making it freely available.</a:t>
            </a:r>
          </a:p>
          <a:p>
            <a:r>
              <a:rPr lang="en-US" dirty="0" smtClean="0"/>
              <a:t>Questions/comments/Cuss words:  @tcstoolhax0r</a:t>
            </a:r>
            <a:endParaRPr lang="en-US" dirty="0"/>
          </a:p>
          <a:p>
            <a:r>
              <a:rPr lang="en-US" dirty="0" smtClean="0"/>
              <a:t>  These slides and my </a:t>
            </a:r>
            <a:r>
              <a:rPr lang="en-US" dirty="0" err="1" smtClean="0"/>
              <a:t>Kibana</a:t>
            </a:r>
            <a:r>
              <a:rPr lang="en-US" dirty="0" smtClean="0"/>
              <a:t> dashboard schema are here: </a:t>
            </a:r>
            <a:r>
              <a:rPr lang="en-US" dirty="0">
                <a:hlinkClick r:id="rId2"/>
              </a:rPr>
              <a:t>https://</a:t>
            </a:r>
            <a:r>
              <a:rPr lang="en-US" dirty="0" smtClean="0">
                <a:hlinkClick r:id="rId2"/>
              </a:rPr>
              <a:t>github.com/tcstool/netflow</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5693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Security Monitoring Part I</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2420" y="1825625"/>
            <a:ext cx="3087159" cy="4351338"/>
          </a:xfrm>
        </p:spPr>
      </p:pic>
    </p:spTree>
    <p:extLst>
      <p:ext uri="{BB962C8B-B14F-4D97-AF65-F5344CB8AC3E}">
        <p14:creationId xmlns:p14="http://schemas.microsoft.com/office/powerpoint/2010/main" val="63227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Attackers used to do this…</a:t>
            </a:r>
            <a:endParaRPr lang="en-US" dirty="0"/>
          </a:p>
        </p:txBody>
      </p:sp>
      <p:pic>
        <p:nvPicPr>
          <p:cNvPr id="4" name="Content Placeholder 3"/>
          <p:cNvPicPr>
            <a:picLocks noGrp="1" noChangeAspect="1"/>
          </p:cNvPicPr>
          <p:nvPr>
            <p:ph idx="1"/>
          </p:nvPr>
        </p:nvPicPr>
        <p:blipFill>
          <a:blip r:embed="rId2"/>
          <a:srcRect t="14263" b="14263"/>
          <a:stretch>
            <a:fillRect/>
          </a:stretch>
        </p:blipFill>
        <p:spPr>
          <a:xfrm>
            <a:off x="2286000" y="1958924"/>
            <a:ext cx="7620000" cy="4084739"/>
          </a:xfrm>
        </p:spPr>
      </p:pic>
    </p:spTree>
    <p:extLst>
      <p:ext uri="{BB962C8B-B14F-4D97-AF65-F5344CB8AC3E}">
        <p14:creationId xmlns:p14="http://schemas.microsoft.com/office/powerpoint/2010/main" val="337378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 we did this….</a:t>
            </a:r>
            <a:endParaRPr lang="en-US" dirty="0"/>
          </a:p>
        </p:txBody>
      </p:sp>
      <p:pic>
        <p:nvPicPr>
          <p:cNvPr id="4" name="Content Placeholder 9"/>
          <p:cNvPicPr>
            <a:picLocks noGrp="1" noChangeAspect="1"/>
          </p:cNvPicPr>
          <p:nvPr>
            <p:ph idx="1"/>
          </p:nvPr>
        </p:nvPicPr>
        <p:blipFill>
          <a:blip r:embed="rId2"/>
          <a:srcRect t="14340" b="14340"/>
          <a:stretch>
            <a:fillRect/>
          </a:stretch>
        </p:blipFill>
        <p:spPr>
          <a:xfrm>
            <a:off x="2148288" y="1830224"/>
            <a:ext cx="8150537" cy="4482441"/>
          </a:xfrm>
        </p:spPr>
      </p:pic>
    </p:spTree>
    <p:extLst>
      <p:ext uri="{BB962C8B-B14F-4D97-AF65-F5344CB8AC3E}">
        <p14:creationId xmlns:p14="http://schemas.microsoft.com/office/powerpoint/2010/main" val="391300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But when we looked at it, we saw this…</a:t>
            </a:r>
            <a:endParaRPr lang="en-US" dirty="0"/>
          </a:p>
        </p:txBody>
      </p:sp>
      <p:pic>
        <p:nvPicPr>
          <p:cNvPr id="5" name="Content Placeholder 3"/>
          <p:cNvPicPr>
            <a:picLocks noGrp="1" noChangeAspect="1"/>
          </p:cNvPicPr>
          <p:nvPr>
            <p:ph idx="1"/>
          </p:nvPr>
        </p:nvPicPr>
        <p:blipFill>
          <a:blip r:embed="rId2"/>
          <a:srcRect t="4276" b="4276"/>
          <a:stretch>
            <a:fillRect/>
          </a:stretch>
        </p:blipFill>
        <p:spPr>
          <a:xfrm>
            <a:off x="1718631" y="1616103"/>
            <a:ext cx="8714342" cy="4792600"/>
          </a:xfrm>
        </p:spPr>
      </p:pic>
    </p:spTree>
    <p:extLst>
      <p:ext uri="{BB962C8B-B14F-4D97-AF65-F5344CB8AC3E}">
        <p14:creationId xmlns:p14="http://schemas.microsoft.com/office/powerpoint/2010/main" val="72399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 we bought this…</a:t>
            </a:r>
            <a:endParaRPr lang="en-US" dirty="0"/>
          </a:p>
        </p:txBody>
      </p:sp>
      <p:pic>
        <p:nvPicPr>
          <p:cNvPr id="4" name="Content Placeholder 3"/>
          <p:cNvPicPr>
            <a:picLocks noGrp="1" noChangeAspect="1"/>
          </p:cNvPicPr>
          <p:nvPr>
            <p:ph idx="1"/>
          </p:nvPr>
        </p:nvPicPr>
        <p:blipFill>
          <a:blip r:embed="rId2"/>
          <a:srcRect l="-20712" r="-20712"/>
          <a:stretch>
            <a:fillRect/>
          </a:stretch>
        </p:blipFill>
        <p:spPr>
          <a:xfrm>
            <a:off x="1773716" y="1624203"/>
            <a:ext cx="8571123" cy="4713790"/>
          </a:xfrm>
        </p:spPr>
      </p:pic>
    </p:spTree>
    <p:extLst>
      <p:ext uri="{BB962C8B-B14F-4D97-AF65-F5344CB8AC3E}">
        <p14:creationId xmlns:p14="http://schemas.microsoft.com/office/powerpoint/2010/main" val="1473475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1531</Words>
  <Application>Microsoft Office PowerPoint</Application>
  <PresentationFormat>Widescreen</PresentationFormat>
  <Paragraphs>217</Paragraphs>
  <Slides>41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open sans</vt:lpstr>
      <vt:lpstr>Office Theme</vt:lpstr>
      <vt:lpstr>Finding Bad Guys with 35 Million Flows, 2 Analysts, 5 minutes and 0 dollars</vt:lpstr>
      <vt:lpstr>My Least Favorite Slide</vt:lpstr>
      <vt:lpstr>Disclaimer #1-I am not Tom Petty</vt:lpstr>
      <vt:lpstr>Disclaimer #2-I am not an expert on packets, Netflow, or forensics</vt:lpstr>
      <vt:lpstr>History of Security Monitoring Part I</vt:lpstr>
      <vt:lpstr>Attackers used to do this…</vt:lpstr>
      <vt:lpstr>So we did this….</vt:lpstr>
      <vt:lpstr>But when we looked at it, we saw this…</vt:lpstr>
      <vt:lpstr>So we bought this…</vt:lpstr>
      <vt:lpstr>Then attackers started doing this…</vt:lpstr>
      <vt:lpstr>Let me tell y’all a story…</vt:lpstr>
      <vt:lpstr>…about a messy network</vt:lpstr>
      <vt:lpstr>Where we were</vt:lpstr>
      <vt:lpstr>I got the job of fixing it…</vt:lpstr>
      <vt:lpstr>With this many people…</vt:lpstr>
      <vt:lpstr>And this much budget…</vt:lpstr>
      <vt:lpstr>Getting Started</vt:lpstr>
      <vt:lpstr>Getting Started</vt:lpstr>
      <vt:lpstr>Netflow Primer</vt:lpstr>
      <vt:lpstr>Sample Netflowv5 Record</vt:lpstr>
      <vt:lpstr>Then This man gave a webinar…</vt:lpstr>
      <vt:lpstr>SANS FOR572 VM</vt:lpstr>
      <vt:lpstr>But I only had Hyper-V</vt:lpstr>
      <vt:lpstr>Hope is not lost!</vt:lpstr>
      <vt:lpstr>Logstash</vt:lpstr>
      <vt:lpstr>So I sent Logstash our production Netflow…</vt:lpstr>
      <vt:lpstr>Now I have a dead ELK</vt:lpstr>
      <vt:lpstr>Fluentd saves the day!</vt:lpstr>
      <vt:lpstr>Fluentd saves the day!</vt:lpstr>
      <vt:lpstr>Now I have to store it…</vt:lpstr>
      <vt:lpstr>Architecture at this point</vt:lpstr>
      <vt:lpstr>Now I have to look at it…</vt:lpstr>
      <vt:lpstr>Kibana Dashboards</vt:lpstr>
      <vt:lpstr>Kibana Dashboards</vt:lpstr>
      <vt:lpstr>Kibana Dashboards</vt:lpstr>
      <vt:lpstr>Kibana Document Analysis</vt:lpstr>
      <vt:lpstr>Kibana Queries</vt:lpstr>
      <vt:lpstr>Kibana Queries</vt:lpstr>
      <vt:lpstr>Now I have to maintain it…</vt:lpstr>
      <vt:lpstr>Now I have to Impress the Executives…</vt:lpstr>
      <vt:lpstr>Thanks for Coming!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Bad Guys with 35 Million Flows, 2 Analysts, 5 minutes and 0 dollars</dc:title>
  <dc:creator>Russell Butturini</dc:creator>
  <cp:lastModifiedBy>Russell Butturini</cp:lastModifiedBy>
  <cp:revision>36</cp:revision>
  <dcterms:created xsi:type="dcterms:W3CDTF">2015-04-13T14:03:26Z</dcterms:created>
  <dcterms:modified xsi:type="dcterms:W3CDTF">2015-05-07T18:25:37Z</dcterms:modified>
</cp:coreProperties>
</file>