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308" r:id="rId4"/>
    <p:sldId id="318" r:id="rId5"/>
    <p:sldId id="309" r:id="rId6"/>
    <p:sldId id="310" r:id="rId7"/>
    <p:sldId id="311" r:id="rId8"/>
    <p:sldId id="312" r:id="rId9"/>
    <p:sldId id="313" r:id="rId10"/>
    <p:sldId id="316" r:id="rId11"/>
    <p:sldId id="314" r:id="rId12"/>
    <p:sldId id="317" r:id="rId13"/>
    <p:sldId id="315" r:id="rId14"/>
    <p:sldId id="324" r:id="rId15"/>
    <p:sldId id="298" r:id="rId16"/>
    <p:sldId id="306" r:id="rId17"/>
    <p:sldId id="307" r:id="rId18"/>
    <p:sldId id="303" r:id="rId19"/>
    <p:sldId id="300" r:id="rId20"/>
    <p:sldId id="302" r:id="rId21"/>
    <p:sldId id="304" r:id="rId22"/>
    <p:sldId id="319" r:id="rId23"/>
    <p:sldId id="325" r:id="rId24"/>
    <p:sldId id="323" r:id="rId25"/>
    <p:sldId id="320" r:id="rId26"/>
    <p:sldId id="321" r:id="rId27"/>
    <p:sldId id="322" r:id="rId28"/>
  </p:sldIdLst>
  <p:sldSz cx="9144000" cy="6858000" type="screen4x3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089" autoAdjust="0"/>
  </p:normalViewPr>
  <p:slideViewPr>
    <p:cSldViewPr snapToGrid="0" snapToObjects="1">
      <p:cViewPr varScale="1">
        <p:scale>
          <a:sx n="67" d="100"/>
          <a:sy n="67" d="100"/>
        </p:scale>
        <p:origin x="21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83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%3A//docs.nvidia.com/cuda/cuda-c-programming-guide/index.html%23simt-architectur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68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GPU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最基本的处理单元为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SP(streaming processor)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，又称为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CUDA core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，主要包括若干整数型运算的核心、若干单精度浮点数运算的核心、若干双精度浮点数运算的核心、若干单精度浮点数超越函数的特殊函数单元、若干混合精度的张量核心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有伏特架构引进，适用于机器学习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8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一个线程块上的线程是放在同一个流式多处理器（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SM)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上的，但是单个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的资源有限，这导致线程块中的线程数是有限制的，现代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GPUs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的线程块可支持的线程数可达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1024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56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采用的是</a:t>
            </a:r>
            <a:r>
              <a:rPr lang="en-US" altLang="zh-CN" b="0" i="0" u="none" strike="noStrike" dirty="0">
                <a:effectLst/>
                <a:latin typeface="-apple-system"/>
                <a:hlinkClick r:id="rId3"/>
              </a:rPr>
              <a:t>SIMT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(Single-Instruction, Multiple-Thread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，单指令多线程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架构，基本的执行单元是线程束（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warps)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，线程束包含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线程，这些线程同时执行相同的指令，但是每个线程都包含自己的指令地址计数器和寄存器状态，也有自己独立的执行路径。所以尽管线程束中的线程同时从同一程序地址执行，但是可能具有不同的行为，比如遇到了分支结构，一些线程可能进入这个分支，但是另外一些有可能不执行，它们只能死等，因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GPU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规定线程束中所有线程在同一周期执行相同的指令，线程束分化会导致性能下降。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83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CUDA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提供了一系列内置变量，以记录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thread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block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的大小及索引下标。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00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18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设置</a:t>
            </a:r>
            <a:r>
              <a:rPr lang="en-US" dirty="0"/>
              <a:t>n</a:t>
            </a:r>
            <a:r>
              <a:rPr lang="zh-CN" altLang="en-US" dirty="0"/>
              <a:t>个并行线程，每个线程都有自己的</a:t>
            </a:r>
            <a:r>
              <a:rPr lang="en-US" dirty="0"/>
              <a:t>local histogram（</a:t>
            </a:r>
            <a:r>
              <a:rPr lang="zh-CN" altLang="en-US" dirty="0"/>
              <a:t>一个长为</a:t>
            </a:r>
            <a:r>
              <a:rPr lang="en-US" dirty="0"/>
              <a:t>bin</a:t>
            </a:r>
            <a:r>
              <a:rPr lang="zh-CN" altLang="en-US" dirty="0"/>
              <a:t>数的</a:t>
            </a:r>
            <a:r>
              <a:rPr lang="en-US" dirty="0"/>
              <a:t>vector）；</a:t>
            </a:r>
            <a:r>
              <a:rPr lang="zh-CN" altLang="en-US" dirty="0"/>
              <a:t>即每个</a:t>
            </a:r>
            <a:r>
              <a:rPr lang="en-US" dirty="0"/>
              <a:t>local histogram</a:t>
            </a:r>
            <a:r>
              <a:rPr lang="zh-CN" altLang="en-US" dirty="0"/>
              <a:t>都被一个</a:t>
            </a:r>
            <a:r>
              <a:rPr lang="en-US" dirty="0"/>
              <a:t>thread</a:t>
            </a:r>
            <a:r>
              <a:rPr lang="zh-CN" altLang="en-US" dirty="0"/>
              <a:t>顺序访问，所以这样没有</a:t>
            </a:r>
            <a:r>
              <a:rPr lang="en-US" dirty="0"/>
              <a:t>shared memory，</a:t>
            </a:r>
            <a:r>
              <a:rPr lang="zh-CN" altLang="en-US" dirty="0"/>
              <a:t>即便没有用</a:t>
            </a:r>
            <a:r>
              <a:rPr lang="en-US" dirty="0"/>
              <a:t>atomics</a:t>
            </a:r>
            <a:r>
              <a:rPr lang="zh-CN" altLang="en-US" dirty="0"/>
              <a:t>也不会出现</a:t>
            </a:r>
            <a:r>
              <a:rPr lang="en-US" dirty="0"/>
              <a:t>read-modify-write</a:t>
            </a:r>
            <a:r>
              <a:rPr lang="zh-CN" altLang="en-US" dirty="0"/>
              <a:t>问题。然后，我们将这</a:t>
            </a:r>
            <a:r>
              <a:rPr lang="en-US" dirty="0"/>
              <a:t>n</a:t>
            </a:r>
            <a:r>
              <a:rPr lang="zh-CN" altLang="en-US" dirty="0"/>
              <a:t>个</a:t>
            </a:r>
            <a:r>
              <a:rPr lang="en-US" dirty="0"/>
              <a:t>histogram</a:t>
            </a:r>
            <a:r>
              <a:rPr lang="zh-CN" altLang="en-US" dirty="0"/>
              <a:t>进行合并（即加和），可以通过</a:t>
            </a:r>
            <a:r>
              <a:rPr lang="en-US" dirty="0"/>
              <a:t>reduce</a:t>
            </a:r>
            <a:r>
              <a:rPr lang="zh-CN" altLang="en-US" dirty="0"/>
              <a:t>实现。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将数据组织成</a:t>
            </a:r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key-value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对，</a:t>
            </a:r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key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</a:t>
            </a:r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histogram </a:t>
            </a:r>
            <a:r>
              <a:rPr lang="en-US" b="0" i="0" dirty="0" err="1">
                <a:solidFill>
                  <a:srgbClr val="4D4D4D"/>
                </a:solidFill>
                <a:effectLst/>
                <a:latin typeface="-apple-system"/>
              </a:rPr>
              <a:t>bin，value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41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1-1">
            <a:extLst>
              <a:ext uri="{FF2B5EF4-FFF2-40B4-BE49-F238E27FC236}">
                <a16:creationId xmlns:a16="http://schemas.microsoft.com/office/drawing/2014/main" id="{37E505BD-9FBE-473A-8E7C-D67AA7A59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3" y="1199607"/>
            <a:ext cx="8485212" cy="424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51D5E6-5015-433E-8CE7-8F8556E67CED}"/>
              </a:ext>
            </a:extLst>
          </p:cNvPr>
          <p:cNvSpPr txBox="1"/>
          <p:nvPr/>
        </p:nvSpPr>
        <p:spPr>
          <a:xfrm>
            <a:off x="85917" y="651904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相关图片来自网络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96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DF6B357D-1EC7-4CB6-AC12-0E44C0D9B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019175"/>
            <a:ext cx="6143625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5C80E3-C85C-4B01-8760-A561D64DA483}"/>
              </a:ext>
            </a:extLst>
          </p:cNvPr>
          <p:cNvSpPr txBox="1"/>
          <p:nvPr/>
        </p:nvSpPr>
        <p:spPr>
          <a:xfrm>
            <a:off x="2826048" y="350082"/>
            <a:ext cx="3949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0" dirty="0">
                <a:effectLst/>
                <a:latin typeface="-apple-system"/>
              </a:rPr>
              <a:t>CUDA</a:t>
            </a:r>
            <a:r>
              <a:rPr lang="zh-CN" altLang="en-US" sz="2400" i="0" dirty="0">
                <a:effectLst/>
                <a:latin typeface="-apple-system"/>
              </a:rPr>
              <a:t>编程的逻辑层和物理层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6501E-08A2-405C-A931-9156AECEA096}"/>
              </a:ext>
            </a:extLst>
          </p:cNvPr>
          <p:cNvSpPr txBox="1"/>
          <p:nvPr/>
        </p:nvSpPr>
        <p:spPr>
          <a:xfrm>
            <a:off x="85917" y="651904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相关图片来自网络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4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4-22">
            <a:extLst>
              <a:ext uri="{FF2B5EF4-FFF2-40B4-BE49-F238E27FC236}">
                <a16:creationId xmlns:a16="http://schemas.microsoft.com/office/drawing/2014/main" id="{919EADF3-9EFF-41C3-B814-E3844B195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36" y="3709243"/>
            <a:ext cx="8266421" cy="201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478B8F-2FC6-4DEC-84DD-780F8A9802C5}"/>
              </a:ext>
            </a:extLst>
          </p:cNvPr>
          <p:cNvSpPr txBox="1"/>
          <p:nvPr/>
        </p:nvSpPr>
        <p:spPr>
          <a:xfrm>
            <a:off x="960425" y="624569"/>
            <a:ext cx="6950056" cy="96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数组结构体（</a:t>
            </a:r>
            <a:r>
              <a:rPr lang="en-US" altLang="zh-CN" sz="2000" b="0" i="0" dirty="0" err="1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AoS</a:t>
            </a:r>
            <a:r>
              <a:rPr lang="zh-CN" altLang="en-US" sz="2000" b="0" i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）就是一个数组，每个元素都是一个结构体，而结构体数组（</a:t>
            </a:r>
            <a:r>
              <a:rPr lang="en-US" altLang="zh-CN" sz="2000" b="0" i="0" dirty="0" err="1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SoA</a:t>
            </a:r>
            <a:r>
              <a:rPr lang="zh-CN" altLang="en-US" sz="2000" b="0" i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）就是结构体中的成员是数组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297E4-A5B2-4CC9-87C7-78DD2EBEC67A}"/>
              </a:ext>
            </a:extLst>
          </p:cNvPr>
          <p:cNvSpPr txBox="1"/>
          <p:nvPr/>
        </p:nvSpPr>
        <p:spPr>
          <a:xfrm>
            <a:off x="899056" y="1836955"/>
            <a:ext cx="6772085" cy="142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55555"/>
                </a:solidFill>
                <a:latin typeface="Trebuchet MS" panose="020B0603020202020204" pitchFamily="34" charset="0"/>
              </a:rPr>
              <a:t>并行编程范式，尤其是</a:t>
            </a:r>
            <a:r>
              <a:rPr lang="en-US" altLang="zh-CN" sz="2000" dirty="0">
                <a:solidFill>
                  <a:srgbClr val="555555"/>
                </a:solidFill>
                <a:latin typeface="Trebuchet MS" panose="020B0603020202020204" pitchFamily="34" charset="0"/>
              </a:rPr>
              <a:t>SIMD</a:t>
            </a:r>
            <a:r>
              <a:rPr lang="zh-CN" altLang="en-US" sz="2000" dirty="0">
                <a:solidFill>
                  <a:srgbClr val="555555"/>
                </a:solidFill>
                <a:latin typeface="Trebuchet MS" panose="020B0603020202020204" pitchFamily="34" charset="0"/>
              </a:rPr>
              <a:t>（单指令多数据）对</a:t>
            </a:r>
            <a:r>
              <a:rPr lang="en-US" altLang="zh-CN" sz="2000" dirty="0" err="1">
                <a:solidFill>
                  <a:srgbClr val="555555"/>
                </a:solidFill>
                <a:latin typeface="Trebuchet MS" panose="020B0603020202020204" pitchFamily="34" charset="0"/>
              </a:rPr>
              <a:t>SoA</a:t>
            </a:r>
            <a:r>
              <a:rPr lang="zh-CN" altLang="en-US" sz="2000" dirty="0">
                <a:solidFill>
                  <a:srgbClr val="555555"/>
                </a:solidFill>
                <a:latin typeface="Trebuchet MS" panose="020B0603020202020204" pitchFamily="34" charset="0"/>
              </a:rPr>
              <a:t>更友好。</a:t>
            </a:r>
            <a:r>
              <a:rPr lang="en-US" altLang="zh-CN" sz="2000" dirty="0">
                <a:solidFill>
                  <a:srgbClr val="555555"/>
                </a:solidFill>
                <a:latin typeface="Trebuchet MS" panose="020B0603020202020204" pitchFamily="34" charset="0"/>
              </a:rPr>
              <a:t>CUDA</a:t>
            </a:r>
            <a:r>
              <a:rPr lang="zh-CN" altLang="en-US" sz="2000" dirty="0">
                <a:solidFill>
                  <a:srgbClr val="555555"/>
                </a:solidFill>
                <a:latin typeface="Trebuchet MS" panose="020B0603020202020204" pitchFamily="34" charset="0"/>
              </a:rPr>
              <a:t>中普遍倾向于</a:t>
            </a:r>
            <a:r>
              <a:rPr lang="en-US" altLang="zh-CN" sz="2000" dirty="0" err="1">
                <a:solidFill>
                  <a:srgbClr val="555555"/>
                </a:solidFill>
                <a:latin typeface="Trebuchet MS" panose="020B0603020202020204" pitchFamily="34" charset="0"/>
              </a:rPr>
              <a:t>SoA</a:t>
            </a:r>
            <a:r>
              <a:rPr lang="zh-CN" altLang="en-US" sz="2000" dirty="0">
                <a:solidFill>
                  <a:srgbClr val="555555"/>
                </a:solidFill>
                <a:latin typeface="Trebuchet MS" panose="020B0603020202020204" pitchFamily="34" charset="0"/>
              </a:rPr>
              <a:t>因为这种内存访问可以有效地合并。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EB256-233E-4D01-A10D-010A201CFD97}"/>
              </a:ext>
            </a:extLst>
          </p:cNvPr>
          <p:cNvSpPr txBox="1"/>
          <p:nvPr/>
        </p:nvSpPr>
        <p:spPr>
          <a:xfrm>
            <a:off x="85917" y="651904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相关图片来自网络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69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BDBE6E-A940-48CD-BF06-630BAFE6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0" y="610622"/>
            <a:ext cx="4687687" cy="4881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6B1F06-A687-4993-8278-1440F4B8F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36745"/>
            <a:ext cx="4576378" cy="357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15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665DEF-D0E5-4650-A0CB-D4005FF5C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1" y="0"/>
            <a:ext cx="9071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6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F03403-D205-4B65-AD56-4EE08F0D95F2}"/>
              </a:ext>
            </a:extLst>
          </p:cNvPr>
          <p:cNvSpPr txBox="1"/>
          <p:nvPr/>
        </p:nvSpPr>
        <p:spPr>
          <a:xfrm>
            <a:off x="935421" y="7094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数组求总和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FE46F3-3C15-4873-BDEB-D83B268EA302}"/>
              </a:ext>
            </a:extLst>
          </p:cNvPr>
          <p:cNvSpPr txBox="1"/>
          <p:nvPr/>
        </p:nvSpPr>
        <p:spPr>
          <a:xfrm>
            <a:off x="727672" y="146884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算法：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14DE4-6ACA-4F42-A1A8-EFB3C0324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58" y="1947441"/>
            <a:ext cx="741148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1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9D879C1-31D6-4188-BC76-746FE3422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06" y="811724"/>
            <a:ext cx="8266386" cy="453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2AF818-C087-4BB2-9C80-AEC370AA2777}"/>
              </a:ext>
            </a:extLst>
          </p:cNvPr>
          <p:cNvSpPr txBox="1"/>
          <p:nvPr/>
        </p:nvSpPr>
        <p:spPr>
          <a:xfrm>
            <a:off x="2033750" y="5251042"/>
            <a:ext cx="4572000" cy="1296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i="0" dirty="0">
                <a:solidFill>
                  <a:srgbClr val="1C1C1C"/>
                </a:solidFill>
                <a:effectLst/>
              </a:rPr>
              <a:t>          运行时间</a:t>
            </a:r>
            <a:r>
              <a:rPr lang="en-US" altLang="zh-CN" i="0" dirty="0">
                <a:solidFill>
                  <a:srgbClr val="1C1C1C"/>
                </a:solidFill>
                <a:effectLst/>
              </a:rPr>
              <a:t>		</a:t>
            </a:r>
            <a:r>
              <a:rPr lang="en-US" i="0" dirty="0">
                <a:solidFill>
                  <a:srgbClr val="1C1C1C"/>
                </a:solidFill>
                <a:effectLst/>
              </a:rPr>
              <a:t>T(</a:t>
            </a:r>
            <a:r>
              <a:rPr lang="en-US" i="0" dirty="0">
                <a:solidFill>
                  <a:srgbClr val="FF0000"/>
                </a:solidFill>
                <a:effectLst/>
              </a:rPr>
              <a:t>n</a:t>
            </a:r>
            <a:r>
              <a:rPr lang="en-US" i="0" dirty="0">
                <a:solidFill>
                  <a:srgbClr val="1C1C1C"/>
                </a:solidFill>
                <a:effectLst/>
              </a:rPr>
              <a:t>)=</a:t>
            </a:r>
            <a:r>
              <a:rPr lang="en-US" i="1" dirty="0">
                <a:solidFill>
                  <a:srgbClr val="1C1C1C"/>
                </a:solidFill>
                <a:effectLst/>
              </a:rPr>
              <a:t>O</a:t>
            </a:r>
            <a:r>
              <a:rPr lang="en-US" i="0" dirty="0">
                <a:solidFill>
                  <a:srgbClr val="1C1C1C"/>
                </a:solidFill>
                <a:effectLst/>
              </a:rPr>
              <a:t>(</a:t>
            </a:r>
            <a:r>
              <a:rPr lang="en-US" i="0" dirty="0">
                <a:solidFill>
                  <a:srgbClr val="FF0000"/>
                </a:solidFill>
                <a:effectLst/>
              </a:rPr>
              <a:t>log</a:t>
            </a:r>
            <a:r>
              <a:rPr lang="en-US" i="0" dirty="0">
                <a:solidFill>
                  <a:srgbClr val="4D4D4D"/>
                </a:solidFill>
                <a:effectLst/>
              </a:rPr>
              <a:t> </a:t>
            </a:r>
            <a:r>
              <a:rPr lang="en-US" i="0" dirty="0">
                <a:solidFill>
                  <a:srgbClr val="FF0000"/>
                </a:solidFill>
                <a:effectLst/>
              </a:rPr>
              <a:t>n</a:t>
            </a:r>
            <a:r>
              <a:rPr lang="en-US" i="0" dirty="0">
                <a:solidFill>
                  <a:srgbClr val="1C1C1C"/>
                </a:solidFill>
                <a:effectLst/>
              </a:rPr>
              <a:t>)</a:t>
            </a:r>
            <a:endParaRPr lang="en-US" i="0" dirty="0">
              <a:solidFill>
                <a:srgbClr val="4D4D4D"/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i="0" dirty="0">
                <a:solidFill>
                  <a:srgbClr val="1C1C1C"/>
                </a:solidFill>
                <a:effectLst/>
              </a:rPr>
              <a:t>          </a:t>
            </a:r>
            <a:r>
              <a:rPr lang="zh-CN" altLang="en-US" i="0" dirty="0">
                <a:solidFill>
                  <a:srgbClr val="1C1C1C"/>
                </a:solidFill>
                <a:effectLst/>
              </a:rPr>
              <a:t>处理器数量</a:t>
            </a:r>
            <a:r>
              <a:rPr lang="en-US" altLang="zh-CN" i="0" dirty="0">
                <a:solidFill>
                  <a:srgbClr val="1C1C1C"/>
                </a:solidFill>
                <a:effectLst/>
              </a:rPr>
              <a:t>		</a:t>
            </a:r>
            <a:r>
              <a:rPr lang="en-US" i="0" dirty="0">
                <a:solidFill>
                  <a:srgbClr val="1C1C1C"/>
                </a:solidFill>
                <a:effectLst/>
              </a:rPr>
              <a:t>P(</a:t>
            </a:r>
            <a:r>
              <a:rPr lang="en-US" i="0" dirty="0">
                <a:solidFill>
                  <a:srgbClr val="FF0000"/>
                </a:solidFill>
                <a:effectLst/>
              </a:rPr>
              <a:t>n</a:t>
            </a:r>
            <a:r>
              <a:rPr lang="en-US" i="0" dirty="0">
                <a:solidFill>
                  <a:srgbClr val="1C1C1C"/>
                </a:solidFill>
                <a:effectLst/>
              </a:rPr>
              <a:t>)=</a:t>
            </a:r>
            <a:r>
              <a:rPr lang="en-US" i="0" dirty="0">
                <a:solidFill>
                  <a:srgbClr val="FF0000"/>
                </a:solidFill>
                <a:effectLst/>
              </a:rPr>
              <a:t>n/2</a:t>
            </a:r>
            <a:endParaRPr lang="en-US" i="0" dirty="0">
              <a:solidFill>
                <a:srgbClr val="4D4D4D"/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i="0" dirty="0">
                <a:solidFill>
                  <a:srgbClr val="1C1C1C"/>
                </a:solidFill>
                <a:effectLst/>
              </a:rPr>
              <a:t>          </a:t>
            </a:r>
            <a:r>
              <a:rPr lang="zh-CN" altLang="en-US" i="0" dirty="0">
                <a:solidFill>
                  <a:srgbClr val="1C1C1C"/>
                </a:solidFill>
                <a:effectLst/>
              </a:rPr>
              <a:t>成本</a:t>
            </a:r>
            <a:r>
              <a:rPr lang="en-US" altLang="zh-CN" i="0" dirty="0">
                <a:solidFill>
                  <a:srgbClr val="1C1C1C"/>
                </a:solidFill>
                <a:effectLst/>
              </a:rPr>
              <a:t>		</a:t>
            </a:r>
            <a:r>
              <a:rPr lang="en-US" i="0" dirty="0">
                <a:solidFill>
                  <a:srgbClr val="1C1C1C"/>
                </a:solidFill>
                <a:effectLst/>
              </a:rPr>
              <a:t>C(</a:t>
            </a:r>
            <a:r>
              <a:rPr lang="en-US" i="0" dirty="0">
                <a:solidFill>
                  <a:srgbClr val="FF0000"/>
                </a:solidFill>
                <a:effectLst/>
              </a:rPr>
              <a:t>n</a:t>
            </a:r>
            <a:r>
              <a:rPr lang="en-US" i="0" dirty="0">
                <a:solidFill>
                  <a:srgbClr val="1C1C1C"/>
                </a:solidFill>
                <a:effectLst/>
              </a:rPr>
              <a:t>)=</a:t>
            </a:r>
            <a:r>
              <a:rPr lang="en-US" i="1" dirty="0">
                <a:solidFill>
                  <a:srgbClr val="1C1C1C"/>
                </a:solidFill>
                <a:effectLst/>
              </a:rPr>
              <a:t>O</a:t>
            </a:r>
            <a:r>
              <a:rPr lang="en-US" i="0" dirty="0">
                <a:solidFill>
                  <a:srgbClr val="1C1C1C"/>
                </a:solidFill>
                <a:effectLst/>
              </a:rPr>
              <a:t>(</a:t>
            </a:r>
            <a:r>
              <a:rPr lang="en-US" i="0" dirty="0" err="1">
                <a:solidFill>
                  <a:srgbClr val="FF0000"/>
                </a:solidFill>
                <a:effectLst/>
              </a:rPr>
              <a:t>nlog</a:t>
            </a:r>
            <a:r>
              <a:rPr lang="en-US" i="0" dirty="0">
                <a:solidFill>
                  <a:srgbClr val="FF0000"/>
                </a:solidFill>
                <a:effectLst/>
              </a:rPr>
              <a:t> n</a:t>
            </a:r>
            <a:r>
              <a:rPr lang="en-US" i="0" dirty="0">
                <a:solidFill>
                  <a:srgbClr val="1C1C1C"/>
                </a:solidFill>
                <a:effectLst/>
              </a:rPr>
              <a:t>)</a:t>
            </a:r>
            <a:endParaRPr lang="en-US" i="0" dirty="0">
              <a:solidFill>
                <a:srgbClr val="4D4D4D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D12B8-D1E7-436B-B837-8F1D71254A69}"/>
              </a:ext>
            </a:extLst>
          </p:cNvPr>
          <p:cNvSpPr txBox="1"/>
          <p:nvPr/>
        </p:nvSpPr>
        <p:spPr>
          <a:xfrm>
            <a:off x="622439" y="296959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规约算法举例：</a:t>
            </a:r>
            <a:r>
              <a:rPr lang="zh-CN" altLang="en-US" sz="2400" b="1" i="0" dirty="0">
                <a:solidFill>
                  <a:schemeClr val="accent1"/>
                </a:solidFill>
                <a:effectLst/>
              </a:rPr>
              <a:t>数组求总和</a:t>
            </a:r>
          </a:p>
        </p:txBody>
      </p:sp>
    </p:spTree>
    <p:extLst>
      <p:ext uri="{BB962C8B-B14F-4D97-AF65-F5344CB8AC3E}">
        <p14:creationId xmlns:p14="http://schemas.microsoft.com/office/powerpoint/2010/main" val="2943001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B1536CD-B1C1-43C2-9006-097B27C90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28" y="1495775"/>
            <a:ext cx="7966841" cy="469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D78280-BD3E-4BD0-ABB9-78DC55B87A52}"/>
              </a:ext>
            </a:extLst>
          </p:cNvPr>
          <p:cNvSpPr txBox="1"/>
          <p:nvPr/>
        </p:nvSpPr>
        <p:spPr>
          <a:xfrm>
            <a:off x="1839310" y="413321"/>
            <a:ext cx="557048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</a:rPr>
              <a:t>CUDA</a:t>
            </a:r>
            <a:r>
              <a:rPr lang="zh-CN" altLang="en-US" b="1" i="0" dirty="0">
                <a:solidFill>
                  <a:srgbClr val="121212"/>
                </a:solidFill>
                <a:effectLst/>
              </a:rPr>
              <a:t>中线程对数据的连续读取效率要比其它方式高，故我们可以将线程取址方式变为连续的。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524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7FC1D2-D7D9-4236-B923-25CB65E0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5" y="1604762"/>
            <a:ext cx="9144000" cy="30045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6E2A9C-83C7-4312-90E4-A15CC222AA39}"/>
              </a:ext>
            </a:extLst>
          </p:cNvPr>
          <p:cNvSpPr txBox="1"/>
          <p:nvPr/>
        </p:nvSpPr>
        <p:spPr>
          <a:xfrm>
            <a:off x="662152" y="67546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0" dirty="0">
                <a:solidFill>
                  <a:schemeClr val="accent1"/>
                </a:solidFill>
                <a:effectLst/>
                <a:latin typeface="PingFang SC"/>
              </a:rPr>
              <a:t>扫描算法举例：数组</a:t>
            </a:r>
            <a:r>
              <a:rPr lang="zh-CN" altLang="en-US" sz="2800" b="1" dirty="0">
                <a:solidFill>
                  <a:schemeClr val="accent1"/>
                </a:solidFill>
                <a:latin typeface="PingFang SC"/>
              </a:rPr>
              <a:t>依次求和</a:t>
            </a:r>
            <a:endParaRPr lang="zh-CN" altLang="en-US" sz="2800" b="1" i="0" dirty="0">
              <a:solidFill>
                <a:schemeClr val="accent1"/>
              </a:solidFill>
              <a:effectLst/>
              <a:latin typeface="PingFang S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DABCD-A05C-491A-B663-316378526F7F}"/>
              </a:ext>
            </a:extLst>
          </p:cNvPr>
          <p:cNvSpPr txBox="1"/>
          <p:nvPr/>
        </p:nvSpPr>
        <p:spPr>
          <a:xfrm>
            <a:off x="802457" y="5156641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两种复杂度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Step complexity</a:t>
            </a:r>
            <a:br>
              <a:rPr lang="en-US" b="0" i="0" dirty="0">
                <a:effectLst/>
                <a:latin typeface="-apple-system"/>
              </a:rPr>
            </a:br>
            <a:r>
              <a:rPr lang="zh-CN" altLang="en-US" b="0" i="0" dirty="0">
                <a:effectLst/>
                <a:latin typeface="-apple-system"/>
              </a:rPr>
              <a:t>即步骤复杂度，完成一个工作需要多少步。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Work complexity</a:t>
            </a:r>
            <a:br>
              <a:rPr lang="en-US" b="0" i="0" dirty="0">
                <a:effectLst/>
                <a:latin typeface="-apple-system"/>
              </a:rPr>
            </a:br>
            <a:r>
              <a:rPr lang="zh-CN" altLang="en-US" b="0" i="0" dirty="0">
                <a:effectLst/>
                <a:latin typeface="-apple-system"/>
              </a:rPr>
              <a:t>即工作复杂度，完成工作一共需要的工作量。</a:t>
            </a:r>
          </a:p>
        </p:txBody>
      </p:sp>
    </p:spTree>
    <p:extLst>
      <p:ext uri="{BB962C8B-B14F-4D97-AF65-F5344CB8AC3E}">
        <p14:creationId xmlns:p14="http://schemas.microsoft.com/office/powerpoint/2010/main" val="124859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4A2514-3A53-4166-A18E-B25A82FED708}"/>
              </a:ext>
            </a:extLst>
          </p:cNvPr>
          <p:cNvSpPr txBox="1"/>
          <p:nvPr/>
        </p:nvSpPr>
        <p:spPr>
          <a:xfrm>
            <a:off x="662152" y="6754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数组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依次求和</a:t>
            </a:r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9E9B3-D50B-477E-A2E6-A91AE397C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50" y="2446898"/>
            <a:ext cx="6428851" cy="2521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FFB67E-DB07-419F-A362-56CCE8B7961B}"/>
              </a:ext>
            </a:extLst>
          </p:cNvPr>
          <p:cNvSpPr txBox="1"/>
          <p:nvPr/>
        </p:nvSpPr>
        <p:spPr>
          <a:xfrm>
            <a:off x="662152" y="14688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66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CB6B93-9C45-41ED-8CA2-C739E81B2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82" y="288075"/>
            <a:ext cx="7240586" cy="4441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69F82E-E834-4FDE-8D62-7C1DD2E1E3EF}"/>
              </a:ext>
            </a:extLst>
          </p:cNvPr>
          <p:cNvSpPr txBox="1"/>
          <p:nvPr/>
        </p:nvSpPr>
        <p:spPr>
          <a:xfrm>
            <a:off x="871122" y="5155352"/>
            <a:ext cx="58805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b="0" i="0" dirty="0">
                <a:solidFill>
                  <a:srgbClr val="4D4D4D"/>
                </a:solidFill>
                <a:effectLst/>
                <a:latin typeface="-apple-system"/>
              </a:rPr>
              <a:t>计算效率：</a:t>
            </a:r>
            <a:endParaRPr lang="en-US" altLang="zh-CN" sz="22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sz="2200" b="0" i="0" dirty="0">
                <a:solidFill>
                  <a:srgbClr val="4D4D4D"/>
                </a:solidFill>
                <a:effectLst/>
                <a:latin typeface="-apple-system"/>
              </a:rPr>
              <a:t>N</a:t>
            </a:r>
            <a:r>
              <a:rPr lang="zh-CN" altLang="en-US" sz="2200" b="0" i="0" dirty="0">
                <a:solidFill>
                  <a:srgbClr val="4D4D4D"/>
                </a:solidFill>
                <a:effectLst/>
                <a:latin typeface="-apple-system"/>
              </a:rPr>
              <a:t>个元素需要</a:t>
            </a:r>
            <a:r>
              <a:rPr lang="en-US" sz="2200" b="0" i="0" dirty="0">
                <a:solidFill>
                  <a:srgbClr val="4D4D4D"/>
                </a:solidFill>
                <a:effectLst/>
                <a:latin typeface="-apple-system"/>
              </a:rPr>
              <a:t>N</a:t>
            </a:r>
            <a:r>
              <a:rPr lang="zh-CN" altLang="en-US" sz="2200" b="0" i="0" dirty="0">
                <a:solidFill>
                  <a:srgbClr val="4D4D4D"/>
                </a:solidFill>
                <a:effectLst/>
                <a:latin typeface="-apple-system"/>
              </a:rPr>
              <a:t>次加法运算，</a:t>
            </a:r>
            <a:r>
              <a:rPr lang="en-US" sz="2200" b="1" i="0" dirty="0">
                <a:solidFill>
                  <a:srgbClr val="FF0000"/>
                </a:solidFill>
                <a:effectLst/>
                <a:latin typeface="-apple-system"/>
              </a:rPr>
              <a:t>O(N)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DA395-B1BF-44B4-AA5B-CC4E9671C8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93"/>
          <a:stretch/>
        </p:blipFill>
        <p:spPr>
          <a:xfrm>
            <a:off x="4760142" y="2717638"/>
            <a:ext cx="4095423" cy="1854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D4FA1F2-7A80-4CC2-81E7-24FFD3855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115" y="5340018"/>
            <a:ext cx="218361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ea typeface="-apple-system"/>
              </a:rPr>
              <a:t>work complexity: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MathJax_Math-italic"/>
              </a:rPr>
              <a:t>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MathJax_Main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MathJax_Math-italic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MathJax_Main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ea typeface="-apple-system"/>
              </a:rPr>
              <a:t>step complexity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-apple-system"/>
              </a:rPr>
              <a:t>: </a:t>
            </a:r>
            <a:r>
              <a:rPr lang="en-US" altLang="en-US" sz="1600" dirty="0">
                <a:solidFill>
                  <a:srgbClr val="FF0000"/>
                </a:solidFill>
                <a:ea typeface="-apple-system"/>
              </a:rPr>
              <a:t> O(n)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605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25F47-4343-43BC-9ACF-1A5A26AE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94" y="284935"/>
            <a:ext cx="6451424" cy="3806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547BA0-DD1D-4193-AC51-B41DAA87D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879" y="1803064"/>
            <a:ext cx="6172202" cy="2493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D274B4-89B2-4350-B5E6-7DEDE70FF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94" y="4461967"/>
            <a:ext cx="8300656" cy="1638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4541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468D793-0593-484C-9528-5C6711C6F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661" y="584541"/>
            <a:ext cx="5584884" cy="568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EA23B6-2EB4-4B35-B546-E7AFECF7CD5F}"/>
              </a:ext>
            </a:extLst>
          </p:cNvPr>
          <p:cNvSpPr txBox="1"/>
          <p:nvPr/>
        </p:nvSpPr>
        <p:spPr>
          <a:xfrm>
            <a:off x="359008" y="416190"/>
            <a:ext cx="3353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i="0" dirty="0" err="1">
                <a:solidFill>
                  <a:srgbClr val="C00000"/>
                </a:solidFill>
                <a:effectLst/>
                <a:latin typeface="-apple-system"/>
              </a:rPr>
              <a:t>Blelloch</a:t>
            </a:r>
            <a:r>
              <a:rPr lang="zh-CN" altLang="en-US" sz="2400" b="1" i="0" dirty="0">
                <a:solidFill>
                  <a:srgbClr val="C00000"/>
                </a:solidFill>
                <a:effectLst/>
                <a:latin typeface="-apple-system"/>
              </a:rPr>
              <a:t>并行扫描算法</a:t>
            </a:r>
          </a:p>
        </p:txBody>
      </p:sp>
      <p:pic>
        <p:nvPicPr>
          <p:cNvPr id="3076" name="Picture 4" descr="The up sweep portion of the Blelloch scan.">
            <a:extLst>
              <a:ext uri="{FF2B5EF4-FFF2-40B4-BE49-F238E27FC236}">
                <a16:creationId xmlns:a16="http://schemas.microsoft.com/office/drawing/2014/main" id="{641D1E11-40C9-4FDE-BE39-1A2782382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281113"/>
            <a:ext cx="84486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674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D7545BD-7FC1-4152-B43A-CD995C88D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161" y="584541"/>
            <a:ext cx="5584884" cy="568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335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468D793-0593-484C-9528-5C6711C6F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661" y="584541"/>
            <a:ext cx="5584884" cy="568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EA23B6-2EB4-4B35-B546-E7AFECF7CD5F}"/>
              </a:ext>
            </a:extLst>
          </p:cNvPr>
          <p:cNvSpPr txBox="1"/>
          <p:nvPr/>
        </p:nvSpPr>
        <p:spPr>
          <a:xfrm>
            <a:off x="359008" y="416190"/>
            <a:ext cx="3353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i="0" dirty="0" err="1">
                <a:solidFill>
                  <a:srgbClr val="C00000"/>
                </a:solidFill>
                <a:effectLst/>
                <a:latin typeface="-apple-system"/>
              </a:rPr>
              <a:t>Blelloch</a:t>
            </a:r>
            <a:r>
              <a:rPr lang="zh-CN" altLang="en-US" sz="2400" b="1" i="0" dirty="0">
                <a:solidFill>
                  <a:srgbClr val="C00000"/>
                </a:solidFill>
                <a:effectLst/>
                <a:latin typeface="-apple-system"/>
              </a:rPr>
              <a:t>并行扫描算法</a:t>
            </a:r>
          </a:p>
        </p:txBody>
      </p:sp>
      <p:pic>
        <p:nvPicPr>
          <p:cNvPr id="7170" name="Picture 2" descr="The down sweep portion of the Blelloch scan.">
            <a:extLst>
              <a:ext uri="{FF2B5EF4-FFF2-40B4-BE49-F238E27FC236}">
                <a16:creationId xmlns:a16="http://schemas.microsoft.com/office/drawing/2014/main" id="{9ECE73EE-2B25-409B-9A95-5E6F71292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08" y="1088760"/>
            <a:ext cx="8458200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8D8887-7D0B-469A-940E-0884C05115C6}"/>
              </a:ext>
            </a:extLst>
          </p:cNvPr>
          <p:cNvSpPr txBox="1"/>
          <p:nvPr/>
        </p:nvSpPr>
        <p:spPr>
          <a:xfrm>
            <a:off x="4572000" y="416190"/>
            <a:ext cx="3353824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</a:rPr>
              <a:t>step </a:t>
            </a:r>
            <a:r>
              <a:rPr lang="en-US" sz="2000" b="1" i="0" dirty="0" err="1">
                <a:solidFill>
                  <a:schemeClr val="bg1"/>
                </a:solidFill>
                <a:effectLst/>
              </a:rPr>
              <a:t>complexity：O</a:t>
            </a:r>
            <a:r>
              <a:rPr lang="en-US" sz="2000" b="1" i="0" dirty="0">
                <a:solidFill>
                  <a:schemeClr val="bg1"/>
                </a:solidFill>
                <a:effectLst/>
              </a:rPr>
              <a:t>(</a:t>
            </a:r>
            <a:r>
              <a:rPr lang="en-US" sz="2000" b="1" i="0" dirty="0" err="1">
                <a:solidFill>
                  <a:schemeClr val="bg1"/>
                </a:solidFill>
                <a:effectLst/>
              </a:rPr>
              <a:t>logN</a:t>
            </a:r>
            <a:r>
              <a:rPr lang="en-US" sz="2000" b="1" i="0" dirty="0">
                <a:solidFill>
                  <a:schemeClr val="bg1"/>
                </a:solidFill>
                <a:effectLst/>
              </a:rPr>
              <a:t>)</a:t>
            </a:r>
          </a:p>
          <a:p>
            <a:r>
              <a:rPr lang="en-US" sz="2000" b="1" i="0" dirty="0">
                <a:solidFill>
                  <a:schemeClr val="bg1"/>
                </a:solidFill>
                <a:effectLst/>
              </a:rPr>
              <a:t>work </a:t>
            </a:r>
            <a:r>
              <a:rPr lang="en-US" sz="2000" b="1" i="0" dirty="0" err="1">
                <a:solidFill>
                  <a:schemeClr val="bg1"/>
                </a:solidFill>
                <a:effectLst/>
              </a:rPr>
              <a:t>complexity：O</a:t>
            </a:r>
            <a:r>
              <a:rPr lang="en-US" sz="2000" b="1" i="0" dirty="0">
                <a:solidFill>
                  <a:schemeClr val="bg1"/>
                </a:solidFill>
                <a:effectLst/>
              </a:rPr>
              <a:t>(N)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78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isualization of the hillis steele inclusive scan.">
            <a:extLst>
              <a:ext uri="{FF2B5EF4-FFF2-40B4-BE49-F238E27FC236}">
                <a16:creationId xmlns:a16="http://schemas.microsoft.com/office/drawing/2014/main" id="{197C9698-F711-4A53-B958-7EF2F74F8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29" y="2070171"/>
            <a:ext cx="8568493" cy="424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4A3012-1C79-49E9-8A34-A94F2E891FFD}"/>
              </a:ext>
            </a:extLst>
          </p:cNvPr>
          <p:cNvSpPr txBox="1"/>
          <p:nvPr/>
        </p:nvSpPr>
        <p:spPr>
          <a:xfrm>
            <a:off x="301053" y="302415"/>
            <a:ext cx="4438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i="0" dirty="0">
                <a:solidFill>
                  <a:srgbClr val="C00000"/>
                </a:solidFill>
                <a:effectLst/>
                <a:latin typeface="-apple-system"/>
              </a:rPr>
              <a:t>Hills Steele</a:t>
            </a:r>
            <a:r>
              <a:rPr lang="zh-CN" altLang="en-US" sz="2400" b="1" i="0" dirty="0">
                <a:solidFill>
                  <a:srgbClr val="C00000"/>
                </a:solidFill>
                <a:effectLst/>
                <a:latin typeface="-apple-system"/>
              </a:rPr>
              <a:t>并行扫描算法</a:t>
            </a:r>
          </a:p>
        </p:txBody>
      </p:sp>
    </p:spTree>
    <p:extLst>
      <p:ext uri="{BB962C8B-B14F-4D97-AF65-F5344CB8AC3E}">
        <p14:creationId xmlns:p14="http://schemas.microsoft.com/office/powerpoint/2010/main" val="2663469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A4DCF9-07AB-4913-BD71-320DCC8214EE}"/>
              </a:ext>
            </a:extLst>
          </p:cNvPr>
          <p:cNvSpPr txBox="1"/>
          <p:nvPr/>
        </p:nvSpPr>
        <p:spPr>
          <a:xfrm>
            <a:off x="447995" y="58300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总结：扫描算法的计算复杂度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319FD-AAE7-4F52-99C5-481CAE6DD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84583"/>
              </p:ext>
            </p:extLst>
          </p:nvPr>
        </p:nvGraphicFramePr>
        <p:xfrm>
          <a:off x="1182708" y="1944352"/>
          <a:ext cx="6068097" cy="1417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603">
                  <a:extLst>
                    <a:ext uri="{9D8B030D-6E8A-4147-A177-3AD203B41FA5}">
                      <a16:colId xmlns:a16="http://schemas.microsoft.com/office/drawing/2014/main" val="260617081"/>
                    </a:ext>
                  </a:extLst>
                </a:gridCol>
                <a:gridCol w="1458603">
                  <a:extLst>
                    <a:ext uri="{9D8B030D-6E8A-4147-A177-3AD203B41FA5}">
                      <a16:colId xmlns:a16="http://schemas.microsoft.com/office/drawing/2014/main" val="3901476722"/>
                    </a:ext>
                  </a:extLst>
                </a:gridCol>
                <a:gridCol w="1692288">
                  <a:extLst>
                    <a:ext uri="{9D8B030D-6E8A-4147-A177-3AD203B41FA5}">
                      <a16:colId xmlns:a16="http://schemas.microsoft.com/office/drawing/2014/main" val="2096952374"/>
                    </a:ext>
                  </a:extLst>
                </a:gridCol>
                <a:gridCol w="1458603">
                  <a:extLst>
                    <a:ext uri="{9D8B030D-6E8A-4147-A177-3AD203B41FA5}">
                      <a16:colId xmlns:a16="http://schemas.microsoft.com/office/drawing/2014/main" val="3261494039"/>
                    </a:ext>
                  </a:extLst>
                </a:gridCol>
              </a:tblGrid>
              <a:tr h="4723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Hills Steele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Blelloch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88454"/>
                  </a:ext>
                </a:extLst>
              </a:tr>
              <a:tr h="472345"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NlogN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689811"/>
                  </a:ext>
                </a:extLst>
              </a:tr>
              <a:tr h="472345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NlogN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1759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979804-F65B-4ACE-843C-81310CAB49C9}"/>
              </a:ext>
            </a:extLst>
          </p:cNvPr>
          <p:cNvSpPr txBox="1"/>
          <p:nvPr/>
        </p:nvSpPr>
        <p:spPr>
          <a:xfrm>
            <a:off x="1030310" y="3998891"/>
            <a:ext cx="53037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zh-CN" altLang="en-US" dirty="0"/>
              <a:t>、大量元素、大量处理器（核心） </a:t>
            </a:r>
            <a:r>
              <a:rPr lang="en-US" altLang="zh-CN" dirty="0"/>
              <a:t>Hills Steele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en-US" dirty="0"/>
              <a:t>	</a:t>
            </a:r>
            <a:r>
              <a:rPr lang="en-US" altLang="zh-CN" dirty="0"/>
              <a:t>e.g.   512</a:t>
            </a:r>
            <a:r>
              <a:rPr lang="zh-CN" altLang="en-US" dirty="0"/>
              <a:t>个元素，</a:t>
            </a:r>
            <a:r>
              <a:rPr lang="en-US" altLang="zh-CN" dirty="0"/>
              <a:t>512</a:t>
            </a:r>
            <a:r>
              <a:rPr lang="zh-CN" altLang="en-US" dirty="0"/>
              <a:t>个处理核心</a:t>
            </a:r>
            <a:endParaRPr lang="en-US" altLang="zh-CN" dirty="0"/>
          </a:p>
          <a:p>
            <a:r>
              <a:rPr lang="en-US" dirty="0"/>
              <a:t>2</a:t>
            </a:r>
            <a:r>
              <a:rPr lang="zh-CN" altLang="en-US" dirty="0"/>
              <a:t>、巨量元素、大量处理器（核心）  </a:t>
            </a:r>
            <a:r>
              <a:rPr lang="en-US" altLang="zh-CN" dirty="0" err="1"/>
              <a:t>Blelloch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en-US" dirty="0"/>
              <a:t>	e.g.   5</a:t>
            </a:r>
            <a:r>
              <a:rPr lang="zh-CN" altLang="en-US" dirty="0"/>
              <a:t>百万元素，</a:t>
            </a:r>
            <a:r>
              <a:rPr lang="en-US" altLang="zh-CN" dirty="0"/>
              <a:t>512</a:t>
            </a:r>
            <a:r>
              <a:rPr lang="zh-CN" altLang="en-US" dirty="0"/>
              <a:t>个处理核心</a:t>
            </a:r>
            <a:endParaRPr lang="en-US" altLang="zh-CN" dirty="0"/>
          </a:p>
          <a:p>
            <a:r>
              <a:rPr lang="en-US" dirty="0"/>
              <a:t>3</a:t>
            </a:r>
            <a:r>
              <a:rPr lang="zh-CN" altLang="en-US" dirty="0"/>
              <a:t>、少量元素、单一处理器（核心） 串行算法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7CD91-00D5-4FF0-A585-6046B2148DD7}"/>
              </a:ext>
            </a:extLst>
          </p:cNvPr>
          <p:cNvSpPr txBox="1"/>
          <p:nvPr/>
        </p:nvSpPr>
        <p:spPr>
          <a:xfrm>
            <a:off x="487885" y="47198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chemeClr val="accent1"/>
                </a:solidFill>
                <a:effectLst/>
                <a:latin typeface="-apple-system"/>
              </a:rPr>
              <a:t>并行算法举例</a:t>
            </a:r>
            <a:r>
              <a:rPr lang="en-US" altLang="zh-CN" sz="2400" b="1" i="0" dirty="0">
                <a:solidFill>
                  <a:schemeClr val="accent1"/>
                </a:solidFill>
                <a:effectLst/>
                <a:latin typeface="-apple-system"/>
              </a:rPr>
              <a:t>3</a:t>
            </a:r>
            <a:r>
              <a:rPr lang="zh-CN" altLang="en-US" sz="2400" b="1" i="0" dirty="0">
                <a:solidFill>
                  <a:schemeClr val="accent1"/>
                </a:solidFill>
                <a:effectLst/>
                <a:latin typeface="-apple-system"/>
              </a:rPr>
              <a:t>：统计直方图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765A1-6D50-4A0B-B084-BC6AD271EA52}"/>
              </a:ext>
            </a:extLst>
          </p:cNvPr>
          <p:cNvSpPr txBox="1"/>
          <p:nvPr/>
        </p:nvSpPr>
        <p:spPr>
          <a:xfrm>
            <a:off x="2170089" y="1121714"/>
            <a:ext cx="49004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直接并行会遇到：</a:t>
            </a:r>
            <a:r>
              <a:rPr lang="en-US" sz="2000" b="1" dirty="0"/>
              <a:t>read-modify-write</a:t>
            </a:r>
            <a:r>
              <a:rPr lang="zh-CN" altLang="en-US" sz="2000" b="1" dirty="0"/>
              <a:t>问题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32EE1-7D79-44DB-ACC7-CEB2177DF997}"/>
              </a:ext>
            </a:extLst>
          </p:cNvPr>
          <p:cNvSpPr txBox="1"/>
          <p:nvPr/>
        </p:nvSpPr>
        <p:spPr>
          <a:xfrm>
            <a:off x="618184" y="2118411"/>
            <a:ext cx="5834130" cy="1835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有三种实现</a:t>
            </a:r>
            <a:r>
              <a:rPr lang="en-US" sz="2400" b="0" i="0" dirty="0" err="1">
                <a:solidFill>
                  <a:srgbClr val="4D4D4D"/>
                </a:solidFill>
                <a:effectLst/>
                <a:latin typeface="-apple-system"/>
              </a:rPr>
              <a:t>paralle</a:t>
            </a:r>
            <a:r>
              <a:rPr lang="en-US" sz="2400" b="0" i="0" dirty="0">
                <a:solidFill>
                  <a:srgbClr val="4D4D4D"/>
                </a:solidFill>
                <a:effectLst/>
                <a:latin typeface="-apple-system"/>
              </a:rPr>
              <a:t> histogram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的方法：</a:t>
            </a:r>
            <a:br>
              <a:rPr lang="zh-CN" altLang="en-US" sz="2400" dirty="0"/>
            </a:b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1. </a:t>
            </a:r>
            <a:r>
              <a:rPr lang="en-US" sz="2400" b="0" i="0" dirty="0">
                <a:solidFill>
                  <a:srgbClr val="4D4D4D"/>
                </a:solidFill>
                <a:effectLst/>
                <a:latin typeface="-apple-system"/>
              </a:rPr>
              <a:t>atomics</a:t>
            </a:r>
            <a:br>
              <a:rPr lang="en-US" sz="2400" dirty="0"/>
            </a:br>
            <a:r>
              <a:rPr lang="en-US" sz="2400" b="0" i="0" dirty="0">
                <a:solidFill>
                  <a:srgbClr val="4D4D4D"/>
                </a:solidFill>
                <a:effectLst/>
                <a:latin typeface="-apple-system"/>
              </a:rPr>
              <a:t>2. </a:t>
            </a:r>
            <a:r>
              <a:rPr lang="en-US" sz="2400" b="0" i="0" dirty="0" err="1">
                <a:solidFill>
                  <a:srgbClr val="4D4D4D"/>
                </a:solidFill>
                <a:effectLst/>
                <a:latin typeface="-apple-system"/>
              </a:rPr>
              <a:t>per_thread</a:t>
            </a:r>
            <a:r>
              <a:rPr lang="en-US" sz="2400" b="0" i="0" dirty="0">
                <a:solidFill>
                  <a:srgbClr val="4D4D4D"/>
                </a:solidFill>
                <a:effectLst/>
                <a:latin typeface="-apple-system"/>
              </a:rPr>
              <a:t> histogram, then reduce</a:t>
            </a:r>
            <a:br>
              <a:rPr lang="en-US" sz="2400" dirty="0"/>
            </a:br>
            <a:r>
              <a:rPr lang="en-US" sz="2400" b="0" i="0" dirty="0">
                <a:solidFill>
                  <a:srgbClr val="4D4D4D"/>
                </a:solidFill>
                <a:effectLst/>
                <a:latin typeface="-apple-system"/>
              </a:rPr>
              <a:t>3. sort, then reduce by key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204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4D1B8F-6B09-4E3B-91EB-ADD84EF7C8DE}"/>
              </a:ext>
            </a:extLst>
          </p:cNvPr>
          <p:cNvSpPr txBox="1"/>
          <p:nvPr/>
        </p:nvSpPr>
        <p:spPr>
          <a:xfrm>
            <a:off x="672662" y="1326383"/>
            <a:ext cx="79251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CPU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GPU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的区别：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CPU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少数几个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-apple-system"/>
              </a:rPr>
              <a:t>快速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的计算核心，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GPU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拥有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-apple-system"/>
              </a:rPr>
              <a:t>几百上千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不那么快的计算核心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CPU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主要用于数据缓存和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-apple-system"/>
              </a:rPr>
              <a:t>流程控制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GPU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主要用于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-apple-system"/>
              </a:rPr>
              <a:t>计算</a:t>
            </a:r>
          </a:p>
          <a:p>
            <a:r>
              <a:rPr lang="zh-CN" altLang="en-US" b="1" i="0" dirty="0">
                <a:solidFill>
                  <a:schemeClr val="accent1"/>
                </a:solidFill>
                <a:effectLst/>
                <a:latin typeface="-apple-system"/>
              </a:rPr>
              <a:t>在</a:t>
            </a:r>
            <a:r>
              <a:rPr lang="en-US" altLang="zh-CN" b="1" i="0" dirty="0">
                <a:solidFill>
                  <a:schemeClr val="accent1"/>
                </a:solidFill>
                <a:effectLst/>
                <a:latin typeface="-apple-system"/>
              </a:rPr>
              <a:t>CUDA</a:t>
            </a:r>
            <a:r>
              <a:rPr lang="zh-CN" altLang="en-US" b="1" i="0" dirty="0">
                <a:solidFill>
                  <a:schemeClr val="accent1"/>
                </a:solidFill>
                <a:effectLst/>
                <a:latin typeface="-apple-system"/>
              </a:rPr>
              <a:t>编程中，</a:t>
            </a:r>
            <a:r>
              <a:rPr lang="en-US" altLang="zh-CN" b="1" i="0" dirty="0">
                <a:solidFill>
                  <a:schemeClr val="accent1"/>
                </a:solidFill>
                <a:effectLst/>
                <a:latin typeface="-apple-system"/>
              </a:rPr>
              <a:t>CPU</a:t>
            </a:r>
            <a:r>
              <a:rPr lang="zh-CN" altLang="en-US" b="1" i="0" dirty="0">
                <a:solidFill>
                  <a:schemeClr val="accent1"/>
                </a:solidFill>
                <a:effectLst/>
                <a:latin typeface="-apple-system"/>
              </a:rPr>
              <a:t>和主存被称为主机（</a:t>
            </a:r>
            <a:r>
              <a:rPr lang="en-US" altLang="zh-CN" b="1" i="0" dirty="0">
                <a:solidFill>
                  <a:schemeClr val="accent1"/>
                </a:solidFill>
                <a:effectLst/>
                <a:latin typeface="-apple-system"/>
              </a:rPr>
              <a:t>Host</a:t>
            </a:r>
            <a:r>
              <a:rPr lang="zh-CN" altLang="en-US" b="1" i="0" dirty="0">
                <a:solidFill>
                  <a:schemeClr val="accent1"/>
                </a:solidFill>
                <a:effectLst/>
                <a:latin typeface="-apple-system"/>
              </a:rPr>
              <a:t>），</a:t>
            </a:r>
            <a:r>
              <a:rPr lang="en-US" altLang="zh-CN" b="1" i="0" dirty="0">
                <a:solidFill>
                  <a:schemeClr val="accent1"/>
                </a:solidFill>
                <a:effectLst/>
                <a:latin typeface="-apple-system"/>
              </a:rPr>
              <a:t>GPU</a:t>
            </a:r>
            <a:r>
              <a:rPr lang="zh-CN" altLang="en-US" b="1" i="0" dirty="0">
                <a:solidFill>
                  <a:schemeClr val="accent1"/>
                </a:solidFill>
                <a:effectLst/>
                <a:latin typeface="-apple-system"/>
              </a:rPr>
              <a:t>被称为设备（</a:t>
            </a:r>
            <a:r>
              <a:rPr lang="en-US" altLang="zh-CN" b="1" i="0" dirty="0">
                <a:solidFill>
                  <a:schemeClr val="accent1"/>
                </a:solidFill>
                <a:effectLst/>
                <a:latin typeface="-apple-system"/>
              </a:rPr>
              <a:t>Device</a:t>
            </a:r>
            <a:r>
              <a:rPr lang="zh-CN" altLang="en-US" b="1" i="0" dirty="0">
                <a:solidFill>
                  <a:schemeClr val="accent1"/>
                </a:solidFill>
                <a:effectLst/>
                <a:latin typeface="-apple-system"/>
              </a:rPr>
              <a:t>）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B17D5-F2AD-429A-BF8A-279EA09876DA}"/>
              </a:ext>
            </a:extLst>
          </p:cNvPr>
          <p:cNvSpPr txBox="1"/>
          <p:nvPr/>
        </p:nvSpPr>
        <p:spPr>
          <a:xfrm>
            <a:off x="625366" y="279656"/>
            <a:ext cx="4572000" cy="672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i="0" dirty="0">
                <a:solidFill>
                  <a:srgbClr val="121212"/>
                </a:solidFill>
                <a:effectLst/>
                <a:latin typeface="-apple-system"/>
              </a:rPr>
              <a:t>CUDA</a:t>
            </a:r>
            <a:r>
              <a:rPr lang="zh-CN" altLang="en-US" sz="2800" b="1" i="0" dirty="0">
                <a:solidFill>
                  <a:srgbClr val="121212"/>
                </a:solidFill>
                <a:effectLst/>
                <a:latin typeface="-apple-system"/>
              </a:rPr>
              <a:t>编程是什么</a:t>
            </a:r>
          </a:p>
        </p:txBody>
      </p:sp>
      <p:pic>
        <p:nvPicPr>
          <p:cNvPr id="3074" name="Picture 2" descr="preview">
            <a:extLst>
              <a:ext uri="{FF2B5EF4-FFF2-40B4-BE49-F238E27FC236}">
                <a16:creationId xmlns:a16="http://schemas.microsoft.com/office/drawing/2014/main" id="{B5EDBA04-31A3-4DDB-926A-DA79CF65B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621" y="3814442"/>
            <a:ext cx="5969842" cy="290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544FF6-C455-4A9F-BAAD-01282DEF959E}"/>
              </a:ext>
            </a:extLst>
          </p:cNvPr>
          <p:cNvSpPr txBox="1"/>
          <p:nvPr/>
        </p:nvSpPr>
        <p:spPr>
          <a:xfrm>
            <a:off x="4290846" y="403053"/>
            <a:ext cx="400707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GPU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计算指的是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CPU+GPU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的异构计算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;</a:t>
            </a:r>
          </a:p>
          <a:p>
            <a:r>
              <a:rPr lang="en-US" dirty="0"/>
              <a:t>CUDA</a:t>
            </a:r>
            <a:r>
              <a:rPr lang="zh-CN" altLang="en-US" dirty="0"/>
              <a:t>则是建立在</a:t>
            </a:r>
            <a:r>
              <a:rPr lang="en-US" dirty="0"/>
              <a:t>NVIDIA</a:t>
            </a:r>
            <a:r>
              <a:rPr lang="zh-CN" altLang="en-US" dirty="0"/>
              <a:t>的</a:t>
            </a:r>
            <a:r>
              <a:rPr lang="en-US" dirty="0"/>
              <a:t>GPU</a:t>
            </a:r>
            <a:r>
              <a:rPr lang="zh-CN" altLang="en-US" dirty="0"/>
              <a:t>上的一个通用并行计算架构平台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5426E-A6B9-4794-B219-B66F03B94939}"/>
              </a:ext>
            </a:extLst>
          </p:cNvPr>
          <p:cNvSpPr txBox="1"/>
          <p:nvPr/>
        </p:nvSpPr>
        <p:spPr>
          <a:xfrm>
            <a:off x="85917" y="651904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相关图片来自网络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3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PU程序执行流程">
            <a:extLst>
              <a:ext uri="{FF2B5EF4-FFF2-40B4-BE49-F238E27FC236}">
                <a16:creationId xmlns:a16="http://schemas.microsoft.com/office/drawing/2014/main" id="{488B1D72-AAB5-42E3-B2E9-35865993F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94" y="2032351"/>
            <a:ext cx="7959576" cy="38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DDEF9F-6FA9-4CFD-895A-7118725B5CA0}"/>
              </a:ext>
            </a:extLst>
          </p:cNvPr>
          <p:cNvSpPr txBox="1"/>
          <p:nvPr/>
        </p:nvSpPr>
        <p:spPr>
          <a:xfrm>
            <a:off x="3402919" y="584355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CPU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程序是顺序执行的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0AD32-7D5B-4B3D-9245-4A6D67CF0335}"/>
              </a:ext>
            </a:extLst>
          </p:cNvPr>
          <p:cNvSpPr txBox="1"/>
          <p:nvPr/>
        </p:nvSpPr>
        <p:spPr>
          <a:xfrm>
            <a:off x="2371917" y="645117"/>
            <a:ext cx="4572000" cy="1296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初始化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CPU</a:t>
            </a:r>
            <a:r>
              <a:rPr lang="zh-CN" alt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计算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得到计算结果</a:t>
            </a:r>
          </a:p>
        </p:txBody>
      </p:sp>
    </p:spTree>
    <p:extLst>
      <p:ext uri="{BB962C8B-B14F-4D97-AF65-F5344CB8AC3E}">
        <p14:creationId xmlns:p14="http://schemas.microsoft.com/office/powerpoint/2010/main" val="34403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3A4648-CB5B-43EE-8BCC-F239D6C17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566" y="219484"/>
            <a:ext cx="6388653" cy="20303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分配</a:t>
            </a:r>
            <a:r>
              <a:rPr lang="en-US" altLang="zh-CN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host</a:t>
            </a:r>
            <a:r>
              <a:rPr lang="zh-CN" alt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内存，并进行数据初始化；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分配</a:t>
            </a:r>
            <a:r>
              <a:rPr lang="en-US" altLang="zh-CN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device</a:t>
            </a:r>
            <a:r>
              <a:rPr lang="zh-CN" alt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内存，并从</a:t>
            </a:r>
            <a:r>
              <a:rPr lang="en-US" altLang="zh-CN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host</a:t>
            </a:r>
            <a:r>
              <a:rPr lang="zh-CN" alt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将数据拷贝到</a:t>
            </a:r>
            <a:r>
              <a:rPr lang="en-US" altLang="zh-CN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device</a:t>
            </a:r>
            <a:r>
              <a:rPr lang="zh-CN" alt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上；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</a:t>
            </a:r>
            <a:r>
              <a:rPr lang="en-US" altLang="zh-CN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CUDA</a:t>
            </a:r>
            <a:r>
              <a:rPr lang="zh-CN" alt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的核函数在</a:t>
            </a:r>
            <a:r>
              <a:rPr lang="en-US" altLang="zh-CN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device</a:t>
            </a:r>
            <a:r>
              <a:rPr lang="zh-CN" alt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上完成指定的运算；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device</a:t>
            </a:r>
            <a:r>
              <a:rPr lang="zh-CN" alt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上的运算结果拷贝到</a:t>
            </a:r>
            <a:r>
              <a:rPr lang="en-US" altLang="zh-CN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host</a:t>
            </a:r>
            <a:r>
              <a:rPr lang="zh-CN" alt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上；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释放</a:t>
            </a:r>
            <a:r>
              <a:rPr lang="en-US" altLang="zh-CN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device</a:t>
            </a:r>
            <a:r>
              <a:rPr lang="zh-CN" alt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host</a:t>
            </a:r>
            <a:r>
              <a:rPr lang="zh-CN" alt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上分配的内存。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C45A9-6925-44EE-9A18-3E5D1A7C1921}"/>
              </a:ext>
            </a:extLst>
          </p:cNvPr>
          <p:cNvSpPr txBox="1"/>
          <p:nvPr/>
        </p:nvSpPr>
        <p:spPr>
          <a:xfrm>
            <a:off x="85917" y="651904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相关图片来自网络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 descr="GPU程序执行流程">
            <a:extLst>
              <a:ext uri="{FF2B5EF4-FFF2-40B4-BE49-F238E27FC236}">
                <a16:creationId xmlns:a16="http://schemas.microsoft.com/office/drawing/2014/main" id="{A96D0F2D-B4B5-47A2-AD01-83535635C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1" y="2328650"/>
            <a:ext cx="8198915" cy="43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96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2C75991-2538-4BB7-BA87-DC88F71A9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35" y="1852613"/>
            <a:ext cx="709612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02F9B5-749F-4FE4-BA8A-1BAE0018C7A4}"/>
              </a:ext>
            </a:extLst>
          </p:cNvPr>
          <p:cNvSpPr txBox="1"/>
          <p:nvPr/>
        </p:nvSpPr>
        <p:spPr>
          <a:xfrm>
            <a:off x="3558844" y="263519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SM(streaming multiprocessor)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则是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GPU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的核心，又称为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GPU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大核。它由一定数量的寄存器、一定数量的共享内存、常量内存的缓存、纹理内存和表面内存的缓存、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L1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缓存、线程束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thread warp)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调度器、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SP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组成。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D6E60-613C-4827-B021-4C0E281495C1}"/>
              </a:ext>
            </a:extLst>
          </p:cNvPr>
          <p:cNvSpPr txBox="1"/>
          <p:nvPr/>
        </p:nvSpPr>
        <p:spPr>
          <a:xfrm>
            <a:off x="804672" y="740573"/>
            <a:ext cx="82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GPU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B46CA-BBDB-4518-B632-170912DC6F1E}"/>
              </a:ext>
            </a:extLst>
          </p:cNvPr>
          <p:cNvSpPr txBox="1"/>
          <p:nvPr/>
        </p:nvSpPr>
        <p:spPr>
          <a:xfrm>
            <a:off x="85917" y="651904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相关图片来自网络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09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1DA3241-F6E3-4257-B316-6C34ABC6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82" y="2512924"/>
            <a:ext cx="7587001" cy="399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D2DF98B-9F64-4646-980B-B1113E0AF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895" y="80467"/>
            <a:ext cx="4083105" cy="222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54C261-3D7B-49A4-B41C-CB456AAAC6EF}"/>
              </a:ext>
            </a:extLst>
          </p:cNvPr>
          <p:cNvSpPr txBox="1"/>
          <p:nvPr/>
        </p:nvSpPr>
        <p:spPr>
          <a:xfrm>
            <a:off x="85917" y="651904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相关图片来自网络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94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7E4E1A5-3087-4840-BC49-44FB65B3F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12" y="723288"/>
            <a:ext cx="5792800" cy="541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46AB76-568F-4991-9F72-12EA50923A56}"/>
              </a:ext>
            </a:extLst>
          </p:cNvPr>
          <p:cNvSpPr txBox="1"/>
          <p:nvPr/>
        </p:nvSpPr>
        <p:spPr>
          <a:xfrm>
            <a:off x="85917" y="651904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相关图片来自网络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36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82B3447-510F-4C48-8DD2-BF600B6C0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969" y="47625"/>
            <a:ext cx="6124575" cy="676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39AAB1-4DFE-4DA2-B23E-960515B463A6}"/>
              </a:ext>
            </a:extLst>
          </p:cNvPr>
          <p:cNvSpPr txBox="1"/>
          <p:nvPr/>
        </p:nvSpPr>
        <p:spPr>
          <a:xfrm>
            <a:off x="254682" y="2588380"/>
            <a:ext cx="210802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由于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的基本执行单元是包含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个线程的线程束，所以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大小一般要设置为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的倍数。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B3134-4A71-4E76-9D4F-25F10621AA4F}"/>
              </a:ext>
            </a:extLst>
          </p:cNvPr>
          <p:cNvSpPr txBox="1"/>
          <p:nvPr/>
        </p:nvSpPr>
        <p:spPr>
          <a:xfrm>
            <a:off x="85917" y="651904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相关图片来自网络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12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1054</Words>
  <Application>Microsoft Office PowerPoint</Application>
  <PresentationFormat>On-screen Show (4:3)</PresentationFormat>
  <Paragraphs>80</Paragraphs>
  <Slides>27</Slides>
  <Notes>9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-apple-system</vt:lpstr>
      <vt:lpstr>PingFang SC</vt:lpstr>
      <vt:lpstr>微软雅黑 Light</vt:lpstr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Lin Nansheng</cp:lastModifiedBy>
  <cp:revision>53</cp:revision>
  <dcterms:created xsi:type="dcterms:W3CDTF">2022-02-28T21:37:10Z</dcterms:created>
  <dcterms:modified xsi:type="dcterms:W3CDTF">2022-04-26T01:57:37Z</dcterms:modified>
</cp:coreProperties>
</file>