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7" r:id="rId3"/>
    <p:sldId id="278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64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76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5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655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2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2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6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4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9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0A21-3F0C-4CB4-B8D3-B57F5FC38CD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99580A-D8F5-4C45-980D-86024E151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4.w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29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image" Target="../media/image46.wmf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60.emf"/><Relationship Id="rId21" Type="http://schemas.openxmlformats.org/officeDocument/2006/relationships/image" Target="../media/image69.e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7.e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4.wmf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8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7.bin"/><Relationship Id="rId3" Type="http://schemas.openxmlformats.org/officeDocument/2006/relationships/image" Target="../media/image70.emf"/><Relationship Id="rId21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58.wmf"/><Relationship Id="rId25" Type="http://schemas.openxmlformats.org/officeDocument/2006/relationships/image" Target="../media/image49.wmf"/><Relationship Id="rId2" Type="http://schemas.openxmlformats.org/officeDocument/2006/relationships/oleObject" Target="../embeddings/oleObject65.bin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76.bin"/><Relationship Id="rId5" Type="http://schemas.openxmlformats.org/officeDocument/2006/relationships/image" Target="../media/image50.wmf"/><Relationship Id="rId15" Type="http://schemas.openxmlformats.org/officeDocument/2006/relationships/image" Target="../media/image57.wmf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78.bin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Relationship Id="rId27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96E97-0893-4A1E-9993-DED344D21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强场物理及数值方法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A5070-BC0B-4B00-9D1E-599F443B1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李英骏，江淼</a:t>
            </a:r>
          </a:p>
        </p:txBody>
      </p:sp>
    </p:spTree>
    <p:extLst>
      <p:ext uri="{BB962C8B-B14F-4D97-AF65-F5344CB8AC3E}">
        <p14:creationId xmlns:p14="http://schemas.microsoft.com/office/powerpoint/2010/main" val="325829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6D09D175-DF38-41BB-B3CC-ADB0C0ECA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52513"/>
            <a:ext cx="5040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）定态假设</a:t>
            </a:r>
            <a:endParaRPr lang="zh-CN" altLang="en-US" sz="32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F9DC8E0-98DF-4BB5-A781-646006F8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3738563"/>
            <a:ext cx="6196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）量子跃迁和频率条件</a:t>
            </a:r>
            <a:endParaRPr lang="zh-CN" altLang="en-US" sz="32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BA106EB-7F34-4A5B-9024-B49761142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1579"/>
              </p:ext>
            </p:extLst>
          </p:nvPr>
        </p:nvGraphicFramePr>
        <p:xfrm>
          <a:off x="2443163" y="5357813"/>
          <a:ext cx="25209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2621" imgH="409489" progId="Equation.DSMT4">
                  <p:embed/>
                </p:oleObj>
              </mc:Choice>
              <mc:Fallback>
                <p:oleObj r:id="rId2" imgW="952621" imgH="409489" progId="Equation.DSMT4">
                  <p:embed/>
                  <p:pic>
                    <p:nvPicPr>
                      <p:cNvPr id="9220" name="对象 9219">
                        <a:extLst>
                          <a:ext uri="{FF2B5EF4-FFF2-40B4-BE49-F238E27FC236}">
                            <a16:creationId xmlns:a16="http://schemas.microsoft.com/office/drawing/2014/main" id="{64E1506A-BE51-4054-84D4-9D5AFD9B7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5357813"/>
                        <a:ext cx="25209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CB52A054-84BC-4DDF-8CF8-4519BC650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5630863"/>
            <a:ext cx="324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玻尔频率公式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B447BF4-38EB-445B-B60C-69FCE3FE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01638"/>
            <a:ext cx="5184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玻尔的氢原子理论（</a:t>
            </a:r>
            <a:r>
              <a:rPr lang="en-US" altLang="zh-CN" sz="32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1913</a:t>
            </a:r>
            <a:r>
              <a:rPr lang="zh-CN" altLang="en-US" sz="32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B0323F8-3C07-4367-BF8B-465DBDC3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700213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原子系统只能处在一系列不连续的能量状态。在这些状态中，电子绕核作圆周运动，但并不辐射电磁波。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A19C9EE-801D-4989-B658-5FEEC67CA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2636838"/>
            <a:ext cx="849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800" b="1">
                <a:solidFill>
                  <a:srgbClr val="CC3300"/>
                </a:solidFill>
                <a:ea typeface="黑体" panose="02010609060101010101" pitchFamily="49" charset="-122"/>
              </a:rPr>
              <a:t>原子的稳定状态（简称定态）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54BE439E-D82F-4E34-A274-F81F6E70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294188"/>
            <a:ext cx="8355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     </a:t>
            </a: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当原子从能量为 </a:t>
            </a:r>
            <a:r>
              <a:rPr lang="en-US" altLang="zh-CN" sz="2800" b="1" i="1">
                <a:solidFill>
                  <a:srgbClr val="000066"/>
                </a:solidFill>
                <a:ea typeface="楷体_GB2312" pitchFamily="1" charset="-122"/>
              </a:rPr>
              <a:t>E</a:t>
            </a:r>
            <a:r>
              <a:rPr lang="en-US" altLang="zh-CN" sz="2800" b="1" i="1" baseline="-25000">
                <a:solidFill>
                  <a:srgbClr val="000066"/>
                </a:solidFill>
                <a:ea typeface="楷体_GB2312" pitchFamily="1" charset="-122"/>
              </a:rPr>
              <a:t>n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 </a:t>
            </a: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的定态跃迁到能量为 </a:t>
            </a:r>
            <a:r>
              <a:rPr lang="en-US" altLang="zh-CN" sz="2800" b="1" i="1">
                <a:solidFill>
                  <a:srgbClr val="000066"/>
                </a:solidFill>
                <a:ea typeface="楷体_GB2312" pitchFamily="1" charset="-122"/>
              </a:rPr>
              <a:t>E</a:t>
            </a:r>
            <a:r>
              <a:rPr lang="en-US" altLang="zh-CN" sz="2800" b="1" i="1" baseline="-25000">
                <a:solidFill>
                  <a:srgbClr val="000066"/>
                </a:solidFill>
                <a:ea typeface="楷体_GB2312" pitchFamily="1" charset="-122"/>
              </a:rPr>
              <a:t>k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 </a:t>
            </a: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的定态时，要发射或吸收一个频率为 </a:t>
            </a:r>
            <a:r>
              <a:rPr lang="en-US" altLang="zh-CN" sz="3200" b="1" i="1">
                <a:solidFill>
                  <a:srgbClr val="000066"/>
                </a:solidFill>
                <a:latin typeface="Symbol" panose="05050102010706020507" pitchFamily="18" charset="2"/>
                <a:ea typeface="楷体_GB2312" pitchFamily="1" charset="-122"/>
              </a:rPr>
              <a:t>n </a:t>
            </a:r>
            <a:r>
              <a:rPr lang="en-US" altLang="zh-CN" sz="3200" b="1" i="1" baseline="-25000">
                <a:solidFill>
                  <a:srgbClr val="000066"/>
                </a:solidFill>
                <a:ea typeface="楷体_GB2312" pitchFamily="1" charset="-122"/>
              </a:rPr>
              <a:t>kn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 </a:t>
            </a: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的光子。                             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67B3B403-CB83-4AD2-AB83-8C8E35712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3197225"/>
            <a:ext cx="849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相应的能量分别为  </a:t>
            </a:r>
            <a:r>
              <a:rPr lang="en-US" altLang="zh-CN" sz="2800" b="1" i="1">
                <a:solidFill>
                  <a:srgbClr val="000066"/>
                </a:solidFill>
                <a:ea typeface="楷体_GB2312" pitchFamily="1" charset="-122"/>
              </a:rPr>
              <a:t>E</a:t>
            </a:r>
            <a:r>
              <a:rPr lang="en-US" altLang="zh-CN" sz="2800" b="1" baseline="-25000">
                <a:solidFill>
                  <a:srgbClr val="000066"/>
                </a:solidFill>
                <a:ea typeface="楷体_GB2312" pitchFamily="1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, </a:t>
            </a:r>
            <a:r>
              <a:rPr lang="en-US" altLang="zh-CN" sz="2800" b="1" i="1">
                <a:solidFill>
                  <a:srgbClr val="000066"/>
                </a:solidFill>
                <a:ea typeface="楷体_GB2312" pitchFamily="1" charset="-122"/>
              </a:rPr>
              <a:t>E</a:t>
            </a:r>
            <a:r>
              <a:rPr lang="en-US" altLang="zh-CN" sz="2800" b="1" baseline="-25000">
                <a:solidFill>
                  <a:srgbClr val="000066"/>
                </a:solidFill>
                <a:ea typeface="楷体_GB2312" pitchFamily="1" charset="-122"/>
              </a:rPr>
              <a:t>2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, </a:t>
            </a:r>
            <a:r>
              <a:rPr lang="en-US" altLang="zh-CN" sz="2800" b="1" i="1">
                <a:solidFill>
                  <a:srgbClr val="000066"/>
                </a:solidFill>
                <a:ea typeface="楷体_GB2312" pitchFamily="1" charset="-122"/>
              </a:rPr>
              <a:t>E</a:t>
            </a:r>
            <a:r>
              <a:rPr lang="en-US" altLang="zh-CN" sz="2800" b="1" baseline="-25000">
                <a:solidFill>
                  <a:srgbClr val="000066"/>
                </a:solidFill>
                <a:ea typeface="楷体_GB2312" pitchFamily="1" charset="-122"/>
              </a:rPr>
              <a:t>3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 </a:t>
            </a: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，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…</a:t>
            </a:r>
          </a:p>
        </p:txBody>
      </p:sp>
      <p:grpSp>
        <p:nvGrpSpPr>
          <p:cNvPr id="11" name="组合 9226">
            <a:extLst>
              <a:ext uri="{FF2B5EF4-FFF2-40B4-BE49-F238E27FC236}">
                <a16:creationId xmlns:a16="http://schemas.microsoft.com/office/drawing/2014/main" id="{912B2CEA-6D51-4138-A5F9-903057FD578A}"/>
              </a:ext>
            </a:extLst>
          </p:cNvPr>
          <p:cNvGrpSpPr>
            <a:grpSpLocks/>
          </p:cNvGrpSpPr>
          <p:nvPr/>
        </p:nvGrpSpPr>
        <p:grpSpPr bwMode="auto">
          <a:xfrm>
            <a:off x="9066213" y="477838"/>
            <a:ext cx="2236787" cy="3816350"/>
            <a:chOff x="0" y="0"/>
            <a:chExt cx="1409" cy="2404"/>
          </a:xfrm>
        </p:grpSpPr>
        <p:pic>
          <p:nvPicPr>
            <p:cNvPr id="12" name="Picture 14" descr="玻尔">
              <a:extLst>
                <a:ext uri="{FF2B5EF4-FFF2-40B4-BE49-F238E27FC236}">
                  <a16:creationId xmlns:a16="http://schemas.microsoft.com/office/drawing/2014/main" id="{D65977EB-1A07-4C71-941E-7CEE33736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45"/>
            <a:stretch>
              <a:fillRect/>
            </a:stretch>
          </p:blipFill>
          <p:spPr bwMode="auto">
            <a:xfrm rot="-60000">
              <a:off x="0" y="0"/>
              <a:ext cx="1369" cy="1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36614964-F22F-4B68-B4D0-95EB030A7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" y="1656"/>
              <a:ext cx="124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黑体" panose="02010609060101010101" pitchFamily="49" charset="-122"/>
                </a:rPr>
                <a:t>N. Bohr</a:t>
              </a:r>
            </a:p>
            <a:p>
              <a:pPr algn="ctr" eaLnBrk="1" hangingPunct="1"/>
              <a:r>
                <a:rPr lang="zh-CN" altLang="en-US" b="1">
                  <a:ea typeface="黑体" panose="02010609060101010101" pitchFamily="49" charset="-122"/>
                </a:rPr>
                <a:t>丹麦</a:t>
              </a:r>
            </a:p>
            <a:p>
              <a:pPr algn="ctr" eaLnBrk="1" hangingPunct="1"/>
              <a:r>
                <a:rPr lang="en-US" altLang="zh-CN" b="1">
                  <a:ea typeface="黑体" panose="02010609060101010101" pitchFamily="49" charset="-122"/>
                </a:rPr>
                <a:t>1885-1962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1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DB164FB-061C-4791-9C04-00351EA67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617538"/>
            <a:ext cx="5472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）量子化条件</a:t>
            </a:r>
            <a:endParaRPr lang="zh-CN" altLang="en-US" sz="32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B867253-2D5C-4E91-97CD-61ABDAA05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67169"/>
              </p:ext>
            </p:extLst>
          </p:nvPr>
        </p:nvGraphicFramePr>
        <p:xfrm>
          <a:off x="1266825" y="2806700"/>
          <a:ext cx="443388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4086" imgH="400042" progId="Equation.DSMT4">
                  <p:embed/>
                </p:oleObj>
              </mc:Choice>
              <mc:Fallback>
                <p:oleObj r:id="rId2" imgW="1524086" imgH="400042" progId="Equation.DSMT4">
                  <p:embed/>
                  <p:pic>
                    <p:nvPicPr>
                      <p:cNvPr id="10243" name="对象 10242">
                        <a:extLst>
                          <a:ext uri="{FF2B5EF4-FFF2-40B4-BE49-F238E27FC236}">
                            <a16:creationId xmlns:a16="http://schemas.microsoft.com/office/drawing/2014/main" id="{DF8FD9EC-9229-45D0-9A52-612F430637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806700"/>
                        <a:ext cx="443388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E8D0746D-6828-4DA8-8FEA-AD8F25733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3" y="3141663"/>
            <a:ext cx="3557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角动量量子化条件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7A0287A3-654F-46FD-BCD9-9BE4812BC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4005263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    </a:t>
            </a:r>
            <a:r>
              <a:rPr lang="en-US" altLang="zh-CN" sz="3200" b="1" i="1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：量子数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A0A4CB3-37A2-484F-9355-412E3396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1490663"/>
            <a:ext cx="7924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      </a:t>
            </a: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在电子绕核作圆周运动中，其定态必须满足电子的角动量 </a:t>
            </a:r>
            <a:r>
              <a:rPr lang="en-US" altLang="zh-CN" sz="2800" b="1" i="1">
                <a:solidFill>
                  <a:srgbClr val="000066"/>
                </a:solidFill>
                <a:ea typeface="楷体_GB2312" pitchFamily="1" charset="-122"/>
              </a:rPr>
              <a:t>L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等于 </a:t>
            </a:r>
            <a:r>
              <a:rPr lang="en-US" altLang="zh-CN" sz="2800" b="1" i="1">
                <a:solidFill>
                  <a:srgbClr val="000066"/>
                </a:solidFill>
                <a:ea typeface="楷体_GB2312" pitchFamily="1" charset="-122"/>
              </a:rPr>
              <a:t>h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/2</a:t>
            </a:r>
            <a:r>
              <a:rPr lang="en-US" altLang="zh-CN" sz="2800" b="1" i="1">
                <a:solidFill>
                  <a:srgbClr val="000066"/>
                </a:solidFill>
                <a:latin typeface="Symbol" panose="05050102010706020507" pitchFamily="18" charset="2"/>
                <a:ea typeface="楷体_GB2312" pitchFamily="1" charset="-122"/>
              </a:rPr>
              <a:t>p</a:t>
            </a:r>
            <a:r>
              <a:rPr lang="en-US" altLang="zh-CN" sz="2800" b="1">
                <a:solidFill>
                  <a:srgbClr val="000066"/>
                </a:solidFill>
                <a:ea typeface="楷体_GB2312" pitchFamily="1" charset="-122"/>
              </a:rPr>
              <a:t>   </a:t>
            </a:r>
            <a:r>
              <a:rPr lang="zh-CN" altLang="en-US" sz="2800" b="1">
                <a:solidFill>
                  <a:srgbClr val="000066"/>
                </a:solidFill>
                <a:ea typeface="楷体_GB2312" pitchFamily="1" charset="-122"/>
              </a:rPr>
              <a:t>的整数倍的条件。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EFCBF7F-700C-400D-8427-77BC031F5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858884"/>
              </p:ext>
            </p:extLst>
          </p:nvPr>
        </p:nvGraphicFramePr>
        <p:xfrm>
          <a:off x="1252538" y="5319713"/>
          <a:ext cx="39941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71570" imgH="228634" progId="Equation.DSMT4">
                  <p:embed/>
                </p:oleObj>
              </mc:Choice>
              <mc:Fallback>
                <p:oleObj r:id="rId4" imgW="1371570" imgH="228634" progId="Equation.DSMT4">
                  <p:embed/>
                  <p:pic>
                    <p:nvPicPr>
                      <p:cNvPr id="10247" name="对象 10246">
                        <a:extLst>
                          <a:ext uri="{FF2B5EF4-FFF2-40B4-BE49-F238E27FC236}">
                            <a16:creationId xmlns:a16="http://schemas.microsoft.com/office/drawing/2014/main" id="{50EB6A12-C1C7-4760-A93E-E006EAA73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319713"/>
                        <a:ext cx="39941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ABFBFB8-1C77-42C6-947F-7C3B590BF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89822"/>
              </p:ext>
            </p:extLst>
          </p:nvPr>
        </p:nvGraphicFramePr>
        <p:xfrm>
          <a:off x="5645150" y="5229225"/>
          <a:ext cx="38163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28849" imgH="400042" progId="Equation.DSMT4">
                  <p:embed/>
                </p:oleObj>
              </mc:Choice>
              <mc:Fallback>
                <p:oleObj r:id="rId6" imgW="1828849" imgH="400042" progId="Equation.DSMT4">
                  <p:embed/>
                  <p:pic>
                    <p:nvPicPr>
                      <p:cNvPr id="10248" name="对象 10247">
                        <a:extLst>
                          <a:ext uri="{FF2B5EF4-FFF2-40B4-BE49-F238E27FC236}">
                            <a16:creationId xmlns:a16="http://schemas.microsoft.com/office/drawing/2014/main" id="{893C44BC-DFDE-4C6F-BB16-F46E31BFBD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5229225"/>
                        <a:ext cx="38163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>
            <a:extLst>
              <a:ext uri="{FF2B5EF4-FFF2-40B4-BE49-F238E27FC236}">
                <a16:creationId xmlns:a16="http://schemas.microsoft.com/office/drawing/2014/main" id="{97B4E5FE-FCC5-4365-9AB6-989093C04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4581525"/>
            <a:ext cx="355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或写成：</a:t>
            </a:r>
          </a:p>
        </p:txBody>
      </p:sp>
    </p:spTree>
    <p:extLst>
      <p:ext uri="{BB962C8B-B14F-4D97-AF65-F5344CB8AC3E}">
        <p14:creationId xmlns:p14="http://schemas.microsoft.com/office/powerpoint/2010/main" val="24687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6">
            <a:extLst>
              <a:ext uri="{FF2B5EF4-FFF2-40B4-BE49-F238E27FC236}">
                <a16:creationId xmlns:a16="http://schemas.microsoft.com/office/drawing/2014/main" id="{FA9F2028-2809-4143-B98E-42A4C78DB8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6475" y="1020763"/>
            <a:ext cx="3228975" cy="3238500"/>
          </a:xfrm>
          <a:prstGeom prst="ellips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7F5C0D7-97AE-4924-BF30-5E4D8334895F}"/>
              </a:ext>
            </a:extLst>
          </p:cNvPr>
          <p:cNvSpPr/>
          <p:nvPr/>
        </p:nvSpPr>
        <p:spPr>
          <a:xfrm>
            <a:off x="4137025" y="2420938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aphicFrame>
        <p:nvGraphicFramePr>
          <p:cNvPr id="4" name="对象 10242">
            <a:extLst>
              <a:ext uri="{FF2B5EF4-FFF2-40B4-BE49-F238E27FC236}">
                <a16:creationId xmlns:a16="http://schemas.microsoft.com/office/drawing/2014/main" id="{7822B489-82F4-4376-A6CC-C67ECCAF9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36008"/>
              </p:ext>
            </p:extLst>
          </p:nvPr>
        </p:nvGraphicFramePr>
        <p:xfrm>
          <a:off x="4468813" y="1020763"/>
          <a:ext cx="4433887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35367" imgH="406048" progId="Equation.DSMT4">
                  <p:embed/>
                </p:oleObj>
              </mc:Choice>
              <mc:Fallback>
                <p:oleObj r:id="rId2" imgW="1535367" imgH="406048" progId="Equation.DSMT4">
                  <p:embed/>
                  <p:pic>
                    <p:nvPicPr>
                      <p:cNvPr id="5122" name="对象 10242">
                        <a:extLst>
                          <a:ext uri="{FF2B5EF4-FFF2-40B4-BE49-F238E27FC236}">
                            <a16:creationId xmlns:a16="http://schemas.microsoft.com/office/drawing/2014/main" id="{DD8FCDB3-842D-41D9-A15D-213A8BAA4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1020763"/>
                        <a:ext cx="4433887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1271">
            <a:extLst>
              <a:ext uri="{FF2B5EF4-FFF2-40B4-BE49-F238E27FC236}">
                <a16:creationId xmlns:a16="http://schemas.microsoft.com/office/drawing/2014/main" id="{43462E60-7E0E-4BE9-947A-3127BF3AD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105205"/>
              </p:ext>
            </p:extLst>
          </p:nvPr>
        </p:nvGraphicFramePr>
        <p:xfrm>
          <a:off x="1268413" y="4413250"/>
          <a:ext cx="6926262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70000" imgH="444240" progId="Equation.DSMT4">
                  <p:embed/>
                </p:oleObj>
              </mc:Choice>
              <mc:Fallback>
                <p:oleObj r:id="rId4" imgW="2070000" imgH="444240" progId="Equation.DSMT4">
                  <p:embed/>
                  <p:pic>
                    <p:nvPicPr>
                      <p:cNvPr id="5123" name="对象 11271">
                        <a:extLst>
                          <a:ext uri="{FF2B5EF4-FFF2-40B4-BE49-F238E27FC236}">
                            <a16:creationId xmlns:a16="http://schemas.microsoft.com/office/drawing/2014/main" id="{0BCB9B4B-F62C-4EFC-B0F7-87ABF8C04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413250"/>
                        <a:ext cx="6926262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2">
            <a:extLst>
              <a:ext uri="{FF2B5EF4-FFF2-40B4-BE49-F238E27FC236}">
                <a16:creationId xmlns:a16="http://schemas.microsoft.com/office/drawing/2014/main" id="{3727A416-A884-4124-BB7C-30B7626D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2225675"/>
            <a:ext cx="1404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i="1"/>
              <a:t>v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1371404-555A-4C6E-A082-3F55F75044A9}"/>
              </a:ext>
            </a:extLst>
          </p:cNvPr>
          <p:cNvCxnSpPr>
            <a:endCxn id="3" idx="2"/>
          </p:cNvCxnSpPr>
          <p:nvPr/>
        </p:nvCxnSpPr>
        <p:spPr>
          <a:xfrm flipV="1">
            <a:off x="2659063" y="2528888"/>
            <a:ext cx="1477962" cy="1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4">
            <a:extLst>
              <a:ext uri="{FF2B5EF4-FFF2-40B4-BE49-F238E27FC236}">
                <a16:creationId xmlns:a16="http://schemas.microsoft.com/office/drawing/2014/main" id="{0358DA5A-21B7-41D1-BA54-7A2C68CB6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1849438"/>
            <a:ext cx="1406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i="1"/>
              <a:t>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13B3BB-CA52-4F16-ADDA-6C78D2D560F5}"/>
              </a:ext>
            </a:extLst>
          </p:cNvPr>
          <p:cNvSpPr txBox="1"/>
          <p:nvPr/>
        </p:nvSpPr>
        <p:spPr>
          <a:xfrm flipH="1">
            <a:off x="376191" y="312877"/>
            <a:ext cx="126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推导：</a:t>
            </a:r>
          </a:p>
        </p:txBody>
      </p:sp>
    </p:spTree>
    <p:extLst>
      <p:ext uri="{BB962C8B-B14F-4D97-AF65-F5344CB8AC3E}">
        <p14:creationId xmlns:p14="http://schemas.microsoft.com/office/powerpoint/2010/main" val="199187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AD0518B6-239A-49B2-B3FA-B0A94E04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2219325"/>
            <a:ext cx="678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由库仑定律和牛顿运动定律：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098A12F-ABA9-4662-91D9-00EB11993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941741"/>
              </p:ext>
            </p:extLst>
          </p:nvPr>
        </p:nvGraphicFramePr>
        <p:xfrm>
          <a:off x="5708650" y="2019300"/>
          <a:ext cx="227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3736" imgH="431987" progId="Equation.DSMT4">
                  <p:embed/>
                </p:oleObj>
              </mc:Choice>
              <mc:Fallback>
                <p:oleObj r:id="rId2" imgW="1003736" imgH="431987" progId="Equation.DSMT4">
                  <p:embed/>
                  <p:pic>
                    <p:nvPicPr>
                      <p:cNvPr id="11267" name="对象 11266">
                        <a:extLst>
                          <a:ext uri="{FF2B5EF4-FFF2-40B4-BE49-F238E27FC236}">
                            <a16:creationId xmlns:a16="http://schemas.microsoft.com/office/drawing/2014/main" id="{DFD61695-B904-4175-BAAB-A25F4AF34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2019300"/>
                        <a:ext cx="2273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EC0195F2-7BA9-4F85-9442-30638C448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1416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由角动量的量子化条件：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E67038-BC9F-4F05-8114-7204B4BA0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814856"/>
              </p:ext>
            </p:extLst>
          </p:nvPr>
        </p:nvGraphicFramePr>
        <p:xfrm>
          <a:off x="2403475" y="3519488"/>
          <a:ext cx="26273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66806" imgH="400042" progId="Equation.DSMT4">
                  <p:embed/>
                </p:oleObj>
              </mc:Choice>
              <mc:Fallback>
                <p:oleObj r:id="rId4" imgW="1066806" imgH="400042" progId="Equation.DSMT4">
                  <p:embed/>
                  <p:pic>
                    <p:nvPicPr>
                      <p:cNvPr id="11269" name="对象 11268">
                        <a:extLst>
                          <a:ext uri="{FF2B5EF4-FFF2-40B4-BE49-F238E27FC236}">
                            <a16:creationId xmlns:a16="http://schemas.microsoft.com/office/drawing/2014/main" id="{7635BE88-278B-4760-8A2E-C392FBA6F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3519488"/>
                        <a:ext cx="2627313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1A45CE11-7AF9-4D05-930E-C51D7603E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3735388"/>
            <a:ext cx="388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1"/>
              <a:t>n</a:t>
            </a:r>
            <a:r>
              <a:rPr lang="en-US" altLang="zh-CN" sz="3200" b="1"/>
              <a:t>=1, 2, 3, </a:t>
            </a:r>
            <a:r>
              <a:rPr lang="en-US" altLang="zh-CN" sz="3200" b="1">
                <a:cs typeface="Times New Roman" panose="02020603050405020304" pitchFamily="18" charset="0"/>
              </a:rPr>
              <a:t>…</a:t>
            </a:r>
            <a:endParaRPr lang="en-US" altLang="zh-CN" sz="3200" b="1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3CB6EE3-3D1D-4F3A-868A-B3A26836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468153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消去两式中的</a:t>
            </a:r>
            <a:r>
              <a:rPr lang="en-US" altLang="zh-CN" sz="2800" b="1" i="1"/>
              <a:t>v</a:t>
            </a:r>
            <a:r>
              <a:rPr lang="zh-CN" altLang="en-US" sz="2800" b="1" i="1"/>
              <a:t>，</a:t>
            </a:r>
            <a:endParaRPr lang="zh-CN" altLang="en-US" sz="2800" b="1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106CE00-B8CB-4412-8605-6A7FA83B0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39994"/>
              </p:ext>
            </p:extLst>
          </p:nvPr>
        </p:nvGraphicFramePr>
        <p:xfrm>
          <a:off x="2076450" y="5257800"/>
          <a:ext cx="60483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66963" imgH="438102" progId="Equation.DSMT4">
                  <p:embed/>
                </p:oleObj>
              </mc:Choice>
              <mc:Fallback>
                <p:oleObj r:id="rId6" imgW="2266963" imgH="438102" progId="Equation.DSMT4">
                  <p:embed/>
                  <p:pic>
                    <p:nvPicPr>
                      <p:cNvPr id="11272" name="对象 11271">
                        <a:extLst>
                          <a:ext uri="{FF2B5EF4-FFF2-40B4-BE49-F238E27FC236}">
                            <a16:creationId xmlns:a16="http://schemas.microsoft.com/office/drawing/2014/main" id="{B9630334-1DE9-4A65-A4CA-8BB1EEA72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257800"/>
                        <a:ext cx="60483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>
            <a:extLst>
              <a:ext uri="{FF2B5EF4-FFF2-40B4-BE49-F238E27FC236}">
                <a16:creationId xmlns:a16="http://schemas.microsoft.com/office/drawing/2014/main" id="{DDA864CB-870E-4F20-A0D9-148F05D48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901700"/>
            <a:ext cx="86217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ea typeface="楷体_GB2312" pitchFamily="1" charset="-122"/>
              </a:rPr>
              <a:t>         </a:t>
            </a:r>
            <a:r>
              <a:rPr lang="zh-CN" altLang="en-US" sz="2800" b="1">
                <a:ea typeface="楷体_GB2312" pitchFamily="1" charset="-122"/>
              </a:rPr>
              <a:t>根据电子绕核作圆周运动的模型，及角动量量子化条件，可计算氢原子各定态下的电子轨道半径。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58ACC21-7BF8-498A-8FDB-6B148532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328613"/>
            <a:ext cx="6408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氢原子轨道半径和能量的计算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F5C48A53-7F48-4A91-AF05-2E8564114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5689600"/>
            <a:ext cx="595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D5D8726C-1BD4-49D3-AF38-7CD0BF514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8" y="4681538"/>
            <a:ext cx="397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以 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n</a:t>
            </a:r>
            <a:r>
              <a:rPr lang="zh-CN" altLang="en-US" sz="2800" b="1"/>
              <a:t>代替</a:t>
            </a:r>
            <a:r>
              <a:rPr lang="en-US" altLang="zh-CN" sz="2800" b="1" i="1"/>
              <a:t>r</a:t>
            </a:r>
            <a:r>
              <a:rPr lang="en-US" altLang="zh-CN" sz="2800" b="1"/>
              <a:t>, </a:t>
            </a:r>
            <a:r>
              <a:rPr lang="zh-CN" altLang="en-US" sz="2800" b="1"/>
              <a:t>得：</a:t>
            </a:r>
          </a:p>
        </p:txBody>
      </p:sp>
    </p:spTree>
    <p:extLst>
      <p:ext uri="{BB962C8B-B14F-4D97-AF65-F5344CB8AC3E}">
        <p14:creationId xmlns:p14="http://schemas.microsoft.com/office/powerpoint/2010/main" val="3828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9" grpId="0" build="p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2289">
            <a:extLst>
              <a:ext uri="{FF2B5EF4-FFF2-40B4-BE49-F238E27FC236}">
                <a16:creationId xmlns:a16="http://schemas.microsoft.com/office/drawing/2014/main" id="{3572574D-E5BA-4E5A-B4D4-BE32550D4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28886"/>
              </p:ext>
            </p:extLst>
          </p:nvPr>
        </p:nvGraphicFramePr>
        <p:xfrm>
          <a:off x="2162175" y="709613"/>
          <a:ext cx="51831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52752" imgH="400042" progId="Equation.DSMT4">
                  <p:embed/>
                </p:oleObj>
              </mc:Choice>
              <mc:Fallback>
                <p:oleObj r:id="rId2" imgW="1952752" imgH="400042" progId="Equation.DSMT4">
                  <p:embed/>
                  <p:pic>
                    <p:nvPicPr>
                      <p:cNvPr id="7170" name="对象 12289">
                        <a:extLst>
                          <a:ext uri="{FF2B5EF4-FFF2-40B4-BE49-F238E27FC236}">
                            <a16:creationId xmlns:a16="http://schemas.microsoft.com/office/drawing/2014/main" id="{F4E019F4-5854-4826-9162-FE228F804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709613"/>
                        <a:ext cx="518318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4CEF91CA-C9A5-4795-869D-F51252A6F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190817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玻尔半径</a:t>
            </a:r>
            <a:r>
              <a:rPr lang="zh-CN" altLang="en-US"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            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58DB3B9-BDBA-407A-8D68-06F69462A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77912"/>
              </p:ext>
            </p:extLst>
          </p:nvPr>
        </p:nvGraphicFramePr>
        <p:xfrm>
          <a:off x="2232025" y="1901825"/>
          <a:ext cx="2819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19323" imgH="190573" progId="Equation.DSMT4">
                  <p:embed/>
                </p:oleObj>
              </mc:Choice>
              <mc:Fallback>
                <p:oleObj r:id="rId4" imgW="1219323" imgH="190573" progId="Equation.DSMT4">
                  <p:embed/>
                  <p:pic>
                    <p:nvPicPr>
                      <p:cNvPr id="12292" name="对象 12291">
                        <a:extLst>
                          <a:ext uri="{FF2B5EF4-FFF2-40B4-BE49-F238E27FC236}">
                            <a16:creationId xmlns:a16="http://schemas.microsoft.com/office/drawing/2014/main" id="{03C7B0CA-37B7-4264-A229-301408311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901825"/>
                        <a:ext cx="2819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D978158A-80FB-4BAC-A0E7-FDD4B07EF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2571750"/>
            <a:ext cx="5040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氢原子各定态的电子轨道：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98F5B3-356B-46EC-95BA-028D734A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79388"/>
            <a:ext cx="551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各定态时的电子轨道半径为：</a:t>
            </a:r>
          </a:p>
        </p:txBody>
      </p:sp>
      <p:grpSp>
        <p:nvGrpSpPr>
          <p:cNvPr id="7" name="组合 12294">
            <a:extLst>
              <a:ext uri="{FF2B5EF4-FFF2-40B4-BE49-F238E27FC236}">
                <a16:creationId xmlns:a16="http://schemas.microsoft.com/office/drawing/2014/main" id="{20F99F12-E137-4DD7-89AE-3B45F6C9DE46}"/>
              </a:ext>
            </a:extLst>
          </p:cNvPr>
          <p:cNvGrpSpPr>
            <a:grpSpLocks/>
          </p:cNvGrpSpPr>
          <p:nvPr/>
        </p:nvGrpSpPr>
        <p:grpSpPr bwMode="auto">
          <a:xfrm>
            <a:off x="3684588" y="4586288"/>
            <a:ext cx="735012" cy="619125"/>
            <a:chOff x="0" y="0"/>
            <a:chExt cx="463" cy="390"/>
          </a:xfrm>
        </p:grpSpPr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5F9B59E8-7AAA-42C9-A502-C128C9C3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0"/>
              <a:ext cx="227" cy="2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" name="对象 12296">
              <a:extLst>
                <a:ext uri="{FF2B5EF4-FFF2-40B4-BE49-F238E27FC236}">
                  <a16:creationId xmlns:a16="http://schemas.microsoft.com/office/drawing/2014/main" id="{21A0372E-CE43-4D76-8857-1C9B5C72B7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82"/>
            <a:ext cx="46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80887" imgH="171408" progId="Equation.DSMT4">
                    <p:embed/>
                  </p:oleObj>
                </mc:Choice>
                <mc:Fallback>
                  <p:oleObj r:id="rId6" imgW="380887" imgH="171408" progId="Equation.DSMT4">
                    <p:embed/>
                    <p:pic>
                      <p:nvPicPr>
                        <p:cNvPr id="7174" name="对象 12296">
                          <a:extLst>
                            <a:ext uri="{FF2B5EF4-FFF2-40B4-BE49-F238E27FC236}">
                              <a16:creationId xmlns:a16="http://schemas.microsoft.com/office/drawing/2014/main" id="{9990817C-1DA4-4FC1-8BDB-0416FAA1BF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2"/>
                          <a:ext cx="46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12297">
            <a:extLst>
              <a:ext uri="{FF2B5EF4-FFF2-40B4-BE49-F238E27FC236}">
                <a16:creationId xmlns:a16="http://schemas.microsoft.com/office/drawing/2014/main" id="{774EAF56-B555-4DF7-B7C9-756C290791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4225" y="4010025"/>
            <a:ext cx="1436688" cy="1771650"/>
            <a:chOff x="0" y="0"/>
            <a:chExt cx="905" cy="1116"/>
          </a:xfrm>
        </p:grpSpPr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DAD9EAD4-F175-47A4-A58F-B2DEA554F3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905" cy="90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" name="对象 12299">
              <a:extLst>
                <a:ext uri="{FF2B5EF4-FFF2-40B4-BE49-F238E27FC236}">
                  <a16:creationId xmlns:a16="http://schemas.microsoft.com/office/drawing/2014/main" id="{A231B5EA-BCB8-4797-B2E6-42B3E9676B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" y="908"/>
            <a:ext cx="47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00052" imgH="171408" progId="Equation.DSMT4">
                    <p:embed/>
                  </p:oleObj>
                </mc:Choice>
                <mc:Fallback>
                  <p:oleObj r:id="rId8" imgW="400052" imgH="171408" progId="Equation.DSMT4">
                    <p:embed/>
                    <p:pic>
                      <p:nvPicPr>
                        <p:cNvPr id="7173" name="对象 12299">
                          <a:extLst>
                            <a:ext uri="{FF2B5EF4-FFF2-40B4-BE49-F238E27FC236}">
                              <a16:creationId xmlns:a16="http://schemas.microsoft.com/office/drawing/2014/main" id="{8C41D568-6858-4BDC-8782-E87AF8A02A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908"/>
                          <a:ext cx="47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300">
            <a:extLst>
              <a:ext uri="{FF2B5EF4-FFF2-40B4-BE49-F238E27FC236}">
                <a16:creationId xmlns:a16="http://schemas.microsoft.com/office/drawing/2014/main" id="{337A653C-B669-42E7-A307-2682262EE3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60625" y="3148013"/>
            <a:ext cx="3228975" cy="3238500"/>
            <a:chOff x="0" y="0"/>
            <a:chExt cx="2034" cy="2040"/>
          </a:xfrm>
        </p:grpSpPr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C79619CE-04D7-47BB-A10A-F105B0401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2034" cy="2040"/>
            </a:xfrm>
            <a:prstGeom prst="ellips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" name="对象 12302">
              <a:extLst>
                <a:ext uri="{FF2B5EF4-FFF2-40B4-BE49-F238E27FC236}">
                  <a16:creationId xmlns:a16="http://schemas.microsoft.com/office/drawing/2014/main" id="{A413D9F1-B77B-4FDB-9F4F-29AB9ABEB6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" y="1814"/>
            <a:ext cx="47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00052" imgH="171408" progId="Equation.DSMT4">
                    <p:embed/>
                  </p:oleObj>
                </mc:Choice>
                <mc:Fallback>
                  <p:oleObj r:id="rId10" imgW="400052" imgH="171408" progId="Equation.DSMT4">
                    <p:embed/>
                    <p:pic>
                      <p:nvPicPr>
                        <p:cNvPr id="7172" name="对象 12302">
                          <a:extLst>
                            <a:ext uri="{FF2B5EF4-FFF2-40B4-BE49-F238E27FC236}">
                              <a16:creationId xmlns:a16="http://schemas.microsoft.com/office/drawing/2014/main" id="{14C5AE4A-015D-4BFA-8E11-5BCA998A82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1814"/>
                          <a:ext cx="47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97AF1B-4FEF-4FCC-AC99-0F9B55EE0C14}"/>
              </a:ext>
            </a:extLst>
          </p:cNvPr>
          <p:cNvGrpSpPr/>
          <p:nvPr/>
        </p:nvGrpSpPr>
        <p:grpSpPr>
          <a:xfrm>
            <a:off x="6638925" y="4010025"/>
            <a:ext cx="3038475" cy="592138"/>
            <a:chOff x="6638925" y="4010025"/>
            <a:chExt cx="3038475" cy="592138"/>
          </a:xfrm>
        </p:grpSpPr>
        <p:graphicFrame>
          <p:nvGraphicFramePr>
            <p:cNvPr id="16" name="对象 13325">
              <a:extLst>
                <a:ext uri="{FF2B5EF4-FFF2-40B4-BE49-F238E27FC236}">
                  <a16:creationId xmlns:a16="http://schemas.microsoft.com/office/drawing/2014/main" id="{3647B8E1-8388-437F-B394-B9A66B6EFD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1314470"/>
                </p:ext>
              </p:extLst>
            </p:nvPr>
          </p:nvGraphicFramePr>
          <p:xfrm>
            <a:off x="6638925" y="4010025"/>
            <a:ext cx="2500312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966039" imgH="228799" progId="Equation.DSMT4">
                    <p:embed/>
                  </p:oleObj>
                </mc:Choice>
                <mc:Fallback>
                  <p:oleObj r:id="rId12" imgW="966039" imgH="228799" progId="Equation.DSMT4">
                    <p:embed/>
                    <p:pic>
                      <p:nvPicPr>
                        <p:cNvPr id="8194" name="对象 13325">
                          <a:extLst>
                            <a:ext uri="{FF2B5EF4-FFF2-40B4-BE49-F238E27FC236}">
                              <a16:creationId xmlns:a16="http://schemas.microsoft.com/office/drawing/2014/main" id="{CAC92913-EF3A-4318-8C8F-FA34405DDC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8925" y="4010025"/>
                          <a:ext cx="2500312" cy="592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7C61D15-0821-4371-911D-4B46FC127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3687" y="4044950"/>
              <a:ext cx="4937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=?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828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0FA4655-2A26-4BEB-B4E5-5D0AFE754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001247"/>
              </p:ext>
            </p:extLst>
          </p:nvPr>
        </p:nvGraphicFramePr>
        <p:xfrm>
          <a:off x="4369708" y="2017713"/>
          <a:ext cx="28956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04868" imgH="419207" progId="Equation.DSMT4">
                  <p:embed/>
                </p:oleObj>
              </mc:Choice>
              <mc:Fallback>
                <p:oleObj r:id="rId2" imgW="1104868" imgH="419207" progId="Equation.DSMT4">
                  <p:embed/>
                  <p:pic>
                    <p:nvPicPr>
                      <p:cNvPr id="13314" name="对象 13313">
                        <a:extLst>
                          <a:ext uri="{FF2B5EF4-FFF2-40B4-BE49-F238E27FC236}">
                            <a16:creationId xmlns:a16="http://schemas.microsoft.com/office/drawing/2014/main" id="{D1913A08-4D4D-4484-813E-D1D29BFD7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708" y="2017713"/>
                        <a:ext cx="28956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5">
            <a:extLst>
              <a:ext uri="{FF2B5EF4-FFF2-40B4-BE49-F238E27FC236}">
                <a16:creationId xmlns:a16="http://schemas.microsoft.com/office/drawing/2014/main" id="{68C59648-C08C-4FE5-8951-BDC691BD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471" y="3068638"/>
            <a:ext cx="349250" cy="431800"/>
          </a:xfrm>
          <a:custGeom>
            <a:avLst/>
            <a:gdLst>
              <a:gd name="T0" fmla="*/ 0 w 220"/>
              <a:gd name="T1" fmla="*/ 453652649 h 411"/>
              <a:gd name="T2" fmla="*/ 340221892 w 220"/>
              <a:gd name="T3" fmla="*/ 266010849 h 411"/>
              <a:gd name="T4" fmla="*/ 554434420 w 220"/>
              <a:gd name="T5" fmla="*/ 0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411"/>
                </a:moveTo>
                <a:cubicBezTo>
                  <a:pt x="23" y="383"/>
                  <a:pt x="98" y="309"/>
                  <a:pt x="135" y="241"/>
                </a:cubicBezTo>
                <a:cubicBezTo>
                  <a:pt x="172" y="173"/>
                  <a:pt x="202" y="50"/>
                  <a:pt x="220" y="0"/>
                </a:cubicBezTo>
              </a:path>
            </a:pathLst>
          </a:cu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8ACD1D6-3C8E-4F69-A4A6-DD67A43F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783" y="34861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黑体" panose="02010609060101010101" pitchFamily="49" charset="-122"/>
              </a:rPr>
              <a:t>静电势能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D07799F5-D450-4FF3-8DB2-CD95CD119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46" y="3429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电子动能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439C621-2144-42B1-A5B4-C6E62A02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896" y="2062163"/>
            <a:ext cx="1152525" cy="1079500"/>
          </a:xfrm>
          <a:prstGeom prst="rect">
            <a:avLst/>
          </a:prstGeom>
          <a:noFill/>
          <a:ln w="57150">
            <a:pattFill prst="dkUpDiag">
              <a:fgClr>
                <a:schemeClr val="tx2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4AC3B52-8AD2-45EE-ACD9-3090E3BD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671" y="2062163"/>
            <a:ext cx="1290637" cy="1079500"/>
          </a:xfrm>
          <a:prstGeom prst="rect">
            <a:avLst/>
          </a:prstGeom>
          <a:noFill/>
          <a:ln w="57150">
            <a:pattFill prst="dkUpDiag">
              <a:fgClr>
                <a:schemeClr val="accent2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582EDD1A-724B-4A32-B2E4-3C9F99F8E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58" y="4221163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而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64456ED-13B9-461D-AEE9-506613D17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32540"/>
              </p:ext>
            </p:extLst>
          </p:nvPr>
        </p:nvGraphicFramePr>
        <p:xfrm>
          <a:off x="1948771" y="4005263"/>
          <a:ext cx="25923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90683" imgH="419207" progId="Equation.DSMT4">
                  <p:embed/>
                </p:oleObj>
              </mc:Choice>
              <mc:Fallback>
                <p:oleObj r:id="rId4" imgW="990683" imgH="419207" progId="Equation.DSMT4">
                  <p:embed/>
                  <p:pic>
                    <p:nvPicPr>
                      <p:cNvPr id="13321" name="对象 13320">
                        <a:extLst>
                          <a:ext uri="{FF2B5EF4-FFF2-40B4-BE49-F238E27FC236}">
                            <a16:creationId xmlns:a16="http://schemas.microsoft.com/office/drawing/2014/main" id="{F1F2C6C4-820B-4E43-81A6-FDDC7E08C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771" y="4005263"/>
                        <a:ext cx="259238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3525B2A-1DC6-4878-8A40-EF49D2D76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91994"/>
              </p:ext>
            </p:extLst>
          </p:nvPr>
        </p:nvGraphicFramePr>
        <p:xfrm>
          <a:off x="1740808" y="5180013"/>
          <a:ext cx="29337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42930" imgH="419207" progId="Equation.DSMT4">
                  <p:embed/>
                </p:oleObj>
              </mc:Choice>
              <mc:Fallback>
                <p:oleObj r:id="rId6" imgW="1142930" imgH="419207" progId="Equation.DSMT4">
                  <p:embed/>
                  <p:pic>
                    <p:nvPicPr>
                      <p:cNvPr id="13322" name="对象 13321">
                        <a:extLst>
                          <a:ext uri="{FF2B5EF4-FFF2-40B4-BE49-F238E27FC236}">
                            <a16:creationId xmlns:a16="http://schemas.microsoft.com/office/drawing/2014/main" id="{FD2BA7CA-7E23-4FEE-AFB6-9B49B0C1E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808" y="5180013"/>
                        <a:ext cx="29337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3">
            <a:extLst>
              <a:ext uri="{FF2B5EF4-FFF2-40B4-BE49-F238E27FC236}">
                <a16:creationId xmlns:a16="http://schemas.microsoft.com/office/drawing/2014/main" id="{38A19ED2-FF95-4BEF-94FE-EBE62FA89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346" y="3141663"/>
            <a:ext cx="290512" cy="431800"/>
          </a:xfrm>
          <a:custGeom>
            <a:avLst/>
            <a:gdLst>
              <a:gd name="T0" fmla="*/ 461187051 w 183"/>
              <a:gd name="T1" fmla="*/ 685482391 h 272"/>
              <a:gd name="T2" fmla="*/ 181450927 w 183"/>
              <a:gd name="T3" fmla="*/ 357862126 h 272"/>
              <a:gd name="T4" fmla="*/ 0 w 183"/>
              <a:gd name="T5" fmla="*/ 0 h 272"/>
              <a:gd name="T6" fmla="*/ 0 60000 65536"/>
              <a:gd name="T7" fmla="*/ 0 60000 65536"/>
              <a:gd name="T8" fmla="*/ 0 60000 65536"/>
              <a:gd name="T9" fmla="*/ 0 w 183"/>
              <a:gd name="T10" fmla="*/ 0 h 272"/>
              <a:gd name="T11" fmla="*/ 183 w 18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" h="272">
                <a:moveTo>
                  <a:pt x="183" y="272"/>
                </a:moveTo>
                <a:cubicBezTo>
                  <a:pt x="165" y="250"/>
                  <a:pt x="102" y="187"/>
                  <a:pt x="72" y="142"/>
                </a:cubicBezTo>
                <a:cubicBezTo>
                  <a:pt x="42" y="97"/>
                  <a:pt x="15" y="30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7CD2338A-F373-4043-B9FC-73F212EA0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08" y="333375"/>
            <a:ext cx="81359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66"/>
                </a:solidFill>
                <a:ea typeface="华文新魏" panose="02010800040101010101" pitchFamily="2" charset="-122"/>
              </a:rPr>
              <a:t>      </a:t>
            </a:r>
            <a:r>
              <a:rPr lang="zh-CN" altLang="en-US" sz="2800" b="1">
                <a:ea typeface="华文新魏" panose="02010800040101010101" pitchFamily="2" charset="-122"/>
              </a:rPr>
              <a:t>电子在半径为 </a:t>
            </a:r>
            <a:r>
              <a:rPr lang="en-US" altLang="zh-CN" sz="3200" b="1" i="1">
                <a:ea typeface="华文新魏" panose="02010800040101010101" pitchFamily="2" charset="-122"/>
              </a:rPr>
              <a:t>r</a:t>
            </a:r>
            <a:r>
              <a:rPr lang="en-US" altLang="zh-CN" sz="3200" b="1" i="1" baseline="-25000">
                <a:ea typeface="华文新魏" panose="02010800040101010101" pitchFamily="2" charset="-122"/>
              </a:rPr>
              <a:t>n</a:t>
            </a:r>
            <a:r>
              <a:rPr lang="en-US" altLang="zh-CN" sz="2800" b="1">
                <a:ea typeface="华文新魏" panose="02010800040101010101" pitchFamily="2" charset="-122"/>
              </a:rPr>
              <a:t> </a:t>
            </a:r>
            <a:r>
              <a:rPr lang="zh-CN" altLang="en-US" sz="2800" b="1">
                <a:ea typeface="华文新魏" panose="02010800040101010101" pitchFamily="2" charset="-122"/>
              </a:rPr>
              <a:t>的轨道上运动时，原子核与电子构成的</a:t>
            </a:r>
            <a:r>
              <a:rPr lang="zh-CN" altLang="en-US" sz="2800" b="1">
                <a:solidFill>
                  <a:srgbClr val="CC3300"/>
                </a:solidFill>
                <a:ea typeface="华文新魏" panose="02010800040101010101" pitchFamily="2" charset="-122"/>
              </a:rPr>
              <a:t>系统的能量</a:t>
            </a:r>
            <a:r>
              <a:rPr lang="zh-CN" altLang="en-US" sz="2800" b="1">
                <a:solidFill>
                  <a:srgbClr val="000066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sz="3200" b="1" i="1">
                <a:ea typeface="华文新魏" panose="02010800040101010101" pitchFamily="2" charset="-122"/>
              </a:rPr>
              <a:t>E</a:t>
            </a:r>
            <a:r>
              <a:rPr lang="en-US" altLang="zh-CN" sz="3200" b="1" i="1" baseline="-25000">
                <a:ea typeface="华文新魏" panose="02010800040101010101" pitchFamily="2" charset="-122"/>
              </a:rPr>
              <a:t>n</a:t>
            </a:r>
            <a:r>
              <a:rPr lang="en-US" altLang="zh-CN" sz="2800" b="1">
                <a:ea typeface="华文新魏" panose="02010800040101010101" pitchFamily="2" charset="-122"/>
              </a:rPr>
              <a:t> </a:t>
            </a:r>
            <a:r>
              <a:rPr lang="zh-CN" altLang="en-US" sz="2800" b="1">
                <a:ea typeface="华文新魏" panose="02010800040101010101" pitchFamily="2" charset="-122"/>
              </a:rPr>
              <a:t>为：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0C2CAB9-C5E1-4034-B142-4BCDF95D2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546" y="1484313"/>
            <a:ext cx="8154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/>
              <a:t>（以电子在无穷远处的静电势能为零）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E767D19-DCED-4EB8-AD9D-584077275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20370"/>
              </p:ext>
            </p:extLst>
          </p:nvPr>
        </p:nvGraphicFramePr>
        <p:xfrm>
          <a:off x="1740808" y="2255838"/>
          <a:ext cx="25003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52621" imgH="219186" progId="Equation.DSMT4">
                  <p:embed/>
                </p:oleObj>
              </mc:Choice>
              <mc:Fallback>
                <p:oleObj r:id="rId8" imgW="952621" imgH="219186" progId="Equation.DSMT4">
                  <p:embed/>
                  <p:pic>
                    <p:nvPicPr>
                      <p:cNvPr id="13326" name="对象 13325">
                        <a:extLst>
                          <a:ext uri="{FF2B5EF4-FFF2-40B4-BE49-F238E27FC236}">
                            <a16:creationId xmlns:a16="http://schemas.microsoft.com/office/drawing/2014/main" id="{E3FA7C2C-8641-4956-B423-E6DECBB1D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808" y="2255838"/>
                        <a:ext cx="250031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BC3854E-8342-4585-876A-1298553D6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87851"/>
              </p:ext>
            </p:extLst>
          </p:nvPr>
        </p:nvGraphicFramePr>
        <p:xfrm>
          <a:off x="4776108" y="5156200"/>
          <a:ext cx="257968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09579" imgH="447550" progId="Equation.DSMT4">
                  <p:embed/>
                </p:oleObj>
              </mc:Choice>
              <mc:Fallback>
                <p:oleObj r:id="rId10" imgW="1009579" imgH="447550" progId="Equation.DSMT4">
                  <p:embed/>
                  <p:pic>
                    <p:nvPicPr>
                      <p:cNvPr id="13327" name="对象 13326">
                        <a:extLst>
                          <a:ext uri="{FF2B5EF4-FFF2-40B4-BE49-F238E27FC236}">
                            <a16:creationId xmlns:a16="http://schemas.microsoft.com/office/drawing/2014/main" id="{E7273D23-6991-4FC0-A654-750644D09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108" y="5156200"/>
                        <a:ext cx="2579688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2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 animBg="1"/>
      <p:bldP spid="8" grpId="0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B75A9A0-0FA0-42B9-8CFB-428967C0F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22832"/>
              </p:ext>
            </p:extLst>
          </p:nvPr>
        </p:nvGraphicFramePr>
        <p:xfrm>
          <a:off x="1201965" y="3609975"/>
          <a:ext cx="3184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62122" imgH="209468" progId="Equation.DSMT4">
                  <p:embed/>
                </p:oleObj>
              </mc:Choice>
              <mc:Fallback>
                <p:oleObj r:id="rId2" imgW="1362122" imgH="209468" progId="Equation.DSMT4">
                  <p:embed/>
                  <p:pic>
                    <p:nvPicPr>
                      <p:cNvPr id="14338" name="对象 14337">
                        <a:extLst>
                          <a:ext uri="{FF2B5EF4-FFF2-40B4-BE49-F238E27FC236}">
                            <a16:creationId xmlns:a16="http://schemas.microsoft.com/office/drawing/2014/main" id="{C00D90DC-07DD-49CD-B886-C68C148C1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965" y="3609975"/>
                        <a:ext cx="3184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F13933CA-A8FB-439B-93D6-E250B2C0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053" y="3538538"/>
            <a:ext cx="3262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黑体" panose="02010609060101010101" pitchFamily="49" charset="-122"/>
              </a:rPr>
              <a:t>基态能级；</a:t>
            </a:r>
          </a:p>
        </p:txBody>
      </p:sp>
      <p:grpSp>
        <p:nvGrpSpPr>
          <p:cNvPr id="4" name="组合 14339">
            <a:extLst>
              <a:ext uri="{FF2B5EF4-FFF2-40B4-BE49-F238E27FC236}">
                <a16:creationId xmlns:a16="http://schemas.microsoft.com/office/drawing/2014/main" id="{431CCF90-FED8-47C6-A9E4-E64C637D4861}"/>
              </a:ext>
            </a:extLst>
          </p:cNvPr>
          <p:cNvGrpSpPr>
            <a:grpSpLocks/>
          </p:cNvGrpSpPr>
          <p:nvPr/>
        </p:nvGrpSpPr>
        <p:grpSpPr bwMode="auto">
          <a:xfrm>
            <a:off x="1276578" y="4365625"/>
            <a:ext cx="6407150" cy="519113"/>
            <a:chOff x="0" y="0"/>
            <a:chExt cx="4336" cy="327"/>
          </a:xfrm>
        </p:grpSpPr>
        <p:graphicFrame>
          <p:nvGraphicFramePr>
            <p:cNvPr id="5" name="对象 14340">
              <a:extLst>
                <a:ext uri="{FF2B5EF4-FFF2-40B4-BE49-F238E27FC236}">
                  <a16:creationId xmlns:a16="http://schemas.microsoft.com/office/drawing/2014/main" id="{2A167EC0-C7BA-47C1-8A10-47B8B08C76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8"/>
            <a:ext cx="54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42825" imgH="171408" progId="Equation.DSMT4">
                    <p:embed/>
                  </p:oleObj>
                </mc:Choice>
                <mc:Fallback>
                  <p:oleObj r:id="rId4" imgW="342825" imgH="171408" progId="Equation.DSMT4">
                    <p:embed/>
                    <p:pic>
                      <p:nvPicPr>
                        <p:cNvPr id="10247" name="对象 14340">
                          <a:extLst>
                            <a:ext uri="{FF2B5EF4-FFF2-40B4-BE49-F238E27FC236}">
                              <a16:creationId xmlns:a16="http://schemas.microsoft.com/office/drawing/2014/main" id="{1FBC5744-92E8-4D2C-B0AB-B4C87BE514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"/>
                          <a:ext cx="54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360394A8-BE62-41BF-BDA7-5B20E0F1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" y="0"/>
              <a:ext cx="3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ea typeface="楷体_GB2312" pitchFamily="1" charset="-122"/>
                </a:rPr>
                <a:t>的各稳定态，称为</a:t>
              </a:r>
              <a:r>
                <a:rPr lang="zh-CN" altLang="en-US" sz="2800" b="1">
                  <a:solidFill>
                    <a:srgbClr val="CC3300"/>
                  </a:solidFill>
                  <a:ea typeface="黑体" panose="02010609060101010101" pitchFamily="49" charset="-122"/>
                </a:rPr>
                <a:t>受激态</a:t>
              </a:r>
              <a:r>
                <a:rPr lang="zh-CN" altLang="en-US" sz="2800" b="1">
                  <a:solidFill>
                    <a:srgbClr val="000066"/>
                  </a:solidFill>
                  <a:ea typeface="楷体_GB2312" pitchFamily="1" charset="-122"/>
                </a:rPr>
                <a:t>；</a:t>
              </a:r>
            </a:p>
          </p:txBody>
        </p:sp>
      </p:grp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AC32FA6-4857-47FA-BF1D-FBCA8A7977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931699"/>
              </p:ext>
            </p:extLst>
          </p:nvPr>
        </p:nvGraphicFramePr>
        <p:xfrm>
          <a:off x="3291115" y="5353050"/>
          <a:ext cx="137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23955" imgH="209468" progId="Equation.DSMT4">
                  <p:embed/>
                </p:oleObj>
              </mc:Choice>
              <mc:Fallback>
                <p:oleObj r:id="rId6" imgW="523955" imgH="209468" progId="Equation.DSMT4">
                  <p:embed/>
                  <p:pic>
                    <p:nvPicPr>
                      <p:cNvPr id="14343" name="对象 14342">
                        <a:extLst>
                          <a:ext uri="{FF2B5EF4-FFF2-40B4-BE49-F238E27FC236}">
                            <a16:creationId xmlns:a16="http://schemas.microsoft.com/office/drawing/2014/main" id="{541B4498-ED94-4B4C-BACF-7217F74A4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115" y="5353050"/>
                        <a:ext cx="137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AE09AE6-508B-4016-8E13-2CA670CD6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385095"/>
              </p:ext>
            </p:extLst>
          </p:nvPr>
        </p:nvGraphicFramePr>
        <p:xfrm>
          <a:off x="4875440" y="5424488"/>
          <a:ext cx="12350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52569" imgH="209468" progId="Equation.DSMT4">
                  <p:embed/>
                </p:oleObj>
              </mc:Choice>
              <mc:Fallback>
                <p:oleObj r:id="rId8" imgW="552569" imgH="209468" progId="Equation.DSMT4">
                  <p:embed/>
                  <p:pic>
                    <p:nvPicPr>
                      <p:cNvPr id="14344" name="对象 14343">
                        <a:extLst>
                          <a:ext uri="{FF2B5EF4-FFF2-40B4-BE49-F238E27FC236}">
                            <a16:creationId xmlns:a16="http://schemas.microsoft.com/office/drawing/2014/main" id="{72DDA6C1-6E9F-4245-98BC-6154A1EE7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440" y="5424488"/>
                        <a:ext cx="12350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FAB673E-C4DB-4BF8-9EAD-CED9CCEEE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114097"/>
              </p:ext>
            </p:extLst>
          </p:nvPr>
        </p:nvGraphicFramePr>
        <p:xfrm>
          <a:off x="1276578" y="5353050"/>
          <a:ext cx="1673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28692" imgH="171408" progId="Equation.DSMT4">
                  <p:embed/>
                </p:oleObj>
              </mc:Choice>
              <mc:Fallback>
                <p:oleObj r:id="rId10" imgW="628692" imgH="171408" progId="Equation.DSMT4">
                  <p:embed/>
                  <p:pic>
                    <p:nvPicPr>
                      <p:cNvPr id="14345" name="对象 14344">
                        <a:extLst>
                          <a:ext uri="{FF2B5EF4-FFF2-40B4-BE49-F238E27FC236}">
                            <a16:creationId xmlns:a16="http://schemas.microsoft.com/office/drawing/2014/main" id="{4A2C2846-DD6A-4220-8EA5-8B37F4E65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578" y="5353050"/>
                        <a:ext cx="1673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>
            <a:extLst>
              <a:ext uri="{FF2B5EF4-FFF2-40B4-BE49-F238E27FC236}">
                <a16:creationId xmlns:a16="http://schemas.microsoft.com/office/drawing/2014/main" id="{1D4751D5-014F-49FD-8C4F-E80C9337C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203" y="5373688"/>
            <a:ext cx="2846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黑体" panose="02010609060101010101" pitchFamily="49" charset="-122"/>
              </a:rPr>
              <a:t>能级趋于连续。</a:t>
            </a:r>
          </a:p>
        </p:txBody>
      </p:sp>
      <p:graphicFrame>
        <p:nvGraphicFramePr>
          <p:cNvPr id="11" name="对象 14346">
            <a:extLst>
              <a:ext uri="{FF2B5EF4-FFF2-40B4-BE49-F238E27FC236}">
                <a16:creationId xmlns:a16="http://schemas.microsoft.com/office/drawing/2014/main" id="{28A7F71A-8D1E-446F-A67B-38DAD50A0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56548"/>
              </p:ext>
            </p:extLst>
          </p:nvPr>
        </p:nvGraphicFramePr>
        <p:xfrm>
          <a:off x="1648053" y="1341438"/>
          <a:ext cx="58070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57568" imgH="419207" progId="Equation.DSMT4">
                  <p:embed/>
                </p:oleObj>
              </mc:Choice>
              <mc:Fallback>
                <p:oleObj r:id="rId12" imgW="2657568" imgH="419207" progId="Equation.DSMT4">
                  <p:embed/>
                  <p:pic>
                    <p:nvPicPr>
                      <p:cNvPr id="10246" name="对象 14346">
                        <a:extLst>
                          <a:ext uri="{FF2B5EF4-FFF2-40B4-BE49-F238E27FC236}">
                            <a16:creationId xmlns:a16="http://schemas.microsoft.com/office/drawing/2014/main" id="{D13750DF-8CE2-48B8-815E-00755A47D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053" y="1341438"/>
                        <a:ext cx="5807075" cy="10096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>
            <a:extLst>
              <a:ext uri="{FF2B5EF4-FFF2-40B4-BE49-F238E27FC236}">
                <a16:creationId xmlns:a16="http://schemas.microsoft.com/office/drawing/2014/main" id="{B2D361AC-3D68-477F-A08C-DA56964C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015" y="2709863"/>
            <a:ext cx="6434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宋体" panose="02010600030101010101" pitchFamily="2" charset="-122"/>
              </a:rPr>
              <a:t>∴</a:t>
            </a:r>
            <a:r>
              <a:rPr lang="zh-CN" altLang="en-US" sz="2800" b="1">
                <a:solidFill>
                  <a:srgbClr val="CC3300"/>
                </a:solidFill>
                <a:ea typeface="黑体" panose="02010609060101010101" pitchFamily="49" charset="-122"/>
              </a:rPr>
              <a:t>能量是不连续的，量子化的。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F3C0C4F4-DC0B-4E5C-AF52-0C2FF7A46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15" y="622300"/>
            <a:ext cx="8208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华文新魏" panose="02010800040101010101" pitchFamily="2" charset="-122"/>
              </a:rPr>
              <a:t>电子在第</a:t>
            </a:r>
            <a:r>
              <a:rPr lang="en-US" altLang="zh-CN" sz="2800" b="1" i="1">
                <a:ea typeface="华文新魏" panose="02010800040101010101" pitchFamily="2" charset="-122"/>
              </a:rPr>
              <a:t>n</a:t>
            </a:r>
            <a:r>
              <a:rPr lang="zh-CN" altLang="en-US" sz="2800" b="1">
                <a:ea typeface="华文新魏" panose="02010800040101010101" pitchFamily="2" charset="-122"/>
              </a:rPr>
              <a:t>个轨道上运动时，</a:t>
            </a:r>
            <a:r>
              <a:rPr lang="zh-CN" altLang="en-US" sz="2800" b="1">
                <a:solidFill>
                  <a:srgbClr val="CC3300"/>
                </a:solidFill>
                <a:ea typeface="华文新魏" panose="02010800040101010101" pitchFamily="2" charset="-122"/>
              </a:rPr>
              <a:t>系统能量</a:t>
            </a:r>
            <a:r>
              <a:rPr lang="zh-CN" altLang="en-US" sz="2800" b="1">
                <a:solidFill>
                  <a:srgbClr val="000066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sz="3200" b="1" i="1">
                <a:ea typeface="华文新魏" panose="02010800040101010101" pitchFamily="2" charset="-122"/>
              </a:rPr>
              <a:t>E</a:t>
            </a:r>
            <a:r>
              <a:rPr lang="en-US" altLang="zh-CN" sz="3200" b="1" i="1" baseline="-25000">
                <a:ea typeface="华文新魏" panose="02010800040101010101" pitchFamily="2" charset="-122"/>
              </a:rPr>
              <a:t>n</a:t>
            </a:r>
            <a:r>
              <a:rPr lang="en-US" altLang="zh-CN" sz="2800" b="1">
                <a:ea typeface="华文新魏" panose="02010800040101010101" pitchFamily="2" charset="-122"/>
              </a:rPr>
              <a:t> </a:t>
            </a:r>
            <a:r>
              <a:rPr lang="zh-CN" altLang="en-US" sz="2800" b="1">
                <a:ea typeface="华文新魏" panose="02010800040101010101" pitchFamily="2" charset="-122"/>
              </a:rPr>
              <a:t>为：</a:t>
            </a:r>
          </a:p>
        </p:txBody>
      </p:sp>
    </p:spTree>
    <p:extLst>
      <p:ext uri="{BB962C8B-B14F-4D97-AF65-F5344CB8AC3E}">
        <p14:creationId xmlns:p14="http://schemas.microsoft.com/office/powerpoint/2010/main" val="301833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build="p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DAA7D43-38E1-439D-87E6-5470C2103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8022"/>
            <a:ext cx="316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ea typeface="楷体_GB2312" pitchFamily="1" charset="-122"/>
              </a:rPr>
              <a:t>氢原子的能级图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9716EA55-805C-4AC0-9975-AD514442B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87329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E1F3D73-77E0-43E3-BBC1-479E557B7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113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3146FA89-3A48-4B5C-AFFA-EA3ED5542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6344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1CECC4DC-C59A-437B-A30A-2C2D4C6A5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0626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55D54E3-D5BE-4587-A1ED-8575A480E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87172"/>
            <a:ext cx="3352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F57C1AA8-DB48-4954-8F21-31059F97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68718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62C4BD5-9DFE-4858-921D-29FC351F3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362535"/>
              </p:ext>
            </p:extLst>
          </p:nvPr>
        </p:nvGraphicFramePr>
        <p:xfrm>
          <a:off x="6926263" y="5611360"/>
          <a:ext cx="7191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5600" imgH="177800" progId="Equation.DSMT4">
                  <p:embed/>
                </p:oleObj>
              </mc:Choice>
              <mc:Fallback>
                <p:oleObj r:id="rId2" imgW="355600" imgH="177800" progId="Equation.DSMT4">
                  <p:embed/>
                  <p:pic>
                    <p:nvPicPr>
                      <p:cNvPr id="15369" name="对象 15368">
                        <a:extLst>
                          <a:ext uri="{FF2B5EF4-FFF2-40B4-BE49-F238E27FC236}">
                            <a16:creationId xmlns:a16="http://schemas.microsoft.com/office/drawing/2014/main" id="{B768B448-263B-489F-B88F-06C4B1E09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5611360"/>
                        <a:ext cx="7191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AC9F01A-4D91-4EDC-BA0F-9B1C715FE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183722"/>
              </p:ext>
            </p:extLst>
          </p:nvPr>
        </p:nvGraphicFramePr>
        <p:xfrm>
          <a:off x="7069138" y="3620635"/>
          <a:ext cx="25558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7166" imgH="165315" progId="Equation.DSMT4">
                  <p:embed/>
                </p:oleObj>
              </mc:Choice>
              <mc:Fallback>
                <p:oleObj r:id="rId4" imgW="127166" imgH="165315" progId="Equation.DSMT4">
                  <p:embed/>
                  <p:pic>
                    <p:nvPicPr>
                      <p:cNvPr id="15370" name="对象 15369">
                        <a:extLst>
                          <a:ext uri="{FF2B5EF4-FFF2-40B4-BE49-F238E27FC236}">
                            <a16:creationId xmlns:a16="http://schemas.microsoft.com/office/drawing/2014/main" id="{47E5BF2B-7379-480B-86AF-477AF312B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3620635"/>
                        <a:ext cx="255587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5D207B8-8C65-4831-A63E-CE36055A2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944802"/>
              </p:ext>
            </p:extLst>
          </p:nvPr>
        </p:nvGraphicFramePr>
        <p:xfrm>
          <a:off x="7099300" y="3161847"/>
          <a:ext cx="257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7166" imgH="178032" progId="Equation.DSMT4">
                  <p:embed/>
                </p:oleObj>
              </mc:Choice>
              <mc:Fallback>
                <p:oleObj r:id="rId6" imgW="127166" imgH="178032" progId="Equation.DSMT4">
                  <p:embed/>
                  <p:pic>
                    <p:nvPicPr>
                      <p:cNvPr id="15371" name="对象 15370">
                        <a:extLst>
                          <a:ext uri="{FF2B5EF4-FFF2-40B4-BE49-F238E27FC236}">
                            <a16:creationId xmlns:a16="http://schemas.microsoft.com/office/drawing/2014/main" id="{34500524-3026-4F85-941B-A2CBAFDC5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161847"/>
                        <a:ext cx="257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F58726E-DA55-44C9-96D3-8C8430C3D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26522"/>
              </p:ext>
            </p:extLst>
          </p:nvPr>
        </p:nvGraphicFramePr>
        <p:xfrm>
          <a:off x="7099300" y="2828472"/>
          <a:ext cx="2571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7166" imgH="165315" progId="Equation.DSMT4">
                  <p:embed/>
                </p:oleObj>
              </mc:Choice>
              <mc:Fallback>
                <p:oleObj r:id="rId8" imgW="127166" imgH="165315" progId="Equation.DSMT4">
                  <p:embed/>
                  <p:pic>
                    <p:nvPicPr>
                      <p:cNvPr id="15372" name="对象 15371">
                        <a:extLst>
                          <a:ext uri="{FF2B5EF4-FFF2-40B4-BE49-F238E27FC236}">
                            <a16:creationId xmlns:a16="http://schemas.microsoft.com/office/drawing/2014/main" id="{70588369-B9D9-4A20-B628-46973D396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828472"/>
                        <a:ext cx="25717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5">
            <a:extLst>
              <a:ext uri="{FF2B5EF4-FFF2-40B4-BE49-F238E27FC236}">
                <a16:creationId xmlns:a16="http://schemas.microsoft.com/office/drawing/2014/main" id="{F4AA9F0C-125F-4092-9C38-B8B4F02EB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6330497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AC7E75D-8534-4937-AA32-CCD252E3F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5892347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对象 15374">
            <a:extLst>
              <a:ext uri="{FF2B5EF4-FFF2-40B4-BE49-F238E27FC236}">
                <a16:creationId xmlns:a16="http://schemas.microsoft.com/office/drawing/2014/main" id="{5C548BEE-EE71-4442-9074-1FB32E84E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001830"/>
              </p:ext>
            </p:extLst>
          </p:nvPr>
        </p:nvGraphicFramePr>
        <p:xfrm>
          <a:off x="1873250" y="1721985"/>
          <a:ext cx="11858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20474" imgH="215806" progId="Equation.DSMT4">
                  <p:embed/>
                </p:oleObj>
              </mc:Choice>
              <mc:Fallback>
                <p:oleObj r:id="rId10" imgW="520474" imgH="215806" progId="Equation.DSMT4">
                  <p:embed/>
                  <p:pic>
                    <p:nvPicPr>
                      <p:cNvPr id="11270" name="对象 15374">
                        <a:extLst>
                          <a:ext uri="{FF2B5EF4-FFF2-40B4-BE49-F238E27FC236}">
                            <a16:creationId xmlns:a16="http://schemas.microsoft.com/office/drawing/2014/main" id="{A3189E8B-5CB1-41DC-A28E-03D9AC621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721985"/>
                        <a:ext cx="11858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8">
            <a:extLst>
              <a:ext uri="{FF2B5EF4-FFF2-40B4-BE49-F238E27FC236}">
                <a16:creationId xmlns:a16="http://schemas.microsoft.com/office/drawing/2014/main" id="{7108D4D5-BFD1-4528-B164-9EC7F164E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517956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701D469F-7E53-4E4D-AEB1-7A76C7C49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397941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AC627C96-E704-4F1A-8968-3668B0DCA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2498272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55CAD36-0F49-4290-886B-E61C0E2F7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2995"/>
              </p:ext>
            </p:extLst>
          </p:nvPr>
        </p:nvGraphicFramePr>
        <p:xfrm>
          <a:off x="2051050" y="5630410"/>
          <a:ext cx="7651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93700" imgH="177800" progId="Equation.DSMT4">
                  <p:embed/>
                </p:oleObj>
              </mc:Choice>
              <mc:Fallback>
                <p:oleObj r:id="rId12" imgW="393700" imgH="177800" progId="Equation.DSMT4">
                  <p:embed/>
                  <p:pic>
                    <p:nvPicPr>
                      <p:cNvPr id="15379" name="对象 15378">
                        <a:extLst>
                          <a:ext uri="{FF2B5EF4-FFF2-40B4-BE49-F238E27FC236}">
                            <a16:creationId xmlns:a16="http://schemas.microsoft.com/office/drawing/2014/main" id="{9C1C7AB6-35B5-4FC0-9A4E-1A22A2BE2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630410"/>
                        <a:ext cx="7651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999188F-062A-49F5-B1AC-25A8F584C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632781"/>
              </p:ext>
            </p:extLst>
          </p:nvPr>
        </p:nvGraphicFramePr>
        <p:xfrm>
          <a:off x="2411413" y="2298247"/>
          <a:ext cx="279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7166" imgH="178032" progId="Equation.DSMT4">
                  <p:embed/>
                </p:oleObj>
              </mc:Choice>
              <mc:Fallback>
                <p:oleObj r:id="rId14" imgW="127166" imgH="178032" progId="Equation.DSMT4">
                  <p:embed/>
                  <p:pic>
                    <p:nvPicPr>
                      <p:cNvPr id="15380" name="对象 15379">
                        <a:extLst>
                          <a:ext uri="{FF2B5EF4-FFF2-40B4-BE49-F238E27FC236}">
                            <a16:creationId xmlns:a16="http://schemas.microsoft.com/office/drawing/2014/main" id="{BBBAA945-9AC1-4D57-9435-0D8F889F3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98247"/>
                        <a:ext cx="279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23">
            <a:extLst>
              <a:ext uri="{FF2B5EF4-FFF2-40B4-BE49-F238E27FC236}">
                <a16:creationId xmlns:a16="http://schemas.microsoft.com/office/drawing/2014/main" id="{5999D1EB-A50E-4957-A39B-069190F8C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3713" y="1939472"/>
            <a:ext cx="0" cy="395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E2FBF1B-F8FA-47FA-96D5-6BE66D549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254542"/>
              </p:ext>
            </p:extLst>
          </p:nvPr>
        </p:nvGraphicFramePr>
        <p:xfrm>
          <a:off x="7069138" y="2587172"/>
          <a:ext cx="269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27166" imgH="178032" progId="Equation.DSMT4">
                  <p:embed/>
                </p:oleObj>
              </mc:Choice>
              <mc:Fallback>
                <p:oleObj r:id="rId16" imgW="127166" imgH="178032" progId="Equation.DSMT4">
                  <p:embed/>
                  <p:pic>
                    <p:nvPicPr>
                      <p:cNvPr id="15382" name="对象 15381">
                        <a:extLst>
                          <a:ext uri="{FF2B5EF4-FFF2-40B4-BE49-F238E27FC236}">
                            <a16:creationId xmlns:a16="http://schemas.microsoft.com/office/drawing/2014/main" id="{D7CA9913-9510-48C1-A533-B78D1C915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2587172"/>
                        <a:ext cx="2698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BCDE636-9794-4A41-985C-8F5C59FC1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98746"/>
              </p:ext>
            </p:extLst>
          </p:nvPr>
        </p:nvGraphicFramePr>
        <p:xfrm>
          <a:off x="6781800" y="2371272"/>
          <a:ext cx="10080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06753" imgH="139821" progId="Equation.DSMT4">
                  <p:embed/>
                </p:oleObj>
              </mc:Choice>
              <mc:Fallback>
                <p:oleObj r:id="rId18" imgW="406753" imgH="139821" progId="Equation.DSMT4">
                  <p:embed/>
                  <p:pic>
                    <p:nvPicPr>
                      <p:cNvPr id="15383" name="对象 15382">
                        <a:extLst>
                          <a:ext uri="{FF2B5EF4-FFF2-40B4-BE49-F238E27FC236}">
                            <a16:creationId xmlns:a16="http://schemas.microsoft.com/office/drawing/2014/main" id="{3B4C02B3-9206-42D6-8D79-98343BA0B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71272"/>
                        <a:ext cx="10080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0C270A3-3007-47E1-A05F-0EC82E849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11124"/>
              </p:ext>
            </p:extLst>
          </p:nvPr>
        </p:nvGraphicFramePr>
        <p:xfrm>
          <a:off x="2124075" y="3666672"/>
          <a:ext cx="7651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93700" imgH="177800" progId="Equation.DSMT4">
                  <p:embed/>
                </p:oleObj>
              </mc:Choice>
              <mc:Fallback>
                <p:oleObj r:id="rId20" imgW="393700" imgH="177800" progId="Equation.DSMT4">
                  <p:embed/>
                  <p:pic>
                    <p:nvPicPr>
                      <p:cNvPr id="15384" name="对象 15383">
                        <a:extLst>
                          <a:ext uri="{FF2B5EF4-FFF2-40B4-BE49-F238E27FC236}">
                            <a16:creationId xmlns:a16="http://schemas.microsoft.com/office/drawing/2014/main" id="{B05E4176-820A-4F45-8E47-6272FD3F8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66672"/>
                        <a:ext cx="7651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46658DB-3009-4213-A63B-0E477BE7C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834671"/>
              </p:ext>
            </p:extLst>
          </p:nvPr>
        </p:nvGraphicFramePr>
        <p:xfrm>
          <a:off x="2124075" y="3090410"/>
          <a:ext cx="7651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93700" imgH="177800" progId="Equation.DSMT4">
                  <p:embed/>
                </p:oleObj>
              </mc:Choice>
              <mc:Fallback>
                <p:oleObj r:id="rId22" imgW="393700" imgH="177800" progId="Equation.DSMT4">
                  <p:embed/>
                  <p:pic>
                    <p:nvPicPr>
                      <p:cNvPr id="15385" name="对象 15384">
                        <a:extLst>
                          <a:ext uri="{FF2B5EF4-FFF2-40B4-BE49-F238E27FC236}">
                            <a16:creationId xmlns:a16="http://schemas.microsoft.com/office/drawing/2014/main" id="{F91950DC-6B79-4941-8AB9-8E2799EEC7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90410"/>
                        <a:ext cx="7651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4F6A468-581C-4BF1-BEDE-625D6050E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44683"/>
              </p:ext>
            </p:extLst>
          </p:nvPr>
        </p:nvGraphicFramePr>
        <p:xfrm>
          <a:off x="2124075" y="2730047"/>
          <a:ext cx="7651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93700" imgH="177800" progId="Equation.DSMT4">
                  <p:embed/>
                </p:oleObj>
              </mc:Choice>
              <mc:Fallback>
                <p:oleObj r:id="rId24" imgW="393700" imgH="177800" progId="Equation.DSMT4">
                  <p:embed/>
                  <p:pic>
                    <p:nvPicPr>
                      <p:cNvPr id="15386" name="对象 15385">
                        <a:extLst>
                          <a:ext uri="{FF2B5EF4-FFF2-40B4-BE49-F238E27FC236}">
                            <a16:creationId xmlns:a16="http://schemas.microsoft.com/office/drawing/2014/main" id="{9BCBF723-5C50-467E-A000-2DCA51FD3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30047"/>
                        <a:ext cx="7651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4911EFC4-3B4C-459B-AE2E-823920AA6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63690"/>
              </p:ext>
            </p:extLst>
          </p:nvPr>
        </p:nvGraphicFramePr>
        <p:xfrm>
          <a:off x="2124075" y="2514147"/>
          <a:ext cx="7651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393700" imgH="177800" progId="Equation.DSMT4">
                  <p:embed/>
                </p:oleObj>
              </mc:Choice>
              <mc:Fallback>
                <p:oleObj r:id="rId26" imgW="393700" imgH="177800" progId="Equation.DSMT4">
                  <p:embed/>
                  <p:pic>
                    <p:nvPicPr>
                      <p:cNvPr id="15387" name="对象 15386">
                        <a:extLst>
                          <a:ext uri="{FF2B5EF4-FFF2-40B4-BE49-F238E27FC236}">
                            <a16:creationId xmlns:a16="http://schemas.microsoft.com/office/drawing/2014/main" id="{ECCB4CD6-B6D3-447D-AB8A-9F5C69FD4C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514147"/>
                        <a:ext cx="7651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15387">
            <a:extLst>
              <a:ext uri="{FF2B5EF4-FFF2-40B4-BE49-F238E27FC236}">
                <a16:creationId xmlns:a16="http://schemas.microsoft.com/office/drawing/2014/main" id="{971B2E78-431E-46D5-9AF6-DE5964EA4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89026"/>
              </p:ext>
            </p:extLst>
          </p:nvPr>
        </p:nvGraphicFramePr>
        <p:xfrm>
          <a:off x="3492500" y="426585"/>
          <a:ext cx="56149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390866" imgH="419207" progId="Equation.DSMT4">
                  <p:embed/>
                </p:oleObj>
              </mc:Choice>
              <mc:Fallback>
                <p:oleObj r:id="rId28" imgW="2390866" imgH="419207" progId="Equation.DSMT4">
                  <p:embed/>
                  <p:pic>
                    <p:nvPicPr>
                      <p:cNvPr id="11279" name="对象 15387">
                        <a:extLst>
                          <a:ext uri="{FF2B5EF4-FFF2-40B4-BE49-F238E27FC236}">
                            <a16:creationId xmlns:a16="http://schemas.microsoft.com/office/drawing/2014/main" id="{4FD9B6BB-1B96-4F0D-B18A-A7A85DFF3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6585"/>
                        <a:ext cx="5614988" cy="10096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AFB60DF8-D107-4CB6-BD83-561C24071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635" y="981075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根据玻尔氢原子理论，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24D824F-E2BA-4E25-AC2D-30B23977B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1003"/>
              </p:ext>
            </p:extLst>
          </p:nvPr>
        </p:nvGraphicFramePr>
        <p:xfrm>
          <a:off x="3127148" y="3284538"/>
          <a:ext cx="320516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95446" imgH="419207" progId="Equation.DSMT4">
                  <p:embed/>
                </p:oleObj>
              </mc:Choice>
              <mc:Fallback>
                <p:oleObj r:id="rId2" imgW="1295446" imgH="419207" progId="Equation.DSMT4">
                  <p:embed/>
                  <p:pic>
                    <p:nvPicPr>
                      <p:cNvPr id="16387" name="对象 16386">
                        <a:extLst>
                          <a:ext uri="{FF2B5EF4-FFF2-40B4-BE49-F238E27FC236}">
                            <a16:creationId xmlns:a16="http://schemas.microsoft.com/office/drawing/2014/main" id="{41EF5C8C-B166-4606-931E-78D248934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148" y="3284538"/>
                        <a:ext cx="320516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6B5F2DB9-DE2D-42D9-9F92-EF99F3CFE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485" y="4278313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华文新魏" panose="02010800040101010101" pitchFamily="2" charset="-122"/>
              </a:rPr>
              <a:t>与氢原子光谱里德伯经验公式是一致的。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7133051-A1D5-4E3D-8B05-F6CFFDD7F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885972"/>
              </p:ext>
            </p:extLst>
          </p:nvPr>
        </p:nvGraphicFramePr>
        <p:xfrm>
          <a:off x="4655910" y="5011738"/>
          <a:ext cx="47466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24191" imgH="419207" progId="Equation.DSMT4">
                  <p:embed/>
                </p:oleObj>
              </mc:Choice>
              <mc:Fallback>
                <p:oleObj r:id="rId4" imgW="2324191" imgH="419207" progId="Equation.DSMT4">
                  <p:embed/>
                  <p:pic>
                    <p:nvPicPr>
                      <p:cNvPr id="16389" name="对象 16388">
                        <a:extLst>
                          <a:ext uri="{FF2B5EF4-FFF2-40B4-BE49-F238E27FC236}">
                            <a16:creationId xmlns:a16="http://schemas.microsoft.com/office/drawing/2014/main" id="{E2468816-B73C-4A40-A557-CA4925441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910" y="5011738"/>
                        <a:ext cx="474662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5DC19B24-B0F2-4E96-B195-4007758E8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85" y="5949950"/>
            <a:ext cx="7786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00FF"/>
                </a:solidFill>
                <a:ea typeface="黑体" panose="02010609060101010101" pitchFamily="49" charset="-122"/>
              </a:rPr>
              <a:t>       R 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的理论值与实验值符合得很好。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5DA8C7E-1B18-4D43-9E3F-2F79C2F79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10" y="401638"/>
            <a:ext cx="8256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利用玻尔理论研究氢原子光谱规律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9ADA99F1-C599-433B-A828-D55BBEC26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110" y="1431925"/>
            <a:ext cx="0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16392">
            <a:extLst>
              <a:ext uri="{FF2B5EF4-FFF2-40B4-BE49-F238E27FC236}">
                <a16:creationId xmlns:a16="http://schemas.microsoft.com/office/drawing/2014/main" id="{52CFD005-E85F-41F0-A435-D7AEDCD9D028}"/>
              </a:ext>
            </a:extLst>
          </p:cNvPr>
          <p:cNvGrpSpPr>
            <a:grpSpLocks/>
          </p:cNvGrpSpPr>
          <p:nvPr/>
        </p:nvGrpSpPr>
        <p:grpSpPr bwMode="auto">
          <a:xfrm>
            <a:off x="6732360" y="1125538"/>
            <a:ext cx="2568575" cy="1655762"/>
            <a:chOff x="0" y="0"/>
            <a:chExt cx="1618" cy="1043"/>
          </a:xfrm>
        </p:grpSpPr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BCE99E29-96C0-4A52-BB1B-C7D935F8E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" y="874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39F9C747-1355-492B-B288-4760FF0EC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" y="19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" name="对象 16395">
              <a:extLst>
                <a:ext uri="{FF2B5EF4-FFF2-40B4-BE49-F238E27FC236}">
                  <a16:creationId xmlns:a16="http://schemas.microsoft.com/office/drawing/2014/main" id="{08248D5D-33FD-4184-83C3-96DF2D2AF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1" y="103"/>
            <a:ext cx="19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276" imgH="140004" progId="Equation.DSMT4">
                    <p:embed/>
                  </p:oleObj>
                </mc:Choice>
                <mc:Fallback>
                  <p:oleObj r:id="rId6" imgW="127276" imgH="140004" progId="Equation.DSMT4">
                    <p:embed/>
                    <p:pic>
                      <p:nvPicPr>
                        <p:cNvPr id="12296" name="对象 16395">
                          <a:extLst>
                            <a:ext uri="{FF2B5EF4-FFF2-40B4-BE49-F238E27FC236}">
                              <a16:creationId xmlns:a16="http://schemas.microsoft.com/office/drawing/2014/main" id="{0BFDD8CB-964C-4D02-8053-20248B80C3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103"/>
                          <a:ext cx="19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6396">
              <a:extLst>
                <a:ext uri="{FF2B5EF4-FFF2-40B4-BE49-F238E27FC236}">
                  <a16:creationId xmlns:a16="http://schemas.microsoft.com/office/drawing/2014/main" id="{7013160D-1C6F-4BBC-93D0-36D19C2B31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9" y="754"/>
            <a:ext cx="21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39943" imgH="178109" progId="Equation.DSMT4">
                    <p:embed/>
                  </p:oleObj>
                </mc:Choice>
                <mc:Fallback>
                  <p:oleObj r:id="rId8" imgW="139943" imgH="178109" progId="Equation.DSMT4">
                    <p:embed/>
                    <p:pic>
                      <p:nvPicPr>
                        <p:cNvPr id="12297" name="对象 16396">
                          <a:extLst>
                            <a:ext uri="{FF2B5EF4-FFF2-40B4-BE49-F238E27FC236}">
                              <a16:creationId xmlns:a16="http://schemas.microsoft.com/office/drawing/2014/main" id="{56837D63-6EAB-4F52-A117-45E6869130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9" y="754"/>
                          <a:ext cx="21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6397">
              <a:extLst>
                <a:ext uri="{FF2B5EF4-FFF2-40B4-BE49-F238E27FC236}">
                  <a16:creationId xmlns:a16="http://schemas.microsoft.com/office/drawing/2014/main" id="{264BE305-563C-4FAB-B126-57C37984A2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" y="709"/>
            <a:ext cx="33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16181" imgH="216181" progId="Equation.DSMT4">
                    <p:embed/>
                  </p:oleObj>
                </mc:Choice>
                <mc:Fallback>
                  <p:oleObj r:id="rId10" imgW="216181" imgH="216181" progId="Equation.DSMT4">
                    <p:embed/>
                    <p:pic>
                      <p:nvPicPr>
                        <p:cNvPr id="12298" name="对象 16397">
                          <a:extLst>
                            <a:ext uri="{FF2B5EF4-FFF2-40B4-BE49-F238E27FC236}">
                              <a16:creationId xmlns:a16="http://schemas.microsoft.com/office/drawing/2014/main" id="{C2526A27-FB73-40FB-8E8D-103A70A79D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" y="709"/>
                          <a:ext cx="33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6398">
              <a:extLst>
                <a:ext uri="{FF2B5EF4-FFF2-40B4-BE49-F238E27FC236}">
                  <a16:creationId xmlns:a16="http://schemas.microsoft.com/office/drawing/2014/main" id="{238D2C1D-B225-4A15-8D05-0D05EF5CFE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33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6181" imgH="216181" progId="Equation.DSMT4">
                    <p:embed/>
                  </p:oleObj>
                </mc:Choice>
                <mc:Fallback>
                  <p:oleObj r:id="rId12" imgW="216181" imgH="216181" progId="Equation.DSMT4">
                    <p:embed/>
                    <p:pic>
                      <p:nvPicPr>
                        <p:cNvPr id="12299" name="对象 16398">
                          <a:extLst>
                            <a:ext uri="{FF2B5EF4-FFF2-40B4-BE49-F238E27FC236}">
                              <a16:creationId xmlns:a16="http://schemas.microsoft.com/office/drawing/2014/main" id="{B31F526B-7A00-43FC-9511-58A3AC6231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18">
            <a:extLst>
              <a:ext uri="{FF2B5EF4-FFF2-40B4-BE49-F238E27FC236}">
                <a16:creationId xmlns:a16="http://schemas.microsoft.com/office/drawing/2014/main" id="{F317CD86-C4AB-4D41-BDC0-5CD555B9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10" y="1557338"/>
            <a:ext cx="5761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1" charset="-122"/>
              </a:rPr>
              <a:t>   </a:t>
            </a:r>
            <a:r>
              <a:rPr lang="zh-CN" altLang="en-US" sz="2800" b="1">
                <a:ea typeface="楷体_GB2312" pitchFamily="1" charset="-122"/>
              </a:rPr>
              <a:t>当原子从高能态</a:t>
            </a:r>
            <a:r>
              <a:rPr lang="en-US" altLang="zh-CN" sz="3200" b="1" i="1">
                <a:ea typeface="楷体_GB2312" pitchFamily="1" charset="-122"/>
              </a:rPr>
              <a:t>E</a:t>
            </a:r>
            <a:r>
              <a:rPr lang="en-US" altLang="zh-CN" sz="3200" b="1" i="1" baseline="-25000">
                <a:ea typeface="楷体_GB2312" pitchFamily="1" charset="-122"/>
              </a:rPr>
              <a:t>n</a:t>
            </a:r>
            <a:r>
              <a:rPr lang="zh-CN" altLang="en-US" sz="2800" b="1">
                <a:ea typeface="楷体_GB2312" pitchFamily="1" charset="-122"/>
              </a:rPr>
              <a:t>向低能态</a:t>
            </a:r>
            <a:r>
              <a:rPr lang="en-US" altLang="zh-CN" sz="3200" b="1" i="1">
                <a:ea typeface="楷体_GB2312" pitchFamily="1" charset="-122"/>
              </a:rPr>
              <a:t>E</a:t>
            </a:r>
            <a:r>
              <a:rPr lang="en-US" altLang="zh-CN" sz="3200" b="1" i="1" baseline="-25000">
                <a:ea typeface="楷体_GB2312" pitchFamily="1" charset="-122"/>
              </a:rPr>
              <a:t>k </a:t>
            </a:r>
            <a:r>
              <a:rPr lang="zh-CN" altLang="en-US" sz="2800" b="1">
                <a:ea typeface="楷体_GB2312" pitchFamily="1" charset="-122"/>
              </a:rPr>
              <a:t>跃迁时，发射</a:t>
            </a:r>
            <a:r>
              <a:rPr lang="en-US" altLang="zh-CN" sz="2800" b="1">
                <a:ea typeface="楷体_GB2312" pitchFamily="1" charset="-122"/>
              </a:rPr>
              <a:t>1</a:t>
            </a:r>
            <a:r>
              <a:rPr lang="zh-CN" altLang="en-US" sz="2800" b="1">
                <a:ea typeface="楷体_GB2312" pitchFamily="1" charset="-122"/>
              </a:rPr>
              <a:t>个光子，其频率为：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4364F86-BAE6-4F20-8254-1204DF8D0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68658"/>
              </p:ext>
            </p:extLst>
          </p:nvPr>
        </p:nvGraphicFramePr>
        <p:xfrm>
          <a:off x="1641248" y="2565400"/>
          <a:ext cx="22717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14290" imgH="400042" progId="Equation.DSMT4">
                  <p:embed/>
                </p:oleObj>
              </mc:Choice>
              <mc:Fallback>
                <p:oleObj r:id="rId14" imgW="914290" imgH="400042" progId="Equation.DSMT4">
                  <p:embed/>
                  <p:pic>
                    <p:nvPicPr>
                      <p:cNvPr id="16401" name="对象 16400">
                        <a:extLst>
                          <a:ext uri="{FF2B5EF4-FFF2-40B4-BE49-F238E27FC236}">
                            <a16:creationId xmlns:a16="http://schemas.microsoft.com/office/drawing/2014/main" id="{1C86237A-04D7-4556-8A5D-76E087185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248" y="2565400"/>
                        <a:ext cx="22717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0">
            <a:extLst>
              <a:ext uri="{FF2B5EF4-FFF2-40B4-BE49-F238E27FC236}">
                <a16:creationId xmlns:a16="http://schemas.microsoft.com/office/drawing/2014/main" id="{4FDCBB2B-E812-4989-A89A-2C884B33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35" y="3557588"/>
            <a:ext cx="367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黑体" panose="02010609060101010101" pitchFamily="49" charset="-122"/>
              </a:rPr>
              <a:t>对应波数为：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AEE0013-BEC5-41AB-9D42-E5A22F879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80965"/>
              </p:ext>
            </p:extLst>
          </p:nvPr>
        </p:nvGraphicFramePr>
        <p:xfrm>
          <a:off x="6243410" y="3284538"/>
          <a:ext cx="31130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257385" imgH="419207" progId="Equation.DSMT4">
                  <p:embed/>
                </p:oleObj>
              </mc:Choice>
              <mc:Fallback>
                <p:oleObj r:id="rId16" imgW="1257385" imgH="419207" progId="Equation.DSMT4">
                  <p:embed/>
                  <p:pic>
                    <p:nvPicPr>
                      <p:cNvPr id="16403" name="对象 16402">
                        <a:extLst>
                          <a:ext uri="{FF2B5EF4-FFF2-40B4-BE49-F238E27FC236}">
                            <a16:creationId xmlns:a16="http://schemas.microsoft.com/office/drawing/2014/main" id="{61654F5B-4677-4709-9B46-711F620EB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410" y="3284538"/>
                        <a:ext cx="311308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4805A08-8595-45DB-9970-DA3A802AD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517138"/>
              </p:ext>
            </p:extLst>
          </p:nvPr>
        </p:nvGraphicFramePr>
        <p:xfrm>
          <a:off x="1076098" y="4941888"/>
          <a:ext cx="33829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33508" imgH="400042" progId="Equation.DSMT4">
                  <p:embed/>
                </p:oleObj>
              </mc:Choice>
              <mc:Fallback>
                <p:oleObj r:id="rId18" imgW="1333508" imgH="400042" progId="Equation.DSMT4">
                  <p:embed/>
                  <p:pic>
                    <p:nvPicPr>
                      <p:cNvPr id="16404" name="对象 16403">
                        <a:extLst>
                          <a:ext uri="{FF2B5EF4-FFF2-40B4-BE49-F238E27FC236}">
                            <a16:creationId xmlns:a16="http://schemas.microsoft.com/office/drawing/2014/main" id="{DEAFF57F-F4A8-4F84-86F7-19BA5EF3E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098" y="4941888"/>
                        <a:ext cx="3382962" cy="10223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3">
            <a:extLst>
              <a:ext uri="{FF2B5EF4-FFF2-40B4-BE49-F238E27FC236}">
                <a16:creationId xmlns:a16="http://schemas.microsoft.com/office/drawing/2014/main" id="{6887F1E4-BFF1-45BA-95FC-0AF08F95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773" y="3284538"/>
            <a:ext cx="1511300" cy="1152525"/>
          </a:xfrm>
          <a:prstGeom prst="ellips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C049842-67DB-4602-B3E5-9CC339895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781526"/>
              </p:ext>
            </p:extLst>
          </p:nvPr>
        </p:nvGraphicFramePr>
        <p:xfrm>
          <a:off x="8132535" y="1700213"/>
          <a:ext cx="5603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19192" imgH="209468" progId="Equation.DSMT4">
                  <p:embed/>
                </p:oleObj>
              </mc:Choice>
              <mc:Fallback>
                <p:oleObj r:id="rId20" imgW="219192" imgH="209468" progId="Equation.DSMT4">
                  <p:embed/>
                  <p:pic>
                    <p:nvPicPr>
                      <p:cNvPr id="16406" name="对象 16405">
                        <a:extLst>
                          <a:ext uri="{FF2B5EF4-FFF2-40B4-BE49-F238E27FC236}">
                            <a16:creationId xmlns:a16="http://schemas.microsoft.com/office/drawing/2014/main" id="{B5A1FB57-BD4A-4414-9A8E-79E1CB6BEF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535" y="1700213"/>
                        <a:ext cx="5603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6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6" grpId="0" build="p"/>
      <p:bldP spid="16" grpId="0" build="p"/>
      <p:bldP spid="18" grpId="0" build="p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870B281-15CC-47CA-A0FB-30CB11373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76250"/>
            <a:ext cx="331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ea typeface="楷体_GB2312" pitchFamily="1" charset="-122"/>
              </a:rPr>
              <a:t>氢原子的光谱系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D5E44DE8-117C-4CBB-B434-03631B14B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3482975"/>
            <a:ext cx="0" cy="236220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8520FB4A-FFF3-4FEA-A1EB-74C6D79E1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3178175"/>
            <a:ext cx="0" cy="266700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2018F877-9688-453A-827A-F836FD454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2949575"/>
            <a:ext cx="0" cy="289560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E6817F51-1E7B-4499-BF97-0A83BDF0E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0850" y="2797175"/>
            <a:ext cx="0" cy="304800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32A5EDA3-DEC3-4F2A-870E-8D4913E60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3173413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A51BE5C7-F499-4408-AFDD-32967E73E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5563" y="2944813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A0D57BA9-B14B-42C8-83F8-B65CF75DE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7963" y="2792413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A7768AFD-BD9A-47C7-B869-872843B54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2943225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80B0EB68-4586-4B0B-A100-69C80C641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2790825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B2313142-CC13-48DD-ADD2-80623405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5924550"/>
            <a:ext cx="2133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赖曼系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b="1" i="1">
                <a:solidFill>
                  <a:srgbClr val="0000FF"/>
                </a:solidFill>
                <a:ea typeface="黑体" panose="02010609060101010101" pitchFamily="49" charset="-122"/>
              </a:rPr>
              <a:t>k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F582D717-172A-4A02-BC3B-58AB7608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565525"/>
            <a:ext cx="1676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巴耳末系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b="1" i="1">
                <a:solidFill>
                  <a:srgbClr val="0000FF"/>
                </a:solidFill>
                <a:ea typeface="黑体" panose="02010609060101010101" pitchFamily="49" charset="-122"/>
              </a:rPr>
              <a:t>k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=2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9AE666F4-DCFB-465B-BF5E-2A1AEC702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1083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帕邢系</a:t>
            </a: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D3302829-2EE9-4887-A57A-90316E777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63087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386AFAC5-5D88-4DFE-86F2-2EB27B727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58705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7A33F810-E66E-43C2-BA52-0A97163BE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52165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6A69F053-5552-4AEB-B795-0D8160C79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39973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20D3893F-8A17-4D65-9708-4B669F7C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27019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E829936-6060-43A1-A8D5-4E387E01CC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150" y="1558925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" name="对象 17428">
            <a:extLst>
              <a:ext uri="{FF2B5EF4-FFF2-40B4-BE49-F238E27FC236}">
                <a16:creationId xmlns:a16="http://schemas.microsoft.com/office/drawing/2014/main" id="{6A319FD3-DAD4-449B-9BCC-324840D17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40951"/>
              </p:ext>
            </p:extLst>
          </p:nvPr>
        </p:nvGraphicFramePr>
        <p:xfrm>
          <a:off x="4648200" y="476250"/>
          <a:ext cx="33829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33508" imgH="400042" progId="Equation.DSMT4">
                  <p:embed/>
                </p:oleObj>
              </mc:Choice>
              <mc:Fallback>
                <p:oleObj r:id="rId2" imgW="1333508" imgH="400042" progId="Equation.DSMT4">
                  <p:embed/>
                  <p:pic>
                    <p:nvPicPr>
                      <p:cNvPr id="13314" name="对象 17428">
                        <a:extLst>
                          <a:ext uri="{FF2B5EF4-FFF2-40B4-BE49-F238E27FC236}">
                            <a16:creationId xmlns:a16="http://schemas.microsoft.com/office/drawing/2014/main" id="{2CBA0122-56FB-48F1-8484-B4BF04D0E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6250"/>
                        <a:ext cx="3382963" cy="10223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7429">
            <a:extLst>
              <a:ext uri="{FF2B5EF4-FFF2-40B4-BE49-F238E27FC236}">
                <a16:creationId xmlns:a16="http://schemas.microsoft.com/office/drawing/2014/main" id="{C5DA7202-716A-464E-B473-7384283C3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25007"/>
              </p:ext>
            </p:extLst>
          </p:nvPr>
        </p:nvGraphicFramePr>
        <p:xfrm>
          <a:off x="2271713" y="1557338"/>
          <a:ext cx="11858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20474" imgH="215806" progId="Equation.DSMT4">
                  <p:embed/>
                </p:oleObj>
              </mc:Choice>
              <mc:Fallback>
                <p:oleObj r:id="rId4" imgW="520474" imgH="215806" progId="Equation.DSMT4">
                  <p:embed/>
                  <p:pic>
                    <p:nvPicPr>
                      <p:cNvPr id="13315" name="对象 17429">
                        <a:extLst>
                          <a:ext uri="{FF2B5EF4-FFF2-40B4-BE49-F238E27FC236}">
                            <a16:creationId xmlns:a16="http://schemas.microsoft.com/office/drawing/2014/main" id="{6AE5B758-74FD-446E-8773-B0C0044D70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557338"/>
                        <a:ext cx="11858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17430">
            <a:extLst>
              <a:ext uri="{FF2B5EF4-FFF2-40B4-BE49-F238E27FC236}">
                <a16:creationId xmlns:a16="http://schemas.microsoft.com/office/drawing/2014/main" id="{27E596F3-73A3-46EC-B041-61EBD4BBC9DC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2389188"/>
            <a:ext cx="5738812" cy="3565525"/>
            <a:chOff x="0" y="0"/>
            <a:chExt cx="3615" cy="2246"/>
          </a:xfrm>
        </p:grpSpPr>
        <p:grpSp>
          <p:nvGrpSpPr>
            <p:cNvPr id="24" name="组合 17431">
              <a:extLst>
                <a:ext uri="{FF2B5EF4-FFF2-40B4-BE49-F238E27FC236}">
                  <a16:creationId xmlns:a16="http://schemas.microsoft.com/office/drawing/2014/main" id="{69FAB216-8C41-42C4-BA41-89EA4F2E2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213"/>
              <a:ext cx="2112" cy="1968"/>
              <a:chOff x="0" y="0"/>
              <a:chExt cx="2112" cy="1968"/>
            </a:xfrm>
          </p:grpSpPr>
          <p:sp>
            <p:nvSpPr>
              <p:cNvPr id="37" name="Line 27">
                <a:extLst>
                  <a:ext uri="{FF2B5EF4-FFF2-40B4-BE49-F238E27FC236}">
                    <a16:creationId xmlns:a16="http://schemas.microsoft.com/office/drawing/2014/main" id="{C26F72C6-045C-4D35-B00D-4DF66D0B0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68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D8C35047-DCBD-423C-B083-5CD9092C6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0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B98B38AB-4164-47D6-9F7C-43D2FC602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88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0">
                <a:extLst>
                  <a:ext uri="{FF2B5EF4-FFF2-40B4-BE49-F238E27FC236}">
                    <a16:creationId xmlns:a16="http://schemas.microsoft.com/office/drawing/2014/main" id="{B02D4C23-148E-4F59-A7D4-FC6251D2A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44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1">
                <a:extLst>
                  <a:ext uri="{FF2B5EF4-FFF2-40B4-BE49-F238E27FC236}">
                    <a16:creationId xmlns:a16="http://schemas.microsoft.com/office/drawing/2014/main" id="{CBA5E246-E6FC-41B3-8732-03C4465D6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11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2">
                <a:extLst>
                  <a:ext uri="{FF2B5EF4-FFF2-40B4-BE49-F238E27FC236}">
                    <a16:creationId xmlns:a16="http://schemas.microsoft.com/office/drawing/2014/main" id="{69DE29F3-A961-44C8-BDAF-C9B7F4696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5" name="对象 17438">
              <a:extLst>
                <a:ext uri="{FF2B5EF4-FFF2-40B4-BE49-F238E27FC236}">
                  <a16:creationId xmlns:a16="http://schemas.microsoft.com/office/drawing/2014/main" id="{38DF49AF-EEDF-4504-BD69-E41AE542C8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028"/>
            <a:ext cx="48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93700" imgH="177800" progId="Equation.DSMT4">
                    <p:embed/>
                  </p:oleObj>
                </mc:Choice>
                <mc:Fallback>
                  <p:oleObj r:id="rId6" imgW="393700" imgH="177800" progId="Equation.DSMT4">
                    <p:embed/>
                    <p:pic>
                      <p:nvPicPr>
                        <p:cNvPr id="13316" name="对象 17438">
                          <a:extLst>
                            <a:ext uri="{FF2B5EF4-FFF2-40B4-BE49-F238E27FC236}">
                              <a16:creationId xmlns:a16="http://schemas.microsoft.com/office/drawing/2014/main" id="{1A6847C9-1E02-4E4A-B22C-7651AB8F9E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28"/>
                          <a:ext cx="48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17439">
              <a:extLst>
                <a:ext uri="{FF2B5EF4-FFF2-40B4-BE49-F238E27FC236}">
                  <a16:creationId xmlns:a16="http://schemas.microsoft.com/office/drawing/2014/main" id="{15A96765-5207-408A-8A69-6DE7A7220B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7166" imgH="178032" progId="Equation.DSMT4">
                    <p:embed/>
                  </p:oleObj>
                </mc:Choice>
                <mc:Fallback>
                  <p:oleObj r:id="rId8" imgW="127166" imgH="178032" progId="Equation.DSMT4">
                    <p:embed/>
                    <p:pic>
                      <p:nvPicPr>
                        <p:cNvPr id="13317" name="对象 17439">
                          <a:extLst>
                            <a:ext uri="{FF2B5EF4-FFF2-40B4-BE49-F238E27FC236}">
                              <a16:creationId xmlns:a16="http://schemas.microsoft.com/office/drawing/2014/main" id="{31D2DB28-AB2C-4928-8F20-F18ADCAEB2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17440">
              <a:extLst>
                <a:ext uri="{FF2B5EF4-FFF2-40B4-BE49-F238E27FC236}">
                  <a16:creationId xmlns:a16="http://schemas.microsoft.com/office/drawing/2014/main" id="{5C924BCF-F721-4DEC-A12F-670CB518A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" y="610"/>
            <a:ext cx="48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93700" imgH="177800" progId="Equation.DSMT4">
                    <p:embed/>
                  </p:oleObj>
                </mc:Choice>
                <mc:Fallback>
                  <p:oleObj r:id="rId10" imgW="393700" imgH="177800" progId="Equation.DSMT4">
                    <p:embed/>
                    <p:pic>
                      <p:nvPicPr>
                        <p:cNvPr id="13318" name="对象 17440">
                          <a:extLst>
                            <a:ext uri="{FF2B5EF4-FFF2-40B4-BE49-F238E27FC236}">
                              <a16:creationId xmlns:a16="http://schemas.microsoft.com/office/drawing/2014/main" id="{4C78B592-91DA-419D-8CE5-6E69B40D1C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" y="610"/>
                          <a:ext cx="48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17441">
              <a:extLst>
                <a:ext uri="{FF2B5EF4-FFF2-40B4-BE49-F238E27FC236}">
                  <a16:creationId xmlns:a16="http://schemas.microsoft.com/office/drawing/2014/main" id="{FC710C05-3FD9-4100-BAB8-C9FCAE063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" y="383"/>
            <a:ext cx="48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93700" imgH="177800" progId="Equation.DSMT4">
                    <p:embed/>
                  </p:oleObj>
                </mc:Choice>
                <mc:Fallback>
                  <p:oleObj r:id="rId12" imgW="393700" imgH="177800" progId="Equation.DSMT4">
                    <p:embed/>
                    <p:pic>
                      <p:nvPicPr>
                        <p:cNvPr id="13319" name="对象 17441">
                          <a:extLst>
                            <a:ext uri="{FF2B5EF4-FFF2-40B4-BE49-F238E27FC236}">
                              <a16:creationId xmlns:a16="http://schemas.microsoft.com/office/drawing/2014/main" id="{FA1B9C8A-9590-4819-ACDB-B332EFE393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" y="383"/>
                          <a:ext cx="48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17442">
              <a:extLst>
                <a:ext uri="{FF2B5EF4-FFF2-40B4-BE49-F238E27FC236}">
                  <a16:creationId xmlns:a16="http://schemas.microsoft.com/office/drawing/2014/main" id="{9C4079F0-9A34-4183-BE1F-56E9D1A76F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" y="256"/>
            <a:ext cx="48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93700" imgH="177800" progId="Equation.DSMT4">
                    <p:embed/>
                  </p:oleObj>
                </mc:Choice>
                <mc:Fallback>
                  <p:oleObj r:id="rId14" imgW="393700" imgH="177800" progId="Equation.DSMT4">
                    <p:embed/>
                    <p:pic>
                      <p:nvPicPr>
                        <p:cNvPr id="13320" name="对象 17442">
                          <a:extLst>
                            <a:ext uri="{FF2B5EF4-FFF2-40B4-BE49-F238E27FC236}">
                              <a16:creationId xmlns:a16="http://schemas.microsoft.com/office/drawing/2014/main" id="{F07FCAA3-2B34-45E3-B8D3-20E40A2AF7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" y="256"/>
                          <a:ext cx="48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17443">
              <a:extLst>
                <a:ext uri="{FF2B5EF4-FFF2-40B4-BE49-F238E27FC236}">
                  <a16:creationId xmlns:a16="http://schemas.microsoft.com/office/drawing/2014/main" id="{2F5BA02F-E232-4577-80A2-0DCFCB398C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" y="119"/>
            <a:ext cx="48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93700" imgH="177800" progId="Equation.DSMT4">
                    <p:embed/>
                  </p:oleObj>
                </mc:Choice>
                <mc:Fallback>
                  <p:oleObj r:id="rId16" imgW="393700" imgH="177800" progId="Equation.DSMT4">
                    <p:embed/>
                    <p:pic>
                      <p:nvPicPr>
                        <p:cNvPr id="13321" name="对象 17443">
                          <a:extLst>
                            <a:ext uri="{FF2B5EF4-FFF2-40B4-BE49-F238E27FC236}">
                              <a16:creationId xmlns:a16="http://schemas.microsoft.com/office/drawing/2014/main" id="{A6812D50-29E4-44D3-B6EE-50CF053D76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" y="119"/>
                          <a:ext cx="48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17444">
              <a:extLst>
                <a:ext uri="{FF2B5EF4-FFF2-40B4-BE49-F238E27FC236}">
                  <a16:creationId xmlns:a16="http://schemas.microsoft.com/office/drawing/2014/main" id="{701DD7AA-D604-4F5D-B9AB-A0C410CFDA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1" y="2016"/>
            <a:ext cx="45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55600" imgH="177800" progId="Equation.DSMT4">
                    <p:embed/>
                  </p:oleObj>
                </mc:Choice>
                <mc:Fallback>
                  <p:oleObj r:id="rId18" imgW="355600" imgH="177800" progId="Equation.DSMT4">
                    <p:embed/>
                    <p:pic>
                      <p:nvPicPr>
                        <p:cNvPr id="13322" name="对象 17444">
                          <a:extLst>
                            <a:ext uri="{FF2B5EF4-FFF2-40B4-BE49-F238E27FC236}">
                              <a16:creationId xmlns:a16="http://schemas.microsoft.com/office/drawing/2014/main" id="{B311D22B-81C4-4C62-8A13-7EB98A8EF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" y="2016"/>
                          <a:ext cx="45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17445">
              <a:extLst>
                <a:ext uri="{FF2B5EF4-FFF2-40B4-BE49-F238E27FC236}">
                  <a16:creationId xmlns:a16="http://schemas.microsoft.com/office/drawing/2014/main" id="{552402DF-937F-48F1-82B7-3C885C7CC1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1" y="610"/>
            <a:ext cx="16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27166" imgH="165315" progId="Equation.DSMT4">
                    <p:embed/>
                  </p:oleObj>
                </mc:Choice>
                <mc:Fallback>
                  <p:oleObj r:id="rId20" imgW="127166" imgH="165315" progId="Equation.DSMT4">
                    <p:embed/>
                    <p:pic>
                      <p:nvPicPr>
                        <p:cNvPr id="13323" name="对象 17445">
                          <a:extLst>
                            <a:ext uri="{FF2B5EF4-FFF2-40B4-BE49-F238E27FC236}">
                              <a16:creationId xmlns:a16="http://schemas.microsoft.com/office/drawing/2014/main" id="{FB552117-AB27-4F34-8A47-AD14868FB3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610"/>
                          <a:ext cx="16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17446">
              <a:extLst>
                <a:ext uri="{FF2B5EF4-FFF2-40B4-BE49-F238E27FC236}">
                  <a16:creationId xmlns:a16="http://schemas.microsoft.com/office/drawing/2014/main" id="{3BE9728A-25FA-4D4F-AB7D-F55BEBA2BD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0" y="383"/>
            <a:ext cx="16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27166" imgH="178032" progId="Equation.DSMT4">
                    <p:embed/>
                  </p:oleObj>
                </mc:Choice>
                <mc:Fallback>
                  <p:oleObj r:id="rId22" imgW="127166" imgH="178032" progId="Equation.DSMT4">
                    <p:embed/>
                    <p:pic>
                      <p:nvPicPr>
                        <p:cNvPr id="13324" name="对象 17446">
                          <a:extLst>
                            <a:ext uri="{FF2B5EF4-FFF2-40B4-BE49-F238E27FC236}">
                              <a16:creationId xmlns:a16="http://schemas.microsoft.com/office/drawing/2014/main" id="{B0CFFC3A-95AE-463B-BFB7-CBDB9CDB86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383"/>
                          <a:ext cx="16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17447">
              <a:extLst>
                <a:ext uri="{FF2B5EF4-FFF2-40B4-BE49-F238E27FC236}">
                  <a16:creationId xmlns:a16="http://schemas.microsoft.com/office/drawing/2014/main" id="{27086CF9-DD5A-42F1-A2B7-FD3235EA87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0" y="263"/>
            <a:ext cx="16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27166" imgH="165315" progId="Equation.DSMT4">
                    <p:embed/>
                  </p:oleObj>
                </mc:Choice>
                <mc:Fallback>
                  <p:oleObj r:id="rId24" imgW="127166" imgH="165315" progId="Equation.DSMT4">
                    <p:embed/>
                    <p:pic>
                      <p:nvPicPr>
                        <p:cNvPr id="13325" name="对象 17447">
                          <a:extLst>
                            <a:ext uri="{FF2B5EF4-FFF2-40B4-BE49-F238E27FC236}">
                              <a16:creationId xmlns:a16="http://schemas.microsoft.com/office/drawing/2014/main" id="{16EDF6BF-73F0-4FA5-AF34-A6A6D00CB3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63"/>
                          <a:ext cx="16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17448">
              <a:extLst>
                <a:ext uri="{FF2B5EF4-FFF2-40B4-BE49-F238E27FC236}">
                  <a16:creationId xmlns:a16="http://schemas.microsoft.com/office/drawing/2014/main" id="{C0E9CCD4-C23A-4E69-981B-4B4838AA51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1" y="143"/>
            <a:ext cx="17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27166" imgH="178032" progId="Equation.DSMT4">
                    <p:embed/>
                  </p:oleObj>
                </mc:Choice>
                <mc:Fallback>
                  <p:oleObj r:id="rId26" imgW="127166" imgH="178032" progId="Equation.DSMT4">
                    <p:embed/>
                    <p:pic>
                      <p:nvPicPr>
                        <p:cNvPr id="13326" name="对象 17448">
                          <a:extLst>
                            <a:ext uri="{FF2B5EF4-FFF2-40B4-BE49-F238E27FC236}">
                              <a16:creationId xmlns:a16="http://schemas.microsoft.com/office/drawing/2014/main" id="{F7888158-7ACD-411E-8B51-E005EFACC5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143"/>
                          <a:ext cx="17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7449">
              <a:extLst>
                <a:ext uri="{FF2B5EF4-FFF2-40B4-BE49-F238E27FC236}">
                  <a16:creationId xmlns:a16="http://schemas.microsoft.com/office/drawing/2014/main" id="{DD655AFB-10F8-454A-ADF2-6AA0205515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0" y="20"/>
            <a:ext cx="63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406753" imgH="139821" progId="Equation.DSMT4">
                    <p:embed/>
                  </p:oleObj>
                </mc:Choice>
                <mc:Fallback>
                  <p:oleObj r:id="rId28" imgW="406753" imgH="139821" progId="Equation.DSMT4">
                    <p:embed/>
                    <p:pic>
                      <p:nvPicPr>
                        <p:cNvPr id="13327" name="对象 17449">
                          <a:extLst>
                            <a:ext uri="{FF2B5EF4-FFF2-40B4-BE49-F238E27FC236}">
                              <a16:creationId xmlns:a16="http://schemas.microsoft.com/office/drawing/2014/main" id="{BCE2510C-240E-404F-9109-ABD7646EA3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20"/>
                          <a:ext cx="63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38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4BD58-2E44-46F9-901D-B7434338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目标：不浪费时间！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30067-9D67-4084-AEE1-6DB9282B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先了解：每个人的情况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主要目的：科研的思维方式和良好习惯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内容：强场物理（理论）、数值方法（编程）</a:t>
            </a:r>
          </a:p>
        </p:txBody>
      </p:sp>
    </p:spTree>
    <p:extLst>
      <p:ext uri="{BB962C8B-B14F-4D97-AF65-F5344CB8AC3E}">
        <p14:creationId xmlns:p14="http://schemas.microsoft.com/office/powerpoint/2010/main" val="18293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70C776-47AE-49A4-9F9F-628A6B4F3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1152525"/>
            <a:ext cx="7594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ea typeface="楷体_GB2312" pitchFamily="1" charset="-122"/>
              </a:rPr>
              <a:t>Schrodinger</a:t>
            </a:r>
            <a:r>
              <a:rPr lang="en-US" altLang="zh-CN" sz="2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方程适用于相对论还是非相对论？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912F00-9F44-4345-A444-DCCD327F3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1960563"/>
            <a:ext cx="7504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由平面简谐波表达式和非相对论能量关系推导</a:t>
            </a: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一维自由</a:t>
            </a:r>
            <a:r>
              <a:rPr lang="en-US" altLang="zh-CN" sz="2800" b="1">
                <a:solidFill>
                  <a:srgbClr val="FF0000"/>
                </a:solidFill>
                <a:ea typeface="楷体_GB2312" pitchFamily="1" charset="-122"/>
                <a:sym typeface="宋体" panose="02010600030101010101" pitchFamily="2" charset="-122"/>
              </a:rPr>
              <a:t>Schrodinger</a:t>
            </a:r>
            <a:r>
              <a:rPr lang="en-US" alt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方程</a:t>
            </a:r>
          </a:p>
        </p:txBody>
      </p:sp>
      <p:graphicFrame>
        <p:nvGraphicFramePr>
          <p:cNvPr id="4" name="对象 3">
            <a:hlinkClick r:id="" action="ppaction://ole?verb=1"/>
            <a:extLst>
              <a:ext uri="{FF2B5EF4-FFF2-40B4-BE49-F238E27FC236}">
                <a16:creationId xmlns:a16="http://schemas.microsoft.com/office/drawing/2014/main" id="{77AC0AB4-9900-4D3D-98C4-DD517D59E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066283"/>
              </p:ext>
            </p:extLst>
          </p:nvPr>
        </p:nvGraphicFramePr>
        <p:xfrm>
          <a:off x="1344613" y="3211513"/>
          <a:ext cx="73152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760" imgH="228600" progId="Equation.3">
                  <p:embed/>
                </p:oleObj>
              </mc:Choice>
              <mc:Fallback>
                <p:oleObj name="公式" r:id="rId2" imgW="2336760" imgH="228600" progId="Equation.3">
                  <p:embed/>
                  <p:pic>
                    <p:nvPicPr>
                      <p:cNvPr id="14338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D1935EF-9E64-465E-8872-068257AEB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211513"/>
                        <a:ext cx="73152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1"/>
            <a:extLst>
              <a:ext uri="{FF2B5EF4-FFF2-40B4-BE49-F238E27FC236}">
                <a16:creationId xmlns:a16="http://schemas.microsoft.com/office/drawing/2014/main" id="{EACEC1B3-FB9B-4DCB-A66F-201B3B592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44973"/>
              </p:ext>
            </p:extLst>
          </p:nvPr>
        </p:nvGraphicFramePr>
        <p:xfrm>
          <a:off x="2219325" y="4194175"/>
          <a:ext cx="43624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58640" imgH="419040" progId="Equation.KSEE3">
                  <p:embed/>
                </p:oleObj>
              </mc:Choice>
              <mc:Fallback>
                <p:oleObj r:id="rId4" imgW="1358640" imgH="419040" progId="Equation.KSEE3">
                  <p:embed/>
                  <p:pic>
                    <p:nvPicPr>
                      <p:cNvPr id="14339" name="对象 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F28EE86-7939-4CBF-8471-A2171AD65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194175"/>
                        <a:ext cx="436245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21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59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06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6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85099-460B-4B57-B3B5-4AAF2FC5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80BE6-AB2A-40C8-91F7-9C08FAE3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良好记录、推导习惯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有问题随时提问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325008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005F0-6488-4138-B52B-1AB913FB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29811CE5-60E2-472E-BE59-BD0480461C6C}"/>
              </a:ext>
            </a:extLst>
          </p:cNvPr>
          <p:cNvGrpSpPr>
            <a:grpSpLocks/>
          </p:cNvGrpSpPr>
          <p:nvPr/>
        </p:nvGrpSpPr>
        <p:grpSpPr bwMode="auto">
          <a:xfrm>
            <a:off x="4632325" y="1357313"/>
            <a:ext cx="5402263" cy="4752975"/>
            <a:chOff x="2363" y="1061"/>
            <a:chExt cx="3397" cy="3104"/>
          </a:xfrm>
        </p:grpSpPr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B8C59C15-963C-4C80-8D04-D84CAE532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3" y="1061"/>
              <a:ext cx="3397" cy="3104"/>
              <a:chOff x="2363" y="1061"/>
              <a:chExt cx="3397" cy="3104"/>
            </a:xfrm>
          </p:grpSpPr>
          <p:pic>
            <p:nvPicPr>
              <p:cNvPr id="12" name="Picture 9">
                <a:extLst>
                  <a:ext uri="{FF2B5EF4-FFF2-40B4-BE49-F238E27FC236}">
                    <a16:creationId xmlns:a16="http://schemas.microsoft.com/office/drawing/2014/main" id="{F420C1BF-0C90-400A-9263-7C52769FDD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061"/>
                <a:ext cx="3387" cy="3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D8918868-8A81-4C33-A6FE-0E4BF0609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" y="1548"/>
                <a:ext cx="336" cy="2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2242160D-658B-4003-BB3D-D986350C8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690"/>
              <a:ext cx="374" cy="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14E19A80-684B-4E21-A66D-EA6EA394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3D1B2E84-6C91-4102-8774-361F9F74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id="{618C19BA-9AF1-491D-A67E-5CDFB8C6AA3B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78466"/>
              </p:ext>
            </p:extLst>
          </p:nvPr>
        </p:nvGraphicFramePr>
        <p:xfrm>
          <a:off x="2111375" y="3590925"/>
          <a:ext cx="20161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1026" name="Object 17">
                        <a:extLst>
                          <a:ext uri="{FF2B5EF4-FFF2-40B4-BE49-F238E27FC236}">
                            <a16:creationId xmlns:a16="http://schemas.microsoft.com/office/drawing/2014/main" id="{AB3D859F-5DDF-4559-958F-F834247CD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590925"/>
                        <a:ext cx="20161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27">
            <a:extLst>
              <a:ext uri="{FF2B5EF4-FFF2-40B4-BE49-F238E27FC236}">
                <a16:creationId xmlns:a16="http://schemas.microsoft.com/office/drawing/2014/main" id="{6DB27FC7-A0F3-4046-AE6F-125FFDF7893C}"/>
              </a:ext>
            </a:extLst>
          </p:cNvPr>
          <p:cNvGrpSpPr>
            <a:grpSpLocks/>
          </p:cNvGrpSpPr>
          <p:nvPr/>
        </p:nvGrpSpPr>
        <p:grpSpPr bwMode="auto">
          <a:xfrm>
            <a:off x="1679575" y="1501775"/>
            <a:ext cx="2665413" cy="931863"/>
            <a:chOff x="2554288" y="936625"/>
            <a:chExt cx="4535487" cy="1265238"/>
          </a:xfrm>
        </p:grpSpPr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66E02CDD-C3A4-488B-9F6C-618118EE6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1285875"/>
              <a:ext cx="1106487" cy="915988"/>
            </a:xfrm>
            <a:prstGeom prst="irregularSeal2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E</a:t>
              </a: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E02EBE9C-8141-49F5-960A-98F025745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312863"/>
              <a:ext cx="1114425" cy="295275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31F93AD8-10BB-41EA-B3C0-5CC267E82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9088" y="936625"/>
              <a:ext cx="420687" cy="457200"/>
              <a:chOff x="3037" y="789"/>
              <a:chExt cx="265" cy="288"/>
            </a:xfrm>
          </p:grpSpPr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6815DC85-0A7C-4502-B781-C5E1C908C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836"/>
                <a:ext cx="204" cy="20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Text Box 10">
                <a:extLst>
                  <a:ext uri="{FF2B5EF4-FFF2-40B4-BE49-F238E27FC236}">
                    <a16:creationId xmlns:a16="http://schemas.microsoft.com/office/drawing/2014/main" id="{10702EB2-2778-443C-A348-E3E1C5F7BD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7" y="789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e</a:t>
                </a:r>
                <a:r>
                  <a:rPr lang="en-US" altLang="zh-CN" baseline="30000"/>
                  <a:t>–</a:t>
                </a:r>
                <a:endParaRPr lang="en-US" altLang="zh-CN"/>
              </a:p>
            </p:txBody>
          </p:sp>
        </p:grpSp>
        <p:grpSp>
          <p:nvGrpSpPr>
            <p:cNvPr id="21" name="Group 11">
              <a:extLst>
                <a:ext uri="{FF2B5EF4-FFF2-40B4-BE49-F238E27FC236}">
                  <a16:creationId xmlns:a16="http://schemas.microsoft.com/office/drawing/2014/main" id="{05D31FD7-A1C1-463D-ACFE-84FAB3AE3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4288" y="1158875"/>
              <a:ext cx="433387" cy="457200"/>
              <a:chOff x="2422" y="1347"/>
              <a:chExt cx="273" cy="288"/>
            </a:xfrm>
          </p:grpSpPr>
          <p:sp>
            <p:nvSpPr>
              <p:cNvPr id="23" name="Oval 12">
                <a:extLst>
                  <a:ext uri="{FF2B5EF4-FFF2-40B4-BE49-F238E27FC236}">
                    <a16:creationId xmlns:a16="http://schemas.microsoft.com/office/drawing/2014/main" id="{797E6E40-61B8-419A-B864-B1D6324A6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394"/>
                <a:ext cx="204" cy="208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BD4F4F8B-B069-4A3B-A8BF-AA1B66A60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2" y="1347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e</a:t>
                </a:r>
                <a:r>
                  <a:rPr lang="en-US" altLang="zh-CN" baseline="30000"/>
                  <a:t>+</a:t>
                </a:r>
                <a:endParaRPr lang="en-US" altLang="zh-CN"/>
              </a:p>
            </p:txBody>
          </p:sp>
        </p:grp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C6626F6E-9492-40B8-8031-BC53C06CD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4025" y="1495425"/>
              <a:ext cx="1208088" cy="352425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TextBox 24">
            <a:extLst>
              <a:ext uri="{FF2B5EF4-FFF2-40B4-BE49-F238E27FC236}">
                <a16:creationId xmlns:a16="http://schemas.microsoft.com/office/drawing/2014/main" id="{B7C873B1-4902-4C98-A691-DDFCCF795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2654300"/>
            <a:ext cx="2503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光    物质</a:t>
            </a:r>
          </a:p>
        </p:txBody>
      </p:sp>
      <p:sp>
        <p:nvSpPr>
          <p:cNvPr id="28" name="右箭头 25">
            <a:extLst>
              <a:ext uri="{FF2B5EF4-FFF2-40B4-BE49-F238E27FC236}">
                <a16:creationId xmlns:a16="http://schemas.microsoft.com/office/drawing/2014/main" id="{DC853C78-C0D0-4084-B823-FDCD94E8196C}"/>
              </a:ext>
            </a:extLst>
          </p:cNvPr>
          <p:cNvSpPr/>
          <p:nvPr/>
        </p:nvSpPr>
        <p:spPr>
          <a:xfrm>
            <a:off x="2471738" y="2941638"/>
            <a:ext cx="720725" cy="144462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右箭头 26">
            <a:extLst>
              <a:ext uri="{FF2B5EF4-FFF2-40B4-BE49-F238E27FC236}">
                <a16:creationId xmlns:a16="http://schemas.microsoft.com/office/drawing/2014/main" id="{959396E0-D53C-4CBA-9899-1BA8D36C964B}"/>
              </a:ext>
            </a:extLst>
          </p:cNvPr>
          <p:cNvSpPr/>
          <p:nvPr/>
        </p:nvSpPr>
        <p:spPr>
          <a:xfrm rot="10989564" flipV="1">
            <a:off x="4203700" y="2032000"/>
            <a:ext cx="936625" cy="192088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6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8C6549F-0B3C-4679-8461-B2B48CF983FC}"/>
              </a:ext>
            </a:extLst>
          </p:cNvPr>
          <p:cNvSpPr txBox="1"/>
          <p:nvPr/>
        </p:nvSpPr>
        <p:spPr>
          <a:xfrm flipH="1">
            <a:off x="338526" y="341562"/>
            <a:ext cx="285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Dirac equation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496D3F-5555-4F5C-94D5-059CEE88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5" y="1221101"/>
            <a:ext cx="6553200" cy="1247775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5054B28-C431-4467-9CF8-EBBB3D9CC810}"/>
              </a:ext>
            </a:extLst>
          </p:cNvPr>
          <p:cNvCxnSpPr/>
          <p:nvPr/>
        </p:nvCxnSpPr>
        <p:spPr bwMode="auto">
          <a:xfrm>
            <a:off x="7757319" y="3278323"/>
            <a:ext cx="1869521" cy="0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3">
            <a:extLst>
              <a:ext uri="{FF2B5EF4-FFF2-40B4-BE49-F238E27FC236}">
                <a16:creationId xmlns:a16="http://schemas.microsoft.com/office/drawing/2014/main" id="{F5093115-6611-47F7-8144-E36EE7145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6872" y="898597"/>
            <a:ext cx="1742342" cy="193899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正能级</a:t>
            </a:r>
            <a:endParaRPr lang="en-US" altLang="zh-CN" sz="2000" b="1" dirty="0"/>
          </a:p>
          <a:p>
            <a:pPr eaLnBrk="1" hangingPunct="1"/>
            <a:endParaRPr lang="en-US" altLang="zh-CN" sz="2000" b="1" dirty="0"/>
          </a:p>
          <a:p>
            <a:pPr eaLnBrk="1" hangingPunct="1"/>
            <a:endParaRPr lang="en-US" altLang="zh-CN" sz="2000" b="1" dirty="0"/>
          </a:p>
          <a:p>
            <a:pPr eaLnBrk="1" hangingPunct="1"/>
            <a:endParaRPr lang="en-US" altLang="zh-CN" sz="2000" b="1" dirty="0"/>
          </a:p>
          <a:p>
            <a:pPr eaLnBrk="1" hangingPunct="1"/>
            <a:endParaRPr lang="en-US" altLang="zh-CN" sz="2000" b="1" dirty="0"/>
          </a:p>
          <a:p>
            <a:pPr eaLnBrk="1" hangingPunct="1"/>
            <a:endParaRPr lang="zh-CN" altLang="en-US" sz="2000" b="1" dirty="0"/>
          </a:p>
        </p:txBody>
      </p:sp>
      <p:sp>
        <p:nvSpPr>
          <p:cNvPr id="35" name="TextBox 54">
            <a:extLst>
              <a:ext uri="{FF2B5EF4-FFF2-40B4-BE49-F238E27FC236}">
                <a16:creationId xmlns:a16="http://schemas.microsoft.com/office/drawing/2014/main" id="{3353BB57-A4C6-4455-AAE3-69D2843C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466" y="3786488"/>
            <a:ext cx="1783747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</a:rPr>
              <a:t>负能级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/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/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/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/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/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/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11A2FCD-D829-40D7-9BA9-2A730554DAF9}"/>
              </a:ext>
            </a:extLst>
          </p:cNvPr>
          <p:cNvCxnSpPr/>
          <p:nvPr/>
        </p:nvCxnSpPr>
        <p:spPr bwMode="auto">
          <a:xfrm flipV="1">
            <a:off x="9045443" y="2468876"/>
            <a:ext cx="0" cy="1510267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6FACCCFE-1266-4E39-8195-6B1E30C8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1" y="2837589"/>
            <a:ext cx="5533446" cy="29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98920-5E5E-4C90-90F4-9BB0C4B2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09" y="124096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分子能级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含时微扰（薛定谔方程）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正负电子对产生（狄拉克方程）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76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370E7E7-6F88-449B-BEEF-781FA063A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539750"/>
            <a:ext cx="6059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原子光谱研究与玻尔模型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E169CF9-80D0-4F0E-A37F-2CB727A4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300538"/>
            <a:ext cx="7785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仿宋_GB2312" pitchFamily="1" charset="-122"/>
              </a:rPr>
              <a:t>★1853</a:t>
            </a:r>
            <a:r>
              <a:rPr lang="zh-CN" altLang="en-US" sz="2800" b="1">
                <a:ea typeface="仿宋_GB2312" pitchFamily="1" charset="-122"/>
              </a:rPr>
              <a:t>年，瑞典人</a:t>
            </a:r>
            <a:r>
              <a:rPr lang="en-US" altLang="zh-CN" sz="2800" b="1">
                <a:solidFill>
                  <a:srgbClr val="FF3300"/>
                </a:solidFill>
                <a:ea typeface="仿宋_GB2312" pitchFamily="1" charset="-122"/>
              </a:rPr>
              <a:t>A. J. Ångström</a:t>
            </a:r>
            <a:r>
              <a:rPr lang="zh-CN" altLang="en-US" sz="2800" b="1">
                <a:ea typeface="仿宋_GB2312" pitchFamily="1" charset="-122"/>
              </a:rPr>
              <a:t>测得氢可见光光谱的</a:t>
            </a:r>
            <a:r>
              <a:rPr lang="zh-CN" altLang="en-US" sz="2800" b="1" u="sng">
                <a:ea typeface="仿宋_GB2312" pitchFamily="1" charset="-122"/>
              </a:rPr>
              <a:t>红线</a:t>
            </a:r>
            <a:r>
              <a:rPr lang="zh-CN" altLang="en-US" sz="2800" b="1">
                <a:ea typeface="仿宋_GB2312" pitchFamily="1" charset="-122"/>
              </a:rPr>
              <a:t>，</a:t>
            </a:r>
            <a:endParaRPr lang="zh-CN" altLang="en-US" sz="2800" b="1">
              <a:solidFill>
                <a:srgbClr val="FF3300"/>
              </a:solidFill>
              <a:ea typeface="仿宋_GB2312" pitchFamily="1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D3C7EDA-541D-4475-B8B7-3BF073C1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475" y="4803775"/>
            <a:ext cx="5543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——Å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（埃）即由此得来。</a:t>
            </a:r>
          </a:p>
        </p:txBody>
      </p:sp>
      <p:grpSp>
        <p:nvGrpSpPr>
          <p:cNvPr id="5" name="组合 6148">
            <a:extLst>
              <a:ext uri="{FF2B5EF4-FFF2-40B4-BE49-F238E27FC236}">
                <a16:creationId xmlns:a16="http://schemas.microsoft.com/office/drawing/2014/main" id="{C24C3B12-80E7-44C7-9D44-720CBC47C07D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1979613"/>
            <a:ext cx="6616700" cy="2247900"/>
            <a:chOff x="0" y="0"/>
            <a:chExt cx="4168" cy="1515"/>
          </a:xfrm>
        </p:grpSpPr>
        <p:pic>
          <p:nvPicPr>
            <p:cNvPr id="6" name="Picture 9" descr="氢光谱">
              <a:extLst>
                <a:ext uri="{FF2B5EF4-FFF2-40B4-BE49-F238E27FC236}">
                  <a16:creationId xmlns:a16="http://schemas.microsoft.com/office/drawing/2014/main" id="{2BE40607-A5CB-4B07-8B42-7F06A6261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" y="0"/>
              <a:ext cx="3840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22E2E195-065E-4EBC-B400-4CCCECF53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1224"/>
              <a:ext cx="4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红</a:t>
              </a:r>
              <a:endParaRPr lang="zh-CN" altLang="en-US" sz="20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264020AD-BC33-4298-B87A-C1B5FAD58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1248"/>
              <a:ext cx="49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蓝</a:t>
              </a:r>
              <a:endParaRPr lang="zh-CN" altLang="en-US" sz="2000"/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CE5EECCC-A3C2-4249-A3EF-A0039B0AA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212"/>
              <a:ext cx="51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紫</a:t>
              </a:r>
              <a:endParaRPr lang="zh-CN" altLang="en-US" sz="2000"/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A9FC39F6-F8DB-4AC8-BF49-CDA83294F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10"/>
              <a:ext cx="110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6562.8Å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67DF2F0A-5363-4151-B204-A4917A9BB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" y="991"/>
              <a:ext cx="92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4340.5Å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925729CF-8F55-4D19-868B-AC20F5A4C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1013"/>
              <a:ext cx="110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4861.3Å</a:t>
              </a:r>
            </a:p>
          </p:txBody>
        </p:sp>
      </p:grpSp>
      <p:sp>
        <p:nvSpPr>
          <p:cNvPr id="13" name="Rectangle 16">
            <a:extLst>
              <a:ext uri="{FF2B5EF4-FFF2-40B4-BE49-F238E27FC236}">
                <a16:creationId xmlns:a16="http://schemas.microsoft.com/office/drawing/2014/main" id="{73E80662-019C-449B-A3B5-EFCE523C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133191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ea typeface="黑体" panose="02010609060101010101" pitchFamily="49" charset="-122"/>
              </a:rPr>
              <a:t>氢原子的可见光光谱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C7F5D1D9-AB85-4FEC-A925-60183FD44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588000"/>
            <a:ext cx="8424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仿宋_GB2312" pitchFamily="1" charset="-122"/>
              </a:rPr>
              <a:t>★</a:t>
            </a:r>
            <a:r>
              <a:rPr lang="zh-CN" altLang="en-US" sz="2800" b="1">
                <a:ea typeface="仿宋_GB2312" pitchFamily="1" charset="-122"/>
              </a:rPr>
              <a:t>到</a:t>
            </a:r>
            <a:r>
              <a:rPr lang="en-US" altLang="zh-CN" sz="2800" b="1">
                <a:ea typeface="仿宋_GB2312" pitchFamily="1" charset="-122"/>
              </a:rPr>
              <a:t>1885</a:t>
            </a:r>
            <a:r>
              <a:rPr lang="zh-CN" altLang="en-US" sz="2800" b="1">
                <a:ea typeface="仿宋_GB2312" pitchFamily="1" charset="-122"/>
              </a:rPr>
              <a:t>年，观测到的氢原子光谱线已有</a:t>
            </a:r>
            <a:r>
              <a:rPr lang="en-US" altLang="zh-CN" sz="2800" b="1">
                <a:ea typeface="仿宋_GB2312" pitchFamily="1" charset="-122"/>
              </a:rPr>
              <a:t>14</a:t>
            </a:r>
            <a:r>
              <a:rPr lang="zh-CN" altLang="en-US" sz="2800" b="1">
                <a:ea typeface="仿宋_GB2312" pitchFamily="1" charset="-122"/>
              </a:rPr>
              <a:t>条，</a:t>
            </a:r>
          </a:p>
        </p:txBody>
      </p:sp>
    </p:spTree>
    <p:extLst>
      <p:ext uri="{BB962C8B-B14F-4D97-AF65-F5344CB8AC3E}">
        <p14:creationId xmlns:p14="http://schemas.microsoft.com/office/powerpoint/2010/main" val="28734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4E1DF9C9-C219-46DC-8628-D3FE78C39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347663"/>
            <a:ext cx="891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>
                <a:ea typeface="仿宋_GB2312" pitchFamily="1" charset="-122"/>
              </a:rPr>
              <a:t>★ 1885</a:t>
            </a:r>
            <a:r>
              <a:rPr lang="zh-CN" altLang="en-US" sz="2800" b="1">
                <a:ea typeface="仿宋_GB2312" pitchFamily="1" charset="-122"/>
              </a:rPr>
              <a:t>年</a:t>
            </a:r>
            <a:r>
              <a:rPr lang="en-US" altLang="zh-CN" sz="2800" b="1">
                <a:ea typeface="仿宋_GB2312" pitchFamily="1" charset="-122"/>
              </a:rPr>
              <a:t>, </a:t>
            </a:r>
            <a:r>
              <a:rPr lang="zh-CN" altLang="en-US" sz="2800" b="1">
                <a:solidFill>
                  <a:schemeClr val="accent2"/>
                </a:solidFill>
                <a:ea typeface="仿宋_GB2312" pitchFamily="1" charset="-122"/>
              </a:rPr>
              <a:t>巴耳末</a:t>
            </a:r>
            <a:r>
              <a:rPr lang="en-US" altLang="zh-CN" sz="2800" b="1">
                <a:solidFill>
                  <a:schemeClr val="accent2"/>
                </a:solidFill>
                <a:ea typeface="仿宋_GB2312" pitchFamily="1" charset="-122"/>
              </a:rPr>
              <a:t>(J. J. Balmer)</a:t>
            </a:r>
            <a:r>
              <a:rPr lang="en-US" altLang="zh-CN" sz="2800" b="1">
                <a:ea typeface="仿宋_GB2312" pitchFamily="1" charset="-122"/>
              </a:rPr>
              <a:t> </a:t>
            </a:r>
            <a:r>
              <a:rPr lang="zh-CN" altLang="en-US" sz="2800" b="1">
                <a:ea typeface="仿宋_GB2312" pitchFamily="1" charset="-122"/>
              </a:rPr>
              <a:t>可见光谱经验公式：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E9BC41F-37E9-400B-A8BD-23FDF7E66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76990"/>
              </p:ext>
            </p:extLst>
          </p:nvPr>
        </p:nvGraphicFramePr>
        <p:xfrm>
          <a:off x="2887663" y="892175"/>
          <a:ext cx="49212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68305" imgH="406048" progId="Equation.DSMT4">
                  <p:embed/>
                </p:oleObj>
              </mc:Choice>
              <mc:Fallback>
                <p:oleObj r:id="rId3" imgW="2068305" imgH="406048" progId="Equation.DSMT4">
                  <p:embed/>
                  <p:pic>
                    <p:nvPicPr>
                      <p:cNvPr id="7171" name="对象 7170">
                        <a:extLst>
                          <a:ext uri="{FF2B5EF4-FFF2-40B4-BE49-F238E27FC236}">
                            <a16:creationId xmlns:a16="http://schemas.microsoft.com/office/drawing/2014/main" id="{1B5D9FFD-887D-4373-8ABA-2EDC12FBF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892175"/>
                        <a:ext cx="49212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2710C339-76BE-42B5-A2C9-BF9B7345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185896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B </a:t>
            </a:r>
            <a:r>
              <a:rPr lang="en-US" altLang="zh-CN" sz="2800" b="1"/>
              <a:t>= 3645.6Å</a:t>
            </a:r>
            <a:r>
              <a:rPr lang="zh-CN" altLang="en-US" sz="2800" b="1"/>
              <a:t>（经验常数）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A09550-C39C-4A8F-AD7D-8ED7643C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435225"/>
            <a:ext cx="8789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仿宋_GB2312" pitchFamily="1" charset="-122"/>
              </a:rPr>
              <a:t>★ </a:t>
            </a:r>
            <a:r>
              <a:rPr lang="zh-CN" altLang="en-US" sz="2800" b="1">
                <a:ea typeface="仿宋_GB2312" pitchFamily="1" charset="-122"/>
                <a:sym typeface="Monotype Sorts" pitchFamily="2" charset="2"/>
              </a:rPr>
              <a:t>后来发现在</a:t>
            </a:r>
            <a:r>
              <a:rPr lang="zh-CN" altLang="en-US" sz="2800" b="1" u="sng">
                <a:ea typeface="仿宋_GB2312" pitchFamily="1" charset="-122"/>
                <a:sym typeface="Monotype Sorts" pitchFamily="2" charset="2"/>
              </a:rPr>
              <a:t>紫外区</a:t>
            </a:r>
            <a:r>
              <a:rPr lang="zh-CN" altLang="en-US" sz="2800" b="1">
                <a:ea typeface="仿宋_GB2312" pitchFamily="1" charset="-122"/>
                <a:sym typeface="Monotype Sorts" pitchFamily="2" charset="2"/>
              </a:rPr>
              <a:t>和</a:t>
            </a:r>
            <a:r>
              <a:rPr lang="zh-CN" altLang="en-US" sz="2800" b="1" u="sng">
                <a:ea typeface="仿宋_GB2312" pitchFamily="1" charset="-122"/>
                <a:sym typeface="Monotype Sorts" pitchFamily="2" charset="2"/>
              </a:rPr>
              <a:t>红外区</a:t>
            </a:r>
            <a:r>
              <a:rPr lang="zh-CN" altLang="en-US" sz="2800" b="1">
                <a:ea typeface="仿宋_GB2312" pitchFamily="1" charset="-122"/>
                <a:sym typeface="Monotype Sorts" pitchFamily="2" charset="2"/>
              </a:rPr>
              <a:t>，还存在其他谱线系。    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6BF149E-518F-42E9-9B49-5D0596C99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75682"/>
              </p:ext>
            </p:extLst>
          </p:nvPr>
        </p:nvGraphicFramePr>
        <p:xfrm>
          <a:off x="2382838" y="4019550"/>
          <a:ext cx="25209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90683" imgH="400042" progId="Equation.DSMT4">
                  <p:embed/>
                </p:oleObj>
              </mc:Choice>
              <mc:Fallback>
                <p:oleObj r:id="rId5" imgW="990683" imgH="400042" progId="Equation.DSMT4">
                  <p:embed/>
                  <p:pic>
                    <p:nvPicPr>
                      <p:cNvPr id="7174" name="对象 7173">
                        <a:extLst>
                          <a:ext uri="{FF2B5EF4-FFF2-40B4-BE49-F238E27FC236}">
                            <a16:creationId xmlns:a16="http://schemas.microsoft.com/office/drawing/2014/main" id="{7BB6AF85-BBFF-4D50-A0C1-36E76C766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019550"/>
                        <a:ext cx="25209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CD28D63-9BEE-4D52-B854-19049AEE8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424753"/>
              </p:ext>
            </p:extLst>
          </p:nvPr>
        </p:nvGraphicFramePr>
        <p:xfrm>
          <a:off x="5551488" y="4164013"/>
          <a:ext cx="2016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00105" imgH="190573" progId="Equation.DSMT4">
                  <p:embed/>
                </p:oleObj>
              </mc:Choice>
              <mc:Fallback>
                <p:oleObj r:id="rId7" imgW="800105" imgH="190573" progId="Equation.DSMT4">
                  <p:embed/>
                  <p:pic>
                    <p:nvPicPr>
                      <p:cNvPr id="7175" name="对象 7174">
                        <a:extLst>
                          <a:ext uri="{FF2B5EF4-FFF2-40B4-BE49-F238E27FC236}">
                            <a16:creationId xmlns:a16="http://schemas.microsoft.com/office/drawing/2014/main" id="{F993A982-400E-4289-A04F-030958901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64013"/>
                        <a:ext cx="2016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DE613F8-7259-4C60-8F9F-B75C27F29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49"/>
              </p:ext>
            </p:extLst>
          </p:nvPr>
        </p:nvGraphicFramePr>
        <p:xfrm>
          <a:off x="5551488" y="4700588"/>
          <a:ext cx="3717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86024" imgH="190573" progId="Equation.DSMT4">
                  <p:embed/>
                </p:oleObj>
              </mc:Choice>
              <mc:Fallback>
                <p:oleObj r:id="rId9" imgW="1486024" imgH="190573" progId="Equation.DSMT4">
                  <p:embed/>
                  <p:pic>
                    <p:nvPicPr>
                      <p:cNvPr id="7176" name="对象 7175">
                        <a:extLst>
                          <a:ext uri="{FF2B5EF4-FFF2-40B4-BE49-F238E27FC236}">
                            <a16:creationId xmlns:a16="http://schemas.microsoft.com/office/drawing/2014/main" id="{3B54B090-9C70-4BC0-805B-D3E6A2F83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700588"/>
                        <a:ext cx="37179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B1FEF45-CC73-4B87-A207-4E8266F74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26355"/>
              </p:ext>
            </p:extLst>
          </p:nvPr>
        </p:nvGraphicFramePr>
        <p:xfrm>
          <a:off x="2455863" y="5892800"/>
          <a:ext cx="37290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400183" imgH="180855" progId="Equation.DSMT4">
                  <p:embed/>
                </p:oleObj>
              </mc:Choice>
              <mc:Fallback>
                <p:oleObj r:id="rId11" imgW="1400183" imgH="180855" progId="Equation.DSMT4">
                  <p:embed/>
                  <p:pic>
                    <p:nvPicPr>
                      <p:cNvPr id="7177" name="对象 7176">
                        <a:extLst>
                          <a:ext uri="{FF2B5EF4-FFF2-40B4-BE49-F238E27FC236}">
                            <a16:creationId xmlns:a16="http://schemas.microsoft.com/office/drawing/2014/main" id="{96E6F7B2-7476-4AD8-A9BD-BC77D15F6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5892800"/>
                        <a:ext cx="37290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>
            <a:extLst>
              <a:ext uri="{FF2B5EF4-FFF2-40B4-BE49-F238E27FC236}">
                <a16:creationId xmlns:a16="http://schemas.microsoft.com/office/drawing/2014/main" id="{7E84527F-499C-4626-B2C2-D6CF1DED0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5892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华文新魏" panose="02010800040101010101" pitchFamily="2" charset="-122"/>
              </a:rPr>
              <a:t>里德伯常量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23318CF-33C5-4F6B-83A1-5A94A6AEE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33907"/>
              </p:ext>
            </p:extLst>
          </p:nvPr>
        </p:nvGraphicFramePr>
        <p:xfrm>
          <a:off x="2444750" y="4956175"/>
          <a:ext cx="10715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09500" imgH="400042" progId="Equation.DSMT4">
                  <p:embed/>
                </p:oleObj>
              </mc:Choice>
              <mc:Fallback>
                <p:oleObj r:id="rId13" imgW="409500" imgH="400042" progId="Equation.DSMT4">
                  <p:embed/>
                  <p:pic>
                    <p:nvPicPr>
                      <p:cNvPr id="7179" name="对象 7178">
                        <a:extLst>
                          <a:ext uri="{FF2B5EF4-FFF2-40B4-BE49-F238E27FC236}">
                            <a16:creationId xmlns:a16="http://schemas.microsoft.com/office/drawing/2014/main" id="{A6E9A440-2D3C-4F35-93D5-A4DE7280F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956175"/>
                        <a:ext cx="1071563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>
            <a:extLst>
              <a:ext uri="{FF2B5EF4-FFF2-40B4-BE49-F238E27FC236}">
                <a16:creationId xmlns:a16="http://schemas.microsoft.com/office/drawing/2014/main" id="{B4BACAA0-4FA6-49A7-B6AB-2EDF18F5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5243513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波数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DA17956-3DDA-4B4D-A197-56C886F2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114675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仿宋_GB2312" pitchFamily="1" charset="-122"/>
              </a:rPr>
              <a:t>★ 1889</a:t>
            </a:r>
            <a:r>
              <a:rPr lang="zh-CN" altLang="en-US" sz="2800" b="1">
                <a:ea typeface="仿宋_GB2312" pitchFamily="1" charset="-122"/>
              </a:rPr>
              <a:t>年，</a:t>
            </a:r>
            <a:r>
              <a:rPr lang="zh-CN" altLang="en-US" sz="2800" b="1">
                <a:solidFill>
                  <a:srgbClr val="0000FF"/>
                </a:solidFill>
                <a:ea typeface="仿宋_GB2312" pitchFamily="1" charset="-122"/>
              </a:rPr>
              <a:t>里德伯</a:t>
            </a:r>
            <a:r>
              <a:rPr lang="en-US" altLang="zh-CN" sz="2800" b="1">
                <a:solidFill>
                  <a:schemeClr val="accent2"/>
                </a:solidFill>
                <a:ea typeface="仿宋_GB2312" pitchFamily="1" charset="-122"/>
              </a:rPr>
              <a:t>(J. R. Rydberg)</a:t>
            </a:r>
            <a:r>
              <a:rPr lang="zh-CN" altLang="en-US" sz="2800" b="1">
                <a:ea typeface="仿宋_GB2312" pitchFamily="1" charset="-122"/>
              </a:rPr>
              <a:t>提出</a:t>
            </a:r>
            <a:r>
              <a:rPr lang="zh-CN" altLang="en-US" sz="2800" b="1" u="sng">
                <a:solidFill>
                  <a:srgbClr val="FF0000"/>
                </a:solidFill>
                <a:ea typeface="黑体" panose="02010609060101010101" pitchFamily="49" charset="-122"/>
              </a:rPr>
              <a:t>普遍公式</a:t>
            </a:r>
            <a:r>
              <a:rPr lang="zh-CN" altLang="en-US" sz="2800" b="1">
                <a:ea typeface="仿宋_GB2312" pitchFamily="1" charset="-122"/>
              </a:rPr>
              <a:t>描述氢原子的光谱线：</a:t>
            </a:r>
          </a:p>
        </p:txBody>
      </p:sp>
    </p:spTree>
    <p:extLst>
      <p:ext uri="{BB962C8B-B14F-4D97-AF65-F5344CB8AC3E}">
        <p14:creationId xmlns:p14="http://schemas.microsoft.com/office/powerpoint/2010/main" val="42919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build="p"/>
      <p:bldP spid="10" grpId="0" build="p"/>
      <p:bldP spid="12" grpId="0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88C9400-1B6B-473F-99A9-9D3A05BF0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104433"/>
              </p:ext>
            </p:extLst>
          </p:nvPr>
        </p:nvGraphicFramePr>
        <p:xfrm>
          <a:off x="1295400" y="1536700"/>
          <a:ext cx="26638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9579" imgH="190573" progId="Equation.DSMT4">
                  <p:embed/>
                </p:oleObj>
              </mc:Choice>
              <mc:Fallback>
                <p:oleObj r:id="rId2" imgW="1009579" imgH="190573" progId="Equation.DSMT4">
                  <p:embed/>
                  <p:pic>
                    <p:nvPicPr>
                      <p:cNvPr id="8194" name="对象 8193">
                        <a:extLst>
                          <a:ext uri="{FF2B5EF4-FFF2-40B4-BE49-F238E27FC236}">
                            <a16:creationId xmlns:a16="http://schemas.microsoft.com/office/drawing/2014/main" id="{13913A66-A885-42EC-A50A-7B2EF07AE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36700"/>
                        <a:ext cx="26638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CD901B67-4C87-49FF-B0DE-510D948F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147796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赖曼系，紫外区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50BBDE7-6A10-4D48-9C98-F37A092FF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13067"/>
              </p:ext>
            </p:extLst>
          </p:nvPr>
        </p:nvGraphicFramePr>
        <p:xfrm>
          <a:off x="1309688" y="2205038"/>
          <a:ext cx="26495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57358" imgH="190573" progId="Equation.DSMT4">
                  <p:embed/>
                </p:oleObj>
              </mc:Choice>
              <mc:Fallback>
                <p:oleObj r:id="rId4" imgW="1057358" imgH="190573" progId="Equation.DSMT4">
                  <p:embed/>
                  <p:pic>
                    <p:nvPicPr>
                      <p:cNvPr id="8196" name="对象 8195">
                        <a:extLst>
                          <a:ext uri="{FF2B5EF4-FFF2-40B4-BE49-F238E27FC236}">
                            <a16:creationId xmlns:a16="http://schemas.microsoft.com/office/drawing/2014/main" id="{593DC40A-0645-43C6-8023-345886DDB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205038"/>
                        <a:ext cx="26495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DA18ECB5-3640-4E38-9F00-6CB6D9683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210185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巴尔末系，可见光区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4547607-832D-4BE1-8C3A-E3ED3428B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613147"/>
              </p:ext>
            </p:extLst>
          </p:nvPr>
        </p:nvGraphicFramePr>
        <p:xfrm>
          <a:off x="1223963" y="2925763"/>
          <a:ext cx="2644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57358" imgH="190573" progId="Equation.DSMT4">
                  <p:embed/>
                </p:oleObj>
              </mc:Choice>
              <mc:Fallback>
                <p:oleObj r:id="rId6" imgW="1057358" imgH="190573" progId="Equation.DSMT4">
                  <p:embed/>
                  <p:pic>
                    <p:nvPicPr>
                      <p:cNvPr id="8198" name="对象 8197">
                        <a:extLst>
                          <a:ext uri="{FF2B5EF4-FFF2-40B4-BE49-F238E27FC236}">
                            <a16:creationId xmlns:a16="http://schemas.microsoft.com/office/drawing/2014/main" id="{7F952FC0-38D5-46BB-BCF1-49325C817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925763"/>
                        <a:ext cx="26447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>
            <a:extLst>
              <a:ext uri="{FF2B5EF4-FFF2-40B4-BE49-F238E27FC236}">
                <a16:creationId xmlns:a16="http://schemas.microsoft.com/office/drawing/2014/main" id="{F52FE15D-0660-448E-BF37-CF69A8A82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284956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帕邢系，红外区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8511999-0687-47EE-890A-8814B87F6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53536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布拉开系，红外区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235AC00-1B36-447C-A013-53ED05823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52390"/>
              </p:ext>
            </p:extLst>
          </p:nvPr>
        </p:nvGraphicFramePr>
        <p:xfrm>
          <a:off x="1295400" y="3573463"/>
          <a:ext cx="2613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47641" imgH="190573" progId="Equation.DSMT4">
                  <p:embed/>
                </p:oleObj>
              </mc:Choice>
              <mc:Fallback>
                <p:oleObj r:id="rId8" imgW="1047641" imgH="190573" progId="Equation.DSMT4">
                  <p:embed/>
                  <p:pic>
                    <p:nvPicPr>
                      <p:cNvPr id="8201" name="对象 8200">
                        <a:extLst>
                          <a:ext uri="{FF2B5EF4-FFF2-40B4-BE49-F238E27FC236}">
                            <a16:creationId xmlns:a16="http://schemas.microsoft.com/office/drawing/2014/main" id="{EAF89E8C-8B6F-42CB-B3BC-00BE39A72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73463"/>
                        <a:ext cx="2613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>
            <a:extLst>
              <a:ext uri="{FF2B5EF4-FFF2-40B4-BE49-F238E27FC236}">
                <a16:creationId xmlns:a16="http://schemas.microsoft.com/office/drawing/2014/main" id="{4CB873C0-B9CE-466E-8121-51F6EF29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613" y="414972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普丰德系，红外区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E67A20F-1AAE-4392-BB9D-5C29BB1BF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12888"/>
              </p:ext>
            </p:extLst>
          </p:nvPr>
        </p:nvGraphicFramePr>
        <p:xfrm>
          <a:off x="1295400" y="4221163"/>
          <a:ext cx="2644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57358" imgH="190573" progId="Equation.DSMT4">
                  <p:embed/>
                </p:oleObj>
              </mc:Choice>
              <mc:Fallback>
                <p:oleObj r:id="rId10" imgW="1057358" imgH="190573" progId="Equation.DSMT4">
                  <p:embed/>
                  <p:pic>
                    <p:nvPicPr>
                      <p:cNvPr id="8203" name="对象 8202">
                        <a:extLst>
                          <a:ext uri="{FF2B5EF4-FFF2-40B4-BE49-F238E27FC236}">
                            <a16:creationId xmlns:a16="http://schemas.microsoft.com/office/drawing/2014/main" id="{7D083155-6441-45AD-B6EE-929B80124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1163"/>
                        <a:ext cx="26447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>
            <a:extLst>
              <a:ext uri="{FF2B5EF4-FFF2-40B4-BE49-F238E27FC236}">
                <a16:creationId xmlns:a16="http://schemas.microsoft.com/office/drawing/2014/main" id="{C70B0FC7-69C0-41AB-904F-578A0ADEA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483552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哈弗莱系，红外区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A7C7B3D-3445-42D1-8B39-71DD0EEAE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663899"/>
              </p:ext>
            </p:extLst>
          </p:nvPr>
        </p:nvGraphicFramePr>
        <p:xfrm>
          <a:off x="1295400" y="4870450"/>
          <a:ext cx="2644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57358" imgH="190573" progId="Equation.DSMT4">
                  <p:embed/>
                </p:oleObj>
              </mc:Choice>
              <mc:Fallback>
                <p:oleObj r:id="rId12" imgW="1057358" imgH="190573" progId="Equation.DSMT4">
                  <p:embed/>
                  <p:pic>
                    <p:nvPicPr>
                      <p:cNvPr id="8205" name="对象 8204">
                        <a:extLst>
                          <a:ext uri="{FF2B5EF4-FFF2-40B4-BE49-F238E27FC236}">
                            <a16:creationId xmlns:a16="http://schemas.microsoft.com/office/drawing/2014/main" id="{2C203CAE-6F69-45AF-B58B-F255735AF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0450"/>
                        <a:ext cx="2644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>
            <a:extLst>
              <a:ext uri="{FF2B5EF4-FFF2-40B4-BE49-F238E27FC236}">
                <a16:creationId xmlns:a16="http://schemas.microsoft.com/office/drawing/2014/main" id="{AD3F2C5D-C437-4B99-B3A6-150CFBE4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5518150"/>
            <a:ext cx="8135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华文新魏" panose="02010800040101010101" pitchFamily="2" charset="-122"/>
              </a:rPr>
              <a:t>原子光谱线系的规律性，深刻地反映了原子内部的规律性</a:t>
            </a:r>
          </a:p>
        </p:txBody>
      </p:sp>
      <p:graphicFrame>
        <p:nvGraphicFramePr>
          <p:cNvPr id="15" name="对象 8206">
            <a:extLst>
              <a:ext uri="{FF2B5EF4-FFF2-40B4-BE49-F238E27FC236}">
                <a16:creationId xmlns:a16="http://schemas.microsoft.com/office/drawing/2014/main" id="{32711239-9109-4B7F-AFFE-7B84E4923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78669"/>
              </p:ext>
            </p:extLst>
          </p:nvPr>
        </p:nvGraphicFramePr>
        <p:xfrm>
          <a:off x="2259013" y="461963"/>
          <a:ext cx="44370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752726" imgH="400042" progId="Equation.DSMT4">
                  <p:embed/>
                </p:oleObj>
              </mc:Choice>
              <mc:Fallback>
                <p:oleObj r:id="rId14" imgW="1752726" imgH="400042" progId="Equation.DSMT4">
                  <p:embed/>
                  <p:pic>
                    <p:nvPicPr>
                      <p:cNvPr id="2056" name="对象 8206">
                        <a:extLst>
                          <a:ext uri="{FF2B5EF4-FFF2-40B4-BE49-F238E27FC236}">
                            <a16:creationId xmlns:a16="http://schemas.microsoft.com/office/drawing/2014/main" id="{217808E2-850D-42FC-A060-267E2C996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61963"/>
                        <a:ext cx="4437062" cy="10223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8" grpId="0" build="p"/>
      <p:bldP spid="10" grpId="0" build="p"/>
      <p:bldP spid="12" grpId="0" build="p"/>
      <p:bldP spid="14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678</Words>
  <Application>Microsoft Office PowerPoint</Application>
  <PresentationFormat>宽屏</PresentationFormat>
  <Paragraphs>115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黑体</vt:lpstr>
      <vt:lpstr>楷体_GB2312</vt:lpstr>
      <vt:lpstr>宋体</vt:lpstr>
      <vt:lpstr>Arial</vt:lpstr>
      <vt:lpstr>Comic Sans MS</vt:lpstr>
      <vt:lpstr>Symbol</vt:lpstr>
      <vt:lpstr>Times New Roman</vt:lpstr>
      <vt:lpstr>Trebuchet MS</vt:lpstr>
      <vt:lpstr>Wingdings 3</vt:lpstr>
      <vt:lpstr>平面</vt:lpstr>
      <vt:lpstr>MathType 6.0 Equation</vt:lpstr>
      <vt:lpstr>Equation.DSMT4</vt:lpstr>
      <vt:lpstr>Microsoft 公式 3.0</vt:lpstr>
      <vt:lpstr>Equation.KSEE3</vt:lpstr>
      <vt:lpstr>强场物理及数值方法</vt:lpstr>
      <vt:lpstr>目标：不浪费时间！</vt:lpstr>
      <vt:lpstr>课上要求</vt:lpstr>
      <vt:lpstr>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强场物理及数值方法</dc:title>
  <dc:creator>Chen</dc:creator>
  <cp:lastModifiedBy>Chen</cp:lastModifiedBy>
  <cp:revision>10</cp:revision>
  <dcterms:created xsi:type="dcterms:W3CDTF">2021-09-06T03:11:51Z</dcterms:created>
  <dcterms:modified xsi:type="dcterms:W3CDTF">2021-09-06T04:49:59Z</dcterms:modified>
</cp:coreProperties>
</file>