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9" r:id="rId12"/>
    <p:sldId id="268" r:id="rId13"/>
    <p:sldId id="266" r:id="rId14"/>
    <p:sldId id="25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D90E-7C41-4E16-AA36-AFB31D4C8DDA}" type="datetimeFigureOut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4B11-1463-429B-AF06-4BDF882C9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21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5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00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35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4B11-1463-429B-AF06-4BDF882C9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2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64DA-AD57-4674-9558-4625B6151F57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5457-AE7F-4475-8C64-6E705AFE069D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B51A-EFB1-4B23-A523-0882C9F6A486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ACC5-E058-4041-B0C8-DADEE0883F72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1471-1B9A-4DAD-B732-BEDF57C5AAC1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2EE1-A345-4700-BE92-6C5D2C5331B3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84B2-F268-4D4D-B390-D7588FAD29EB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B25F-2562-4705-A584-27D04AF4AAED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E9C1-9382-40CC-B4C0-1995509A9A39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EA3B-E390-44B2-82B9-4D36D1FD7FD1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86DBF0A-175B-41A0-A01B-EBBA199F2D6B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4FFFC73-EDCD-498C-818F-3089ABC11FB3}" type="datetime1">
              <a:rPr lang="zh-TW" altLang="en-US" smtClean="0"/>
              <a:t>2016/12/11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軟體協作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角色與工具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5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</a:rPr>
              <a:t>Scrum – Burndown Chart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zh-TW" altLang="en-US">
                <a:latin typeface="微軟正黑體"/>
              </a:rPr>
              <a:t>Rate of (daily) proditcutivity</a:t>
            </a:r>
          </a:p>
          <a:p>
            <a:r>
              <a:rPr lang="zh-TW" altLang="en-US">
                <a:latin typeface="微軟正黑體"/>
              </a:rPr>
              <a:t>Estimate completion date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88" y="3095625"/>
            <a:ext cx="5420361" cy="311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9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230496" y="2971800"/>
            <a:ext cx="4109307" cy="370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Microsoft JhengHei"/>
              </a:rPr>
              <a:t>Scrum – Burndown Chart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525" y="1416050"/>
            <a:ext cx="2768827" cy="130191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251130"/>
            <a:ext cx="1599374" cy="23169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013" y="3325016"/>
            <a:ext cx="2090695" cy="64532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13" y="4191000"/>
            <a:ext cx="1599554" cy="23181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420" y="1415960"/>
            <a:ext cx="1938486" cy="2399839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992241" y="3783425"/>
            <a:ext cx="1491492" cy="88757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1780" y="5814695"/>
            <a:ext cx="1320343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TW" altLang="en-US">
                <a:latin typeface="微軟正黑體"/>
              </a:rPr>
              <a:t>8h Task</a:t>
            </a:r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13" y="1416050"/>
            <a:ext cx="1952912" cy="241546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378" y="3969527"/>
            <a:ext cx="2260054" cy="27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3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686" cy="1143000"/>
          </a:xfrm>
        </p:spPr>
        <p:txBody>
          <a:bodyPr>
            <a:normAutofit fontScale="90000"/>
          </a:bodyPr>
          <a:lstStyle/>
          <a:p>
            <a:r>
              <a:rPr lang="zh-TW" altLang="en-US">
                <a:latin typeface="微軟正黑體"/>
              </a:rPr>
              <a:t>Scrum – Daily Standup Meeting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94399" cy="4525963"/>
          </a:xfrm>
        </p:spPr>
        <p:txBody>
          <a:bodyPr vert="horz" anchor="t">
            <a:normAutofit/>
          </a:bodyPr>
          <a:lstStyle/>
          <a:p>
            <a:r>
              <a:rPr lang="zh-TW" altLang="en-US">
                <a:latin typeface="微軟正黑體"/>
              </a:rPr>
              <a:t>This is what I have done since last we met...</a:t>
            </a:r>
          </a:p>
          <a:p>
            <a:r>
              <a:rPr lang="zh-TW" altLang="en-US">
                <a:latin typeface="微軟正黑體"/>
              </a:rPr>
              <a:t>There are the problem I have encountered...</a:t>
            </a:r>
          </a:p>
          <a:p>
            <a:r>
              <a:rPr lang="zh-TW" altLang="en-US">
                <a:latin typeface="微軟正黑體"/>
              </a:rPr>
              <a:t>This is what I plan to do today...</a:t>
            </a:r>
          </a:p>
          <a:p>
            <a:r>
              <a:rPr lang="zh-TW" altLang="en-US">
                <a:latin typeface="微軟正黑體"/>
              </a:rPr>
              <a:t>Scrum master: </a:t>
            </a:r>
          </a:p>
          <a:p>
            <a:pPr lvl="1"/>
            <a:r>
              <a:rPr lang="zh-TW" altLang="en-US">
                <a:latin typeface="微軟正黑體"/>
              </a:rPr>
              <a:t>Does anyone have a </a:t>
            </a:r>
            <a:r>
              <a:rPr lang="zh-TW" altLang="en-US" dirty="0">
                <a:latin typeface="微軟正黑體"/>
              </a:rPr>
              <a:t/>
            </a:r>
            <a:br>
              <a:rPr lang="zh-TW" altLang="en-US" dirty="0">
                <a:latin typeface="微軟正黑體"/>
              </a:rPr>
            </a:br>
            <a:r>
              <a:rPr lang="zh-TW" altLang="en-US">
                <a:latin typeface="微軟正黑體"/>
              </a:rPr>
              <a:t>solution to that problem?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28" y="36480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4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</a:rPr>
              <a:t>Scrum – Estimates in hours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597" y="1638300"/>
            <a:ext cx="5524389" cy="94575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793" y="2853055"/>
            <a:ext cx="5614917" cy="957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467" y="4028440"/>
            <a:ext cx="4259744" cy="25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/>
              </a:rPr>
              <a:t>Scrum </a:t>
            </a:r>
            <a:r>
              <a:rPr lang="en-US" altLang="zh-TW" dirty="0" smtClean="0">
                <a:latin typeface="微軟正黑體"/>
              </a:rPr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5992435"/>
            <a:ext cx="7467600" cy="752947"/>
          </a:xfrm>
        </p:spPr>
        <p:txBody>
          <a:bodyPr/>
          <a:lstStyle/>
          <a:p>
            <a:r>
              <a:rPr lang="en-US" altLang="zh-TW" dirty="0"/>
              <a:t>https://www.flying-donut.com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3076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5848"/>
            <a:ext cx="7758022" cy="474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5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Mind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Xmind</a:t>
            </a:r>
            <a:endParaRPr lang="en-US" altLang="zh-TW" dirty="0" smtClean="0"/>
          </a:p>
          <a:p>
            <a:r>
              <a:rPr lang="en-US" altLang="zh-TW" dirty="0" err="1" smtClean="0"/>
              <a:t>Workflowy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1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Quality Assurance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3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 </a:t>
            </a:r>
            <a:r>
              <a:rPr lang="en-US" altLang="zh-TW" dirty="0"/>
              <a:t>Waterfall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 descr="https://upload.wikimedia.org/wikipedia/commons/thumb/e/e2/Waterfall_model.svg/800px-Waterfall_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46217"/>
            <a:ext cx="6840760" cy="513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waterfall model pros and cons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t="25779" r="12196" b="14777"/>
          <a:stretch/>
        </p:blipFill>
        <p:spPr bwMode="auto">
          <a:xfrm>
            <a:off x="251520" y="4056962"/>
            <a:ext cx="3887267" cy="24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 </a:t>
            </a:r>
            <a:r>
              <a:rPr lang="en-US" altLang="zh-TW" dirty="0"/>
              <a:t>Agile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2050" name="Picture 2" descr="Pros and Cons of Agile Methodologies Pros Cons Fast Delivery of Results  Works Well in Projects With Undefined or Changing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26831" r="12131" b="13891"/>
          <a:stretch/>
        </p:blipFill>
        <p:spPr bwMode="auto">
          <a:xfrm>
            <a:off x="251520" y="4077072"/>
            <a:ext cx="3960440" cy="251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gil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78293"/>
            <a:ext cx="7128422" cy="2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Waterfall vs. Agile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8" t="23832" r="6956" b="15340"/>
          <a:stretch/>
        </p:blipFill>
        <p:spPr bwMode="auto">
          <a:xfrm>
            <a:off x="611560" y="1772816"/>
            <a:ext cx="7416824" cy="46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Waterfall vs. Agile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122" name="Picture 2" descr="「waterfall model pros and cons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" t="13891" r="1753" b="16522"/>
          <a:stretch/>
        </p:blipFill>
        <p:spPr bwMode="auto">
          <a:xfrm>
            <a:off x="467544" y="1592173"/>
            <a:ext cx="8111467" cy="457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 </a:t>
            </a:r>
            <a:r>
              <a:rPr lang="en-US" altLang="zh-TW" dirty="0"/>
              <a:t>Waterfall vs. Agile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Picture 4" descr="相關圖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" t="18200" r="3463" b="9458"/>
          <a:stretch/>
        </p:blipFill>
        <p:spPr bwMode="auto">
          <a:xfrm>
            <a:off x="467543" y="1628800"/>
            <a:ext cx="808332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7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/>
              </a:rPr>
              <a:t>Scrum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46003" cy="4525963"/>
          </a:xfrm>
        </p:spPr>
        <p:txBody>
          <a:bodyPr vert="horz" anchor="t">
            <a:normAutofit lnSpcReduction="10000"/>
          </a:bodyPr>
          <a:lstStyle/>
          <a:p>
            <a:r>
              <a:rPr lang="zh-TW" altLang="en-US" dirty="0">
                <a:latin typeface="微軟正黑體"/>
              </a:rPr>
              <a:t>Product or feature requests.</a:t>
            </a:r>
          </a:p>
          <a:p>
            <a:pPr lvl="1"/>
            <a:r>
              <a:rPr lang="zh-TW" altLang="en-US" sz="2400" dirty="0">
                <a:latin typeface="微軟正黑體"/>
              </a:rPr>
              <a:t>From customers, manager or team members.</a:t>
            </a:r>
          </a:p>
          <a:p>
            <a:r>
              <a:rPr lang="zh-TW" altLang="en-US" dirty="0">
                <a:latin typeface="微軟正黑體"/>
              </a:rPr>
              <a:t>User Story</a:t>
            </a:r>
          </a:p>
          <a:p>
            <a:pPr lvl="1"/>
            <a:r>
              <a:rPr lang="zh-TW" altLang="en-US" sz="2400" dirty="0">
                <a:latin typeface="微軟正黑體"/>
              </a:rPr>
              <a:t>As a (role), I want (feature), so that (benefit)</a:t>
            </a:r>
            <a:r>
              <a:rPr lang="zh-TW" altLang="en-US" sz="2400" dirty="0" smtClean="0">
                <a:latin typeface="微軟正黑體"/>
              </a:rPr>
              <a:t>.</a:t>
            </a:r>
            <a:endParaRPr lang="en-US" altLang="zh-TW" sz="2400" dirty="0" smtClean="0">
              <a:latin typeface="微軟正黑體"/>
            </a:endParaRPr>
          </a:p>
          <a:p>
            <a:pPr lvl="1"/>
            <a:r>
              <a:rPr lang="en-US" altLang="zh-TW" sz="2400" dirty="0"/>
              <a:t>As a land owner, I want to buy music with a single click, so that there's a minimum of rework</a:t>
            </a:r>
            <a:r>
              <a:rPr lang="en-US" altLang="zh-TW" sz="2400" dirty="0" smtClean="0"/>
              <a:t>.</a:t>
            </a:r>
            <a:endParaRPr lang="zh-TW" altLang="en-US" sz="2400" dirty="0">
              <a:latin typeface="微軟正黑體"/>
            </a:endParaRPr>
          </a:p>
          <a:p>
            <a:r>
              <a:rPr lang="zh-TW" altLang="en-US" dirty="0">
                <a:latin typeface="微軟正黑體"/>
              </a:rPr>
              <a:t>Product Backlog </a:t>
            </a:r>
          </a:p>
          <a:p>
            <a:pPr lvl="1"/>
            <a:r>
              <a:rPr lang="zh-TW" altLang="en-US" sz="2400" dirty="0">
                <a:latin typeface="微軟正黑體"/>
              </a:rPr>
              <a:t>A collestion of user stories.</a:t>
            </a:r>
          </a:p>
          <a:p>
            <a:pPr lvl="1"/>
            <a:r>
              <a:rPr lang="zh-TW" altLang="en-US" sz="2400" dirty="0">
                <a:latin typeface="微軟正黑體"/>
                <a:ea typeface="Microsoft JhengHei"/>
              </a:rPr>
              <a:t>Wish List</a:t>
            </a:r>
            <a:r>
              <a:rPr lang="zh-TW" altLang="en-US" sz="2400" dirty="0">
                <a:solidFill>
                  <a:srgbClr val="000000"/>
                </a:solidFill>
                <a:latin typeface="Microsoft JhengHei"/>
                <a:ea typeface="Microsoft JhengHei"/>
              </a:rPr>
              <a:t> </a:t>
            </a:r>
            <a:endParaRPr lang="zh-TW" altLang="en-US" sz="2400" dirty="0">
              <a:solidFill>
                <a:srgbClr val="000000"/>
              </a:solidFill>
              <a:latin typeface="Microsoft JhengHei"/>
            </a:endParaRPr>
          </a:p>
          <a:p>
            <a:pPr lvl="1"/>
            <a:r>
              <a:rPr lang="zh-TW" altLang="en-US" sz="2400" dirty="0">
                <a:latin typeface="微軟正黑體"/>
              </a:rPr>
              <a:t>What would make this product great?</a:t>
            </a:r>
          </a:p>
          <a:p>
            <a:endParaRPr lang="zh-TW" altLang="en-US" dirty="0">
              <a:latin typeface="微軟正黑體"/>
            </a:endParaRPr>
          </a:p>
          <a:p>
            <a:endParaRPr lang="zh-TW" altLang="en-US" dirty="0">
              <a:latin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293096"/>
            <a:ext cx="3005731" cy="10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/>
              </a:rPr>
              <a:t>Scrum - roles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zh-TW" altLang="en-US">
                <a:latin typeface="微軟正黑體"/>
              </a:rPr>
              <a:t>Product Owner</a:t>
            </a:r>
          </a:p>
          <a:p>
            <a:pPr lvl="1"/>
            <a:r>
              <a:rPr lang="zh-TW" altLang="en-US">
                <a:latin typeface="微軟正黑體"/>
              </a:rPr>
              <a:t>Make sure the direction of the product. </a:t>
            </a:r>
          </a:p>
          <a:p>
            <a:pPr lvl="1"/>
            <a:r>
              <a:rPr lang="zh-TW" altLang="en-US">
                <a:latin typeface="微軟正黑體"/>
              </a:rPr>
              <a:t>Choose right feature into the product.</a:t>
            </a:r>
          </a:p>
          <a:p>
            <a:r>
              <a:rPr lang="zh-TW" altLang="en-US">
                <a:latin typeface="微軟正黑體"/>
              </a:rPr>
              <a:t>Scrum Master (Project Manager)</a:t>
            </a:r>
          </a:p>
          <a:p>
            <a:pPr lvl="1"/>
            <a:r>
              <a:rPr lang="zh-TW" altLang="en-US">
                <a:latin typeface="微軟正黑體"/>
              </a:rPr>
              <a:t>Make sure the project run smoothly.</a:t>
            </a:r>
          </a:p>
          <a:p>
            <a:pPr lvl="1"/>
            <a:r>
              <a:rPr lang="zh-TW" altLang="en-US">
                <a:latin typeface="微軟正黑體"/>
              </a:rPr>
              <a:t>Handle daily team meeting.</a:t>
            </a:r>
          </a:p>
          <a:p>
            <a:r>
              <a:rPr lang="zh-TW" altLang="en-US">
                <a:latin typeface="微軟正黑體"/>
              </a:rPr>
              <a:t>Other team members</a:t>
            </a:r>
          </a:p>
          <a:p>
            <a:pPr lvl="1"/>
            <a:r>
              <a:rPr lang="zh-TW" altLang="en-US">
                <a:latin typeface="微軟正黑體"/>
              </a:rPr>
              <a:t>Developer, tester, customer</a:t>
            </a:r>
          </a:p>
          <a:p>
            <a:endParaRPr lang="zh-TW" altLang="en-US">
              <a:latin typeface="微軟正黑體"/>
            </a:endParaRPr>
          </a:p>
          <a:p>
            <a:pPr lvl="1"/>
            <a:endParaRPr lang="zh-TW" altLang="en-US">
              <a:latin typeface="微軟正黑體"/>
            </a:endParaRPr>
          </a:p>
          <a:p>
            <a:endParaRPr lang="zh-TW" altLang="en-US">
              <a:latin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53" y="4391025"/>
            <a:ext cx="2743200" cy="16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9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38637" cy="1143000"/>
          </a:xfrm>
        </p:spPr>
        <p:txBody>
          <a:bodyPr>
            <a:normAutofit/>
          </a:bodyPr>
          <a:lstStyle/>
          <a:p>
            <a:r>
              <a:rPr lang="zh-TW" altLang="en-US" sz="4000">
                <a:latin typeface="微軟正黑體"/>
              </a:rPr>
              <a:t>Scrum – Release Planing (Backlog)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161" cy="4525963"/>
          </a:xfrm>
        </p:spPr>
        <p:txBody>
          <a:bodyPr vert="horz" anchor="t"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zh-TW" altLang="en-US">
                <a:latin typeface="微軟正黑體"/>
              </a:rPr>
              <a:t>Choose user story from product backlog and put it into this release planing.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>
                <a:latin typeface="微軟正黑體"/>
              </a:rPr>
              <a:t>Set prioruty from </a:t>
            </a:r>
            <a:r>
              <a:rPr lang="zh-TW" altLang="en-US" b="1">
                <a:latin typeface="微軟正黑體"/>
              </a:rPr>
              <a:t>release backlog </a:t>
            </a:r>
            <a:r>
              <a:rPr lang="zh-TW" altLang="en-US">
                <a:latin typeface="微軟正黑體"/>
              </a:rPr>
              <a:t>and estimate work days.</a:t>
            </a:r>
          </a:p>
          <a:p>
            <a:pPr marL="550926" indent="-514350">
              <a:buFont typeface="+mj-lt"/>
              <a:buAutoNum type="arabicPeriod"/>
            </a:pPr>
            <a:r>
              <a:rPr lang="zh-TW" altLang="en-US">
                <a:latin typeface="微軟正黑體"/>
              </a:rPr>
              <a:t>Sprint</a:t>
            </a:r>
          </a:p>
          <a:p>
            <a:pPr marL="852678" lvl="1" indent="-514350"/>
            <a:r>
              <a:rPr lang="zh-TW" altLang="en-US">
                <a:latin typeface="微軟正黑體"/>
              </a:rPr>
              <a:t>A small milestone</a:t>
            </a:r>
          </a:p>
          <a:p>
            <a:pPr marL="852678" lvl="1" indent="-514350"/>
            <a:r>
              <a:rPr lang="zh-TW" altLang="en-US">
                <a:latin typeface="微軟正黑體"/>
              </a:rPr>
              <a:t>Short sprint length short release cycle.</a:t>
            </a:r>
          </a:p>
          <a:p>
            <a:pPr marL="660654" indent="-514350">
              <a:buFont typeface="+mj-lt"/>
              <a:buAutoNum type="arabicPeriod"/>
            </a:pPr>
            <a:endParaRPr lang="zh-TW" altLang="en-US">
              <a:latin typeface="微軟正黑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77" y="5343526"/>
            <a:ext cx="2152688" cy="12692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64" y="5168970"/>
            <a:ext cx="1984676" cy="144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41459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222</TotalTime>
  <Words>242</Words>
  <Application>Microsoft Office PowerPoint</Application>
  <PresentationFormat>如螢幕大小 (4:3)</PresentationFormat>
  <Paragraphs>74</Paragraphs>
  <Slides>16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科技</vt:lpstr>
      <vt:lpstr>軟體協作</vt:lpstr>
      <vt:lpstr>軟體開發 Waterfall model</vt:lpstr>
      <vt:lpstr>軟體開發 Agile</vt:lpstr>
      <vt:lpstr>Waterfall vs. Agile</vt:lpstr>
      <vt:lpstr>Waterfall vs. Agile</vt:lpstr>
      <vt:lpstr>使用時機 Waterfall vs. Agile</vt:lpstr>
      <vt:lpstr>Scrum</vt:lpstr>
      <vt:lpstr>Scrum - roles</vt:lpstr>
      <vt:lpstr>Scrum – Release Planing (Backlog)</vt:lpstr>
      <vt:lpstr>Scrum – Burndown Chart</vt:lpstr>
      <vt:lpstr>Scrum – Burndown Chart</vt:lpstr>
      <vt:lpstr>Scrum – Daily Standup Meeting</vt:lpstr>
      <vt:lpstr>Scrum – Estimates in hours</vt:lpstr>
      <vt:lpstr>Scrum Summary</vt:lpstr>
      <vt:lpstr>Mind Map</vt:lpstr>
      <vt:lpstr>Quality Assurance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軟體協作</dc:title>
  <dc:creator>Chiounan.Chen@falconstor.com</dc:creator>
  <cp:lastModifiedBy>Chiou-Nan Chen</cp:lastModifiedBy>
  <cp:revision>69</cp:revision>
  <dcterms:created xsi:type="dcterms:W3CDTF">2016-12-05T04:22:31Z</dcterms:created>
  <dcterms:modified xsi:type="dcterms:W3CDTF">2016-12-11T11:32:00Z</dcterms:modified>
</cp:coreProperties>
</file>