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29" r:id="rId2"/>
    <p:sldId id="345" r:id="rId3"/>
    <p:sldId id="288" r:id="rId4"/>
    <p:sldId id="346" r:id="rId5"/>
    <p:sldId id="339" r:id="rId6"/>
    <p:sldId id="340" r:id="rId7"/>
    <p:sldId id="286" r:id="rId8"/>
    <p:sldId id="264" r:id="rId9"/>
    <p:sldId id="271" r:id="rId10"/>
    <p:sldId id="312" r:id="rId11"/>
    <p:sldId id="274" r:id="rId12"/>
    <p:sldId id="338" r:id="rId13"/>
    <p:sldId id="285" r:id="rId14"/>
    <p:sldId id="262" r:id="rId15"/>
    <p:sldId id="268" r:id="rId16"/>
    <p:sldId id="337" r:id="rId17"/>
    <p:sldId id="281" r:id="rId18"/>
    <p:sldId id="293" r:id="rId19"/>
    <p:sldId id="283" r:id="rId20"/>
    <p:sldId id="282" r:id="rId21"/>
    <p:sldId id="347" r:id="rId22"/>
    <p:sldId id="284" r:id="rId23"/>
    <p:sldId id="318" r:id="rId24"/>
    <p:sldId id="308" r:id="rId25"/>
    <p:sldId id="321" r:id="rId26"/>
    <p:sldId id="319" r:id="rId27"/>
    <p:sldId id="323" r:id="rId28"/>
    <p:sldId id="320" r:id="rId29"/>
    <p:sldId id="342" r:id="rId30"/>
    <p:sldId id="344" r:id="rId31"/>
    <p:sldId id="324" r:id="rId32"/>
    <p:sldId id="276" r:id="rId33"/>
    <p:sldId id="291" r:id="rId34"/>
    <p:sldId id="309" r:id="rId35"/>
    <p:sldId id="261" r:id="rId36"/>
    <p:sldId id="297" r:id="rId37"/>
    <p:sldId id="343" r:id="rId38"/>
    <p:sldId id="299" r:id="rId39"/>
    <p:sldId id="300" r:id="rId40"/>
    <p:sldId id="331" r:id="rId41"/>
    <p:sldId id="332" r:id="rId42"/>
    <p:sldId id="333" r:id="rId43"/>
    <p:sldId id="33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2" autoAdjust="0"/>
    <p:restoredTop sz="94667" autoAdjust="0"/>
  </p:normalViewPr>
  <p:slideViewPr>
    <p:cSldViewPr snapToGrid="0" snapToObjects="1">
      <p:cViewPr>
        <p:scale>
          <a:sx n="81" d="100"/>
          <a:sy n="81" d="100"/>
        </p:scale>
        <p:origin x="-160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6BF5-B9A2-954B-BFB8-0E5D139033F6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9705A-176C-E347-BAB8-3799797C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84614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F646413A-3BCC-42B3-AE62-17878B50BE09}" type="slidenum">
              <a:rPr lang="en-US" sz="1200" b="0" i="0">
                <a:solidFill>
                  <a:schemeClr val="tx1"/>
                </a:solidFill>
                <a:latin typeface="Arial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sz="1200" b="0" i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6072612-3F2B-4C81-9F70-7E4FEEF19C5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3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5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8F4E-F998-8B40-9CD0-F0E4056379FE}" type="datetimeFigureOut">
              <a:rPr lang="en-US" smtClean="0"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D9DB-B7CA-DA47-A7DA-BDF99AA11D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4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cnc.github.io/" TargetMode="External"/><Relationship Id="rId4" Type="http://schemas.openxmlformats.org/officeDocument/2006/relationships/hyperlink" Target="https://wiki.rice.edu/confluence/display/HABANERO/CNC" TargetMode="External"/><Relationship Id="rId5" Type="http://schemas.openxmlformats.org/officeDocument/2006/relationships/hyperlink" Target="mailto:kath.knobe@rice.edu" TargetMode="External"/><Relationship Id="rId6" Type="http://schemas.openxmlformats.org/officeDocument/2006/relationships/hyperlink" Target="mailto:zoran@rice.edu" TargetMode="External"/><Relationship Id="rId7" Type="http://schemas.openxmlformats.org/officeDocument/2006/relationships/hyperlink" Target="mailto:frank.schlimbach@intel.com" TargetMode="External"/><Relationship Id="rId8" Type="http://schemas.openxmlformats.org/officeDocument/2006/relationships/hyperlink" Target="https://cncworkshop2016.github.io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.intel.com/en-us/articles/intel-concurrent-collections-for-cc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CnC:</a:t>
            </a:r>
            <a:br>
              <a:rPr lang="en-US" dirty="0"/>
            </a:br>
            <a:r>
              <a:rPr lang="en-US" dirty="0"/>
              <a:t> A Dependence Programming Model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611492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Kath Knobe   </a:t>
            </a:r>
            <a:r>
              <a:rPr lang="en-US" dirty="0" err="1"/>
              <a:t>kath.knobe@</a:t>
            </a:r>
            <a:r>
              <a:rPr lang="en-US" dirty="0" err="1" smtClean="0"/>
              <a:t>rice.edu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Zoran </a:t>
            </a:r>
            <a:r>
              <a:rPr lang="en-US" dirty="0" err="1" smtClean="0">
                <a:solidFill>
                  <a:srgbClr val="000000"/>
                </a:solidFill>
              </a:rPr>
              <a:t>Budimlić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/>
              <a:t>zoran@rice.edu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8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7754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355"/>
            <a:ext cx="9144000" cy="4953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CnC </a:t>
            </a:r>
            <a:r>
              <a:rPr lang="en-US" sz="3200" dirty="0"/>
              <a:t>graph of </a:t>
            </a:r>
            <a:r>
              <a:rPr lang="en-US" sz="3200" dirty="0" smtClean="0"/>
              <a:t>flow of data for LULESH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87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Unlike an actual white board sketch CnC is a formal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precise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smtClean="0"/>
              <a:t>executable</a:t>
            </a:r>
            <a:endParaRPr lang="en-US" dirty="0" smtClean="0"/>
          </a:p>
          <a:p>
            <a:r>
              <a:rPr lang="en-US" dirty="0" smtClean="0"/>
              <a:t>Has enough information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prove</a:t>
            </a:r>
            <a:r>
              <a:rPr lang="en-US" dirty="0" smtClean="0"/>
              <a:t> properties about the program</a:t>
            </a:r>
          </a:p>
          <a:p>
            <a:pPr lvl="1"/>
            <a:r>
              <a:rPr lang="en-US" dirty="0" smtClean="0"/>
              <a:t>To</a:t>
            </a:r>
            <a:r>
              <a:rPr lang="en-US" b="1" dirty="0" smtClean="0"/>
              <a:t> analyze</a:t>
            </a:r>
            <a:r>
              <a:rPr lang="en-US" dirty="0" smtClean="0"/>
              <a:t> the program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optimize </a:t>
            </a:r>
            <a:r>
              <a:rPr lang="en-US" dirty="0" smtClean="0"/>
              <a:t>the program </a:t>
            </a:r>
          </a:p>
          <a:p>
            <a:r>
              <a:rPr lang="en-US" dirty="0" smtClean="0"/>
              <a:t>At the graph level 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ithout access to computation code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4370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CnC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oals that support </a:t>
            </a:r>
            <a:r>
              <a:rPr lang="en-US" dirty="0" err="1" smtClean="0">
                <a:solidFill>
                  <a:srgbClr val="FF0000"/>
                </a:solidFill>
              </a:rPr>
              <a:t>exascale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needs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CnC details via an example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Wide array of existing CnC tuning approaches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819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5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Needs for </a:t>
            </a:r>
            <a:r>
              <a:rPr lang="en-US" dirty="0" err="1" smtClean="0"/>
              <a:t>exascale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99788"/>
            <a:ext cx="4040188" cy="639762"/>
          </a:xfrm>
        </p:spPr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577275"/>
            <a:ext cx="4040188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Separation of various activities (ways of thinking)</a:t>
            </a:r>
          </a:p>
          <a:p>
            <a:pPr lvl="1"/>
            <a:r>
              <a:rPr lang="en-US" dirty="0" smtClean="0"/>
              <a:t>The details of the </a:t>
            </a:r>
            <a:r>
              <a:rPr lang="en-US" dirty="0"/>
              <a:t>computation within the </a:t>
            </a:r>
            <a:r>
              <a:rPr lang="en-US" dirty="0" smtClean="0"/>
              <a:t>computation steps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dependences among steps</a:t>
            </a:r>
            <a:endParaRPr lang="en-US" dirty="0"/>
          </a:p>
          <a:p>
            <a:pPr lvl="1"/>
            <a:r>
              <a:rPr lang="en-US" dirty="0" smtClean="0"/>
              <a:t>The runtime </a:t>
            </a:r>
            <a:endParaRPr lang="en-US" dirty="0"/>
          </a:p>
          <a:p>
            <a:pPr lvl="1"/>
            <a:r>
              <a:rPr lang="en-US" dirty="0" smtClean="0"/>
              <a:t>The tuning</a:t>
            </a:r>
            <a:endParaRPr lang="en-US" dirty="0"/>
          </a:p>
          <a:p>
            <a:r>
              <a:rPr lang="en-US" dirty="0"/>
              <a:t>Leads to improved </a:t>
            </a:r>
            <a:r>
              <a:rPr lang="en-US" dirty="0" smtClean="0"/>
              <a:t>reuse</a:t>
            </a:r>
          </a:p>
          <a:p>
            <a:r>
              <a:rPr lang="en-US" dirty="0" smtClean="0"/>
              <a:t>Domain expert doesn’t need to know about</a:t>
            </a:r>
          </a:p>
          <a:p>
            <a:pPr lvl="1"/>
            <a:r>
              <a:rPr lang="en-US" dirty="0" smtClean="0"/>
              <a:t>Architecture issues</a:t>
            </a:r>
          </a:p>
          <a:p>
            <a:pPr lvl="1"/>
            <a:r>
              <a:rPr lang="en-US" dirty="0" smtClean="0"/>
              <a:t>Tuning goals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21047" y="1899788"/>
            <a:ext cx="4041775" cy="639762"/>
          </a:xfrm>
        </p:spPr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21047" y="2577275"/>
            <a:ext cx="4041775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only dependences</a:t>
            </a:r>
          </a:p>
          <a:p>
            <a:r>
              <a:rPr lang="en-US" dirty="0" smtClean="0"/>
              <a:t>Hides irrelevant low level computation details</a:t>
            </a:r>
          </a:p>
          <a:p>
            <a:r>
              <a:rPr lang="en-US" dirty="0" smtClean="0"/>
              <a:t>Each new tuning starts from just dependences 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any style of tuning </a:t>
            </a:r>
          </a:p>
          <a:p>
            <a:pPr marL="457200" lvl="1" indent="0">
              <a:buNone/>
            </a:pPr>
            <a:r>
              <a:rPr lang="en-US" dirty="0" smtClean="0"/>
              <a:t>Just obey the dependences</a:t>
            </a:r>
          </a:p>
          <a:p>
            <a:pPr marL="400050"/>
            <a:r>
              <a:rPr lang="en-US" dirty="0" smtClean="0"/>
              <a:t>Computer scientist doesn’t need to know about</a:t>
            </a:r>
          </a:p>
          <a:p>
            <a:pPr marL="800100" lvl="1"/>
            <a:r>
              <a:rPr lang="en-US" dirty="0" smtClean="0"/>
              <a:t>Physics, economics, biochemistry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117326" y="1287140"/>
            <a:ext cx="2456313" cy="612648"/>
          </a:xfrm>
          <a:prstGeom prst="wedgeRoundRectCallout">
            <a:avLst>
              <a:gd name="adj1" fmla="val -47767"/>
              <a:gd name="adj2" fmla="val 9380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rgbClr val="000000"/>
                </a:solidFill>
              </a:rPr>
              <a:t>Tuning </a:t>
            </a:r>
            <a:r>
              <a:rPr lang="is-IS" dirty="0">
                <a:solidFill>
                  <a:srgbClr val="000000"/>
                </a:solidFill>
              </a:rPr>
              <a:t>expert (computer scientist).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32284" y="1287140"/>
            <a:ext cx="3690027" cy="612648"/>
          </a:xfrm>
          <a:prstGeom prst="wedgeRoundRectCallout">
            <a:avLst>
              <a:gd name="adj1" fmla="val -3166"/>
              <a:gd name="adj2" fmla="val 9607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Domain </a:t>
            </a:r>
            <a:r>
              <a:rPr lang="en-US" dirty="0">
                <a:solidFill>
                  <a:srgbClr val="000000"/>
                </a:solidFill>
              </a:rPr>
              <a:t>expert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physicist, economist, </a:t>
            </a:r>
            <a:r>
              <a:rPr lang="en-US" dirty="0" smtClean="0">
                <a:solidFill>
                  <a:srgbClr val="000000"/>
                </a:solidFill>
              </a:rPr>
              <a:t>biochemist, </a:t>
            </a:r>
            <a:r>
              <a:rPr lang="is-IS" dirty="0">
                <a:solidFill>
                  <a:srgbClr val="000000"/>
                </a:solidFill>
              </a:rPr>
              <a:t>…)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7622" y="4939968"/>
            <a:ext cx="5206849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Same or different people</a:t>
            </a:r>
          </a:p>
          <a:p>
            <a:pPr lvl="1"/>
            <a:r>
              <a:rPr lang="en-US" dirty="0" smtClean="0"/>
              <a:t>Different activity</a:t>
            </a:r>
          </a:p>
          <a:p>
            <a:r>
              <a:rPr lang="en-US" dirty="0" smtClean="0"/>
              <a:t>Communicate at the level of the graph</a:t>
            </a:r>
          </a:p>
          <a:p>
            <a:pPr lvl="1"/>
            <a:r>
              <a:rPr lang="en-US" dirty="0" smtClean="0"/>
              <a:t>Not about physics or about parallel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uning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75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Tuning </a:t>
            </a:r>
            <a:r>
              <a:rPr lang="en-US" dirty="0"/>
              <a:t>consumes bulk of the time and energy</a:t>
            </a:r>
          </a:p>
          <a:p>
            <a:r>
              <a:rPr lang="en-US" dirty="0"/>
              <a:t>There is no CnC-specific approach to </a:t>
            </a:r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CnC is not a parallel programming model</a:t>
            </a:r>
            <a:endParaRPr lang="en-US" dirty="0"/>
          </a:p>
          <a:p>
            <a:r>
              <a:rPr lang="is-IS" dirty="0" smtClean="0"/>
              <a:t>Only one requirement: </a:t>
            </a:r>
          </a:p>
          <a:p>
            <a:pPr lvl="1"/>
            <a:r>
              <a:rPr lang="is-IS" dirty="0" smtClean="0"/>
              <a:t>the tuned app must obey domain spec semantics</a:t>
            </a:r>
          </a:p>
          <a:p>
            <a:r>
              <a:rPr lang="en-US" dirty="0" smtClean="0"/>
              <a:t>Single domain spec / A wide range of tuning goals &amp; styles</a:t>
            </a:r>
          </a:p>
          <a:p>
            <a:pPr lvl="1"/>
            <a:r>
              <a:rPr lang="en-US" dirty="0" smtClean="0"/>
              <a:t>Faulty components</a:t>
            </a:r>
          </a:p>
          <a:p>
            <a:pPr lvl="1"/>
            <a:r>
              <a:rPr lang="en-US" dirty="0" smtClean="0"/>
              <a:t>Distinct tuning goals (time, memory, energy, </a:t>
            </a:r>
            <a:r>
              <a:rPr lang="is-IS" dirty="0" smtClean="0"/>
              <a:t>…)</a:t>
            </a:r>
          </a:p>
          <a:p>
            <a:pPr lvl="1"/>
            <a:r>
              <a:rPr lang="en-US" dirty="0" smtClean="0"/>
              <a:t>Many different styles of runtimes </a:t>
            </a:r>
            <a:r>
              <a:rPr lang="en-US" dirty="0" smtClean="0"/>
              <a:t>(static / dynamic)</a:t>
            </a:r>
            <a:endParaRPr lang="en-US" dirty="0" smtClean="0"/>
          </a:p>
          <a:p>
            <a:pPr lvl="1"/>
            <a:r>
              <a:rPr lang="en-US" dirty="0" smtClean="0"/>
              <a:t>Many different styles of tuning (static / dynamic)</a:t>
            </a:r>
          </a:p>
          <a:p>
            <a:r>
              <a:rPr lang="en-US" dirty="0" smtClean="0"/>
              <a:t>Domain spec isn’t modified by tunings </a:t>
            </a:r>
          </a:p>
          <a:p>
            <a:pPr lvl="1"/>
            <a:r>
              <a:rPr lang="en-US" dirty="0" smtClean="0"/>
              <a:t>Tunings may refer to domain spec but are isolated from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7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593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CnC simplifies tuning</a:t>
            </a:r>
            <a:br>
              <a:rPr lang="en-US" dirty="0" smtClean="0"/>
            </a:br>
            <a:r>
              <a:rPr lang="en-US" sz="3600" dirty="0" smtClean="0"/>
              <a:t>by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Separates the details of the computations and data from the dependences among them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Domain spec is isolated from tuning</a:t>
            </a:r>
          </a:p>
          <a:p>
            <a:pPr lvl="1"/>
            <a:r>
              <a:rPr lang="en-US" dirty="0" smtClean="0"/>
              <a:t>It explicitly represents the ordering requirements</a:t>
            </a:r>
          </a:p>
          <a:p>
            <a:pPr marL="736600" lvl="1" indent="-277813"/>
            <a:r>
              <a:rPr lang="en-US" dirty="0"/>
              <a:t>N</a:t>
            </a:r>
            <a:r>
              <a:rPr lang="en-US" dirty="0" smtClean="0"/>
              <a:t>o orderings for tuning &amp; no arbitrary orderings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8694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CnC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oals that support </a:t>
            </a:r>
            <a:r>
              <a:rPr lang="en-US" dirty="0" err="1" smtClean="0"/>
              <a:t>exascale</a:t>
            </a:r>
            <a:r>
              <a:rPr lang="en-US" dirty="0" smtClean="0"/>
              <a:t> needs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CnC details via an example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Wide array of existing CnC tuning approaches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04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MS PGothic" pitchFamily="34" charset="-128"/>
                <a:cs typeface="ＭＳ Ｐゴシック" charset="-128"/>
              </a:rPr>
              <a:t>Cholesky</a:t>
            </a:r>
            <a:r>
              <a:rPr lang="en-US" dirty="0">
                <a:latin typeface="+mn-lt"/>
                <a:ea typeface="MS PGothic" pitchFamily="34" charset="-128"/>
                <a:cs typeface="ＭＳ Ｐゴシック" charset="-128"/>
              </a:rPr>
              <a:t> factorization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875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57795"/>
              </p:ext>
            </p:extLst>
          </p:nvPr>
        </p:nvGraphicFramePr>
        <p:xfrm>
          <a:off x="1632996" y="1397002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Cholesky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93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MS PGothic" pitchFamily="34" charset="-128"/>
                <a:cs typeface="ＭＳ Ｐゴシック" charset="-128"/>
              </a:rPr>
              <a:t>Cholesky</a:t>
            </a:r>
            <a:r>
              <a:rPr lang="en-US" dirty="0">
                <a:latin typeface="+mn-lt"/>
                <a:ea typeface="MS PGothic" pitchFamily="34" charset="-128"/>
                <a:cs typeface="ＭＳ Ｐゴシック" charset="-128"/>
              </a:rPr>
              <a:t> factorization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875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23470"/>
              </p:ext>
            </p:extLst>
          </p:nvPr>
        </p:nvGraphicFramePr>
        <p:xfrm>
          <a:off x="1632996" y="1397002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Cholesky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999144" y="2024548"/>
            <a:ext cx="0" cy="1144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51544" y="2024548"/>
            <a:ext cx="0" cy="1909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03944" y="2024548"/>
            <a:ext cx="0" cy="2833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56344" y="2024548"/>
            <a:ext cx="0" cy="382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3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MS PGothic" pitchFamily="34" charset="-128"/>
                <a:cs typeface="ＭＳ Ｐゴシック" charset="-128"/>
              </a:rPr>
              <a:t>Cholesky</a:t>
            </a:r>
            <a:r>
              <a:rPr lang="en-US" dirty="0">
                <a:latin typeface="+mn-lt"/>
                <a:ea typeface="MS PGothic" pitchFamily="34" charset="-128"/>
                <a:cs typeface="ＭＳ Ｐゴシック" charset="-128"/>
              </a:rPr>
              <a:t> factorization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875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26170"/>
              </p:ext>
            </p:extLst>
          </p:nvPr>
        </p:nvGraphicFramePr>
        <p:xfrm>
          <a:off x="1632996" y="1397002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Cholesky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164061" y="3911328"/>
            <a:ext cx="9929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64061" y="3745171"/>
            <a:ext cx="21873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20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421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the talk</a:t>
            </a:r>
            <a:br>
              <a:rPr lang="en-US" dirty="0" smtClean="0"/>
            </a:br>
            <a:r>
              <a:rPr lang="en-US" dirty="0" smtClean="0"/>
              <a:t>(not motivation for CnC)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Someone hears about CnC</a:t>
            </a:r>
          </a:p>
          <a:p>
            <a:pPr lvl="1"/>
            <a:r>
              <a:rPr lang="en-US" dirty="0" smtClean="0"/>
              <a:t>To learn more they check into an implementation</a:t>
            </a:r>
          </a:p>
          <a:p>
            <a:pPr lvl="1"/>
            <a:r>
              <a:rPr lang="en-US" dirty="0" smtClean="0"/>
              <a:t>It wasn’t designed for what they want</a:t>
            </a:r>
          </a:p>
          <a:p>
            <a:pPr lvl="1"/>
            <a:r>
              <a:rPr lang="en-US" dirty="0" smtClean="0"/>
              <a:t>They walk away</a:t>
            </a:r>
          </a:p>
          <a:p>
            <a:r>
              <a:rPr lang="en-US" dirty="0" smtClean="0"/>
              <a:t>Our marketing department needs to make some changes to how we present/write/...</a:t>
            </a:r>
            <a:r>
              <a:rPr lang="is-IS" dirty="0" smtClean="0"/>
              <a:t>   about CnC</a:t>
            </a:r>
          </a:p>
          <a:p>
            <a:r>
              <a:rPr lang="is-IS" dirty="0" smtClean="0"/>
              <a:t>Here’s a possible different slant</a:t>
            </a:r>
          </a:p>
          <a:p>
            <a:r>
              <a:rPr lang="is-IS" dirty="0" smtClean="0"/>
              <a:t>You </a:t>
            </a:r>
            <a:r>
              <a:rPr lang="is-IS" dirty="0" smtClean="0"/>
              <a:t>know most of this but I’m looking for</a:t>
            </a:r>
          </a:p>
          <a:p>
            <a:pPr lvl="1"/>
            <a:r>
              <a:rPr lang="en-US" dirty="0"/>
              <a:t>Feedback/discussion on </a:t>
            </a:r>
            <a:r>
              <a:rPr lang="is-IS" dirty="0"/>
              <a:t>the </a:t>
            </a:r>
            <a:r>
              <a:rPr lang="is-IS" dirty="0" smtClean="0"/>
              <a:t>problem</a:t>
            </a:r>
            <a:endParaRPr lang="is-IS" dirty="0"/>
          </a:p>
          <a:p>
            <a:pPr lvl="1"/>
            <a:r>
              <a:rPr lang="en-US" dirty="0" smtClean="0"/>
              <a:t>Feedback/discussion on </a:t>
            </a:r>
            <a:r>
              <a:rPr lang="is-IS" dirty="0" smtClean="0"/>
              <a:t>the story here</a:t>
            </a:r>
          </a:p>
          <a:p>
            <a:pPr lvl="1"/>
            <a:r>
              <a:rPr lang="is-IS" dirty="0" smtClean="0"/>
              <a:t>Recommendations for changing the presentation</a:t>
            </a:r>
          </a:p>
          <a:p>
            <a:r>
              <a:rPr lang="is-IS" dirty="0" smtClean="0"/>
              <a:t>This seems like the right group</a:t>
            </a:r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0535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MS PGothic" pitchFamily="34" charset="-128"/>
                <a:cs typeface="ＭＳ Ｐゴシック" charset="-128"/>
              </a:rPr>
              <a:t>Cholesky</a:t>
            </a:r>
            <a:r>
              <a:rPr lang="en-US" dirty="0">
                <a:latin typeface="+mn-lt"/>
                <a:ea typeface="MS PGothic" pitchFamily="34" charset="-128"/>
                <a:cs typeface="ＭＳ Ｐゴシック" charset="-128"/>
              </a:rPr>
              <a:t> factorization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875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1856"/>
              </p:ext>
            </p:extLst>
          </p:nvPr>
        </p:nvGraphicFramePr>
        <p:xfrm>
          <a:off x="1632996" y="1397002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Cholesky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274759" y="3827945"/>
            <a:ext cx="21873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74759" y="3815407"/>
            <a:ext cx="2187381" cy="1042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74759" y="3827945"/>
            <a:ext cx="2187381" cy="195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80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29"/>
              </p:ext>
            </p:extLst>
          </p:nvPr>
        </p:nvGraphicFramePr>
        <p:xfrm>
          <a:off x="2402643" y="1700300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Cholesky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67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MS PGothic" pitchFamily="34" charset="-128"/>
                <a:cs typeface="ＭＳ Ｐゴシック" charset="-128"/>
              </a:rPr>
              <a:t>Cholesky</a:t>
            </a:r>
            <a:r>
              <a:rPr lang="en-US" dirty="0">
                <a:latin typeface="+mn-lt"/>
                <a:ea typeface="MS PGothic" pitchFamily="34" charset="-128"/>
                <a:cs typeface="ＭＳ Ｐゴシック" charset="-128"/>
              </a:rPr>
              <a:t> factorization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875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12000"/>
              </p:ext>
            </p:extLst>
          </p:nvPr>
        </p:nvGraphicFramePr>
        <p:xfrm>
          <a:off x="1632996" y="1397002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Cholesky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966447" y="5600700"/>
            <a:ext cx="356924" cy="33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10708" y="5600700"/>
            <a:ext cx="382192" cy="33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195955" y="5600700"/>
            <a:ext cx="455153" cy="33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081201" y="5600700"/>
            <a:ext cx="395024" cy="33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03420" y="4627958"/>
            <a:ext cx="419951" cy="3504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32928" y="4627958"/>
            <a:ext cx="419951" cy="3504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18174" y="4627958"/>
            <a:ext cx="419951" cy="3504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03420" y="3662758"/>
            <a:ext cx="419951" cy="3631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56274" y="3662758"/>
            <a:ext cx="419951" cy="3631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66447" y="2773758"/>
            <a:ext cx="356924" cy="2869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32871" y="2882899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81233" y="4798020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53975" y="4798020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32871" y="4798020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79375" y="3822699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32871" y="3822699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61987" y="5739110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234729" y="5739110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113625" y="5739110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432354" y="5740399"/>
            <a:ext cx="343292" cy="307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t="1" r="67715" b="2496"/>
          <a:stretch/>
        </p:blipFill>
        <p:spPr>
          <a:xfrm>
            <a:off x="8341917" y="5990376"/>
            <a:ext cx="641175" cy="7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MS PGothic" pitchFamily="34" charset="-128"/>
                <a:cs typeface="ＭＳ Ｐゴシック" charset="-128"/>
              </a:rPr>
              <a:t>Cholesky</a:t>
            </a:r>
            <a:r>
              <a:rPr lang="en-US" dirty="0">
                <a:latin typeface="+mn-lt"/>
                <a:ea typeface="MS PGothic" pitchFamily="34" charset="-128"/>
                <a:cs typeface="ＭＳ Ｐゴシック" charset="-128"/>
              </a:rPr>
              <a:t> factorization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3200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95875" y="5105400"/>
            <a:ext cx="48577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42248"/>
              </p:ext>
            </p:extLst>
          </p:nvPr>
        </p:nvGraphicFramePr>
        <p:xfrm>
          <a:off x="1632996" y="1397002"/>
          <a:ext cx="5606005" cy="485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01"/>
                <a:gridCol w="1121201"/>
                <a:gridCol w="1121201"/>
                <a:gridCol w="1121201"/>
                <a:gridCol w="1121201"/>
              </a:tblGrid>
              <a:tr h="96737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07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Cholesky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Trisolve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Update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96737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5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 smtClean="0"/>
              <a:t>1: white board drawing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(C: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14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(T:</a:t>
            </a:r>
            <a:r>
              <a:rPr lang="en-US" sz="1400" dirty="0" smtClean="0">
                <a:solidFill>
                  <a:srgbClr val="FFFFFF"/>
                </a:solidFill>
              </a:rPr>
              <a:t>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706587" y="3986891"/>
            <a:ext cx="42217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46167" y="2130220"/>
            <a:ext cx="1136431" cy="5157550"/>
          </a:xfrm>
          <a:prstGeom prst="curvedConnector3">
            <a:avLst>
              <a:gd name="adj1" fmla="val -50121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iter</a:t>
            </a:r>
            <a:r>
              <a:rPr lang="en-US" sz="1400" dirty="0">
                <a:solidFill>
                  <a:srgbClr val="FFFFFF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232804" y="1840447"/>
            <a:ext cx="3087528" cy="612648"/>
          </a:xfrm>
          <a:prstGeom prst="wedgeRoundRectCallout">
            <a:avLst>
              <a:gd name="adj1" fmla="val -37236"/>
              <a:gd name="adj2" fmla="val 140984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Computation step </a:t>
            </a:r>
            <a:r>
              <a:rPr lang="en-US" dirty="0" smtClean="0">
                <a:solidFill>
                  <a:srgbClr val="000000"/>
                </a:solidFill>
              </a:rPr>
              <a:t>collection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5694126" y="3681727"/>
            <a:ext cx="3087528" cy="612648"/>
          </a:xfrm>
          <a:prstGeom prst="wedgeRoundRectCallout">
            <a:avLst>
              <a:gd name="adj1" fmla="val -31245"/>
              <a:gd name="adj2" fmla="val 140984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Computation step </a:t>
            </a:r>
            <a:r>
              <a:rPr lang="en-US" dirty="0" smtClean="0">
                <a:solidFill>
                  <a:srgbClr val="000000"/>
                </a:solidFill>
              </a:rPr>
              <a:t>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2606598" y="2687182"/>
            <a:ext cx="3087528" cy="612648"/>
          </a:xfrm>
          <a:prstGeom prst="wedgeRoundRectCallout">
            <a:avLst>
              <a:gd name="adj1" fmla="val -35239"/>
              <a:gd name="adj2" fmla="val 130922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Computation step </a:t>
            </a:r>
            <a:r>
              <a:rPr lang="en-US" dirty="0" smtClean="0">
                <a:solidFill>
                  <a:srgbClr val="000000"/>
                </a:solidFill>
              </a:rPr>
              <a:t>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1482493" y="2687182"/>
            <a:ext cx="2164269" cy="612648"/>
          </a:xfrm>
          <a:prstGeom prst="wedgeRoundRectCallout">
            <a:avLst>
              <a:gd name="adj1" fmla="val -37236"/>
              <a:gd name="adj2" fmla="val 140984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Data item 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239258" y="3833002"/>
            <a:ext cx="2164269" cy="612648"/>
          </a:xfrm>
          <a:prstGeom prst="wedgeRoundRectCallout">
            <a:avLst>
              <a:gd name="adj1" fmla="val -37236"/>
              <a:gd name="adj2" fmla="val 140984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Data item 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6961489" y="3913978"/>
            <a:ext cx="2164269" cy="612648"/>
          </a:xfrm>
          <a:prstGeom prst="wedgeRoundRectCallout">
            <a:avLst>
              <a:gd name="adj1" fmla="val 3782"/>
              <a:gd name="adj2" fmla="val 120860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Data item 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581816" y="1735471"/>
            <a:ext cx="2104984" cy="951711"/>
          </a:xfrm>
          <a:prstGeom prst="wedgeRoundRectCallout">
            <a:avLst>
              <a:gd name="adj1" fmla="val -17904"/>
              <a:gd name="adj2" fmla="val 25865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Collections are just sets of </a:t>
            </a:r>
            <a:r>
              <a:rPr lang="en-US" dirty="0" smtClean="0">
                <a:solidFill>
                  <a:srgbClr val="000000"/>
                </a:solidFill>
              </a:rPr>
              <a:t>instances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 smtClean="0"/>
              <a:t>1: white board drawing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(C: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14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(T:</a:t>
            </a:r>
            <a:r>
              <a:rPr lang="en-US" sz="1400" dirty="0" smtClean="0">
                <a:solidFill>
                  <a:srgbClr val="FFFFFF"/>
                </a:solidFill>
              </a:rPr>
              <a:t>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706587" y="3986891"/>
            <a:ext cx="42217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46167" y="2130220"/>
            <a:ext cx="1136431" cy="5157550"/>
          </a:xfrm>
          <a:prstGeom prst="curvedConnector3">
            <a:avLst>
              <a:gd name="adj1" fmla="val -5426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U: </a:t>
            </a:r>
            <a:r>
              <a:rPr lang="en-US" sz="1400" dirty="0" err="1">
                <a:solidFill>
                  <a:srgbClr val="FFFFFF"/>
                </a:solidFill>
              </a:rPr>
              <a:t>iter</a:t>
            </a:r>
            <a:r>
              <a:rPr lang="en-US" sz="1400" dirty="0">
                <a:solidFill>
                  <a:srgbClr val="FFFFFF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4128763" y="3655298"/>
            <a:ext cx="4408908" cy="861911"/>
          </a:xfrm>
          <a:prstGeom prst="wedgeRoundRectCallout">
            <a:avLst>
              <a:gd name="adj1" fmla="val -37142"/>
              <a:gd name="adj2" fmla="val 99691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 By default: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data items are dynamic single assignment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246812" y="2664927"/>
            <a:ext cx="3896181" cy="861911"/>
          </a:xfrm>
          <a:prstGeom prst="wedgeRoundRectCallout">
            <a:avLst>
              <a:gd name="adj1" fmla="val -23998"/>
              <a:gd name="adj2" fmla="val 93969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 By default: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computation steps are deterministic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6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 smtClean="0"/>
              <a:t>2: I/O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(C: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14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(T:</a:t>
            </a:r>
            <a:r>
              <a:rPr lang="en-US" sz="1400" dirty="0" smtClean="0">
                <a:solidFill>
                  <a:srgbClr val="FFFFFF"/>
                </a:solidFill>
              </a:rPr>
              <a:t>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706587" y="3986891"/>
            <a:ext cx="42217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T: </a:t>
            </a:r>
            <a:r>
              <a:rPr lang="en-US" sz="1400" dirty="0" err="1" smtClean="0">
                <a:solidFill>
                  <a:srgbClr val="FFFFFF"/>
                </a:solidFill>
              </a:rPr>
              <a:t>iter</a:t>
            </a:r>
            <a:r>
              <a:rPr lang="en-US" sz="1400" dirty="0" smtClean="0">
                <a:solidFill>
                  <a:srgbClr val="FFFFFF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46167" y="2130220"/>
            <a:ext cx="1136431" cy="5157550"/>
          </a:xfrm>
          <a:prstGeom prst="curvedConnector3">
            <a:avLst>
              <a:gd name="adj1" fmla="val -57364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U: </a:t>
            </a:r>
            <a:r>
              <a:rPr lang="en-US" sz="1400" dirty="0" err="1">
                <a:solidFill>
                  <a:srgbClr val="FFFFFF"/>
                </a:solidFill>
              </a:rPr>
              <a:t>iter</a:t>
            </a:r>
            <a:r>
              <a:rPr lang="en-US" sz="1400" dirty="0">
                <a:solidFill>
                  <a:srgbClr val="FFFFFF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2" name="Curved Connector 41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7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 smtClean="0"/>
              <a:t>3: Distinguish instances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(C: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09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658547" y="3986891"/>
            <a:ext cx="47021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34157" y="2118210"/>
            <a:ext cx="1136431" cy="5181570"/>
          </a:xfrm>
          <a:prstGeom prst="curvedConnector3">
            <a:avLst>
              <a:gd name="adj1" fmla="val -54418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</a:t>
            </a:r>
            <a:r>
              <a:rPr lang="en-US" sz="1400" dirty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Curved Connector 35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2416618" y="1713729"/>
            <a:ext cx="4696311" cy="1506820"/>
          </a:xfrm>
          <a:prstGeom prst="wedgeRoundRectCallout">
            <a:avLst>
              <a:gd name="adj1" fmla="val -11816"/>
              <a:gd name="adj2" fmla="val 3877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Tags are just identifiers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Require an equality operator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Often integers: iteration, row, col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817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 smtClean="0"/>
              <a:t>3: Distinguish instances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(C: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09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658547" y="3986891"/>
            <a:ext cx="47021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34157" y="2118210"/>
            <a:ext cx="1136431" cy="5181570"/>
          </a:xfrm>
          <a:prstGeom prst="curvedConnector3">
            <a:avLst>
              <a:gd name="adj1" fmla="val -54418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</a:t>
            </a:r>
            <a:r>
              <a:rPr lang="en-US" sz="1400" dirty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Curved Connector 35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2416618" y="1713729"/>
            <a:ext cx="4696311" cy="1506820"/>
          </a:xfrm>
          <a:prstGeom prst="wedgeRoundRectCallout">
            <a:avLst>
              <a:gd name="adj1" fmla="val -11816"/>
              <a:gd name="adj2" fmla="val 3877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Tags are just identifiers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Require an equality operator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Often integers: iteration, row, col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But not necessarily: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representation </a:t>
            </a:r>
            <a:r>
              <a:rPr lang="en-US" dirty="0">
                <a:solidFill>
                  <a:srgbClr val="000000"/>
                </a:solidFill>
              </a:rPr>
              <a:t>of a Sudoku board</a:t>
            </a:r>
          </a:p>
        </p:txBody>
      </p:sp>
    </p:spTree>
    <p:extLst>
      <p:ext uri="{BB962C8B-B14F-4D97-AF65-F5344CB8AC3E}">
        <p14:creationId xmlns:p14="http://schemas.microsoft.com/office/powerpoint/2010/main" val="42042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: exact set of instances (control)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09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22" idx="2"/>
            <a:endCxn id="7" idx="0"/>
          </p:cNvCxnSpPr>
          <p:nvPr/>
        </p:nvCxnSpPr>
        <p:spPr>
          <a:xfrm>
            <a:off x="6401718" y="4789035"/>
            <a:ext cx="1810" cy="180397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658547" y="3986891"/>
            <a:ext cx="47021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34157" y="2118210"/>
            <a:ext cx="1136431" cy="5181570"/>
          </a:xfrm>
          <a:prstGeom prst="curvedConnector3">
            <a:avLst>
              <a:gd name="adj1" fmla="val -54418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0" idx="2"/>
            <a:endCxn id="5" idx="0"/>
          </p:cNvCxnSpPr>
          <p:nvPr/>
        </p:nvCxnSpPr>
        <p:spPr>
          <a:xfrm>
            <a:off x="540480" y="2890210"/>
            <a:ext cx="1143" cy="176450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67" y="2582433"/>
            <a:ext cx="75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&lt;I: </a:t>
            </a:r>
            <a:r>
              <a:rPr lang="en-US" sz="1400" dirty="0" err="1" smtClean="0"/>
              <a:t>iter</a:t>
            </a:r>
            <a:r>
              <a:rPr lang="en-US" sz="1400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9841" y="334950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row&gt;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95710" y="4481258"/>
            <a:ext cx="161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&lt;IRC: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row, col&gt;</a:t>
            </a:r>
            <a:endParaRPr lang="en-US" sz="1400" dirty="0"/>
          </a:p>
        </p:txBody>
      </p:sp>
      <p:sp>
        <p:nvSpPr>
          <p:cNvPr id="23" name="Freeform 22"/>
          <p:cNvSpPr/>
          <p:nvPr/>
        </p:nvSpPr>
        <p:spPr>
          <a:xfrm rot="1058970" flipV="1">
            <a:off x="356022" y="254866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1058970" flipV="1">
            <a:off x="5962458" y="4447491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</a:t>
            </a:r>
            <a:r>
              <a:rPr lang="en-US" sz="1400" dirty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>
            <a:stCxn id="21" idx="2"/>
            <a:endCxn id="6" idx="0"/>
          </p:cNvCxnSpPr>
          <p:nvPr/>
        </p:nvCxnSpPr>
        <p:spPr>
          <a:xfrm>
            <a:off x="3111547" y="3657285"/>
            <a:ext cx="41" cy="175717"/>
          </a:xfrm>
          <a:prstGeom prst="line">
            <a:avLst/>
          </a:prstGeom>
          <a:ln w="19050" cmpd="sng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058970" flipV="1">
            <a:off x="2841832" y="331641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Curved Connector 35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3467444" y="2582433"/>
            <a:ext cx="2406934" cy="512038"/>
          </a:xfrm>
          <a:prstGeom prst="wedgeRoundRectCallout">
            <a:avLst>
              <a:gd name="adj1" fmla="val -37142"/>
              <a:gd name="adj2" fmla="val 99691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Control tag 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742524" y="1872186"/>
            <a:ext cx="2406934" cy="512038"/>
          </a:xfrm>
          <a:prstGeom prst="wedgeRoundRectCallout">
            <a:avLst>
              <a:gd name="adj1" fmla="val -37142"/>
              <a:gd name="adj2" fmla="val 99691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Control tag collection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6263960" y="3657285"/>
            <a:ext cx="2406934" cy="512038"/>
          </a:xfrm>
          <a:prstGeom prst="wedgeRoundRectCallout">
            <a:avLst>
              <a:gd name="adj1" fmla="val -37142"/>
              <a:gd name="adj2" fmla="val 99691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Control tag collection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6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: exact set of instances (control)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09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22" idx="2"/>
            <a:endCxn id="7" idx="0"/>
          </p:cNvCxnSpPr>
          <p:nvPr/>
        </p:nvCxnSpPr>
        <p:spPr>
          <a:xfrm>
            <a:off x="6401718" y="4789035"/>
            <a:ext cx="1810" cy="180397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658547" y="3986891"/>
            <a:ext cx="47021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34157" y="2118210"/>
            <a:ext cx="1136431" cy="5181570"/>
          </a:xfrm>
          <a:prstGeom prst="curvedConnector3">
            <a:avLst>
              <a:gd name="adj1" fmla="val -54418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3" idx="2"/>
            <a:endCxn id="5" idx="0"/>
          </p:cNvCxnSpPr>
          <p:nvPr/>
        </p:nvCxnSpPr>
        <p:spPr>
          <a:xfrm>
            <a:off x="540480" y="2890210"/>
            <a:ext cx="1143" cy="176450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9841" y="334950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row&gt;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95710" y="4481258"/>
            <a:ext cx="161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&lt;IRC: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row, col&gt;</a:t>
            </a:r>
            <a:endParaRPr lang="en-US" sz="1400" dirty="0"/>
          </a:p>
        </p:txBody>
      </p:sp>
      <p:sp>
        <p:nvSpPr>
          <p:cNvPr id="23" name="Freeform 22"/>
          <p:cNvSpPr/>
          <p:nvPr/>
        </p:nvSpPr>
        <p:spPr>
          <a:xfrm rot="1058970" flipV="1">
            <a:off x="356022" y="254866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1058970" flipV="1">
            <a:off x="5962458" y="4447491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</a:t>
            </a:r>
            <a:r>
              <a:rPr lang="en-US" sz="1400" dirty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>
            <a:stCxn id="21" idx="2"/>
            <a:endCxn id="6" idx="0"/>
          </p:cNvCxnSpPr>
          <p:nvPr/>
        </p:nvCxnSpPr>
        <p:spPr>
          <a:xfrm>
            <a:off x="3111547" y="3657285"/>
            <a:ext cx="41" cy="175717"/>
          </a:xfrm>
          <a:prstGeom prst="line">
            <a:avLst/>
          </a:prstGeom>
          <a:ln w="19050" cmpd="sng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058970" flipV="1">
            <a:off x="2841832" y="331641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Curved Connector 35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3304289" y="1637578"/>
            <a:ext cx="4988869" cy="1020300"/>
          </a:xfrm>
          <a:prstGeom prst="wedgeRoundRectCallout">
            <a:avLst>
              <a:gd name="adj1" fmla="val -42382"/>
              <a:gd name="adj2" fmla="val 160352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/>
            <a:r>
              <a:rPr lang="en-US" dirty="0" smtClean="0">
                <a:solidFill>
                  <a:srgbClr val="000000"/>
                </a:solidFill>
              </a:rPr>
              <a:t>Computation step instance: </a:t>
            </a:r>
          </a:p>
          <a:p>
            <a:pPr marL="466725"/>
            <a:r>
              <a:rPr lang="en-US" dirty="0" smtClean="0">
                <a:solidFill>
                  <a:srgbClr val="000000"/>
                </a:solidFill>
              </a:rPr>
              <a:t>   In</a:t>
            </a:r>
            <a:r>
              <a:rPr lang="en-US" dirty="0">
                <a:solidFill>
                  <a:srgbClr val="000000"/>
                </a:solidFill>
              </a:rPr>
              <a:t>/compute/out/done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  No </a:t>
            </a:r>
            <a:r>
              <a:rPr lang="en-US" dirty="0">
                <a:solidFill>
                  <a:srgbClr val="000000"/>
                </a:solidFill>
              </a:rPr>
              <a:t>cyclic dependences on a single instance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5167" y="2582433"/>
            <a:ext cx="75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&lt;I: </a:t>
            </a:r>
            <a:r>
              <a:rPr lang="en-US" sz="1400" dirty="0" err="1" smtClean="0"/>
              <a:t>iter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528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S_gflops_r50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841" y="1792443"/>
            <a:ext cx="55721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5852"/>
            <a:ext cx="3870518" cy="1294348"/>
          </a:xfrm>
        </p:spPr>
        <p:txBody>
          <a:bodyPr lIns="91436" tIns="45718" rIns="91436" bIns="45718" anchor="ctr"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Performance</a:t>
            </a:r>
            <a:br>
              <a:rPr lang="en-US" sz="3600" dirty="0" smtClean="0"/>
            </a:br>
            <a:r>
              <a:rPr lang="en-US" sz="2400" dirty="0" err="1" smtClean="0"/>
              <a:t>Eigensolver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94376" y="305852"/>
            <a:ext cx="3588716" cy="433372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Used on 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174625" lvl="1" indent="0">
              <a:buNone/>
            </a:pPr>
            <a:r>
              <a:rPr lang="en-US" sz="2000" dirty="0"/>
              <a:t>DARPA: </a:t>
            </a:r>
            <a:endParaRPr lang="en-US" sz="2000" dirty="0" smtClean="0"/>
          </a:p>
          <a:p>
            <a:pPr marL="174625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UHPC </a:t>
            </a:r>
            <a:r>
              <a:rPr lang="en-US" sz="2000" dirty="0"/>
              <a:t>project at Intel</a:t>
            </a:r>
          </a:p>
          <a:p>
            <a:pPr marL="174625" lvl="1" indent="0">
              <a:buNone/>
            </a:pPr>
            <a:r>
              <a:rPr lang="en-US" sz="2000" dirty="0"/>
              <a:t>DOE: </a:t>
            </a:r>
            <a:endParaRPr lang="en-US" sz="2000" dirty="0" smtClean="0"/>
          </a:p>
          <a:p>
            <a:pPr marL="174625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X</a:t>
            </a:r>
            <a:r>
              <a:rPr lang="en-US" sz="2000" dirty="0"/>
              <a:t>-Stack project at Intel</a:t>
            </a:r>
          </a:p>
          <a:p>
            <a:pPr marL="174625" lvl="1" indent="0">
              <a:buNone/>
            </a:pPr>
            <a:r>
              <a:rPr lang="en-US" sz="2000" dirty="0" err="1"/>
              <a:t>Dreamworks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74625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“</a:t>
            </a:r>
            <a:r>
              <a:rPr lang="en-US" sz="2000" dirty="0"/>
              <a:t>How to train your dragon II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148" name="Rectangle 1"/>
          <p:cNvSpPr txBox="1">
            <a:spLocks noChangeArrowheads="1"/>
          </p:cNvSpPr>
          <p:nvPr/>
        </p:nvSpPr>
        <p:spPr bwMode="auto">
          <a:xfrm>
            <a:off x="611238" y="6269037"/>
            <a:ext cx="475773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885" indent="-342885">
              <a:spcBef>
                <a:spcPct val="60000"/>
              </a:spcBef>
            </a:pPr>
            <a:r>
              <a:rPr lang="en-US" sz="1600" dirty="0">
                <a:latin typeface="Helvetica Neue"/>
                <a:ea typeface="Helvetica Neue"/>
                <a:cs typeface="Helvetica Neue"/>
                <a:sym typeface="Helvetica Neue"/>
              </a:rPr>
              <a:t>Intel 2-socket x 4-core Nehalem @ 2.8 GHz + Intel® Math Kernel Libraries 10.2</a:t>
            </a:r>
            <a:endParaRPr lang="en-US" sz="1600" dirty="0">
              <a:latin typeface="Helvetica Neue"/>
              <a:ea typeface="ヒラギノ角ゴ ProN W6"/>
              <a:cs typeface="ヒラギノ角ゴ ProN W6"/>
              <a:sym typeface="Helvetica Neue"/>
            </a:endParaRPr>
          </a:p>
          <a:p>
            <a:pPr marL="342885" indent="-342885">
              <a:spcBef>
                <a:spcPct val="60000"/>
              </a:spcBef>
            </a:pPr>
            <a:endParaRPr lang="en-US" sz="1600" dirty="0">
              <a:solidFill>
                <a:srgbClr val="2D323E"/>
              </a:solidFill>
              <a:latin typeface="Helvetica Neue"/>
              <a:ea typeface="ヒラギノ角ゴ ProN W6"/>
              <a:cs typeface="ヒラギノ角ゴ ProN W6"/>
              <a:sym typeface="Helvetica Neue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821916" y="3354868"/>
            <a:ext cx="35226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solidFill>
                  <a:srgbClr val="0862A8"/>
                </a:solidFill>
              </a:rPr>
              <a:t>Multithreaded Intel® MKL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2828265" y="4434757"/>
            <a:ext cx="968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dirty="0">
                <a:solidFill>
                  <a:srgbClr val="0862A8"/>
                </a:solidFill>
              </a:rPr>
              <a:t>Baseline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2788579" y="2076031"/>
            <a:ext cx="232627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dirty="0">
                <a:solidFill>
                  <a:srgbClr val="0862A8"/>
                </a:solidFill>
              </a:rPr>
              <a:t>Concurrent Collections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2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ounded Rectangular Callout 12"/>
          <p:cNvSpPr/>
          <p:nvPr/>
        </p:nvSpPr>
        <p:spPr bwMode="auto">
          <a:xfrm>
            <a:off x="5241511" y="3983576"/>
            <a:ext cx="1792184" cy="300787"/>
          </a:xfrm>
          <a:prstGeom prst="wedgeRoundRectCallout">
            <a:avLst>
              <a:gd name="adj1" fmla="val -80041"/>
              <a:gd name="adj2" fmla="val -4667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60">
              <a:lnSpc>
                <a:spcPct val="8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Intel’s MKL team</a:t>
            </a: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10922" y="1353282"/>
            <a:ext cx="4804291" cy="610659"/>
          </a:xfrm>
          <a:prstGeom prst="wedgeRoundRectCallout">
            <a:avLst>
              <a:gd name="adj1" fmla="val 32756"/>
              <a:gd name="adj2" fmla="val 7434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60">
              <a:lnSpc>
                <a:spcPct val="80000"/>
              </a:lnSpc>
              <a:spcBef>
                <a:spcPct val="50000"/>
              </a:spcBef>
            </a:pPr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Aparna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Chandramolishwaren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</a:p>
          <a:p>
            <a:pPr defTabSz="914360">
              <a:lnSpc>
                <a:spcPct val="8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One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</a:rPr>
              <a:t>GaTech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 first year grad student 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ntern 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at Intel</a:t>
            </a:r>
          </a:p>
        </p:txBody>
      </p:sp>
    </p:spTree>
    <p:extLst>
      <p:ext uri="{BB962C8B-B14F-4D97-AF65-F5344CB8AC3E}">
        <p14:creationId xmlns:p14="http://schemas.microsoft.com/office/powerpoint/2010/main" val="1868997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: exact set of instances (control)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731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09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22" idx="2"/>
            <a:endCxn id="7" idx="0"/>
          </p:cNvCxnSpPr>
          <p:nvPr/>
        </p:nvCxnSpPr>
        <p:spPr>
          <a:xfrm>
            <a:off x="6401718" y="4789035"/>
            <a:ext cx="1810" cy="180397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907205" y="3220549"/>
            <a:ext cx="45481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658547" y="3986891"/>
            <a:ext cx="47021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34157" y="2118210"/>
            <a:ext cx="1136431" cy="5181570"/>
          </a:xfrm>
          <a:prstGeom prst="curvedConnector3">
            <a:avLst>
              <a:gd name="adj1" fmla="val -54418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0" idx="2"/>
            <a:endCxn id="5" idx="0"/>
          </p:cNvCxnSpPr>
          <p:nvPr/>
        </p:nvCxnSpPr>
        <p:spPr>
          <a:xfrm>
            <a:off x="540480" y="2890210"/>
            <a:ext cx="1143" cy="176450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67" y="2582433"/>
            <a:ext cx="75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&lt;I: </a:t>
            </a:r>
            <a:r>
              <a:rPr lang="en-US" sz="1400" dirty="0" err="1" smtClean="0"/>
              <a:t>iter</a:t>
            </a:r>
            <a:r>
              <a:rPr lang="en-US" sz="1400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9841" y="334950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row&gt;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95710" y="4481258"/>
            <a:ext cx="161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&lt;IRC: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row, col&gt;</a:t>
            </a:r>
            <a:endParaRPr lang="en-US" sz="1400" dirty="0"/>
          </a:p>
        </p:txBody>
      </p:sp>
      <p:sp>
        <p:nvSpPr>
          <p:cNvPr id="23" name="Freeform 22"/>
          <p:cNvSpPr/>
          <p:nvPr/>
        </p:nvSpPr>
        <p:spPr>
          <a:xfrm rot="1058970" flipV="1">
            <a:off x="356022" y="254866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1058970" flipV="1">
            <a:off x="5962458" y="4447491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</a:t>
            </a:r>
            <a:r>
              <a:rPr lang="en-US" sz="1400" dirty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>
            <a:stCxn id="21" idx="2"/>
            <a:endCxn id="6" idx="0"/>
          </p:cNvCxnSpPr>
          <p:nvPr/>
        </p:nvCxnSpPr>
        <p:spPr>
          <a:xfrm>
            <a:off x="3111547" y="3657285"/>
            <a:ext cx="41" cy="175717"/>
          </a:xfrm>
          <a:prstGeom prst="line">
            <a:avLst/>
          </a:prstGeom>
          <a:ln w="19050" cmpd="sng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058970" flipV="1">
            <a:off x="2841832" y="331641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Curved Connector 35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4288873" y="3370471"/>
            <a:ext cx="2406934" cy="512038"/>
          </a:xfrm>
          <a:prstGeom prst="wedgeRoundRectCallout">
            <a:avLst>
              <a:gd name="adj1" fmla="val -85997"/>
              <a:gd name="adj2" fmla="val 19318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Control dependence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1296374" y="2378172"/>
            <a:ext cx="1949077" cy="512038"/>
          </a:xfrm>
          <a:prstGeom prst="wedgeRoundRectCallout">
            <a:avLst>
              <a:gd name="adj1" fmla="val -1596"/>
              <a:gd name="adj2" fmla="val 235176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Data dependence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r>
              <a:rPr lang="en-US" dirty="0" smtClean="0"/>
              <a:t> CnC domain spec</a:t>
            </a:r>
            <a:br>
              <a:rPr lang="en-US" dirty="0" smtClean="0"/>
            </a:br>
            <a:r>
              <a:rPr lang="en-US" dirty="0" smtClean="0"/>
              <a:t>Optional: dependences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40" y="3066660"/>
            <a:ext cx="68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64628" y="3833002"/>
            <a:ext cx="109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4126" y="4969432"/>
            <a:ext cx="141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(U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22" idx="2"/>
            <a:endCxn id="7" idx="0"/>
          </p:cNvCxnSpPr>
          <p:nvPr/>
        </p:nvCxnSpPr>
        <p:spPr>
          <a:xfrm>
            <a:off x="6401718" y="4789035"/>
            <a:ext cx="1810" cy="180397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12" idx="1"/>
          </p:cNvCxnSpPr>
          <p:nvPr/>
        </p:nvCxnSpPr>
        <p:spPr>
          <a:xfrm>
            <a:off x="859165" y="3220549"/>
            <a:ext cx="502855" cy="767502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13" idx="1"/>
          </p:cNvCxnSpPr>
          <p:nvPr/>
        </p:nvCxnSpPr>
        <p:spPr>
          <a:xfrm>
            <a:off x="3658547" y="3986891"/>
            <a:ext cx="470216" cy="112033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2020" y="3834162"/>
            <a:ext cx="73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C: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8763" y="4953337"/>
            <a:ext cx="109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iter</a:t>
            </a:r>
            <a:r>
              <a:rPr lang="en-US" sz="1400" dirty="0" smtClean="0">
                <a:solidFill>
                  <a:srgbClr val="000000"/>
                </a:solidFill>
              </a:rPr>
              <a:t>, row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5" name="Curved Connector 14"/>
          <p:cNvCxnSpPr>
            <a:stCxn id="12" idx="3"/>
            <a:endCxn id="6" idx="1"/>
          </p:cNvCxnSpPr>
          <p:nvPr/>
        </p:nvCxnSpPr>
        <p:spPr>
          <a:xfrm flipV="1">
            <a:off x="2094412" y="3986891"/>
            <a:ext cx="470216" cy="1160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6" idx="2"/>
          </p:cNvCxnSpPr>
          <p:nvPr/>
        </p:nvCxnSpPr>
        <p:spPr>
          <a:xfrm rot="5400000" flipH="1">
            <a:off x="5134157" y="2118210"/>
            <a:ext cx="1136431" cy="5181570"/>
          </a:xfrm>
          <a:prstGeom prst="curvedConnector3">
            <a:avLst>
              <a:gd name="adj1" fmla="val -54418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0" idx="2"/>
            <a:endCxn id="5" idx="0"/>
          </p:cNvCxnSpPr>
          <p:nvPr/>
        </p:nvCxnSpPr>
        <p:spPr>
          <a:xfrm>
            <a:off x="516962" y="2890210"/>
            <a:ext cx="641" cy="176450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1649" y="2582433"/>
            <a:ext cx="75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&lt;I: </a:t>
            </a:r>
            <a:r>
              <a:rPr lang="en-US" sz="1400" dirty="0" err="1" smtClean="0"/>
              <a:t>iter</a:t>
            </a:r>
            <a:r>
              <a:rPr lang="en-US" sz="1400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9841" y="334950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row&gt;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95710" y="4481258"/>
            <a:ext cx="161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&lt;IRC: </a:t>
            </a:r>
            <a:r>
              <a:rPr lang="en-US" sz="1400" dirty="0" err="1" smtClean="0"/>
              <a:t>iter</a:t>
            </a:r>
            <a:r>
              <a:rPr lang="en-US" sz="1400" dirty="0" smtClean="0"/>
              <a:t>, row, col&gt;</a:t>
            </a:r>
            <a:endParaRPr lang="en-US" sz="1400" dirty="0"/>
          </a:p>
        </p:txBody>
      </p:sp>
      <p:sp>
        <p:nvSpPr>
          <p:cNvPr id="23" name="Freeform 22"/>
          <p:cNvSpPr/>
          <p:nvPr/>
        </p:nvSpPr>
        <p:spPr>
          <a:xfrm rot="1058970" flipV="1">
            <a:off x="356022" y="254866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Curved Connector 23"/>
          <p:cNvCxnSpPr>
            <a:stCxn id="13" idx="3"/>
            <a:endCxn id="7" idx="1"/>
          </p:cNvCxnSpPr>
          <p:nvPr/>
        </p:nvCxnSpPr>
        <p:spPr>
          <a:xfrm>
            <a:off x="5223910" y="5107226"/>
            <a:ext cx="470216" cy="16095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1058970" flipV="1">
            <a:off x="5962458" y="4447491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Freeform 27"/>
          <p:cNvSpPr/>
          <p:nvPr/>
        </p:nvSpPr>
        <p:spPr>
          <a:xfrm rot="1058970" flipV="1">
            <a:off x="1781095" y="412018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Curved Connector 28"/>
          <p:cNvCxnSpPr>
            <a:stCxn id="14" idx="2"/>
            <a:endCxn id="7" idx="2"/>
          </p:cNvCxnSpPr>
          <p:nvPr/>
        </p:nvCxnSpPr>
        <p:spPr>
          <a:xfrm rot="5400000" flipH="1">
            <a:off x="7348342" y="4332395"/>
            <a:ext cx="1" cy="1889630"/>
          </a:xfrm>
          <a:prstGeom prst="curvedConnector3">
            <a:avLst>
              <a:gd name="adj1" fmla="val -2286000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rot="1058970" flipV="1">
            <a:off x="4546599" y="5247246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583143" y="4969433"/>
            <a:ext cx="14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U: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</a:t>
            </a:r>
            <a:r>
              <a:rPr lang="en-US" sz="1400" dirty="0">
                <a:solidFill>
                  <a:srgbClr val="000000"/>
                </a:solidFill>
              </a:rPr>
              <a:t>, row, col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7" idx="3"/>
            <a:endCxn id="14" idx="1"/>
          </p:cNvCxnSpPr>
          <p:nvPr/>
        </p:nvCxnSpPr>
        <p:spPr>
          <a:xfrm>
            <a:off x="7112929" y="5123321"/>
            <a:ext cx="470214" cy="1"/>
          </a:xfrm>
          <a:prstGeom prst="curvedConnector3">
            <a:avLst>
              <a:gd name="adj1" fmla="val 50000"/>
            </a:avLst>
          </a:prstGeom>
          <a:ln w="190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58970" flipV="1">
            <a:off x="7800345" y="4941891"/>
            <a:ext cx="242044" cy="45719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>
            <a:stCxn id="21" idx="2"/>
            <a:endCxn id="6" idx="0"/>
          </p:cNvCxnSpPr>
          <p:nvPr/>
        </p:nvCxnSpPr>
        <p:spPr>
          <a:xfrm>
            <a:off x="3111547" y="3657285"/>
            <a:ext cx="41" cy="175717"/>
          </a:xfrm>
          <a:prstGeom prst="line">
            <a:avLst/>
          </a:prstGeom>
          <a:ln w="19050" cmpd="sng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058970" flipV="1">
            <a:off x="2841832" y="3316410"/>
            <a:ext cx="234063" cy="66196"/>
          </a:xfrm>
          <a:custGeom>
            <a:avLst/>
            <a:gdLst>
              <a:gd name="connsiteX0" fmla="*/ 0 w 749905"/>
              <a:gd name="connsiteY0" fmla="*/ 157605 h 197176"/>
              <a:gd name="connsiteX1" fmla="*/ 326572 w 749905"/>
              <a:gd name="connsiteY1" fmla="*/ 145510 h 197176"/>
              <a:gd name="connsiteX2" fmla="*/ 399143 w 749905"/>
              <a:gd name="connsiteY2" fmla="*/ 367 h 197176"/>
              <a:gd name="connsiteX3" fmla="*/ 532191 w 749905"/>
              <a:gd name="connsiteY3" fmla="*/ 193891 h 197176"/>
              <a:gd name="connsiteX4" fmla="*/ 628953 w 749905"/>
              <a:gd name="connsiteY4" fmla="*/ 121320 h 197176"/>
              <a:gd name="connsiteX5" fmla="*/ 749905 w 749905"/>
              <a:gd name="connsiteY5" fmla="*/ 109225 h 197176"/>
              <a:gd name="connsiteX0" fmla="*/ 0 w 749905"/>
              <a:gd name="connsiteY0" fmla="*/ 115906 h 153803"/>
              <a:gd name="connsiteX1" fmla="*/ 326572 w 749905"/>
              <a:gd name="connsiteY1" fmla="*/ 103811 h 153803"/>
              <a:gd name="connsiteX2" fmla="*/ 399918 w 749905"/>
              <a:gd name="connsiteY2" fmla="*/ 499 h 153803"/>
              <a:gd name="connsiteX3" fmla="*/ 532191 w 749905"/>
              <a:gd name="connsiteY3" fmla="*/ 152192 h 153803"/>
              <a:gd name="connsiteX4" fmla="*/ 628953 w 749905"/>
              <a:gd name="connsiteY4" fmla="*/ 79621 h 153803"/>
              <a:gd name="connsiteX5" fmla="*/ 749905 w 749905"/>
              <a:gd name="connsiteY5" fmla="*/ 67526 h 153803"/>
              <a:gd name="connsiteX0" fmla="*/ 0 w 749905"/>
              <a:gd name="connsiteY0" fmla="*/ 86846 h 123846"/>
              <a:gd name="connsiteX1" fmla="*/ 326572 w 749905"/>
              <a:gd name="connsiteY1" fmla="*/ 74751 h 123846"/>
              <a:gd name="connsiteX2" fmla="*/ 406122 w 749905"/>
              <a:gd name="connsiteY2" fmla="*/ 664 h 123846"/>
              <a:gd name="connsiteX3" fmla="*/ 532191 w 749905"/>
              <a:gd name="connsiteY3" fmla="*/ 123132 h 123846"/>
              <a:gd name="connsiteX4" fmla="*/ 628953 w 749905"/>
              <a:gd name="connsiteY4" fmla="*/ 50561 h 123846"/>
              <a:gd name="connsiteX5" fmla="*/ 749905 w 749905"/>
              <a:gd name="connsiteY5" fmla="*/ 38466 h 123846"/>
              <a:gd name="connsiteX0" fmla="*/ 0 w 749905"/>
              <a:gd name="connsiteY0" fmla="*/ 61131 h 97599"/>
              <a:gd name="connsiteX1" fmla="*/ 326572 w 749905"/>
              <a:gd name="connsiteY1" fmla="*/ 49036 h 97599"/>
              <a:gd name="connsiteX2" fmla="*/ 417480 w 749905"/>
              <a:gd name="connsiteY2" fmla="*/ 941 h 97599"/>
              <a:gd name="connsiteX3" fmla="*/ 532191 w 749905"/>
              <a:gd name="connsiteY3" fmla="*/ 97417 h 97599"/>
              <a:gd name="connsiteX4" fmla="*/ 628953 w 749905"/>
              <a:gd name="connsiteY4" fmla="*/ 24846 h 97599"/>
              <a:gd name="connsiteX5" fmla="*/ 749905 w 749905"/>
              <a:gd name="connsiteY5" fmla="*/ 12751 h 97599"/>
              <a:gd name="connsiteX0" fmla="*/ 0 w 749905"/>
              <a:gd name="connsiteY0" fmla="*/ 60370 h 67965"/>
              <a:gd name="connsiteX1" fmla="*/ 326572 w 749905"/>
              <a:gd name="connsiteY1" fmla="*/ 48275 h 67965"/>
              <a:gd name="connsiteX2" fmla="*/ 417480 w 749905"/>
              <a:gd name="connsiteY2" fmla="*/ 180 h 67965"/>
              <a:gd name="connsiteX3" fmla="*/ 522138 w 749905"/>
              <a:gd name="connsiteY3" fmla="*/ 67638 h 67965"/>
              <a:gd name="connsiteX4" fmla="*/ 628953 w 749905"/>
              <a:gd name="connsiteY4" fmla="*/ 24085 h 67965"/>
              <a:gd name="connsiteX5" fmla="*/ 749905 w 749905"/>
              <a:gd name="connsiteY5" fmla="*/ 11990 h 67965"/>
              <a:gd name="connsiteX0" fmla="*/ 0 w 749905"/>
              <a:gd name="connsiteY0" fmla="*/ 60273 h 67868"/>
              <a:gd name="connsiteX1" fmla="*/ 265509 w 749905"/>
              <a:gd name="connsiteY1" fmla="*/ 53817 h 67868"/>
              <a:gd name="connsiteX2" fmla="*/ 417480 w 749905"/>
              <a:gd name="connsiteY2" fmla="*/ 83 h 67868"/>
              <a:gd name="connsiteX3" fmla="*/ 522138 w 749905"/>
              <a:gd name="connsiteY3" fmla="*/ 67541 h 67868"/>
              <a:gd name="connsiteX4" fmla="*/ 628953 w 749905"/>
              <a:gd name="connsiteY4" fmla="*/ 23988 h 67868"/>
              <a:gd name="connsiteX5" fmla="*/ 749905 w 749905"/>
              <a:gd name="connsiteY5" fmla="*/ 11893 h 67868"/>
              <a:gd name="connsiteX0" fmla="*/ 0 w 749905"/>
              <a:gd name="connsiteY0" fmla="*/ 48480 h 55760"/>
              <a:gd name="connsiteX1" fmla="*/ 265509 w 749905"/>
              <a:gd name="connsiteY1" fmla="*/ 42024 h 55760"/>
              <a:gd name="connsiteX2" fmla="*/ 359395 w 749905"/>
              <a:gd name="connsiteY2" fmla="*/ 7956 h 55760"/>
              <a:gd name="connsiteX3" fmla="*/ 522138 w 749905"/>
              <a:gd name="connsiteY3" fmla="*/ 55748 h 55760"/>
              <a:gd name="connsiteX4" fmla="*/ 628953 w 749905"/>
              <a:gd name="connsiteY4" fmla="*/ 12195 h 55760"/>
              <a:gd name="connsiteX5" fmla="*/ 749905 w 749905"/>
              <a:gd name="connsiteY5" fmla="*/ 100 h 55760"/>
              <a:gd name="connsiteX0" fmla="*/ 0 w 749905"/>
              <a:gd name="connsiteY0" fmla="*/ 48480 h 54523"/>
              <a:gd name="connsiteX1" fmla="*/ 265509 w 749905"/>
              <a:gd name="connsiteY1" fmla="*/ 42024 h 54523"/>
              <a:gd name="connsiteX2" fmla="*/ 359395 w 749905"/>
              <a:gd name="connsiteY2" fmla="*/ 7956 h 54523"/>
              <a:gd name="connsiteX3" fmla="*/ 445995 w 749905"/>
              <a:gd name="connsiteY3" fmla="*/ 54511 h 54523"/>
              <a:gd name="connsiteX4" fmla="*/ 628953 w 749905"/>
              <a:gd name="connsiteY4" fmla="*/ 12195 h 54523"/>
              <a:gd name="connsiteX5" fmla="*/ 749905 w 749905"/>
              <a:gd name="connsiteY5" fmla="*/ 100 h 54523"/>
              <a:gd name="connsiteX0" fmla="*/ 0 w 749905"/>
              <a:gd name="connsiteY0" fmla="*/ 48703 h 54740"/>
              <a:gd name="connsiteX1" fmla="*/ 265509 w 749905"/>
              <a:gd name="connsiteY1" fmla="*/ 42247 h 54740"/>
              <a:gd name="connsiteX2" fmla="*/ 359395 w 749905"/>
              <a:gd name="connsiteY2" fmla="*/ 8179 h 54740"/>
              <a:gd name="connsiteX3" fmla="*/ 445995 w 749905"/>
              <a:gd name="connsiteY3" fmla="*/ 54734 h 54740"/>
              <a:gd name="connsiteX4" fmla="*/ 552809 w 749905"/>
              <a:gd name="connsiteY4" fmla="*/ 11181 h 54740"/>
              <a:gd name="connsiteX5" fmla="*/ 749905 w 749905"/>
              <a:gd name="connsiteY5" fmla="*/ 323 h 54740"/>
              <a:gd name="connsiteX0" fmla="*/ 0 w 749905"/>
              <a:gd name="connsiteY0" fmla="*/ 58765 h 64870"/>
              <a:gd name="connsiteX1" fmla="*/ 265509 w 749905"/>
              <a:gd name="connsiteY1" fmla="*/ 52309 h 64870"/>
              <a:gd name="connsiteX2" fmla="*/ 359395 w 749905"/>
              <a:gd name="connsiteY2" fmla="*/ 18241 h 64870"/>
              <a:gd name="connsiteX3" fmla="*/ 445995 w 749905"/>
              <a:gd name="connsiteY3" fmla="*/ 64796 h 64870"/>
              <a:gd name="connsiteX4" fmla="*/ 555229 w 749905"/>
              <a:gd name="connsiteY4" fmla="*/ 5153 h 64870"/>
              <a:gd name="connsiteX5" fmla="*/ 749905 w 749905"/>
              <a:gd name="connsiteY5" fmla="*/ 10385 h 64870"/>
              <a:gd name="connsiteX0" fmla="*/ 0 w 749905"/>
              <a:gd name="connsiteY0" fmla="*/ 58765 h 64892"/>
              <a:gd name="connsiteX1" fmla="*/ 265509 w 749905"/>
              <a:gd name="connsiteY1" fmla="*/ 52309 h 64892"/>
              <a:gd name="connsiteX2" fmla="*/ 394766 w 749905"/>
              <a:gd name="connsiteY2" fmla="*/ 19891 h 64892"/>
              <a:gd name="connsiteX3" fmla="*/ 445995 w 749905"/>
              <a:gd name="connsiteY3" fmla="*/ 64796 h 64892"/>
              <a:gd name="connsiteX4" fmla="*/ 555229 w 749905"/>
              <a:gd name="connsiteY4" fmla="*/ 5153 h 64892"/>
              <a:gd name="connsiteX5" fmla="*/ 749905 w 749905"/>
              <a:gd name="connsiteY5" fmla="*/ 10385 h 64892"/>
              <a:gd name="connsiteX0" fmla="*/ 0 w 749905"/>
              <a:gd name="connsiteY0" fmla="*/ 58765 h 61706"/>
              <a:gd name="connsiteX1" fmla="*/ 265509 w 749905"/>
              <a:gd name="connsiteY1" fmla="*/ 52309 h 61706"/>
              <a:gd name="connsiteX2" fmla="*/ 394766 w 749905"/>
              <a:gd name="connsiteY2" fmla="*/ 19891 h 61706"/>
              <a:gd name="connsiteX3" fmla="*/ 485277 w 749905"/>
              <a:gd name="connsiteY3" fmla="*/ 57369 h 61706"/>
              <a:gd name="connsiteX4" fmla="*/ 555229 w 749905"/>
              <a:gd name="connsiteY4" fmla="*/ 5153 h 61706"/>
              <a:gd name="connsiteX5" fmla="*/ 749905 w 749905"/>
              <a:gd name="connsiteY5" fmla="*/ 10385 h 61706"/>
              <a:gd name="connsiteX0" fmla="*/ 1 w 648073"/>
              <a:gd name="connsiteY0" fmla="*/ 52714 h 57480"/>
              <a:gd name="connsiteX1" fmla="*/ 163677 w 648073"/>
              <a:gd name="connsiteY1" fmla="*/ 52309 h 57480"/>
              <a:gd name="connsiteX2" fmla="*/ 292934 w 648073"/>
              <a:gd name="connsiteY2" fmla="*/ 19891 h 57480"/>
              <a:gd name="connsiteX3" fmla="*/ 383445 w 648073"/>
              <a:gd name="connsiteY3" fmla="*/ 57369 h 57480"/>
              <a:gd name="connsiteX4" fmla="*/ 453397 w 648073"/>
              <a:gd name="connsiteY4" fmla="*/ 5153 h 57480"/>
              <a:gd name="connsiteX5" fmla="*/ 648073 w 648073"/>
              <a:gd name="connsiteY5" fmla="*/ 10385 h 57480"/>
              <a:gd name="connsiteX0" fmla="*/ 0 w 648072"/>
              <a:gd name="connsiteY0" fmla="*/ 52714 h 57489"/>
              <a:gd name="connsiteX1" fmla="*/ 140219 w 648072"/>
              <a:gd name="connsiteY1" fmla="*/ 33468 h 57489"/>
              <a:gd name="connsiteX2" fmla="*/ 292933 w 648072"/>
              <a:gd name="connsiteY2" fmla="*/ 19891 h 57489"/>
              <a:gd name="connsiteX3" fmla="*/ 383444 w 648072"/>
              <a:gd name="connsiteY3" fmla="*/ 57369 h 57489"/>
              <a:gd name="connsiteX4" fmla="*/ 453396 w 648072"/>
              <a:gd name="connsiteY4" fmla="*/ 5153 h 57489"/>
              <a:gd name="connsiteX5" fmla="*/ 648072 w 648072"/>
              <a:gd name="connsiteY5" fmla="*/ 10385 h 57489"/>
              <a:gd name="connsiteX0" fmla="*/ 0 w 648072"/>
              <a:gd name="connsiteY0" fmla="*/ 52714 h 57479"/>
              <a:gd name="connsiteX1" fmla="*/ 292933 w 648072"/>
              <a:gd name="connsiteY1" fmla="*/ 19891 h 57479"/>
              <a:gd name="connsiteX2" fmla="*/ 383444 w 648072"/>
              <a:gd name="connsiteY2" fmla="*/ 57369 h 57479"/>
              <a:gd name="connsiteX3" fmla="*/ 453396 w 648072"/>
              <a:gd name="connsiteY3" fmla="*/ 5153 h 57479"/>
              <a:gd name="connsiteX4" fmla="*/ 648072 w 648072"/>
              <a:gd name="connsiteY4" fmla="*/ 10385 h 57479"/>
              <a:gd name="connsiteX0" fmla="*/ 0 w 639508"/>
              <a:gd name="connsiteY0" fmla="*/ 64333 h 69098"/>
              <a:gd name="connsiteX1" fmla="*/ 292933 w 639508"/>
              <a:gd name="connsiteY1" fmla="*/ 31510 h 69098"/>
              <a:gd name="connsiteX2" fmla="*/ 383444 w 639508"/>
              <a:gd name="connsiteY2" fmla="*/ 68988 h 69098"/>
              <a:gd name="connsiteX3" fmla="*/ 453396 w 639508"/>
              <a:gd name="connsiteY3" fmla="*/ 16772 h 69098"/>
              <a:gd name="connsiteX4" fmla="*/ 639509 w 639508"/>
              <a:gd name="connsiteY4" fmla="*/ 0 h 69098"/>
              <a:gd name="connsiteX0" fmla="*/ 0 w 639508"/>
              <a:gd name="connsiteY0" fmla="*/ 64333 h 69386"/>
              <a:gd name="connsiteX1" fmla="*/ 216386 w 639508"/>
              <a:gd name="connsiteY1" fmla="*/ 41998 h 69386"/>
              <a:gd name="connsiteX2" fmla="*/ 383444 w 639508"/>
              <a:gd name="connsiteY2" fmla="*/ 68988 h 69386"/>
              <a:gd name="connsiteX3" fmla="*/ 453396 w 639508"/>
              <a:gd name="connsiteY3" fmla="*/ 16772 h 69386"/>
              <a:gd name="connsiteX4" fmla="*/ 639509 w 639508"/>
              <a:gd name="connsiteY4" fmla="*/ 0 h 69386"/>
              <a:gd name="connsiteX0" fmla="*/ 0 w 639508"/>
              <a:gd name="connsiteY0" fmla="*/ 64333 h 64871"/>
              <a:gd name="connsiteX1" fmla="*/ 216386 w 639508"/>
              <a:gd name="connsiteY1" fmla="*/ 41998 h 64871"/>
              <a:gd name="connsiteX2" fmla="*/ 336403 w 639508"/>
              <a:gd name="connsiteY2" fmla="*/ 64421 h 64871"/>
              <a:gd name="connsiteX3" fmla="*/ 453396 w 639508"/>
              <a:gd name="connsiteY3" fmla="*/ 16772 h 64871"/>
              <a:gd name="connsiteX4" fmla="*/ 639509 w 639508"/>
              <a:gd name="connsiteY4" fmla="*/ 0 h 64871"/>
              <a:gd name="connsiteX0" fmla="*/ 0 w 639508"/>
              <a:gd name="connsiteY0" fmla="*/ 64333 h 65186"/>
              <a:gd name="connsiteX1" fmla="*/ 156783 w 639508"/>
              <a:gd name="connsiteY1" fmla="*/ 47411 h 65186"/>
              <a:gd name="connsiteX2" fmla="*/ 336403 w 639508"/>
              <a:gd name="connsiteY2" fmla="*/ 64421 h 65186"/>
              <a:gd name="connsiteX3" fmla="*/ 453396 w 639508"/>
              <a:gd name="connsiteY3" fmla="*/ 16772 h 65186"/>
              <a:gd name="connsiteX4" fmla="*/ 639509 w 639508"/>
              <a:gd name="connsiteY4" fmla="*/ 0 h 65186"/>
              <a:gd name="connsiteX0" fmla="*/ 0 w 639508"/>
              <a:gd name="connsiteY0" fmla="*/ 64333 h 64562"/>
              <a:gd name="connsiteX1" fmla="*/ 164961 w 639508"/>
              <a:gd name="connsiteY1" fmla="*/ 32526 h 64562"/>
              <a:gd name="connsiteX2" fmla="*/ 336403 w 639508"/>
              <a:gd name="connsiteY2" fmla="*/ 64421 h 64562"/>
              <a:gd name="connsiteX3" fmla="*/ 453396 w 639508"/>
              <a:gd name="connsiteY3" fmla="*/ 16772 h 64562"/>
              <a:gd name="connsiteX4" fmla="*/ 639509 w 639508"/>
              <a:gd name="connsiteY4" fmla="*/ 0 h 64562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453396 w 639508"/>
              <a:gd name="connsiteY3" fmla="*/ 16772 h 64333"/>
              <a:gd name="connsiteX4" fmla="*/ 639509 w 639508"/>
              <a:gd name="connsiteY4" fmla="*/ 0 h 64333"/>
              <a:gd name="connsiteX0" fmla="*/ 0 w 639508"/>
              <a:gd name="connsiteY0" fmla="*/ 64333 h 64333"/>
              <a:gd name="connsiteX1" fmla="*/ 164961 w 639508"/>
              <a:gd name="connsiteY1" fmla="*/ 32526 h 64333"/>
              <a:gd name="connsiteX2" fmla="*/ 282937 w 639508"/>
              <a:gd name="connsiteY2" fmla="*/ 58671 h 64333"/>
              <a:gd name="connsiteX3" fmla="*/ 389412 w 639508"/>
              <a:gd name="connsiteY3" fmla="*/ 17279 h 64333"/>
              <a:gd name="connsiteX4" fmla="*/ 639509 w 639508"/>
              <a:gd name="connsiteY4" fmla="*/ 0 h 64333"/>
              <a:gd name="connsiteX0" fmla="*/ -1 w 637247"/>
              <a:gd name="connsiteY0" fmla="*/ 52753 h 58835"/>
              <a:gd name="connsiteX1" fmla="*/ 162700 w 637247"/>
              <a:gd name="connsiteY1" fmla="*/ 32526 h 58835"/>
              <a:gd name="connsiteX2" fmla="*/ 280676 w 637247"/>
              <a:gd name="connsiteY2" fmla="*/ 58671 h 58835"/>
              <a:gd name="connsiteX3" fmla="*/ 387151 w 637247"/>
              <a:gd name="connsiteY3" fmla="*/ 17279 h 58835"/>
              <a:gd name="connsiteX4" fmla="*/ 637248 w 637247"/>
              <a:gd name="connsiteY4" fmla="*/ 0 h 58835"/>
              <a:gd name="connsiteX0" fmla="*/ -1 w 637625"/>
              <a:gd name="connsiteY0" fmla="*/ 43853 h 58844"/>
              <a:gd name="connsiteX1" fmla="*/ 163078 w 637625"/>
              <a:gd name="connsiteY1" fmla="*/ 32526 h 58844"/>
              <a:gd name="connsiteX2" fmla="*/ 281054 w 637625"/>
              <a:gd name="connsiteY2" fmla="*/ 58671 h 58844"/>
              <a:gd name="connsiteX3" fmla="*/ 387529 w 637625"/>
              <a:gd name="connsiteY3" fmla="*/ 17279 h 58844"/>
              <a:gd name="connsiteX4" fmla="*/ 637626 w 637625"/>
              <a:gd name="connsiteY4" fmla="*/ 0 h 58844"/>
              <a:gd name="connsiteX0" fmla="*/ 1 w 651946"/>
              <a:gd name="connsiteY0" fmla="*/ 30566 h 58858"/>
              <a:gd name="connsiteX1" fmla="*/ 177399 w 651946"/>
              <a:gd name="connsiteY1" fmla="*/ 32526 h 58858"/>
              <a:gd name="connsiteX2" fmla="*/ 295375 w 651946"/>
              <a:gd name="connsiteY2" fmla="*/ 58671 h 58858"/>
              <a:gd name="connsiteX3" fmla="*/ 401850 w 651946"/>
              <a:gd name="connsiteY3" fmla="*/ 17279 h 58858"/>
              <a:gd name="connsiteX4" fmla="*/ 651947 w 651946"/>
              <a:gd name="connsiteY4" fmla="*/ 0 h 58858"/>
              <a:gd name="connsiteX0" fmla="*/ 0 w 641393"/>
              <a:gd name="connsiteY0" fmla="*/ 19840 h 58872"/>
              <a:gd name="connsiteX1" fmla="*/ 166846 w 641393"/>
              <a:gd name="connsiteY1" fmla="*/ 32526 h 58872"/>
              <a:gd name="connsiteX2" fmla="*/ 284822 w 641393"/>
              <a:gd name="connsiteY2" fmla="*/ 58671 h 58872"/>
              <a:gd name="connsiteX3" fmla="*/ 391297 w 641393"/>
              <a:gd name="connsiteY3" fmla="*/ 17279 h 58872"/>
              <a:gd name="connsiteX4" fmla="*/ 641394 w 641393"/>
              <a:gd name="connsiteY4" fmla="*/ 0 h 58872"/>
              <a:gd name="connsiteX0" fmla="*/ 0 w 641393"/>
              <a:gd name="connsiteY0" fmla="*/ 19840 h 58675"/>
              <a:gd name="connsiteX1" fmla="*/ 188327 w 641393"/>
              <a:gd name="connsiteY1" fmla="*/ 19971 h 58675"/>
              <a:gd name="connsiteX2" fmla="*/ 284822 w 641393"/>
              <a:gd name="connsiteY2" fmla="*/ 58671 h 58675"/>
              <a:gd name="connsiteX3" fmla="*/ 391297 w 641393"/>
              <a:gd name="connsiteY3" fmla="*/ 17279 h 58675"/>
              <a:gd name="connsiteX4" fmla="*/ 641394 w 641393"/>
              <a:gd name="connsiteY4" fmla="*/ 0 h 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93" h="58675">
                <a:moveTo>
                  <a:pt x="0" y="19840"/>
                </a:moveTo>
                <a:cubicBezTo>
                  <a:pt x="61028" y="13002"/>
                  <a:pt x="140857" y="13499"/>
                  <a:pt x="188327" y="19971"/>
                </a:cubicBezTo>
                <a:cubicBezTo>
                  <a:pt x="235797" y="26443"/>
                  <a:pt x="250994" y="59120"/>
                  <a:pt x="284822" y="58671"/>
                </a:cubicBezTo>
                <a:cubicBezTo>
                  <a:pt x="318650" y="58222"/>
                  <a:pt x="355011" y="31390"/>
                  <a:pt x="391297" y="17279"/>
                </a:cubicBezTo>
                <a:cubicBezTo>
                  <a:pt x="427583" y="3168"/>
                  <a:pt x="641394" y="0"/>
                  <a:pt x="641394" y="0"/>
                </a:cubicBezTo>
              </a:path>
            </a:pathLst>
          </a:custGeom>
          <a:ln w="190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Curved Connector 35"/>
          <p:cNvCxnSpPr/>
          <p:nvPr/>
        </p:nvCxnSpPr>
        <p:spPr>
          <a:xfrm rot="5400000" flipH="1">
            <a:off x="3466004" y="450057"/>
            <a:ext cx="1902773" cy="7751535"/>
          </a:xfrm>
          <a:prstGeom prst="curvedConnector3">
            <a:avLst>
              <a:gd name="adj1" fmla="val -45718"/>
            </a:avLst>
          </a:prstGeom>
          <a:ln w="1905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86644" y="6176823"/>
            <a:ext cx="3798815" cy="585627"/>
          </a:xfrm>
          <a:prstGeom prst="wedgeRoundRectCallout">
            <a:avLst>
              <a:gd name="adj1" fmla="val -1684"/>
              <a:gd name="adj2" fmla="val -133876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(C: </a:t>
            </a:r>
            <a:r>
              <a:rPr lang="en-US" dirty="0" err="1" smtClean="0">
                <a:solidFill>
                  <a:schemeClr val="tx1"/>
                </a:solidFill>
              </a:rPr>
              <a:t>iter</a:t>
            </a:r>
            <a:r>
              <a:rPr lang="en-US" dirty="0" smtClean="0">
                <a:solidFill>
                  <a:schemeClr val="tx1"/>
                </a:solidFill>
              </a:rPr>
              <a:t>) consumes [U: iter-1, </a:t>
            </a:r>
            <a:r>
              <a:rPr lang="en-US" dirty="0" err="1" smtClean="0">
                <a:solidFill>
                  <a:schemeClr val="tx1"/>
                </a:solidFill>
              </a:rPr>
              <a:t>iter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iter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1212180" y="2221926"/>
            <a:ext cx="2808909" cy="585627"/>
          </a:xfrm>
          <a:prstGeom prst="wedgeRoundRectCallout">
            <a:avLst>
              <a:gd name="adj1" fmla="val -48746"/>
              <a:gd name="adj2" fmla="val 141913"/>
              <a:gd name="adj3" fmla="val 1666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C: </a:t>
            </a:r>
            <a:r>
              <a:rPr lang="en-US" dirty="0" err="1">
                <a:solidFill>
                  <a:schemeClr val="tx1"/>
                </a:solidFill>
              </a:rPr>
              <a:t>iter</a:t>
            </a:r>
            <a:r>
              <a:rPr lang="en-US" dirty="0">
                <a:solidFill>
                  <a:schemeClr val="tx1"/>
                </a:solidFill>
              </a:rPr>
              <a:t>) p</a:t>
            </a:r>
            <a:r>
              <a:rPr lang="en-US" dirty="0" smtClean="0">
                <a:solidFill>
                  <a:schemeClr val="tx1"/>
                </a:solidFill>
              </a:rPr>
              <a:t>roduces [C: </a:t>
            </a:r>
            <a:r>
              <a:rPr lang="en-US" dirty="0" err="1" smtClean="0">
                <a:solidFill>
                  <a:schemeClr val="tx1"/>
                </a:solidFill>
              </a:rPr>
              <a:t>iter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4663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+mn-lt"/>
                <a:ea typeface="MS PGothic" pitchFamily="34" charset="-128"/>
                <a:cs typeface="ＭＳ Ｐゴシック" charset="-128"/>
              </a:rPr>
              <a:t>Semantics of CnC:</a:t>
            </a:r>
            <a:br>
              <a:rPr lang="en-US" sz="3000" dirty="0">
                <a:latin typeface="+mn-lt"/>
                <a:ea typeface="MS PGothic" pitchFamily="34" charset="-128"/>
                <a:cs typeface="ＭＳ Ｐゴシック" charset="-128"/>
              </a:rPr>
            </a:br>
            <a:r>
              <a:rPr lang="en-US" sz="3000" dirty="0">
                <a:latin typeface="+mn-lt"/>
                <a:ea typeface="MS PGothic" pitchFamily="34" charset="-128"/>
                <a:cs typeface="ＭＳ Ｐゴシック" charset="-128"/>
              </a:rPr>
              <a:t>specifies a partial order of execution</a:t>
            </a:r>
          </a:p>
        </p:txBody>
      </p:sp>
      <p:cxnSp>
        <p:nvCxnSpPr>
          <p:cNvPr id="5" name="Curved Connector 4"/>
          <p:cNvCxnSpPr>
            <a:endCxn id="7" idx="0"/>
          </p:cNvCxnSpPr>
          <p:nvPr/>
        </p:nvCxnSpPr>
        <p:spPr bwMode="auto">
          <a:xfrm rot="16200000" flipH="1">
            <a:off x="2998391" y="2678510"/>
            <a:ext cx="787400" cy="238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049571" y="5633642"/>
            <a:ext cx="682655" cy="533399"/>
          </a:xfrm>
          <a:prstGeom prst="rect">
            <a:avLst/>
          </a:prstGeom>
          <a:solidFill>
            <a:srgbClr val="FF66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85231" tIns="42616" rIns="85231" bIns="42616" anchor="ctr"/>
          <a:lstStyle>
            <a:defPPr>
              <a:defRPr lang="en-US"/>
            </a:defPPr>
            <a:lvl1pPr defTabSz="914321">
              <a:defRPr sz="1000" kern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>
              <a:defRPr>
                <a:solidFill>
                  <a:schemeClr val="tx1"/>
                </a:solidFill>
                <a:latin typeface="Verdana" pitchFamily="34" charset="0"/>
              </a:defRPr>
            </a:lvl2pPr>
            <a:lvl3pPr>
              <a:defRPr>
                <a:solidFill>
                  <a:schemeClr val="tx1"/>
                </a:solidFill>
                <a:latin typeface="Verdana" pitchFamily="34" charset="0"/>
              </a:defRPr>
            </a:lvl3pPr>
            <a:lvl4pPr>
              <a:defRPr>
                <a:solidFill>
                  <a:schemeClr val="tx1"/>
                </a:solidFill>
                <a:latin typeface="Verdana" pitchFamily="34" charset="0"/>
              </a:defRPr>
            </a:lvl4pPr>
            <a:lvl5pPr>
              <a:defRPr>
                <a:solidFill>
                  <a:schemeClr val="tx1"/>
                </a:solidFill>
                <a:latin typeface="Verdana" pitchFamily="34" charset="0"/>
              </a:defRPr>
            </a:lvl5pPr>
            <a:lvl6pPr>
              <a:defRPr>
                <a:solidFill>
                  <a:schemeClr val="tx1"/>
                </a:solidFill>
                <a:latin typeface="Verdana" pitchFamily="34" charset="0"/>
              </a:defRPr>
            </a:lvl6pPr>
            <a:lvl7pPr>
              <a:defRPr>
                <a:solidFill>
                  <a:schemeClr val="tx1"/>
                </a:solidFill>
                <a:latin typeface="Verdana" pitchFamily="34" charset="0"/>
              </a:defRPr>
            </a:lvl7pPr>
            <a:lvl8pPr>
              <a:defRPr>
                <a:solidFill>
                  <a:schemeClr val="tx1"/>
                </a:solidFill>
                <a:latin typeface="Verdana" pitchFamily="34" charset="0"/>
              </a:defRPr>
            </a:lvl8pPr>
            <a:lvl9pPr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1400" b="1" u="sng" kern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Item</a:t>
            </a:r>
            <a:endParaRPr lang="en-US" sz="1100" b="1" u="sng" kern="1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 algn="ctr"/>
            <a:r>
              <a:rPr lang="en-US" sz="1600" kern="1200" dirty="0">
                <a:solidFill>
                  <a:schemeClr val="tx1"/>
                </a:solidFill>
                <a:latin typeface="Calibri" pitchFamily="34" charset="0"/>
                <a:cs typeface="+mn-cs"/>
              </a:rPr>
              <a:t>avail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2747963" y="3073400"/>
            <a:ext cx="1290638" cy="533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85231" tIns="42616" rIns="85231" bIns="42616" anchor="ctr"/>
          <a:lstStyle/>
          <a:p>
            <a:pPr algn="ctr" defTabSz="914321"/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step</a:t>
            </a:r>
            <a:endParaRPr lang="en-US" sz="1100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 algn="ctr" defTabSz="914321"/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controlReady</a:t>
            </a:r>
            <a:endParaRPr 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895851" y="3771900"/>
            <a:ext cx="971550" cy="4572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85231" tIns="42616" rIns="85231" bIns="42616" anchor="ctr"/>
          <a:lstStyle/>
          <a:p>
            <a:pPr algn="ctr" defTabSz="914321"/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step</a:t>
            </a:r>
            <a:endParaRPr lang="en-US" sz="1100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 algn="ctr" defTabSz="914321"/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ready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2805114" y="4394201"/>
            <a:ext cx="1176336" cy="4572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85231" tIns="42616" rIns="85231" bIns="42616" anchor="ctr"/>
          <a:lstStyle/>
          <a:p>
            <a:pPr algn="ctr" defTabSz="914321"/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step</a:t>
            </a:r>
            <a:endParaRPr lang="en-US" sz="1100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 algn="ctr" defTabSz="914321"/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dataReady</a:t>
            </a:r>
            <a:endParaRPr 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786562" y="3733800"/>
            <a:ext cx="985838" cy="533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85231" tIns="42616" rIns="85231" bIns="42616" anchor="ctr"/>
          <a:lstStyle/>
          <a:p>
            <a:pPr algn="ctr" defTabSz="914321"/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step</a:t>
            </a:r>
            <a:endParaRPr lang="en-US" sz="1100" b="1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 algn="ctr" defTabSz="914321"/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executed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3008709" y="1828800"/>
            <a:ext cx="769144" cy="457200"/>
          </a:xfrm>
          <a:prstGeom prst="hexagon">
            <a:avLst>
              <a:gd name="adj" fmla="val 31401"/>
              <a:gd name="vf" fmla="val 115470"/>
            </a:avLst>
          </a:prstGeom>
          <a:solidFill>
            <a:srgbClr val="934CC8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8088" tIns="49044" rIns="98088" bIns="49044" anchor="ctr"/>
          <a:lstStyle/>
          <a:p>
            <a:pPr algn="ctr"/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tag</a:t>
            </a: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avail</a:t>
            </a:r>
          </a:p>
        </p:txBody>
      </p:sp>
      <p:cxnSp>
        <p:nvCxnSpPr>
          <p:cNvPr id="12" name="Curved Connector 11"/>
          <p:cNvCxnSpPr>
            <a:stCxn id="6" idx="0"/>
            <a:endCxn id="9" idx="2"/>
          </p:cNvCxnSpPr>
          <p:nvPr/>
        </p:nvCxnSpPr>
        <p:spPr bwMode="auto">
          <a:xfrm rot="5400000" flipH="1" flipV="1">
            <a:off x="3000969" y="5241330"/>
            <a:ext cx="782242" cy="23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8"/>
          <p:cNvCxnSpPr>
            <a:stCxn id="9" idx="0"/>
            <a:endCxn id="8" idx="1"/>
          </p:cNvCxnSpPr>
          <p:nvPr/>
        </p:nvCxnSpPr>
        <p:spPr bwMode="auto">
          <a:xfrm rot="5400000" flipH="1" flipV="1">
            <a:off x="3947715" y="3446067"/>
            <a:ext cx="393700" cy="1502569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14" name="Curved Connector 8"/>
          <p:cNvCxnSpPr>
            <a:stCxn id="7" idx="2"/>
            <a:endCxn id="8" idx="1"/>
          </p:cNvCxnSpPr>
          <p:nvPr/>
        </p:nvCxnSpPr>
        <p:spPr bwMode="auto">
          <a:xfrm rot="16200000" flipH="1">
            <a:off x="3947715" y="3052365"/>
            <a:ext cx="393700" cy="1502569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18" name="Curved Connector 8"/>
          <p:cNvCxnSpPr/>
          <p:nvPr/>
        </p:nvCxnSpPr>
        <p:spPr bwMode="auto">
          <a:xfrm>
            <a:off x="5867400" y="3994150"/>
            <a:ext cx="919162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20" name="Curved Connector 8"/>
          <p:cNvCxnSpPr>
            <a:stCxn id="24" idx="2"/>
            <a:endCxn id="6" idx="3"/>
          </p:cNvCxnSpPr>
          <p:nvPr/>
        </p:nvCxnSpPr>
        <p:spPr bwMode="auto">
          <a:xfrm rot="5400000">
            <a:off x="4192792" y="3768534"/>
            <a:ext cx="1671242" cy="259237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8"/>
          <p:cNvCxnSpPr>
            <a:stCxn id="24" idx="0"/>
            <a:endCxn id="11" idx="0"/>
          </p:cNvCxnSpPr>
          <p:nvPr/>
        </p:nvCxnSpPr>
        <p:spPr bwMode="auto">
          <a:xfrm rot="16200000" flipV="1">
            <a:off x="4193977" y="1641277"/>
            <a:ext cx="1714500" cy="254674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 bwMode="auto">
          <a:xfrm rot="10800000">
            <a:off x="2590801" y="1948259"/>
            <a:ext cx="420439" cy="109141"/>
          </a:xfrm>
          <a:custGeom>
            <a:avLst/>
            <a:gdLst>
              <a:gd name="connsiteX0" fmla="*/ 0 w 658368"/>
              <a:gd name="connsiteY0" fmla="*/ 24384 h 198120"/>
              <a:gd name="connsiteX1" fmla="*/ 292608 w 658368"/>
              <a:gd name="connsiteY1" fmla="*/ 24384 h 198120"/>
              <a:gd name="connsiteX2" fmla="*/ 402336 w 658368"/>
              <a:gd name="connsiteY2" fmla="*/ 24384 h 198120"/>
              <a:gd name="connsiteX3" fmla="*/ 274320 w 658368"/>
              <a:gd name="connsiteY3" fmla="*/ 170688 h 198120"/>
              <a:gd name="connsiteX4" fmla="*/ 603504 w 658368"/>
              <a:gd name="connsiteY4" fmla="*/ 188976 h 198120"/>
              <a:gd name="connsiteX5" fmla="*/ 603504 w 658368"/>
              <a:gd name="connsiteY5" fmla="*/ 179832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368" h="198120">
                <a:moveTo>
                  <a:pt x="0" y="24384"/>
                </a:moveTo>
                <a:lnTo>
                  <a:pt x="292608" y="24384"/>
                </a:lnTo>
                <a:cubicBezTo>
                  <a:pt x="359664" y="24384"/>
                  <a:pt x="405384" y="0"/>
                  <a:pt x="402336" y="24384"/>
                </a:cubicBezTo>
                <a:cubicBezTo>
                  <a:pt x="399288" y="48768"/>
                  <a:pt x="240792" y="143256"/>
                  <a:pt x="274320" y="170688"/>
                </a:cubicBezTo>
                <a:cubicBezTo>
                  <a:pt x="307848" y="198120"/>
                  <a:pt x="548640" y="187452"/>
                  <a:pt x="603504" y="188976"/>
                </a:cubicBezTo>
                <a:cubicBezTo>
                  <a:pt x="658368" y="190500"/>
                  <a:pt x="630936" y="185166"/>
                  <a:pt x="603504" y="179832"/>
                </a:cubicBez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6" tIns="45718" rIns="91436" bIns="45718" anchor="ctr"/>
          <a:lstStyle/>
          <a:p>
            <a:pPr>
              <a:defRPr/>
            </a:pPr>
            <a:endParaRPr lang="en-US" sz="1600"/>
          </a:p>
        </p:txBody>
      </p:sp>
      <p:sp>
        <p:nvSpPr>
          <p:cNvPr id="35" name="Freeform 34"/>
          <p:cNvSpPr/>
          <p:nvPr/>
        </p:nvSpPr>
        <p:spPr bwMode="auto">
          <a:xfrm rot="10800000">
            <a:off x="2667001" y="5791201"/>
            <a:ext cx="420439" cy="109141"/>
          </a:xfrm>
          <a:custGeom>
            <a:avLst/>
            <a:gdLst>
              <a:gd name="connsiteX0" fmla="*/ 0 w 658368"/>
              <a:gd name="connsiteY0" fmla="*/ 24384 h 198120"/>
              <a:gd name="connsiteX1" fmla="*/ 292608 w 658368"/>
              <a:gd name="connsiteY1" fmla="*/ 24384 h 198120"/>
              <a:gd name="connsiteX2" fmla="*/ 402336 w 658368"/>
              <a:gd name="connsiteY2" fmla="*/ 24384 h 198120"/>
              <a:gd name="connsiteX3" fmla="*/ 274320 w 658368"/>
              <a:gd name="connsiteY3" fmla="*/ 170688 h 198120"/>
              <a:gd name="connsiteX4" fmla="*/ 603504 w 658368"/>
              <a:gd name="connsiteY4" fmla="*/ 188976 h 198120"/>
              <a:gd name="connsiteX5" fmla="*/ 603504 w 658368"/>
              <a:gd name="connsiteY5" fmla="*/ 179832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368" h="198120">
                <a:moveTo>
                  <a:pt x="0" y="24384"/>
                </a:moveTo>
                <a:lnTo>
                  <a:pt x="292608" y="24384"/>
                </a:lnTo>
                <a:cubicBezTo>
                  <a:pt x="359664" y="24384"/>
                  <a:pt x="405384" y="0"/>
                  <a:pt x="402336" y="24384"/>
                </a:cubicBezTo>
                <a:cubicBezTo>
                  <a:pt x="399288" y="48768"/>
                  <a:pt x="240792" y="143256"/>
                  <a:pt x="274320" y="170688"/>
                </a:cubicBezTo>
                <a:cubicBezTo>
                  <a:pt x="307848" y="198120"/>
                  <a:pt x="548640" y="187452"/>
                  <a:pt x="603504" y="188976"/>
                </a:cubicBezTo>
                <a:cubicBezTo>
                  <a:pt x="658368" y="190500"/>
                  <a:pt x="630936" y="185166"/>
                  <a:pt x="603504" y="179832"/>
                </a:cubicBezTo>
              </a:path>
            </a:pathLst>
          </a:cu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6" tIns="45718" rIns="91436" bIns="45718" anchor="ctr"/>
          <a:lstStyle/>
          <a:p>
            <a:pPr>
              <a:defRPr/>
            </a:pPr>
            <a:endParaRPr lang="en-US" sz="1600"/>
          </a:p>
        </p:txBody>
      </p:sp>
      <p:sp>
        <p:nvSpPr>
          <p:cNvPr id="24" name="Sun 23"/>
          <p:cNvSpPr/>
          <p:nvPr/>
        </p:nvSpPr>
        <p:spPr>
          <a:xfrm>
            <a:off x="6096000" y="3771900"/>
            <a:ext cx="457200" cy="457200"/>
          </a:xfrm>
          <a:prstGeom prst="sun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23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64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0" grpId="0" animBg="1"/>
      <p:bldP spid="35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CnC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Wide </a:t>
            </a:r>
            <a:r>
              <a:rPr lang="en-US" dirty="0">
                <a:solidFill>
                  <a:srgbClr val="FF6600"/>
                </a:solidFill>
              </a:rPr>
              <a:t>array of existing CnC tuning approaches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336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Tuning </a:t>
            </a:r>
            <a:r>
              <a:rPr lang="en-US" dirty="0"/>
              <a:t>starts with the domain spec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Just the required orderings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Wide range of tuning approaches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Existing static tunings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Existing dynamic tunings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Possible future tunings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272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04" y="1617355"/>
            <a:ext cx="8229600" cy="461451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Totally static schedule across time and space</a:t>
            </a:r>
          </a:p>
          <a:p>
            <a:r>
              <a:rPr lang="en-US" sz="2800" dirty="0" smtClean="0"/>
              <a:t>Automatic conversion of element-level data and computation to tiled versions</a:t>
            </a:r>
          </a:p>
          <a:p>
            <a:r>
              <a:rPr lang="en-US" sz="2800" dirty="0" smtClean="0"/>
              <a:t>Polyhedral tiling</a:t>
            </a:r>
          </a:p>
          <a:p>
            <a:r>
              <a:rPr lang="en-US" sz="2800" dirty="0"/>
              <a:t>Distribution functions </a:t>
            </a:r>
            <a:r>
              <a:rPr lang="en-US" sz="2800" dirty="0" smtClean="0"/>
              <a:t>across </a:t>
            </a:r>
            <a:r>
              <a:rPr lang="en-US" sz="2800" dirty="0"/>
              <a:t>nodes in a cluster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</a:t>
            </a:r>
            <a:r>
              <a:rPr lang="en-US" sz="2800" dirty="0"/>
              <a:t>dynamic within each node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For data items or</a:t>
            </a:r>
          </a:p>
          <a:p>
            <a:pPr lvl="1"/>
            <a:r>
              <a:rPr lang="en-US" sz="2400" dirty="0" smtClean="0"/>
              <a:t>For computation steps</a:t>
            </a:r>
            <a:endParaRPr lang="en-US" sz="2400" dirty="0"/>
          </a:p>
          <a:p>
            <a:r>
              <a:rPr lang="en-US" sz="2800" dirty="0" smtClean="0"/>
              <a:t>Minimize RT overhead by eliminating redundant attribute propagation </a:t>
            </a:r>
            <a:endParaRPr lang="en-US" sz="2800" dirty="0" smtClean="0"/>
          </a:p>
          <a:p>
            <a:r>
              <a:rPr lang="en-US" sz="2800" dirty="0" smtClean="0"/>
              <a:t>PIPES for distributed apps (Static and dynamic)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761998" y="1583335"/>
            <a:ext cx="1043074" cy="523220"/>
            <a:chOff x="7457528" y="1402740"/>
            <a:chExt cx="1043074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7457528" y="1402740"/>
              <a:ext cx="1043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Carl </a:t>
              </a:r>
              <a:r>
                <a:rPr lang="en-US" sz="1400" dirty="0" err="1" smtClean="0"/>
                <a:t>Offner</a:t>
              </a:r>
              <a:endParaRPr lang="en-US" sz="1400" dirty="0" smtClean="0"/>
            </a:p>
            <a:p>
              <a:r>
                <a:rPr lang="en-US" sz="1400" dirty="0" smtClean="0"/>
                <a:t>Alex Nelson</a:t>
              </a:r>
              <a:endParaRPr lang="en-US" sz="1400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8421700" y="1484179"/>
              <a:ext cx="45719" cy="44178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 flipH="1">
              <a:off x="7473289" y="1484179"/>
              <a:ext cx="50130" cy="44178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01323" y="2348433"/>
            <a:ext cx="1091572" cy="360668"/>
            <a:chOff x="7395905" y="2563893"/>
            <a:chExt cx="1091572" cy="360668"/>
          </a:xfrm>
        </p:grpSpPr>
        <p:sp>
          <p:nvSpPr>
            <p:cNvPr id="5" name="TextBox 4"/>
            <p:cNvSpPr txBox="1"/>
            <p:nvPr/>
          </p:nvSpPr>
          <p:spPr>
            <a:xfrm>
              <a:off x="7398467" y="2563893"/>
              <a:ext cx="1089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Alina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Sbirlea</a:t>
              </a:r>
              <a:endParaRPr lang="en-US" sz="1400" dirty="0"/>
            </a:p>
          </p:txBody>
        </p:sp>
        <p:sp>
          <p:nvSpPr>
            <p:cNvPr id="13" name="Right Bracket 12"/>
            <p:cNvSpPr/>
            <p:nvPr/>
          </p:nvSpPr>
          <p:spPr>
            <a:xfrm>
              <a:off x="8401900" y="2623404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 flipH="1">
              <a:off x="7395905" y="2623404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03884" y="2791554"/>
            <a:ext cx="1089011" cy="523220"/>
            <a:chOff x="7398466" y="3007014"/>
            <a:chExt cx="108901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398467" y="3007014"/>
              <a:ext cx="10890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Alina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Sbirlea</a:t>
              </a:r>
              <a:endParaRPr lang="en-US" sz="1400" dirty="0" smtClean="0"/>
            </a:p>
            <a:p>
              <a:r>
                <a:rPr lang="en-US" sz="1400" dirty="0" smtClean="0"/>
                <a:t>Jun </a:t>
              </a:r>
              <a:r>
                <a:rPr lang="en-US" sz="1400" dirty="0" err="1" smtClean="0"/>
                <a:t>Shirako</a:t>
              </a:r>
              <a:endParaRPr lang="en-US" sz="1400" dirty="0"/>
            </a:p>
          </p:txBody>
        </p:sp>
        <p:sp>
          <p:nvSpPr>
            <p:cNvPr id="15" name="Right Bracket 14"/>
            <p:cNvSpPr/>
            <p:nvPr/>
          </p:nvSpPr>
          <p:spPr>
            <a:xfrm>
              <a:off x="8401900" y="3076961"/>
              <a:ext cx="85577" cy="45327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ket 20"/>
            <p:cNvSpPr/>
            <p:nvPr/>
          </p:nvSpPr>
          <p:spPr>
            <a:xfrm flipH="1">
              <a:off x="7398466" y="3076961"/>
              <a:ext cx="74823" cy="45327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31487" y="3880337"/>
            <a:ext cx="1461408" cy="344570"/>
            <a:chOff x="6953090" y="3880337"/>
            <a:chExt cx="1461408" cy="344570"/>
          </a:xfrm>
        </p:grpSpPr>
        <p:sp>
          <p:nvSpPr>
            <p:cNvPr id="7" name="TextBox 6"/>
            <p:cNvSpPr txBox="1"/>
            <p:nvPr/>
          </p:nvSpPr>
          <p:spPr>
            <a:xfrm>
              <a:off x="6953090" y="3880337"/>
              <a:ext cx="1461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Schlimbach</a:t>
              </a:r>
              <a:endParaRPr lang="en-US" sz="14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969800" y="3923750"/>
              <a:ext cx="1409762" cy="301157"/>
              <a:chOff x="6969800" y="3923750"/>
              <a:chExt cx="1409762" cy="301157"/>
            </a:xfrm>
          </p:grpSpPr>
          <p:sp>
            <p:nvSpPr>
              <p:cNvPr id="16" name="Right Bracket 15"/>
              <p:cNvSpPr/>
              <p:nvPr/>
            </p:nvSpPr>
            <p:spPr>
              <a:xfrm>
                <a:off x="8318887" y="3923750"/>
                <a:ext cx="60675" cy="30115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Bracket 21"/>
              <p:cNvSpPr/>
              <p:nvPr/>
            </p:nvSpPr>
            <p:spPr>
              <a:xfrm flipH="1">
                <a:off x="6969800" y="3923750"/>
                <a:ext cx="60675" cy="30115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354154" y="4777448"/>
            <a:ext cx="1580564" cy="1015663"/>
            <a:chOff x="7146682" y="5393001"/>
            <a:chExt cx="1580564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7146682" y="5393001"/>
              <a:ext cx="15765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Zoran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Budimlić</a:t>
              </a:r>
              <a:endParaRPr lang="en-US" sz="14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Kath Knobe</a:t>
              </a:r>
            </a:p>
            <a:p>
              <a:pPr marL="0" lvl="2" algn="ctr"/>
              <a:r>
                <a:rPr lang="en-US" sz="1400" dirty="0"/>
                <a:t>Tiago </a:t>
              </a:r>
              <a:r>
                <a:rPr lang="en-US" sz="1400" dirty="0" err="1"/>
                <a:t>Cogumbreiro</a:t>
              </a:r>
              <a:endParaRPr lang="en-US" sz="1400" dirty="0"/>
            </a:p>
            <a:p>
              <a:endParaRPr lang="en-US" dirty="0"/>
            </a:p>
          </p:txBody>
        </p:sp>
        <p:sp>
          <p:nvSpPr>
            <p:cNvPr id="23" name="Right Bracket 22"/>
            <p:cNvSpPr/>
            <p:nvPr/>
          </p:nvSpPr>
          <p:spPr>
            <a:xfrm>
              <a:off x="8681527" y="5454852"/>
              <a:ext cx="45719" cy="90389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ket 23"/>
            <p:cNvSpPr/>
            <p:nvPr/>
          </p:nvSpPr>
          <p:spPr>
            <a:xfrm flipH="1">
              <a:off x="7197334" y="5454852"/>
              <a:ext cx="45719" cy="90389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79218" y="844292"/>
            <a:ext cx="1382780" cy="485089"/>
            <a:chOff x="5542874" y="5135359"/>
            <a:chExt cx="1382780" cy="485089"/>
          </a:xfrm>
        </p:grpSpPr>
        <p:sp>
          <p:nvSpPr>
            <p:cNvPr id="26" name="Right Bracket 25"/>
            <p:cNvSpPr/>
            <p:nvPr/>
          </p:nvSpPr>
          <p:spPr>
            <a:xfrm>
              <a:off x="6783202" y="5135359"/>
              <a:ext cx="142452" cy="48508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ket 26"/>
            <p:cNvSpPr/>
            <p:nvPr/>
          </p:nvSpPr>
          <p:spPr>
            <a:xfrm flipH="1">
              <a:off x="5542874" y="5135359"/>
              <a:ext cx="142452" cy="48508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98301" y="5185896"/>
              <a:ext cx="132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Vivek</a:t>
              </a:r>
              <a:r>
                <a:rPr lang="en-US" dirty="0" smtClean="0"/>
                <a:t> </a:t>
              </a:r>
              <a:r>
                <a:rPr lang="en-US" dirty="0" err="1" smtClean="0"/>
                <a:t>Sarkar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82138" y="5849481"/>
            <a:ext cx="1529913" cy="800219"/>
            <a:chOff x="7382138" y="5849481"/>
            <a:chExt cx="1529913" cy="800219"/>
          </a:xfrm>
        </p:grpSpPr>
        <p:sp>
          <p:nvSpPr>
            <p:cNvPr id="30" name="TextBox 29"/>
            <p:cNvSpPr txBox="1"/>
            <p:nvPr/>
          </p:nvSpPr>
          <p:spPr>
            <a:xfrm>
              <a:off x="7574273" y="5849481"/>
              <a:ext cx="109093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Martin Cong</a:t>
              </a:r>
            </a:p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Yuhan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Peng</a:t>
              </a:r>
              <a:endParaRPr lang="en-US" sz="1400" dirty="0">
                <a:solidFill>
                  <a:srgbClr val="000000"/>
                </a:solidFill>
              </a:endParaRPr>
            </a:p>
            <a:p>
              <a:endParaRPr lang="en-US" dirty="0"/>
            </a:p>
          </p:txBody>
        </p:sp>
        <p:sp>
          <p:nvSpPr>
            <p:cNvPr id="31" name="Right Bracket 30"/>
            <p:cNvSpPr/>
            <p:nvPr/>
          </p:nvSpPr>
          <p:spPr>
            <a:xfrm>
              <a:off x="8866332" y="5911332"/>
              <a:ext cx="45719" cy="44598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ket 31"/>
            <p:cNvSpPr/>
            <p:nvPr/>
          </p:nvSpPr>
          <p:spPr>
            <a:xfrm flipH="1">
              <a:off x="7382138" y="5911332"/>
              <a:ext cx="45719" cy="44598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287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16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56" y="1019991"/>
            <a:ext cx="6285532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Runtimes based on OCR, TBB, Babel and Haskell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050" dirty="0" smtClean="0"/>
          </a:p>
          <a:p>
            <a:r>
              <a:rPr lang="en-US" sz="2000" dirty="0" smtClean="0"/>
              <a:t>Basic: determines when a step is ready </a:t>
            </a:r>
          </a:p>
          <a:p>
            <a:pPr lvl="1"/>
            <a:r>
              <a:rPr lang="en-US" sz="1600" dirty="0" smtClean="0"/>
              <a:t>Tracks state changes </a:t>
            </a:r>
            <a:r>
              <a:rPr lang="en-US" sz="1600" dirty="0"/>
              <a:t>and executes READY steps </a:t>
            </a:r>
          </a:p>
          <a:p>
            <a:r>
              <a:rPr lang="en-US" sz="2000" dirty="0" smtClean="0"/>
              <a:t>Workflow coordination</a:t>
            </a:r>
          </a:p>
          <a:p>
            <a:r>
              <a:rPr lang="en-US" sz="2000" dirty="0" smtClean="0"/>
              <a:t>Choice among CPU, GPU, FPGA</a:t>
            </a:r>
          </a:p>
          <a:p>
            <a:pPr lvl="1"/>
            <a:r>
              <a:rPr lang="en-US" sz="1600" dirty="0" smtClean="0"/>
              <a:t>Dynamic compromise:</a:t>
            </a:r>
          </a:p>
          <a:p>
            <a:pPr marL="457200" lvl="1" indent="0">
              <a:buNone/>
            </a:pPr>
            <a:r>
              <a:rPr lang="en-US" sz="1600" dirty="0"/>
              <a:t>	S</a:t>
            </a:r>
            <a:r>
              <a:rPr lang="en-US" sz="1600" dirty="0" smtClean="0"/>
              <a:t>tatic step preference and dynamic device availability</a:t>
            </a:r>
          </a:p>
          <a:p>
            <a:r>
              <a:rPr lang="en-US" sz="2000" dirty="0" smtClean="0"/>
              <a:t>Hierarchical affinity groups for locality</a:t>
            </a:r>
          </a:p>
          <a:p>
            <a:r>
              <a:rPr lang="en-US" sz="2000" dirty="0" smtClean="0"/>
              <a:t>Memory usage: </a:t>
            </a:r>
          </a:p>
          <a:p>
            <a:pPr marL="457200" lvl="1" indent="0">
              <a:buNone/>
            </a:pPr>
            <a:r>
              <a:rPr lang="en-US" sz="1600" dirty="0" smtClean="0"/>
              <a:t>Dynamic single assignment is higher level: </a:t>
            </a:r>
          </a:p>
          <a:p>
            <a:pPr marL="457200" lvl="1" indent="0">
              <a:buNone/>
            </a:pPr>
            <a:r>
              <a:rPr lang="en-US" sz="1600" dirty="0"/>
              <a:t>	I</a:t>
            </a:r>
            <a:r>
              <a:rPr lang="en-US" sz="1600" dirty="0" smtClean="0"/>
              <a:t>dentifies values, not places  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Mapping data values to memory is tuning</a:t>
            </a:r>
          </a:p>
          <a:p>
            <a:pPr lvl="1"/>
            <a:r>
              <a:rPr lang="en-US" sz="1600" dirty="0" smtClean="0"/>
              <a:t>Garbage collection: Get-count</a:t>
            </a:r>
          </a:p>
          <a:p>
            <a:pPr lvl="1"/>
            <a:r>
              <a:rPr lang="en-US" sz="1600" dirty="0" smtClean="0"/>
              <a:t>Inspector/executor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0051" y="1426738"/>
            <a:ext cx="10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Ryan Newton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076046" y="1384771"/>
            <a:ext cx="10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Shams Imam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34593" y="1426738"/>
            <a:ext cx="1634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Nick </a:t>
            </a:r>
            <a:r>
              <a:rPr lang="en-US" sz="1400" dirty="0" err="1" smtClean="0"/>
              <a:t>Vrvilo</a:t>
            </a:r>
            <a:endParaRPr lang="en-US" sz="1400" dirty="0" smtClean="0"/>
          </a:p>
          <a:p>
            <a:pPr algn="ctr"/>
            <a:r>
              <a:rPr lang="en-US" sz="1400" dirty="0" smtClean="0"/>
              <a:t>Zoran </a:t>
            </a:r>
            <a:r>
              <a:rPr lang="en-US" sz="1400" dirty="0" err="1" smtClean="0">
                <a:solidFill>
                  <a:srgbClr val="000000"/>
                </a:solidFill>
              </a:rPr>
              <a:t>Budimlić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Vivek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Sarkar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061076" y="1406532"/>
            <a:ext cx="130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Frank</a:t>
            </a:r>
          </a:p>
          <a:p>
            <a:pPr algn="ctr"/>
            <a:r>
              <a:rPr lang="en-US" sz="1400" dirty="0" err="1" smtClean="0"/>
              <a:t>Schlimbach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60284" y="3791627"/>
            <a:ext cx="1467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Zoran </a:t>
            </a:r>
            <a:r>
              <a:rPr lang="en-US" sz="1400" dirty="0" err="1">
                <a:solidFill>
                  <a:srgbClr val="000000"/>
                </a:solidFill>
              </a:rPr>
              <a:t>Budimlić</a:t>
            </a:r>
            <a:endParaRPr lang="en-US" sz="1400" dirty="0"/>
          </a:p>
          <a:p>
            <a:pPr algn="ctr"/>
            <a:r>
              <a:rPr lang="en-US" sz="1400" dirty="0" smtClean="0"/>
              <a:t>Mike </a:t>
            </a:r>
            <a:r>
              <a:rPr lang="en-US" sz="1400" dirty="0" smtClean="0"/>
              <a:t>Burke</a:t>
            </a:r>
          </a:p>
          <a:p>
            <a:pPr algn="ctr"/>
            <a:r>
              <a:rPr lang="en-US" sz="1400" dirty="0"/>
              <a:t>Sanjay </a:t>
            </a:r>
            <a:r>
              <a:rPr lang="en-US" sz="1400" dirty="0" err="1"/>
              <a:t>Chatterjee</a:t>
            </a:r>
            <a:endParaRPr lang="en-US" sz="1400" dirty="0"/>
          </a:p>
          <a:p>
            <a:pPr algn="ctr"/>
            <a:r>
              <a:rPr lang="en-US" sz="1400" dirty="0" smtClean="0"/>
              <a:t>Kath </a:t>
            </a:r>
            <a:r>
              <a:rPr lang="en-US" sz="1400" dirty="0" smtClean="0"/>
              <a:t>Knobe</a:t>
            </a:r>
          </a:p>
          <a:p>
            <a:pPr algn="ctr"/>
            <a:r>
              <a:rPr lang="en-US" sz="1400" dirty="0" smtClean="0"/>
              <a:t>Nick </a:t>
            </a:r>
            <a:r>
              <a:rPr lang="en-US" sz="1400" dirty="0" err="1" smtClean="0"/>
              <a:t>Vrvilo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85441" y="3386184"/>
            <a:ext cx="1276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Alina</a:t>
            </a:r>
            <a:r>
              <a:rPr lang="en-US" sz="1400" dirty="0" smtClean="0"/>
              <a:t> </a:t>
            </a:r>
            <a:r>
              <a:rPr lang="en-US" sz="1400" dirty="0" err="1" smtClean="0"/>
              <a:t>Sbirlea</a:t>
            </a:r>
            <a:endParaRPr lang="en-US" sz="1400" dirty="0" smtClean="0"/>
          </a:p>
          <a:p>
            <a:pPr algn="ctr"/>
            <a:r>
              <a:rPr lang="en-US" sz="1400" dirty="0" smtClean="0"/>
              <a:t>Zoran </a:t>
            </a:r>
            <a:r>
              <a:rPr lang="en-US" sz="1400" dirty="0" err="1" smtClean="0"/>
              <a:t>Budimlić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25584" y="3425009"/>
            <a:ext cx="1207688" cy="481536"/>
            <a:chOff x="6222827" y="3012970"/>
            <a:chExt cx="1099150" cy="481536"/>
          </a:xfrm>
        </p:grpSpPr>
        <p:sp>
          <p:nvSpPr>
            <p:cNvPr id="13" name="Right Bracket 12"/>
            <p:cNvSpPr/>
            <p:nvPr/>
          </p:nvSpPr>
          <p:spPr>
            <a:xfrm>
              <a:off x="7276258" y="3012970"/>
              <a:ext cx="45719" cy="48153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/>
            <p:cNvSpPr/>
            <p:nvPr/>
          </p:nvSpPr>
          <p:spPr>
            <a:xfrm flipH="1">
              <a:off x="6222827" y="3012970"/>
              <a:ext cx="74153" cy="48153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85441" y="2182230"/>
            <a:ext cx="1461408" cy="523220"/>
            <a:chOff x="5938853" y="2182230"/>
            <a:chExt cx="1461408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5938853" y="2182230"/>
              <a:ext cx="1461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Rice team</a:t>
              </a:r>
            </a:p>
            <a:p>
              <a:pPr algn="ctr"/>
              <a:r>
                <a:rPr lang="en-US" sz="1400" dirty="0" smtClean="0"/>
                <a:t>Frank </a:t>
              </a:r>
              <a:r>
                <a:rPr lang="en-US" sz="1400" dirty="0" err="1" smtClean="0"/>
                <a:t>Schlimbach</a:t>
              </a:r>
              <a:endParaRPr lang="en-US" sz="1400" dirty="0"/>
            </a:p>
          </p:txBody>
        </p:sp>
        <p:sp>
          <p:nvSpPr>
            <p:cNvPr id="15" name="Right Bracket 14"/>
            <p:cNvSpPr/>
            <p:nvPr/>
          </p:nvSpPr>
          <p:spPr>
            <a:xfrm>
              <a:off x="7319256" y="2271303"/>
              <a:ext cx="60675" cy="43414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/>
            <p:cNvSpPr/>
            <p:nvPr/>
          </p:nvSpPr>
          <p:spPr>
            <a:xfrm flipH="1">
              <a:off x="5970168" y="2271303"/>
              <a:ext cx="60675" cy="43414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Bracket 16"/>
          <p:cNvSpPr/>
          <p:nvPr/>
        </p:nvSpPr>
        <p:spPr>
          <a:xfrm>
            <a:off x="5867720" y="1454821"/>
            <a:ext cx="60675" cy="4341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 flipH="1">
            <a:off x="5176676" y="1454821"/>
            <a:ext cx="60675" cy="4341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4868704" y="1454680"/>
            <a:ext cx="60675" cy="4341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 flipH="1">
            <a:off x="4294630" y="1454680"/>
            <a:ext cx="60675" cy="4341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4119740" y="1468564"/>
            <a:ext cx="60675" cy="4341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/>
          <p:cNvSpPr/>
          <p:nvPr/>
        </p:nvSpPr>
        <p:spPr>
          <a:xfrm flipH="1">
            <a:off x="3244886" y="1468564"/>
            <a:ext cx="60675" cy="4341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>
            <a:off x="3043973" y="1459777"/>
            <a:ext cx="60675" cy="7056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/>
          <p:cNvSpPr/>
          <p:nvPr/>
        </p:nvSpPr>
        <p:spPr>
          <a:xfrm flipH="1">
            <a:off x="1849564" y="1459777"/>
            <a:ext cx="45719" cy="7056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60283" y="3791627"/>
            <a:ext cx="1467069" cy="1171702"/>
            <a:chOff x="2422092" y="1612177"/>
            <a:chExt cx="1211244" cy="434147"/>
          </a:xfrm>
        </p:grpSpPr>
        <p:sp>
          <p:nvSpPr>
            <p:cNvPr id="25" name="Right Bracket 24"/>
            <p:cNvSpPr/>
            <p:nvPr/>
          </p:nvSpPr>
          <p:spPr>
            <a:xfrm>
              <a:off x="3572661" y="1612177"/>
              <a:ext cx="60675" cy="43414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Bracket 25"/>
            <p:cNvSpPr/>
            <p:nvPr/>
          </p:nvSpPr>
          <p:spPr>
            <a:xfrm flipH="1">
              <a:off x="2422092" y="1612177"/>
              <a:ext cx="60675" cy="43414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40306" y="6168726"/>
            <a:ext cx="1232789" cy="319535"/>
            <a:chOff x="3140306" y="6168726"/>
            <a:chExt cx="1232789" cy="319535"/>
          </a:xfrm>
        </p:grpSpPr>
        <p:sp>
          <p:nvSpPr>
            <p:cNvPr id="12" name="TextBox 11"/>
            <p:cNvSpPr txBox="1"/>
            <p:nvPr/>
          </p:nvSpPr>
          <p:spPr>
            <a:xfrm>
              <a:off x="3142244" y="6168726"/>
              <a:ext cx="1230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Dragos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Sbirlea</a:t>
              </a:r>
              <a:endParaRPr lang="en-US" sz="1400" dirty="0" smtClean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40306" y="6187104"/>
              <a:ext cx="1230850" cy="301157"/>
              <a:chOff x="6236306" y="3012970"/>
              <a:chExt cx="1100627" cy="301157"/>
            </a:xfrm>
          </p:grpSpPr>
          <p:sp>
            <p:nvSpPr>
              <p:cNvPr id="30" name="Right Bracket 29"/>
              <p:cNvSpPr/>
              <p:nvPr/>
            </p:nvSpPr>
            <p:spPr>
              <a:xfrm>
                <a:off x="7276258" y="3012970"/>
                <a:ext cx="60675" cy="30115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 flipH="1">
                <a:off x="6236306" y="3012970"/>
                <a:ext cx="60675" cy="30115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964032" y="5885497"/>
            <a:ext cx="1461408" cy="307777"/>
            <a:chOff x="5575015" y="5885497"/>
            <a:chExt cx="1461408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5575015" y="5885497"/>
              <a:ext cx="1461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Frank </a:t>
              </a:r>
              <a:r>
                <a:rPr lang="en-US" sz="1400" dirty="0" err="1" smtClean="0"/>
                <a:t>Schlimbach</a:t>
              </a:r>
              <a:endParaRPr lang="en-US" sz="14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609961" y="5892117"/>
              <a:ext cx="1397983" cy="301157"/>
              <a:chOff x="6236306" y="3012970"/>
              <a:chExt cx="1100627" cy="301157"/>
            </a:xfrm>
          </p:grpSpPr>
          <p:sp>
            <p:nvSpPr>
              <p:cNvPr id="33" name="Right Bracket 32"/>
              <p:cNvSpPr/>
              <p:nvPr/>
            </p:nvSpPr>
            <p:spPr>
              <a:xfrm>
                <a:off x="7276258" y="3012970"/>
                <a:ext cx="60675" cy="30115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Bracket 33"/>
              <p:cNvSpPr/>
              <p:nvPr/>
            </p:nvSpPr>
            <p:spPr>
              <a:xfrm flipH="1">
                <a:off x="6236306" y="3012970"/>
                <a:ext cx="60675" cy="30115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37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5708959" y="2835289"/>
            <a:ext cx="1540254" cy="540880"/>
            <a:chOff x="7638629" y="2705450"/>
            <a:chExt cx="1540254" cy="540880"/>
          </a:xfrm>
        </p:grpSpPr>
        <p:sp>
          <p:nvSpPr>
            <p:cNvPr id="38" name="TextBox 37"/>
            <p:cNvSpPr txBox="1"/>
            <p:nvPr/>
          </p:nvSpPr>
          <p:spPr>
            <a:xfrm>
              <a:off x="7655847" y="2723110"/>
              <a:ext cx="1523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Frank </a:t>
              </a:r>
              <a:r>
                <a:rPr lang="en-US" sz="1400" dirty="0" err="1"/>
                <a:t>Schlimbach</a:t>
              </a:r>
              <a:endParaRPr lang="en-US" sz="1400" dirty="0"/>
            </a:p>
            <a:p>
              <a:r>
                <a:rPr lang="en-US" sz="1400" dirty="0"/>
                <a:t>Yves </a:t>
              </a:r>
              <a:r>
                <a:rPr lang="en-US" sz="1400" dirty="0" err="1"/>
                <a:t>Vandriessche</a:t>
              </a:r>
              <a:endParaRPr lang="en-US" sz="14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638629" y="2705450"/>
              <a:ext cx="1487005" cy="481536"/>
              <a:chOff x="6222827" y="3012970"/>
              <a:chExt cx="1099150" cy="481536"/>
            </a:xfrm>
          </p:grpSpPr>
          <p:sp>
            <p:nvSpPr>
              <p:cNvPr id="40" name="Right Bracket 39"/>
              <p:cNvSpPr/>
              <p:nvPr/>
            </p:nvSpPr>
            <p:spPr>
              <a:xfrm>
                <a:off x="7276258" y="3012970"/>
                <a:ext cx="45719" cy="481536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ight Bracket 40"/>
              <p:cNvSpPr/>
              <p:nvPr/>
            </p:nvSpPr>
            <p:spPr>
              <a:xfrm flipH="1">
                <a:off x="6222827" y="3012970"/>
                <a:ext cx="74153" cy="481536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379218" y="844292"/>
            <a:ext cx="1382780" cy="485089"/>
            <a:chOff x="5542874" y="5135359"/>
            <a:chExt cx="1382780" cy="485089"/>
          </a:xfrm>
        </p:grpSpPr>
        <p:sp>
          <p:nvSpPr>
            <p:cNvPr id="53" name="Right Bracket 52"/>
            <p:cNvSpPr/>
            <p:nvPr/>
          </p:nvSpPr>
          <p:spPr>
            <a:xfrm>
              <a:off x="6783202" y="5135359"/>
              <a:ext cx="142452" cy="48508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Bracket 53"/>
            <p:cNvSpPr/>
            <p:nvPr/>
          </p:nvSpPr>
          <p:spPr>
            <a:xfrm flipH="1">
              <a:off x="5542874" y="5135359"/>
              <a:ext cx="142452" cy="48508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98301" y="5185896"/>
              <a:ext cx="132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Vivek</a:t>
              </a:r>
              <a:r>
                <a:rPr lang="en-US" dirty="0" smtClean="0"/>
                <a:t> </a:t>
              </a:r>
              <a:r>
                <a:rPr lang="en-US" dirty="0" err="1" smtClean="0"/>
                <a:t>Sarkar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32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future tunings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Based on hierarchical affinity groups</a:t>
            </a:r>
          </a:p>
          <a:p>
            <a:r>
              <a:rPr lang="en-US" dirty="0" smtClean="0"/>
              <a:t>Checkpoint-continue</a:t>
            </a:r>
          </a:p>
          <a:p>
            <a:pPr lvl="1"/>
            <a:r>
              <a:rPr lang="en-US" dirty="0" smtClean="0"/>
              <a:t>Automatic continuous asynchronous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Collaborative runtimes </a:t>
            </a:r>
          </a:p>
          <a:p>
            <a:pPr lvl="1"/>
            <a:r>
              <a:rPr lang="en-US" dirty="0" smtClean="0"/>
              <a:t>under development</a:t>
            </a:r>
          </a:p>
          <a:p>
            <a:r>
              <a:rPr lang="en-US" dirty="0" smtClean="0"/>
              <a:t>Inspector/executor</a:t>
            </a:r>
          </a:p>
          <a:p>
            <a:pPr lvl="1"/>
            <a:r>
              <a:rPr lang="en-US" dirty="0" smtClean="0"/>
              <a:t>For computation </a:t>
            </a:r>
          </a:p>
          <a:p>
            <a:r>
              <a:rPr lang="en-US" dirty="0" smtClean="0"/>
              <a:t>Demand-driven execution</a:t>
            </a:r>
          </a:p>
          <a:p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5832" y="3809121"/>
            <a:ext cx="127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Zoran </a:t>
            </a:r>
            <a:r>
              <a:rPr lang="en-US" sz="1400" dirty="0" err="1" smtClean="0">
                <a:solidFill>
                  <a:srgbClr val="000000"/>
                </a:solidFill>
              </a:rPr>
              <a:t>Budimlić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8862" y="533602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Kath Knobe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006030" y="5369640"/>
            <a:ext cx="993883" cy="301157"/>
            <a:chOff x="6236306" y="3012970"/>
            <a:chExt cx="1100627" cy="301157"/>
          </a:xfrm>
        </p:grpSpPr>
        <p:sp>
          <p:nvSpPr>
            <p:cNvPr id="7" name="Right Bracket 6"/>
            <p:cNvSpPr/>
            <p:nvPr/>
          </p:nvSpPr>
          <p:spPr>
            <a:xfrm>
              <a:off x="7276258" y="3012970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ket 7"/>
            <p:cNvSpPr/>
            <p:nvPr/>
          </p:nvSpPr>
          <p:spPr>
            <a:xfrm flipH="1">
              <a:off x="6236306" y="3012970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29692" y="3842736"/>
            <a:ext cx="1311011" cy="301157"/>
            <a:chOff x="6236306" y="3012970"/>
            <a:chExt cx="1100627" cy="301157"/>
          </a:xfrm>
        </p:grpSpPr>
        <p:sp>
          <p:nvSpPr>
            <p:cNvPr id="10" name="Right Bracket 9"/>
            <p:cNvSpPr/>
            <p:nvPr/>
          </p:nvSpPr>
          <p:spPr>
            <a:xfrm>
              <a:off x="7276258" y="3012970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 flipH="1">
              <a:off x="6236306" y="3012970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4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242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solation: </a:t>
            </a:r>
            <a:br>
              <a:rPr lang="en-US" dirty="0" smtClean="0"/>
            </a:br>
            <a:r>
              <a:rPr lang="en-US" dirty="0" smtClean="0"/>
              <a:t>Tuning from domain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Critical for software engineering for </a:t>
            </a:r>
            <a:r>
              <a:rPr lang="en-US" dirty="0" err="1" smtClean="0"/>
              <a:t>exascale</a:t>
            </a:r>
            <a:endParaRPr lang="en-US" dirty="0" smtClean="0"/>
          </a:p>
          <a:p>
            <a:r>
              <a:rPr lang="en-US" dirty="0" smtClean="0"/>
              <a:t>Critical for ease of tuning</a:t>
            </a:r>
          </a:p>
          <a:p>
            <a:r>
              <a:rPr lang="en-US" dirty="0" smtClean="0"/>
              <a:t>Just data and control dependences</a:t>
            </a:r>
          </a:p>
          <a:p>
            <a:pPr lvl="1"/>
            <a:r>
              <a:rPr lang="en-US" dirty="0" smtClean="0"/>
              <a:t>No arbitrary constraints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Except for grain 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CnC domain spec is totally flexible </a:t>
            </a:r>
            <a:r>
              <a:rPr lang="en-US" dirty="0" err="1" smtClean="0"/>
              <a:t>wrt</a:t>
            </a:r>
            <a:r>
              <a:rPr lang="en-US" dirty="0" smtClean="0"/>
              <a:t> tuning:</a:t>
            </a:r>
          </a:p>
          <a:p>
            <a:pPr lvl="1"/>
            <a:r>
              <a:rPr lang="en-US" dirty="0" smtClean="0"/>
              <a:t>More approaches in mind now</a:t>
            </a:r>
          </a:p>
          <a:p>
            <a:pPr lvl="1"/>
            <a:r>
              <a:rPr lang="en-US" dirty="0" smtClean="0"/>
              <a:t>New architectures</a:t>
            </a:r>
          </a:p>
          <a:p>
            <a:pPr lvl="1"/>
            <a:r>
              <a:rPr lang="en-US" dirty="0" smtClean="0"/>
              <a:t>New tuning goals</a:t>
            </a:r>
          </a:p>
          <a:p>
            <a:pPr lvl="1"/>
            <a:r>
              <a:rPr lang="en-US" dirty="0" smtClean="0"/>
              <a:t>New tuning approaches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187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grain size: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Each computation step and data item can be decomposed </a:t>
            </a:r>
          </a:p>
          <a:p>
            <a:r>
              <a:rPr lang="en-US" dirty="0" smtClean="0"/>
              <a:t>Hierarchy adds more tuning flexibility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best hierarchy		</a:t>
            </a:r>
          </a:p>
          <a:p>
            <a:pPr lvl="1"/>
            <a:r>
              <a:rPr lang="en-US" dirty="0"/>
              <a:t>Choose the best grain</a:t>
            </a:r>
          </a:p>
          <a:p>
            <a:pPr lvl="1"/>
            <a:r>
              <a:rPr lang="en-US" dirty="0"/>
              <a:t>Different tunings can be applied at different  levels in the hierarchy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9441" y="128110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Kath Knobe</a:t>
            </a:r>
          </a:p>
          <a:p>
            <a:r>
              <a:rPr lang="en-US" sz="1400" dirty="0" smtClean="0"/>
              <a:t>Nick </a:t>
            </a:r>
            <a:r>
              <a:rPr lang="en-US" sz="1400" dirty="0" err="1" smtClean="0"/>
              <a:t>Vrvilo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780254" y="1281100"/>
            <a:ext cx="1050238" cy="542722"/>
            <a:chOff x="6236306" y="3012970"/>
            <a:chExt cx="1100627" cy="301157"/>
          </a:xfrm>
        </p:grpSpPr>
        <p:sp>
          <p:nvSpPr>
            <p:cNvPr id="6" name="Right Bracket 5"/>
            <p:cNvSpPr/>
            <p:nvPr/>
          </p:nvSpPr>
          <p:spPr>
            <a:xfrm>
              <a:off x="7276258" y="3012970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ket 6"/>
            <p:cNvSpPr/>
            <p:nvPr/>
          </p:nvSpPr>
          <p:spPr>
            <a:xfrm flipH="1">
              <a:off x="6236306" y="3012970"/>
              <a:ext cx="60675" cy="301157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0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31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hol_gflops_r50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8" y="987425"/>
            <a:ext cx="54927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1" y="482601"/>
            <a:ext cx="7134225" cy="50482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Cholesky</a:t>
            </a:r>
            <a:endParaRPr lang="en-US" dirty="0" smtClean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550988" y="5581651"/>
            <a:ext cx="32829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885" indent="-342885">
              <a:spcBef>
                <a:spcPct val="60000"/>
              </a:spcBef>
              <a:defRPr/>
            </a:pPr>
            <a:r>
              <a:rPr lang="en-US" sz="1600" kern="0" dirty="0">
                <a:solidFill>
                  <a:srgbClr val="2D323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Intel 2-socket x 4-core Nehalem @ 2.8 GHz + Intel MKL 10.2</a:t>
            </a:r>
            <a:endParaRPr lang="en-US" sz="1600" kern="0" dirty="0">
              <a:solidFill>
                <a:srgbClr val="2D323E"/>
              </a:solidFill>
              <a:latin typeface="Helvetica Neue" charset="0"/>
              <a:ea typeface="ヒラギノ角ゴ ProN W6" charset="-128"/>
              <a:cs typeface="ヒラギノ角ゴ ProN W6" charset="-128"/>
              <a:sym typeface="Helvetica Neue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33939" y="74834"/>
            <a:ext cx="3034050" cy="1111222"/>
          </a:xfrm>
          <a:prstGeom prst="wedgeRoundRectCallout">
            <a:avLst>
              <a:gd name="adj1" fmla="val -93993"/>
              <a:gd name="adj2" fmla="val 1247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60">
              <a:lnSpc>
                <a:spcPct val="80000"/>
              </a:lnSpc>
              <a:spcBef>
                <a:spcPct val="50000"/>
              </a:spcBef>
            </a:pP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  <a:p>
            <a:pPr defTabSz="91436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Plasma: Jack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</a:rPr>
              <a:t>Dongarra’s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 group at Oak Ridge NL</a:t>
            </a:r>
          </a:p>
          <a:p>
            <a:pPr defTabSz="914360">
              <a:lnSpc>
                <a:spcPct val="80000"/>
              </a:lnSpc>
              <a:spcBef>
                <a:spcPct val="50000"/>
              </a:spcBef>
            </a:pPr>
            <a:endParaRPr lang="en-US" sz="1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023794" y="2613867"/>
            <a:ext cx="4842402" cy="610659"/>
          </a:xfrm>
          <a:prstGeom prst="wedgeRoundRectCallout">
            <a:avLst>
              <a:gd name="adj1" fmla="val -71719"/>
              <a:gd name="adj2" fmla="val -10467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60">
              <a:lnSpc>
                <a:spcPct val="80000"/>
              </a:lnSpc>
              <a:spcBef>
                <a:spcPct val="50000"/>
              </a:spcBef>
            </a:pPr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Aparna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</a:rPr>
              <a:t>Chandramolishwaren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</a:p>
          <a:p>
            <a:pPr defTabSz="914360">
              <a:lnSpc>
                <a:spcPct val="8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One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</a:rPr>
              <a:t>GaTech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 first year grad student 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</a:rPr>
              <a:t>ntern 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</a:rPr>
              <a:t>at Intel</a:t>
            </a:r>
          </a:p>
        </p:txBody>
      </p:sp>
    </p:spTree>
    <p:extLst>
      <p:ext uri="{BB962C8B-B14F-4D97-AF65-F5344CB8AC3E}">
        <p14:creationId xmlns:p14="http://schemas.microsoft.com/office/powerpoint/2010/main" val="2298983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39356" cy="4525963"/>
          </a:xfrm>
        </p:spPr>
        <p:txBody>
          <a:bodyPr/>
          <a:lstStyle/>
          <a:p>
            <a:r>
              <a:rPr lang="en-US" dirty="0" smtClean="0"/>
              <a:t>CnC is a dependence language</a:t>
            </a:r>
          </a:p>
          <a:p>
            <a:pPr lvl="1"/>
            <a:r>
              <a:rPr lang="en-US" dirty="0" smtClean="0"/>
              <a:t>Control and data dependences</a:t>
            </a:r>
          </a:p>
          <a:p>
            <a:pPr lvl="1"/>
            <a:r>
              <a:rPr lang="en-US" dirty="0" smtClean="0"/>
              <a:t>Explicit, distinct and at the same level</a:t>
            </a:r>
          </a:p>
          <a:p>
            <a:r>
              <a:rPr lang="en-US" dirty="0" smtClean="0"/>
              <a:t>Tuning is separate</a:t>
            </a:r>
          </a:p>
          <a:p>
            <a:pPr lvl="1"/>
            <a:r>
              <a:rPr lang="en-US" dirty="0" smtClean="0"/>
              <a:t>No CnC-specific tuning</a:t>
            </a:r>
          </a:p>
          <a:p>
            <a:r>
              <a:rPr lang="en-US" dirty="0" smtClean="0"/>
              <a:t>This isolation makes tuning easier and more flexible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2156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7" y="794876"/>
            <a:ext cx="4312390" cy="5924833"/>
          </a:xfrm>
        </p:spPr>
        <p:txBody>
          <a:bodyPr>
            <a:noAutofit/>
          </a:bodyPr>
          <a:lstStyle/>
          <a:p>
            <a:pPr marL="536957" indent="-110801">
              <a:buNone/>
            </a:pPr>
            <a:r>
              <a:rPr lang="en-US" sz="1600" b="1" dirty="0"/>
              <a:t>DARPA: UHPC</a:t>
            </a:r>
          </a:p>
          <a:p>
            <a:pPr marL="536957" indent="-110801">
              <a:buNone/>
            </a:pPr>
            <a:r>
              <a:rPr lang="en-US" sz="1600" b="1" dirty="0"/>
              <a:t>DOE: X-</a:t>
            </a:r>
            <a:r>
              <a:rPr lang="en-US" sz="1600" b="1" dirty="0" smtClean="0"/>
              <a:t>Stack</a:t>
            </a:r>
            <a:endParaRPr lang="en-US" sz="1600" dirty="0"/>
          </a:p>
          <a:p>
            <a:pPr marL="536957" indent="-110801">
              <a:buNone/>
            </a:pPr>
            <a:r>
              <a:rPr lang="en-US" sz="1600" b="1" dirty="0" smtClean="0"/>
              <a:t>Cambridge </a:t>
            </a:r>
            <a:r>
              <a:rPr lang="en-US" sz="1600" b="1" dirty="0"/>
              <a:t>Research Lab  </a:t>
            </a:r>
          </a:p>
          <a:p>
            <a:pPr lvl="1">
              <a:buNone/>
            </a:pPr>
            <a:r>
              <a:rPr lang="en-US" sz="1500" b="1" dirty="0"/>
              <a:t>    </a:t>
            </a:r>
            <a:r>
              <a:rPr lang="en-US" sz="1500" b="1" dirty="0" smtClean="0"/>
              <a:t>DEC / Compaq / HP /  Intel</a:t>
            </a:r>
            <a:endParaRPr lang="en-US" sz="1500" b="1" dirty="0"/>
          </a:p>
          <a:p>
            <a:pPr marL="914400" lvl="2" indent="0">
              <a:buNone/>
            </a:pPr>
            <a:r>
              <a:rPr lang="en-US" sz="1600" dirty="0"/>
              <a:t>Carl </a:t>
            </a:r>
            <a:r>
              <a:rPr lang="en-US" sz="1600" dirty="0" err="1"/>
              <a:t>Offner</a:t>
            </a:r>
            <a:r>
              <a:rPr lang="en-US" sz="1600" dirty="0"/>
              <a:t>, Alex Nelson</a:t>
            </a:r>
          </a:p>
          <a:p>
            <a:pPr lvl="1">
              <a:buNone/>
            </a:pPr>
            <a:r>
              <a:rPr lang="en-US" sz="1600" b="1" dirty="0"/>
              <a:t>Intel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Frank Schlimbach, James </a:t>
            </a:r>
            <a:r>
              <a:rPr lang="en-US" sz="1600" dirty="0" err="1"/>
              <a:t>Brodman</a:t>
            </a:r>
            <a:r>
              <a:rPr lang="en-US" sz="1600" dirty="0"/>
              <a:t>, Mark Hampton, Geoff </a:t>
            </a:r>
            <a:r>
              <a:rPr lang="en-US" sz="1600" dirty="0" err="1"/>
              <a:t>Lowney</a:t>
            </a:r>
            <a:r>
              <a:rPr lang="en-US" sz="1600" dirty="0"/>
              <a:t>, Vincent Cave</a:t>
            </a:r>
            <a:r>
              <a:rPr lang="en-US" sz="1600" dirty="0" smtClean="0"/>
              <a:t>, </a:t>
            </a:r>
            <a:r>
              <a:rPr lang="en-US" sz="1600" dirty="0"/>
              <a:t>Kamal </a:t>
            </a:r>
            <a:r>
              <a:rPr lang="en-US" sz="1600" dirty="0" smtClean="0"/>
              <a:t>Sharma, X</a:t>
            </a:r>
            <a:r>
              <a:rPr lang="en-US" sz="1600" dirty="0"/>
              <a:t>-Stack TG team</a:t>
            </a:r>
          </a:p>
          <a:p>
            <a:pPr marL="426156" lvl="1" indent="0">
              <a:buNone/>
            </a:pPr>
            <a:r>
              <a:rPr lang="en-US" sz="1600" b="1" dirty="0"/>
              <a:t>Rice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Vivek Sarkar, Zoran </a:t>
            </a:r>
            <a:r>
              <a:rPr lang="en-US" sz="1600" dirty="0" err="1" smtClean="0"/>
              <a:t>Budimlić</a:t>
            </a:r>
            <a:r>
              <a:rPr lang="en-US" sz="1600" dirty="0" smtClean="0"/>
              <a:t>, </a:t>
            </a:r>
            <a:r>
              <a:rPr lang="en-US" sz="1600" dirty="0"/>
              <a:t>Mike Burke, Sanjay </a:t>
            </a:r>
            <a:r>
              <a:rPr lang="en-US" sz="1600" dirty="0" err="1" smtClean="0"/>
              <a:t>Chatterjee</a:t>
            </a:r>
            <a:r>
              <a:rPr lang="en-US" sz="1600" dirty="0" smtClean="0"/>
              <a:t>, </a:t>
            </a:r>
            <a:r>
              <a:rPr lang="en-US" sz="1600" dirty="0"/>
              <a:t>Nick </a:t>
            </a:r>
            <a:r>
              <a:rPr lang="en-US" sz="1600" dirty="0" err="1"/>
              <a:t>Vrvilo</a:t>
            </a:r>
            <a:r>
              <a:rPr lang="en-US" sz="1600" dirty="0"/>
              <a:t>, </a:t>
            </a:r>
            <a:r>
              <a:rPr lang="en-US" sz="1600" dirty="0" smtClean="0"/>
              <a:t>Martin Kong</a:t>
            </a:r>
            <a:r>
              <a:rPr lang="en-US" sz="1600" dirty="0"/>
              <a:t>, Tiago </a:t>
            </a:r>
            <a:r>
              <a:rPr lang="en-US" sz="1600" dirty="0" err="1"/>
              <a:t>C</a:t>
            </a:r>
            <a:r>
              <a:rPr lang="en-US" sz="1600" dirty="0" err="1" smtClean="0"/>
              <a:t>ogumbreiro</a:t>
            </a:r>
            <a:endParaRPr lang="en-US" sz="1600" dirty="0"/>
          </a:p>
          <a:p>
            <a:pPr marL="426156" lvl="1" indent="0">
              <a:buNone/>
            </a:pPr>
            <a:r>
              <a:rPr lang="en-US" sz="1600" b="1" dirty="0"/>
              <a:t>Reservoir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Rich </a:t>
            </a:r>
            <a:r>
              <a:rPr lang="en-US" sz="1600" dirty="0" err="1"/>
              <a:t>Lethin</a:t>
            </a:r>
            <a:endParaRPr 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Benoit </a:t>
            </a:r>
            <a:r>
              <a:rPr lang="en-US" sz="1600" dirty="0" smtClean="0"/>
              <a:t>Meister</a:t>
            </a:r>
          </a:p>
          <a:p>
            <a:pPr marL="412750" lvl="2" indent="0">
              <a:buNone/>
            </a:pPr>
            <a:r>
              <a:rPr lang="en-US" sz="1600" b="1" dirty="0"/>
              <a:t>UC </a:t>
            </a:r>
            <a:r>
              <a:rPr lang="en-US" sz="1600" b="1" dirty="0" smtClean="0"/>
              <a:t>Irvine</a:t>
            </a:r>
          </a:p>
          <a:p>
            <a:pPr marL="914400" lvl="2" indent="0" defTabSz="862013">
              <a:buNone/>
            </a:pPr>
            <a:r>
              <a:rPr lang="en-US" sz="1600" dirty="0" err="1" smtClean="0"/>
              <a:t>Aparna</a:t>
            </a:r>
            <a:r>
              <a:rPr lang="en-US" sz="1600" dirty="0" smtClean="0"/>
              <a:t> </a:t>
            </a:r>
            <a:r>
              <a:rPr lang="en-US" sz="1600" dirty="0" err="1" smtClean="0"/>
              <a:t>Chandramowlishwaran</a:t>
            </a:r>
            <a:r>
              <a:rPr lang="en-US" sz="1600" dirty="0" smtClean="0"/>
              <a:t> (Intel intern)</a:t>
            </a:r>
          </a:p>
          <a:p>
            <a:pPr marL="404813" lvl="2" indent="0">
              <a:buNone/>
            </a:pPr>
            <a:r>
              <a:rPr lang="en-US" sz="1600" b="1" dirty="0"/>
              <a:t>Google </a:t>
            </a:r>
          </a:p>
          <a:p>
            <a:pPr marL="733425" lvl="2" indent="184150">
              <a:lnSpc>
                <a:spcPct val="80000"/>
              </a:lnSpc>
              <a:buNone/>
              <a:tabLst>
                <a:tab pos="858838" algn="l"/>
              </a:tabLst>
            </a:pPr>
            <a:r>
              <a:rPr lang="en-US" sz="1600" dirty="0" err="1"/>
              <a:t>Alina</a:t>
            </a:r>
            <a:r>
              <a:rPr lang="en-US" sz="1600" dirty="0"/>
              <a:t> </a:t>
            </a:r>
            <a:r>
              <a:rPr lang="en-US" sz="1600" dirty="0" err="1" smtClean="0"/>
              <a:t>Sbirlea</a:t>
            </a:r>
            <a:r>
              <a:rPr lang="en-US" sz="1600" dirty="0" smtClean="0"/>
              <a:t> (Rice)</a:t>
            </a:r>
            <a:endParaRPr lang="en-US" sz="1600" dirty="0"/>
          </a:p>
          <a:p>
            <a:pPr marL="733425" lvl="2" indent="184150">
              <a:lnSpc>
                <a:spcPct val="80000"/>
              </a:lnSpc>
              <a:buNone/>
              <a:tabLst>
                <a:tab pos="858838" algn="l"/>
              </a:tabLst>
            </a:pPr>
            <a:r>
              <a:rPr lang="en-US" sz="1600" dirty="0" err="1"/>
              <a:t>Dragos</a:t>
            </a:r>
            <a:r>
              <a:rPr lang="en-US" sz="1600" dirty="0"/>
              <a:t> </a:t>
            </a:r>
            <a:r>
              <a:rPr lang="en-US" sz="1600" dirty="0" err="1"/>
              <a:t>Sbirlea</a:t>
            </a:r>
            <a:r>
              <a:rPr lang="en-US" sz="1600" dirty="0"/>
              <a:t> </a:t>
            </a:r>
            <a:r>
              <a:rPr lang="en-US" sz="1600" dirty="0" smtClean="0"/>
              <a:t>(Rice)</a:t>
            </a:r>
            <a:endParaRPr lang="en-US" sz="1600" dirty="0"/>
          </a:p>
          <a:p>
            <a:pPr marL="866775" lvl="2" indent="0" defTabSz="862013">
              <a:buNone/>
            </a:pPr>
            <a:r>
              <a:rPr lang="en-US" sz="1600" dirty="0" smtClean="0"/>
              <a:t> </a:t>
            </a:r>
          </a:p>
          <a:p>
            <a:pPr marL="866775" lvl="2" indent="0" defTabSz="862013">
              <a:buNone/>
            </a:pPr>
            <a:endParaRPr lang="en-US" sz="1600" dirty="0"/>
          </a:p>
          <a:p>
            <a:pPr marL="412750" lvl="2" indent="0">
              <a:buNone/>
            </a:pPr>
            <a:endParaRPr lang="en-US" sz="1600" dirty="0" smtClean="0"/>
          </a:p>
          <a:p>
            <a:pPr marL="41275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lvl="2"/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09724" y="794876"/>
            <a:ext cx="4426705" cy="59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620" tIns="43620" rIns="43620" bIns="436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71463" indent="-271463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860A8"/>
              </a:buClr>
              <a:buFont typeface="Verdana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60A8"/>
              </a:buClr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052513" indent="-287338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60A8"/>
              </a:buClr>
              <a:buFont typeface="Marlett" pitchFamily="2" charset="2"/>
              <a:buChar char="8"/>
              <a:defRPr sz="2400">
                <a:solidFill>
                  <a:schemeClr val="tx1"/>
                </a:solidFill>
                <a:latin typeface="+mn-lt"/>
              </a:defRPr>
            </a:lvl3pPr>
            <a:lvl4pPr marL="14493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4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4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4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4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400">
                <a:solidFill>
                  <a:schemeClr val="bg1"/>
                </a:solidFill>
                <a:latin typeface="+mn-lt"/>
              </a:defRPr>
            </a:lvl9pPr>
          </a:lstStyle>
          <a:p>
            <a:pPr marL="401638" lvl="2" indent="0">
              <a:buNone/>
            </a:pPr>
            <a:r>
              <a:rPr lang="en-US" sz="2600" b="1" dirty="0" smtClean="0"/>
              <a:t>UCSD</a:t>
            </a:r>
          </a:p>
          <a:p>
            <a:pPr marL="401638" lvl="2" indent="280988">
              <a:buNone/>
            </a:pPr>
            <a:r>
              <a:rPr lang="en-US" sz="2600" dirty="0" smtClean="0"/>
              <a:t>Laura Carrington</a:t>
            </a:r>
          </a:p>
          <a:p>
            <a:pPr marL="401638" lvl="2" indent="280988">
              <a:buNone/>
            </a:pPr>
            <a:r>
              <a:rPr lang="en-US" sz="2600" dirty="0" err="1" smtClean="0"/>
              <a:t>Pietro</a:t>
            </a:r>
            <a:r>
              <a:rPr lang="en-US" sz="2600" dirty="0" smtClean="0"/>
              <a:t> </a:t>
            </a:r>
            <a:r>
              <a:rPr lang="en-US" sz="2600" dirty="0" err="1" smtClean="0"/>
              <a:t>Cicotti</a:t>
            </a:r>
            <a:endParaRPr lang="en-US" sz="2600" dirty="0" smtClean="0"/>
          </a:p>
          <a:p>
            <a:pPr marL="401638" lvl="1" indent="0">
              <a:buFontTx/>
              <a:buNone/>
            </a:pPr>
            <a:r>
              <a:rPr lang="en-US" sz="2600" b="1" dirty="0" err="1" smtClean="0"/>
              <a:t>GaTech</a:t>
            </a:r>
            <a:endParaRPr lang="en-US" sz="2600" b="1" dirty="0" smtClean="0"/>
          </a:p>
          <a:p>
            <a:pPr marL="401638" lvl="2" indent="280988">
              <a:buNone/>
            </a:pPr>
            <a:r>
              <a:rPr lang="en-US" sz="2600" dirty="0" smtClean="0"/>
              <a:t>Rich </a:t>
            </a:r>
            <a:r>
              <a:rPr lang="en-US" sz="2600" dirty="0" err="1" smtClean="0"/>
              <a:t>Vuduc</a:t>
            </a:r>
            <a:endParaRPr lang="en-US" sz="2600" dirty="0" smtClean="0"/>
          </a:p>
          <a:p>
            <a:pPr marL="401638" lvl="2" indent="280988">
              <a:buNone/>
            </a:pPr>
            <a:r>
              <a:rPr lang="en-US" sz="2600" dirty="0" err="1" smtClean="0"/>
              <a:t>Hasnain</a:t>
            </a:r>
            <a:r>
              <a:rPr lang="en-US" sz="2600" dirty="0" smtClean="0"/>
              <a:t> </a:t>
            </a:r>
            <a:r>
              <a:rPr lang="en-US" sz="2600" dirty="0" err="1" smtClean="0"/>
              <a:t>Mandviwala</a:t>
            </a:r>
            <a:r>
              <a:rPr lang="en-US" sz="2600" dirty="0" smtClean="0"/>
              <a:t> (</a:t>
            </a:r>
            <a:r>
              <a:rPr lang="en-US" sz="2600" dirty="0" err="1" smtClean="0"/>
              <a:t>Inel</a:t>
            </a:r>
            <a:r>
              <a:rPr lang="en-US" sz="2600" dirty="0" smtClean="0"/>
              <a:t> intern) </a:t>
            </a:r>
          </a:p>
          <a:p>
            <a:pPr marL="401638" lvl="2" indent="280988">
              <a:buNone/>
            </a:pPr>
            <a:r>
              <a:rPr lang="en-US" sz="2600" dirty="0" smtClean="0"/>
              <a:t>Kishore </a:t>
            </a:r>
            <a:r>
              <a:rPr lang="en-US" sz="2600" dirty="0" err="1" smtClean="0"/>
              <a:t>Ramachandran</a:t>
            </a:r>
            <a:endParaRPr lang="en-US" sz="2600" dirty="0" smtClean="0"/>
          </a:p>
          <a:p>
            <a:pPr marL="401638" lvl="1" indent="0">
              <a:buNone/>
            </a:pPr>
            <a:r>
              <a:rPr lang="en-US" sz="2600" b="1" dirty="0" smtClean="0"/>
              <a:t>Indiana</a:t>
            </a:r>
          </a:p>
          <a:p>
            <a:pPr marL="401638" lvl="2" indent="280988">
              <a:buNone/>
            </a:pPr>
            <a:r>
              <a:rPr lang="en-US" sz="2600" dirty="0" smtClean="0"/>
              <a:t>Ryan Newton (Intel)</a:t>
            </a:r>
          </a:p>
          <a:p>
            <a:pPr marL="401638" lvl="1" indent="0">
              <a:buNone/>
            </a:pPr>
            <a:r>
              <a:rPr lang="en-US" sz="2600" b="1" dirty="0" smtClean="0"/>
              <a:t>Purdue</a:t>
            </a:r>
          </a:p>
          <a:p>
            <a:pPr marL="401638" lvl="2" indent="280988">
              <a:buNone/>
            </a:pPr>
            <a:r>
              <a:rPr lang="en-US" sz="2600" dirty="0" err="1" smtClean="0"/>
              <a:t>Milind</a:t>
            </a:r>
            <a:r>
              <a:rPr lang="en-US" sz="2600" dirty="0" smtClean="0"/>
              <a:t> </a:t>
            </a:r>
            <a:r>
              <a:rPr lang="en-US" sz="2600" dirty="0" err="1" smtClean="0"/>
              <a:t>Kulkarni</a:t>
            </a:r>
            <a:endParaRPr lang="en-US" sz="2600" dirty="0" smtClean="0"/>
          </a:p>
          <a:p>
            <a:pPr marL="401638" lvl="2" indent="280988">
              <a:buNone/>
            </a:pPr>
            <a:r>
              <a:rPr lang="en-US" sz="2600" dirty="0" err="1" smtClean="0"/>
              <a:t>Chenyang</a:t>
            </a:r>
            <a:r>
              <a:rPr lang="en-US" sz="2600" dirty="0" smtClean="0"/>
              <a:t> Liu</a:t>
            </a:r>
          </a:p>
          <a:p>
            <a:pPr marL="401638" lvl="1" indent="0">
              <a:buNone/>
            </a:pPr>
            <a:r>
              <a:rPr lang="en-US" sz="2600" b="1" dirty="0" smtClean="0"/>
              <a:t>PNNL</a:t>
            </a:r>
          </a:p>
          <a:p>
            <a:pPr marL="401638" lvl="2" indent="280988">
              <a:buNone/>
            </a:pPr>
            <a:r>
              <a:rPr lang="en-US" sz="2600" dirty="0" smtClean="0"/>
              <a:t>John </a:t>
            </a:r>
            <a:r>
              <a:rPr lang="en-US" sz="2600" dirty="0" err="1" smtClean="0"/>
              <a:t>Feo</a:t>
            </a:r>
            <a:endParaRPr lang="en-US" sz="2600" dirty="0" smtClean="0"/>
          </a:p>
          <a:p>
            <a:pPr marL="401638" lvl="2" indent="280988">
              <a:buNone/>
            </a:pPr>
            <a:r>
              <a:rPr lang="en-US" sz="2600" dirty="0" smtClean="0"/>
              <a:t>Ellen Porter</a:t>
            </a:r>
          </a:p>
          <a:p>
            <a:pPr marL="401638" lvl="1" indent="0">
              <a:buNone/>
            </a:pPr>
            <a:r>
              <a:rPr lang="en-US" sz="2600" b="1" dirty="0" smtClean="0"/>
              <a:t>Facebook</a:t>
            </a:r>
          </a:p>
          <a:p>
            <a:pPr marL="401638" lvl="2" indent="280988">
              <a:buNone/>
            </a:pPr>
            <a:r>
              <a:rPr lang="en-US" sz="2600" dirty="0" smtClean="0"/>
              <a:t>Nicolas </a:t>
            </a:r>
            <a:r>
              <a:rPr lang="en-US" sz="2600" dirty="0" err="1" smtClean="0"/>
              <a:t>Vasilache</a:t>
            </a:r>
            <a:r>
              <a:rPr lang="en-US" sz="2600" dirty="0"/>
              <a:t> </a:t>
            </a:r>
            <a:r>
              <a:rPr lang="en-US" sz="2600" dirty="0" smtClean="0"/>
              <a:t>(Reservoir)</a:t>
            </a:r>
          </a:p>
          <a:p>
            <a:pPr marL="401638" lvl="1" indent="0">
              <a:buNone/>
            </a:pPr>
            <a:r>
              <a:rPr lang="en-US" sz="2600" b="1" dirty="0" smtClean="0"/>
              <a:t>Micron</a:t>
            </a:r>
          </a:p>
          <a:p>
            <a:pPr marL="401638" lvl="2" indent="280988">
              <a:buNone/>
            </a:pPr>
            <a:r>
              <a:rPr lang="en-US" sz="2600" dirty="0" smtClean="0"/>
              <a:t>Kyle Wheeler (</a:t>
            </a:r>
            <a:r>
              <a:rPr lang="en-US" sz="2600" dirty="0" err="1" smtClean="0"/>
              <a:t>xxNL</a:t>
            </a:r>
            <a:r>
              <a:rPr lang="en-US" sz="2600" dirty="0" smtClean="0"/>
              <a:t>)</a:t>
            </a:r>
          </a:p>
          <a:p>
            <a:pPr marL="401638" lvl="1" indent="0">
              <a:buNone/>
            </a:pPr>
            <a:r>
              <a:rPr lang="en-US" sz="2600" b="1" dirty="0" err="1" smtClean="0"/>
              <a:t>Dreamworks</a:t>
            </a:r>
            <a:endParaRPr lang="en-US" sz="2600" b="1" dirty="0" smtClean="0"/>
          </a:p>
          <a:p>
            <a:pPr marL="401638" lvl="2" indent="280988">
              <a:buNone/>
            </a:pPr>
            <a:r>
              <a:rPr lang="en-US" sz="2600" dirty="0" smtClean="0"/>
              <a:t>Martin Watt</a:t>
            </a:r>
          </a:p>
          <a:p>
            <a:pPr marL="401638" lvl="2" indent="0">
              <a:buNone/>
            </a:pPr>
            <a:r>
              <a:rPr lang="en-US" sz="2600" b="1" dirty="0" smtClean="0"/>
              <a:t>Two Sigma </a:t>
            </a:r>
          </a:p>
          <a:p>
            <a:pPr marL="401638" lvl="2" indent="280988">
              <a:buNone/>
            </a:pPr>
            <a:r>
              <a:rPr lang="en-US" sz="2600" dirty="0" smtClean="0"/>
              <a:t>Shams Imam (Rice)</a:t>
            </a:r>
          </a:p>
          <a:p>
            <a:pPr marL="401638" lvl="2" indent="280988">
              <a:buNone/>
            </a:pPr>
            <a:r>
              <a:rPr lang="en-US" sz="2600" dirty="0" err="1" smtClean="0"/>
              <a:t>Sagnak</a:t>
            </a:r>
            <a:r>
              <a:rPr lang="en-US" sz="2600" dirty="0" smtClean="0"/>
              <a:t> </a:t>
            </a:r>
            <a:r>
              <a:rPr lang="en-US" sz="2600" dirty="0" err="1" smtClean="0"/>
              <a:t>Tasirlar</a:t>
            </a:r>
            <a:r>
              <a:rPr lang="en-US" sz="2600" dirty="0" smtClean="0"/>
              <a:t> (Rice</a:t>
            </a:r>
          </a:p>
          <a:p>
            <a:pPr marL="733425" lvl="2" indent="0">
              <a:buNone/>
            </a:pPr>
            <a:endParaRPr lang="en-US" sz="2600" dirty="0" smtClean="0"/>
          </a:p>
          <a:p>
            <a:pPr marL="457180" lvl="1" indent="0">
              <a:buNone/>
            </a:pPr>
            <a:endParaRPr lang="en-US" sz="4300" b="1" dirty="0" smtClean="0"/>
          </a:p>
          <a:p>
            <a:pPr marL="457180" lvl="1" indent="0">
              <a:buNone/>
            </a:pPr>
            <a:endParaRPr lang="en-US" sz="4700" dirty="0" smtClean="0"/>
          </a:p>
          <a:p>
            <a:pPr lvl="1"/>
            <a:endParaRPr lang="en-US" sz="3900" dirty="0"/>
          </a:p>
          <a:p>
            <a:endParaRPr lang="en-US" dirty="0" smtClean="0"/>
          </a:p>
          <a:p>
            <a:endParaRPr lang="en-US" sz="43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0573" y="291177"/>
            <a:ext cx="8835071" cy="4579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to 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9895" y="81692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9638" y="75106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14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3723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7" y="245158"/>
            <a:ext cx="8790298" cy="5666921"/>
          </a:xfrm>
          <a:noFill/>
        </p:spPr>
        <p:txBody>
          <a:bodyPr>
            <a:noAutofit/>
          </a:bodyPr>
          <a:lstStyle/>
          <a:p>
            <a:r>
              <a:rPr lang="en-US" sz="2000" dirty="0" smtClean="0"/>
              <a:t>Intel</a:t>
            </a:r>
          </a:p>
          <a:p>
            <a:pPr marL="269307" lvl="1" indent="0">
              <a:buNone/>
            </a:pPr>
            <a:r>
              <a:rPr lang="en-US" sz="1600" dirty="0"/>
              <a:t>CnC on Intel’s </a:t>
            </a:r>
            <a:r>
              <a:rPr lang="en-US" sz="1600" dirty="0" err="1"/>
              <a:t>WhatIf</a:t>
            </a:r>
            <a:r>
              <a:rPr lang="en-US" sz="1600" dirty="0"/>
              <a:t> site</a:t>
            </a:r>
          </a:p>
          <a:p>
            <a:pPr marL="728005" lvl="2" indent="0">
              <a:buNone/>
            </a:pPr>
            <a:r>
              <a:rPr lang="en-US" sz="1400" dirty="0">
                <a:hlinkClick r:id="rId2"/>
              </a:rPr>
              <a:t>http://software.intel.com/en-us/articles/intel-concurrent-collections-for-cc</a:t>
            </a:r>
            <a:endParaRPr lang="en-US" sz="1400" dirty="0"/>
          </a:p>
          <a:p>
            <a:pPr marL="728005" lvl="2" indent="0">
              <a:buNone/>
            </a:pPr>
            <a:endParaRPr lang="en-US" sz="1400" dirty="0"/>
          </a:p>
          <a:p>
            <a:pPr marL="315178" lvl="1" indent="0">
              <a:buNone/>
            </a:pPr>
            <a:r>
              <a:rPr lang="en-US" sz="1600" dirty="0"/>
              <a:t>Available open source </a:t>
            </a:r>
          </a:p>
          <a:p>
            <a:pPr marL="701382" lvl="1" indent="0">
              <a:buNone/>
            </a:pPr>
            <a:r>
              <a:rPr lang="en-US" sz="1400" dirty="0">
                <a:hlinkClick r:id="rId3"/>
              </a:rPr>
              <a:t>https://icnc.github.io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000" dirty="0" smtClean="0"/>
              <a:t>Rice</a:t>
            </a:r>
            <a:endParaRPr lang="en-US" sz="1400" dirty="0"/>
          </a:p>
          <a:p>
            <a:pPr marL="701382" lvl="1" indent="0">
              <a:buNone/>
            </a:pPr>
            <a:r>
              <a:rPr lang="en-US" sz="1400" dirty="0">
                <a:hlinkClick r:id="rId4"/>
              </a:rPr>
              <a:t>https://wiki.rice.edu/confluence/display/HABANERO/CNC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000" dirty="0" smtClean="0"/>
              <a:t>Discuss CnC related topics</a:t>
            </a:r>
          </a:p>
          <a:p>
            <a:pPr marL="445393" lvl="2" indent="0">
              <a:buNone/>
            </a:pPr>
            <a:r>
              <a:rPr lang="en-US" sz="1600" dirty="0"/>
              <a:t>New apps, optimizations, runtime, tuning, … s</a:t>
            </a:r>
            <a:r>
              <a:rPr lang="en-US" sz="1400" dirty="0"/>
              <a:t>end mail to </a:t>
            </a:r>
          </a:p>
          <a:p>
            <a:pPr marL="445393" lvl="2" indent="0">
              <a:buNone/>
            </a:pPr>
            <a:r>
              <a:rPr lang="en-US" sz="1400" dirty="0">
                <a:hlinkClick r:id="rId5"/>
              </a:rPr>
              <a:t>kath.knobe@rice.edu</a:t>
            </a:r>
            <a:r>
              <a:rPr lang="en-US" sz="1400" dirty="0"/>
              <a:t>, </a:t>
            </a:r>
            <a:r>
              <a:rPr lang="en-US" sz="1400" dirty="0">
                <a:hlinkClick r:id="rId6"/>
              </a:rPr>
              <a:t>zoran@rice.edu</a:t>
            </a:r>
            <a:r>
              <a:rPr lang="en-US" sz="1400" dirty="0"/>
              <a:t>, or </a:t>
            </a:r>
            <a:r>
              <a:rPr lang="en-US" sz="1400" dirty="0">
                <a:hlinkClick r:id="rId7"/>
              </a:rPr>
              <a:t>frank.schlimbach@intel.com</a:t>
            </a:r>
            <a:endParaRPr lang="en-US" sz="1400" dirty="0"/>
          </a:p>
          <a:p>
            <a:endParaRPr lang="en-US" sz="2400" dirty="0"/>
          </a:p>
          <a:p>
            <a:r>
              <a:rPr lang="en-US" sz="2000" dirty="0" smtClean="0"/>
              <a:t>CnC’16 workshop </a:t>
            </a:r>
          </a:p>
          <a:p>
            <a:pPr marL="282612" lvl="1" indent="0">
              <a:buNone/>
            </a:pPr>
            <a:r>
              <a:rPr lang="en-US" sz="1600" dirty="0" smtClean="0"/>
              <a:t>Sept 27-28, 2016 Co-located with LCPC’16 in Rochester, NY</a:t>
            </a:r>
            <a:endParaRPr lang="en-US" sz="1600" u="sng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400" dirty="0" smtClean="0">
                <a:hlinkClick r:id="rId8"/>
              </a:rPr>
              <a:t>https://cncworkshop2016.github.io/</a:t>
            </a:r>
            <a:endParaRPr lang="en-US" sz="2400" dirty="0" smtClean="0"/>
          </a:p>
          <a:p>
            <a:pPr marL="282612" lvl="1" indent="0">
              <a:buNone/>
            </a:pPr>
            <a:endParaRPr lang="en-US" sz="1200" dirty="0" smtClean="0"/>
          </a:p>
          <a:p>
            <a:pPr marL="282612" lvl="1" indent="0">
              <a:buNone/>
            </a:pPr>
            <a:r>
              <a:rPr lang="en-US" sz="1200" dirty="0" smtClean="0"/>
              <a:t> </a:t>
            </a:r>
            <a:endParaRPr lang="en-US" sz="1200" u="sng" dirty="0" smtClean="0">
              <a:solidFill>
                <a:srgbClr val="000000"/>
              </a:solidFill>
            </a:endParaRPr>
          </a:p>
          <a:p>
            <a:r>
              <a:rPr lang="en-US" sz="2000" dirty="0" smtClean="0"/>
              <a:t>To </a:t>
            </a:r>
            <a:r>
              <a:rPr lang="en-US" sz="2000" dirty="0"/>
              <a:t>get on mailing list send mail to </a:t>
            </a:r>
          </a:p>
          <a:p>
            <a:pPr marL="454025" indent="0">
              <a:buNone/>
            </a:pPr>
            <a:r>
              <a:rPr lang="en-US" sz="1400" dirty="0">
                <a:hlinkClick r:id="rId5"/>
              </a:rPr>
              <a:t>kath.knobe@rice.edu</a:t>
            </a:r>
            <a:r>
              <a:rPr lang="en-US" sz="1400" dirty="0"/>
              <a:t>, </a:t>
            </a:r>
            <a:r>
              <a:rPr lang="en-US" sz="1400" dirty="0">
                <a:hlinkClick r:id="rId6"/>
              </a:rPr>
              <a:t>zoran@rice.edu</a:t>
            </a:r>
            <a:r>
              <a:rPr lang="en-US" sz="1400" dirty="0"/>
              <a:t>, or </a:t>
            </a:r>
            <a:r>
              <a:rPr lang="en-US" sz="1400" dirty="0">
                <a:hlinkClick r:id="rId7"/>
              </a:rPr>
              <a:t>frank.schlimbach@intel.com</a:t>
            </a:r>
            <a:endParaRPr lang="en-US" sz="1400" dirty="0"/>
          </a:p>
          <a:p>
            <a:pPr marL="369927" lvl="3" indent="0">
              <a:spcBef>
                <a:spcPct val="40000"/>
              </a:spcBef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9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15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/>
              <a:t>Thank </a:t>
            </a:r>
            <a:r>
              <a:rPr lang="en-US" sz="5400" dirty="0" smtClean="0"/>
              <a:t>you!</a:t>
            </a: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929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CnC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Wide </a:t>
            </a:r>
            <a:r>
              <a:rPr lang="en-US" dirty="0">
                <a:solidFill>
                  <a:srgbClr val="000000"/>
                </a:solidFill>
              </a:rPr>
              <a:t>array of existing CnC tuning approaches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4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CnC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Wide </a:t>
            </a:r>
            <a:r>
              <a:rPr lang="en-US" dirty="0">
                <a:solidFill>
                  <a:srgbClr val="000000"/>
                </a:solidFill>
              </a:rPr>
              <a:t>array of existing CnC tuning approaches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6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1916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of languages/models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Serial languages and Parallel languages</a:t>
            </a:r>
          </a:p>
          <a:p>
            <a:pPr lvl="1"/>
            <a:r>
              <a:rPr lang="en-US" dirty="0" smtClean="0"/>
              <a:t>Orderings: </a:t>
            </a:r>
          </a:p>
          <a:p>
            <a:pPr lvl="2"/>
            <a:r>
              <a:rPr lang="en-US" dirty="0" smtClean="0"/>
              <a:t>Required / tuning / arbitrary</a:t>
            </a:r>
          </a:p>
          <a:p>
            <a:pPr lvl="2"/>
            <a:r>
              <a:rPr lang="en-US" dirty="0" smtClean="0"/>
              <a:t>Make a modification: must distinguish among these</a:t>
            </a:r>
          </a:p>
          <a:p>
            <a:pPr lvl="1"/>
            <a:r>
              <a:rPr lang="en-US" dirty="0" smtClean="0"/>
              <a:t>Takes time</a:t>
            </a:r>
          </a:p>
          <a:p>
            <a:pPr lvl="1"/>
            <a:r>
              <a:rPr lang="en-US" dirty="0" smtClean="0"/>
              <a:t>Leads to errors</a:t>
            </a:r>
          </a:p>
          <a:p>
            <a:pPr lvl="2"/>
            <a:r>
              <a:rPr lang="en-US" dirty="0" smtClean="0"/>
              <a:t>Too few dependences: errors</a:t>
            </a:r>
          </a:p>
          <a:p>
            <a:pPr lvl="2"/>
            <a:r>
              <a:rPr lang="en-US" dirty="0" smtClean="0"/>
              <a:t>Too many dependences: loose performance </a:t>
            </a:r>
            <a:endParaRPr lang="en-US" dirty="0" smtClean="0"/>
          </a:p>
          <a:p>
            <a:r>
              <a:rPr lang="en-US" dirty="0" smtClean="0"/>
              <a:t>Dependence languages</a:t>
            </a:r>
          </a:p>
          <a:p>
            <a:pPr lvl="1"/>
            <a:r>
              <a:rPr lang="en-US" dirty="0" smtClean="0"/>
              <a:t>Orderings: </a:t>
            </a:r>
          </a:p>
          <a:p>
            <a:pPr marL="1200150" lvl="2" indent="-342900"/>
            <a:r>
              <a:rPr lang="en-US" dirty="0" smtClean="0"/>
              <a:t>Required only</a:t>
            </a:r>
          </a:p>
          <a:p>
            <a:pPr marL="1200150" lvl="2" indent="-342900"/>
            <a:r>
              <a:rPr lang="en-US" dirty="0" smtClean="0"/>
              <a:t>No tuning orderings</a:t>
            </a:r>
          </a:p>
          <a:p>
            <a:pPr marL="1200150" lvl="2" indent="-342900"/>
            <a:r>
              <a:rPr lang="en-US" dirty="0" smtClean="0"/>
              <a:t>No arbitrary orderings</a:t>
            </a:r>
          </a:p>
          <a:p>
            <a:pPr lvl="1"/>
            <a:r>
              <a:rPr lang="en-US" dirty="0" smtClean="0"/>
              <a:t>Make a modification =&gt; the ordering requirements are clear</a:t>
            </a:r>
          </a:p>
          <a:p>
            <a:pPr lvl="2"/>
            <a:r>
              <a:rPr lang="en-US" dirty="0" smtClean="0"/>
              <a:t>No time</a:t>
            </a:r>
          </a:p>
          <a:p>
            <a:pPr lvl="2"/>
            <a:r>
              <a:rPr lang="en-US" dirty="0" smtClean="0"/>
              <a:t>No errors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16890" y="5985376"/>
            <a:ext cx="1866202" cy="761406"/>
            <a:chOff x="7116890" y="5985376"/>
            <a:chExt cx="1866202" cy="7614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" r="67715" b="2496"/>
            <a:stretch/>
          </p:blipFill>
          <p:spPr>
            <a:xfrm>
              <a:off x="8341917" y="5990376"/>
              <a:ext cx="641175" cy="729333"/>
            </a:xfrm>
            <a:prstGeom prst="rect">
              <a:avLst/>
            </a:prstGeom>
          </p:spPr>
        </p:pic>
        <p:pic>
          <p:nvPicPr>
            <p:cNvPr id="7" name="Picture 2" descr="C:\Users\kknobe\Pictures\CnC-transparent-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6890" y="5985376"/>
              <a:ext cx="1146202" cy="761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ounded Rectangle 3"/>
          <p:cNvSpPr/>
          <p:nvPr/>
        </p:nvSpPr>
        <p:spPr>
          <a:xfrm>
            <a:off x="3303202" y="1600200"/>
            <a:ext cx="4724712" cy="2046931"/>
          </a:xfrm>
          <a:prstGeom prst="round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CnC is a dependence programming 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dependences include data and control dependences 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oth are explicit 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They are at the same level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hey are distinct</a:t>
            </a:r>
          </a:p>
        </p:txBody>
      </p:sp>
    </p:spTree>
    <p:extLst>
      <p:ext uri="{BB962C8B-B14F-4D97-AF65-F5344CB8AC3E}">
        <p14:creationId xmlns:p14="http://schemas.microsoft.com/office/powerpoint/2010/main" val="161711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relevant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an explicitly serial or an explicitly parallel program. Modify it for some specific target or specific optimization goal </a:t>
            </a:r>
          </a:p>
          <a:p>
            <a:pPr marL="800100" lvl="2" indent="0">
              <a:buNone/>
            </a:pPr>
            <a:r>
              <a:rPr lang="en-US" dirty="0"/>
              <a:t>Have to undo </a:t>
            </a:r>
            <a:r>
              <a:rPr lang="en-US" dirty="0" smtClean="0"/>
              <a:t>or trip over earlier tunings</a:t>
            </a:r>
            <a:endParaRPr lang="en-US" dirty="0"/>
          </a:p>
          <a:p>
            <a:r>
              <a:rPr lang="en-US" dirty="0" smtClean="0"/>
              <a:t>Start </a:t>
            </a:r>
            <a:r>
              <a:rPr lang="en-US" dirty="0" smtClean="0"/>
              <a:t>with source code and automatically uncover the parallelism </a:t>
            </a:r>
          </a:p>
          <a:p>
            <a:pPr marL="857250" lvl="2" indent="0">
              <a:buNone/>
            </a:pPr>
            <a:r>
              <a:rPr lang="en-US" dirty="0" smtClean="0"/>
              <a:t>We’ve been there</a:t>
            </a:r>
            <a:endParaRPr lang="en-US" dirty="0" smtClean="0"/>
          </a:p>
          <a:p>
            <a:r>
              <a:rPr lang="en-US" dirty="0" smtClean="0"/>
              <a:t>Start with the white board drawing</a:t>
            </a:r>
          </a:p>
          <a:p>
            <a:pPr marL="857250" lvl="2" indent="0">
              <a:buNone/>
            </a:pPr>
            <a:r>
              <a:rPr lang="en-US" dirty="0"/>
              <a:t>It’s how we think about our </a:t>
            </a:r>
            <a:r>
              <a:rPr lang="en-US" dirty="0" smtClean="0"/>
              <a:t>apps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Dependences </a:t>
            </a:r>
            <a:r>
              <a:rPr lang="en-US" dirty="0" smtClean="0"/>
              <a:t>are explicit but: not executable</a:t>
            </a:r>
          </a:p>
          <a:p>
            <a:pPr marL="857250" lvl="2" indent="0">
              <a:buNone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rot="19884740">
            <a:off x="6483978" y="4352218"/>
            <a:ext cx="978408" cy="484632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3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42DB7A-2C63-47AC-BD13-2BA9655D66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 descr="C:\Users\kknobe\AppData\Local\Microsoft\Windows\Temporary Internet Files\Content.Outlook\0TCX6P0K\20130807_1516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7657"/>
            <a:ext cx="7795794" cy="50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335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An actual white </a:t>
            </a:r>
            <a:r>
              <a:rPr lang="en-US" sz="2500" dirty="0"/>
              <a:t>board </a:t>
            </a:r>
            <a:r>
              <a:rPr lang="en-US" sz="2500" dirty="0" smtClean="0"/>
              <a:t>sketch: LULESH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a shock hydro-dynamics app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12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3366"/>
      </a:accent1>
      <a:accent2>
        <a:srgbClr val="FFFFCC"/>
      </a:accent2>
      <a:accent3>
        <a:srgbClr val="FF9999"/>
      </a:accent3>
      <a:accent4>
        <a:srgbClr val="CCCCCC"/>
      </a:accent4>
      <a:accent5>
        <a:srgbClr val="999999"/>
      </a:accent5>
      <a:accent6>
        <a:srgbClr val="00996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30576</TotalTime>
  <Words>2038</Words>
  <Application>Microsoft Macintosh PowerPoint</Application>
  <PresentationFormat>On-screen Show (4:3)</PresentationFormat>
  <Paragraphs>487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Theme</vt:lpstr>
      <vt:lpstr>CnC:  A Dependence Programming Model </vt:lpstr>
      <vt:lpstr>Motivation for the talk (not motivation for CnC)</vt:lpstr>
      <vt:lpstr> Performance Eigensolver   </vt:lpstr>
      <vt:lpstr>Cholesky</vt:lpstr>
      <vt:lpstr>Outline</vt:lpstr>
      <vt:lpstr>Outline</vt:lpstr>
      <vt:lpstr>Styles of languages/models</vt:lpstr>
      <vt:lpstr>Some relevant current approaches</vt:lpstr>
      <vt:lpstr>An actual white board sketch: LULESH a shock hydro-dynamics app</vt:lpstr>
      <vt:lpstr>A CnC graph of flow of data for LULESH  </vt:lpstr>
      <vt:lpstr>Unlike an actual white board sketch CnC is a formal model </vt:lpstr>
      <vt:lpstr>Outline</vt:lpstr>
      <vt:lpstr>Needs for exascale</vt:lpstr>
      <vt:lpstr> Tuning  </vt:lpstr>
      <vt:lpstr>CnC simplifies tuning by separation of concerns</vt:lpstr>
      <vt:lpstr>Outline</vt:lpstr>
      <vt:lpstr>Cholesky factorization</vt:lpstr>
      <vt:lpstr>Cholesky factorization</vt:lpstr>
      <vt:lpstr>Cholesky factorization</vt:lpstr>
      <vt:lpstr>Cholesky factorization</vt:lpstr>
      <vt:lpstr>Cholesky factorization</vt:lpstr>
      <vt:lpstr>Cholesky factorization</vt:lpstr>
      <vt:lpstr>Cholesky CnC domain spec 1: white board drawing</vt:lpstr>
      <vt:lpstr>Cholesky CnC domain spec 1: white board drawing</vt:lpstr>
      <vt:lpstr>Cholesky CnC domain spec 2: I/O</vt:lpstr>
      <vt:lpstr>Cholesky CnC domain spec 3: Distinguish instances</vt:lpstr>
      <vt:lpstr>Cholesky CnC domain spec 3: Distinguish instances</vt:lpstr>
      <vt:lpstr>Cholesky CnC domain spec 4: exact set of instances (control)</vt:lpstr>
      <vt:lpstr>Cholesky CnC domain spec 4: exact set of instances (control)</vt:lpstr>
      <vt:lpstr>Cholesky CnC domain spec 4: exact set of instances (control)</vt:lpstr>
      <vt:lpstr>Cholesky CnC domain spec Optional: dependences functions</vt:lpstr>
      <vt:lpstr>Semantics of CnC: specifies a partial order of execution</vt:lpstr>
      <vt:lpstr>Outline</vt:lpstr>
      <vt:lpstr>Tuning</vt:lpstr>
      <vt:lpstr>Static tuning</vt:lpstr>
      <vt:lpstr>Dynamic tuning</vt:lpstr>
      <vt:lpstr>Possible future tunings</vt:lpstr>
      <vt:lpstr>Isolation:  Tuning from domain spec</vt:lpstr>
      <vt:lpstr>Tuning grain size: Hierarchy</vt:lpstr>
      <vt:lpstr>Conclusion</vt:lpstr>
      <vt:lpstr>Thanks to …</vt:lpstr>
      <vt:lpstr>PowerPoint Presentation</vt:lpstr>
      <vt:lpstr>PowerPoint Presentation</vt:lpstr>
    </vt:vector>
  </TitlesOfParts>
  <Manager/>
  <Company>Rice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 Knobe</dc:creator>
  <cp:keywords/>
  <dc:description/>
  <cp:lastModifiedBy>Kath Knobe</cp:lastModifiedBy>
  <cp:revision>192</cp:revision>
  <dcterms:created xsi:type="dcterms:W3CDTF">2016-09-01T14:51:26Z</dcterms:created>
  <dcterms:modified xsi:type="dcterms:W3CDTF">2016-09-27T12:59:13Z</dcterms:modified>
  <cp:category/>
</cp:coreProperties>
</file>