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0" r:id="rId3"/>
    <p:sldId id="456" r:id="rId4"/>
    <p:sldId id="435" r:id="rId5"/>
    <p:sldId id="441" r:id="rId6"/>
    <p:sldId id="442" r:id="rId7"/>
    <p:sldId id="454" r:id="rId8"/>
    <p:sldId id="433" r:id="rId9"/>
    <p:sldId id="434" r:id="rId10"/>
    <p:sldId id="432" r:id="rId11"/>
    <p:sldId id="423" r:id="rId12"/>
    <p:sldId id="422" r:id="rId13"/>
    <p:sldId id="445" r:id="rId14"/>
    <p:sldId id="428" r:id="rId15"/>
    <p:sldId id="429" r:id="rId16"/>
    <p:sldId id="447" r:id="rId17"/>
    <p:sldId id="448" r:id="rId18"/>
    <p:sldId id="449" r:id="rId19"/>
    <p:sldId id="450" r:id="rId20"/>
    <p:sldId id="424" r:id="rId21"/>
    <p:sldId id="425" r:id="rId22"/>
    <p:sldId id="455" r:id="rId23"/>
    <p:sldId id="426" r:id="rId24"/>
    <p:sldId id="451" r:id="rId25"/>
    <p:sldId id="452" r:id="rId26"/>
    <p:sldId id="453" r:id="rId27"/>
    <p:sldId id="444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9D902"/>
    <a:srgbClr val="003367"/>
    <a:srgbClr val="001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6" autoAdjust="0"/>
    <p:restoredTop sz="98592" autoAdjust="0"/>
  </p:normalViewPr>
  <p:slideViewPr>
    <p:cSldViewPr>
      <p:cViewPr varScale="1">
        <p:scale>
          <a:sx n="65" d="100"/>
          <a:sy n="65" d="100"/>
        </p:scale>
        <p:origin x="-65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6FCD8-2F84-4EEB-B7D4-8ABA00BCF52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411B90-2590-45E8-B8C4-F39DA752494B}">
      <dgm:prSet phldrT="[Text]"/>
      <dgm:spPr/>
      <dgm:t>
        <a:bodyPr/>
        <a:lstStyle/>
        <a:p>
          <a:r>
            <a:rPr lang="en-US" b="1" dirty="0" smtClean="0"/>
            <a:t>Generalize the </a:t>
          </a:r>
          <a:r>
            <a:rPr lang="en-US" b="1" dirty="0" err="1" smtClean="0"/>
            <a:t>CnC</a:t>
          </a:r>
          <a:r>
            <a:rPr lang="en-US" b="1" dirty="0" smtClean="0"/>
            <a:t>-OCR Framework</a:t>
          </a:r>
          <a:endParaRPr lang="en-US" b="1" dirty="0"/>
        </a:p>
      </dgm:t>
    </dgm:pt>
    <dgm:pt modelId="{B2C7C13A-2F15-45FB-AC9A-FFE04F462A20}" type="parTrans" cxnId="{3B6821E7-8854-4B4F-9C3A-577194B695A7}">
      <dgm:prSet/>
      <dgm:spPr/>
      <dgm:t>
        <a:bodyPr/>
        <a:lstStyle/>
        <a:p>
          <a:endParaRPr lang="en-US"/>
        </a:p>
      </dgm:t>
    </dgm:pt>
    <dgm:pt modelId="{33377E54-8D7B-4AE1-9ABB-A47C41509B8D}" type="sibTrans" cxnId="{3B6821E7-8854-4B4F-9C3A-577194B695A7}">
      <dgm:prSet/>
      <dgm:spPr/>
      <dgm:t>
        <a:bodyPr/>
        <a:lstStyle/>
        <a:p>
          <a:endParaRPr lang="en-US"/>
        </a:p>
      </dgm:t>
    </dgm:pt>
    <dgm:pt modelId="{84EBAD89-AF71-478A-8890-96CACD92DB6A}">
      <dgm:prSet phldrT="[Text]"/>
      <dgm:spPr/>
      <dgm:t>
        <a:bodyPr/>
        <a:lstStyle/>
        <a:p>
          <a:r>
            <a:rPr lang="en-US" b="1" dirty="0" smtClean="0"/>
            <a:t>Increase graph specification expressiveness</a:t>
          </a:r>
          <a:endParaRPr lang="en-US" b="1" dirty="0"/>
        </a:p>
      </dgm:t>
    </dgm:pt>
    <dgm:pt modelId="{64B3C0CE-BAC0-4DA3-A518-BE356F5DD567}" type="parTrans" cxnId="{B973AF9E-C11D-4476-9A25-E85A7610E35C}">
      <dgm:prSet/>
      <dgm:spPr/>
      <dgm:t>
        <a:bodyPr/>
        <a:lstStyle/>
        <a:p>
          <a:endParaRPr lang="en-US"/>
        </a:p>
      </dgm:t>
    </dgm:pt>
    <dgm:pt modelId="{215091E5-CEE9-4F24-B1BA-76F581FA0D08}" type="sibTrans" cxnId="{B973AF9E-C11D-4476-9A25-E85A7610E35C}">
      <dgm:prSet/>
      <dgm:spPr/>
      <dgm:t>
        <a:bodyPr/>
        <a:lstStyle/>
        <a:p>
          <a:endParaRPr lang="en-US"/>
        </a:p>
      </dgm:t>
    </dgm:pt>
    <dgm:pt modelId="{BFD161BD-F566-48CA-A398-81F6FA1AB382}">
      <dgm:prSet phldrT="[Text]"/>
      <dgm:spPr/>
      <dgm:t>
        <a:bodyPr/>
        <a:lstStyle/>
        <a:p>
          <a:r>
            <a:rPr lang="en-US" b="1" dirty="0" smtClean="0"/>
            <a:t>Generate </a:t>
          </a:r>
          <a:r>
            <a:rPr lang="en-US" b="1" dirty="0" err="1" smtClean="0"/>
            <a:t>iCnC</a:t>
          </a:r>
          <a:r>
            <a:rPr lang="en-US" b="1" dirty="0" smtClean="0"/>
            <a:t> scaffolding</a:t>
          </a:r>
          <a:endParaRPr lang="en-US" b="1" dirty="0"/>
        </a:p>
      </dgm:t>
    </dgm:pt>
    <dgm:pt modelId="{04B46EE5-B66C-4F41-8F7A-BEBE0EC5A82D}" type="parTrans" cxnId="{88C98731-1EFC-4EAD-9504-F2574028C344}">
      <dgm:prSet/>
      <dgm:spPr/>
      <dgm:t>
        <a:bodyPr/>
        <a:lstStyle/>
        <a:p>
          <a:endParaRPr lang="en-US"/>
        </a:p>
      </dgm:t>
    </dgm:pt>
    <dgm:pt modelId="{0DCBD03C-3EF0-4B15-892C-BFD2E75D28E9}" type="sibTrans" cxnId="{88C98731-1EFC-4EAD-9504-F2574028C344}">
      <dgm:prSet/>
      <dgm:spPr/>
      <dgm:t>
        <a:bodyPr/>
        <a:lstStyle/>
        <a:p>
          <a:endParaRPr lang="en-US"/>
        </a:p>
      </dgm:t>
    </dgm:pt>
    <dgm:pt modelId="{31603AEF-D29D-4393-A432-485BB413100A}">
      <dgm:prSet phldrT="[Text]"/>
      <dgm:spPr/>
      <dgm:t>
        <a:bodyPr/>
        <a:lstStyle/>
        <a:p>
          <a:r>
            <a:rPr lang="en-US" b="1" dirty="0" smtClean="0"/>
            <a:t>Remove OCR abstractions from API</a:t>
          </a:r>
          <a:endParaRPr lang="en-US" b="1" dirty="0"/>
        </a:p>
      </dgm:t>
    </dgm:pt>
    <dgm:pt modelId="{8A69ECA9-5E4B-4A49-A398-6822D173F3AE}" type="parTrans" cxnId="{20C82E92-3EA6-4FE3-8E45-D136C3367201}">
      <dgm:prSet/>
      <dgm:spPr/>
      <dgm:t>
        <a:bodyPr/>
        <a:lstStyle/>
        <a:p>
          <a:endParaRPr lang="en-US"/>
        </a:p>
      </dgm:t>
    </dgm:pt>
    <dgm:pt modelId="{AD869A68-0D59-49DF-AFB6-A1D227532FA2}" type="sibTrans" cxnId="{20C82E92-3EA6-4FE3-8E45-D136C3367201}">
      <dgm:prSet/>
      <dgm:spPr/>
      <dgm:t>
        <a:bodyPr/>
        <a:lstStyle/>
        <a:p>
          <a:endParaRPr lang="en-US"/>
        </a:p>
      </dgm:t>
    </dgm:pt>
    <dgm:pt modelId="{AE8D5213-61E2-45C8-AC86-27478076A4CC}" type="pres">
      <dgm:prSet presAssocID="{DF86FCD8-2F84-4EEB-B7D4-8ABA00BCF5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0459272-B442-49CB-AC13-1F880E83EB2D}" type="pres">
      <dgm:prSet presAssocID="{FA411B90-2590-45E8-B8C4-F39DA752494B}" presName="hierRoot1" presStyleCnt="0">
        <dgm:presLayoutVars>
          <dgm:hierBranch val="init"/>
        </dgm:presLayoutVars>
      </dgm:prSet>
      <dgm:spPr/>
    </dgm:pt>
    <dgm:pt modelId="{1BF79F2D-BD46-4CB3-B532-0AFE0A47E099}" type="pres">
      <dgm:prSet presAssocID="{FA411B90-2590-45E8-B8C4-F39DA752494B}" presName="rootComposite1" presStyleCnt="0"/>
      <dgm:spPr/>
    </dgm:pt>
    <dgm:pt modelId="{8D8FBA9B-7A45-4AE9-9831-DA4997D2EA11}" type="pres">
      <dgm:prSet presAssocID="{FA411B90-2590-45E8-B8C4-F39DA752494B}" presName="rootText1" presStyleLbl="node0" presStyleIdx="0" presStyleCnt="1" custScaleX="2502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14BDCE-8F87-4813-AE2C-76E708E106B5}" type="pres">
      <dgm:prSet presAssocID="{FA411B90-2590-45E8-B8C4-F39DA752494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D64292-1468-4BF2-9451-53F39B1BB4B7}" type="pres">
      <dgm:prSet presAssocID="{FA411B90-2590-45E8-B8C4-F39DA752494B}" presName="hierChild2" presStyleCnt="0"/>
      <dgm:spPr/>
    </dgm:pt>
    <dgm:pt modelId="{58AC1132-B139-4546-98AE-B95074B0D0A0}" type="pres">
      <dgm:prSet presAssocID="{64B3C0CE-BAC0-4DA3-A518-BE356F5DD56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752B06A-9C9A-4826-86E0-6646CF328242}" type="pres">
      <dgm:prSet presAssocID="{84EBAD89-AF71-478A-8890-96CACD92DB6A}" presName="hierRoot2" presStyleCnt="0">
        <dgm:presLayoutVars>
          <dgm:hierBranch val="init"/>
        </dgm:presLayoutVars>
      </dgm:prSet>
      <dgm:spPr/>
    </dgm:pt>
    <dgm:pt modelId="{7D602E07-F88E-46EA-98EF-04511A2DDD29}" type="pres">
      <dgm:prSet presAssocID="{84EBAD89-AF71-478A-8890-96CACD92DB6A}" presName="rootComposite" presStyleCnt="0"/>
      <dgm:spPr/>
    </dgm:pt>
    <dgm:pt modelId="{1BDCA4CE-7794-4C95-95F4-4E3D9173E9AD}" type="pres">
      <dgm:prSet presAssocID="{84EBAD89-AF71-478A-8890-96CACD92DB6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7CFE44-53CD-43AA-B9E3-112BAE8D2CFC}" type="pres">
      <dgm:prSet presAssocID="{84EBAD89-AF71-478A-8890-96CACD92DB6A}" presName="rootConnector" presStyleLbl="node2" presStyleIdx="0" presStyleCnt="3"/>
      <dgm:spPr/>
      <dgm:t>
        <a:bodyPr/>
        <a:lstStyle/>
        <a:p>
          <a:endParaRPr lang="en-US"/>
        </a:p>
      </dgm:t>
    </dgm:pt>
    <dgm:pt modelId="{0A4E0F72-042F-4A20-BE23-910639D03BCD}" type="pres">
      <dgm:prSet presAssocID="{84EBAD89-AF71-478A-8890-96CACD92DB6A}" presName="hierChild4" presStyleCnt="0"/>
      <dgm:spPr/>
    </dgm:pt>
    <dgm:pt modelId="{162AB97E-5B91-4BF3-A20F-583D468E353C}" type="pres">
      <dgm:prSet presAssocID="{84EBAD89-AF71-478A-8890-96CACD92DB6A}" presName="hierChild5" presStyleCnt="0"/>
      <dgm:spPr/>
    </dgm:pt>
    <dgm:pt modelId="{17095738-4AFE-4D31-A5F7-70AF6A8897D6}" type="pres">
      <dgm:prSet presAssocID="{04B46EE5-B66C-4F41-8F7A-BEBE0EC5A82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5371EFD-FF53-41C9-A743-A3BC37164FA6}" type="pres">
      <dgm:prSet presAssocID="{BFD161BD-F566-48CA-A398-81F6FA1AB382}" presName="hierRoot2" presStyleCnt="0">
        <dgm:presLayoutVars>
          <dgm:hierBranch val="init"/>
        </dgm:presLayoutVars>
      </dgm:prSet>
      <dgm:spPr/>
    </dgm:pt>
    <dgm:pt modelId="{05D349FD-9FCA-47DE-869F-78EC8C525A08}" type="pres">
      <dgm:prSet presAssocID="{BFD161BD-F566-48CA-A398-81F6FA1AB382}" presName="rootComposite" presStyleCnt="0"/>
      <dgm:spPr/>
    </dgm:pt>
    <dgm:pt modelId="{EDE26F3A-620F-43C3-B291-9B788A572E2C}" type="pres">
      <dgm:prSet presAssocID="{BFD161BD-F566-48CA-A398-81F6FA1AB38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CEAB2-5F79-436E-8EEC-738981016A56}" type="pres">
      <dgm:prSet presAssocID="{BFD161BD-F566-48CA-A398-81F6FA1AB382}" presName="rootConnector" presStyleLbl="node2" presStyleIdx="1" presStyleCnt="3"/>
      <dgm:spPr/>
      <dgm:t>
        <a:bodyPr/>
        <a:lstStyle/>
        <a:p>
          <a:endParaRPr lang="en-US"/>
        </a:p>
      </dgm:t>
    </dgm:pt>
    <dgm:pt modelId="{48793BE9-5AD9-49D8-AAA1-03A52BED1796}" type="pres">
      <dgm:prSet presAssocID="{BFD161BD-F566-48CA-A398-81F6FA1AB382}" presName="hierChild4" presStyleCnt="0"/>
      <dgm:spPr/>
    </dgm:pt>
    <dgm:pt modelId="{16B227F0-FF9F-42BD-AB7A-809B78636ACA}" type="pres">
      <dgm:prSet presAssocID="{BFD161BD-F566-48CA-A398-81F6FA1AB382}" presName="hierChild5" presStyleCnt="0"/>
      <dgm:spPr/>
    </dgm:pt>
    <dgm:pt modelId="{B0C3FDDD-C4B3-4D95-9B12-748541EBC71A}" type="pres">
      <dgm:prSet presAssocID="{8A69ECA9-5E4B-4A49-A398-6822D173F3A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BE41812-8731-419A-BE17-FE289E1CBDF1}" type="pres">
      <dgm:prSet presAssocID="{31603AEF-D29D-4393-A432-485BB413100A}" presName="hierRoot2" presStyleCnt="0">
        <dgm:presLayoutVars>
          <dgm:hierBranch val="init"/>
        </dgm:presLayoutVars>
      </dgm:prSet>
      <dgm:spPr/>
    </dgm:pt>
    <dgm:pt modelId="{37E0FEEB-22D4-475A-A67C-D185C468E0A4}" type="pres">
      <dgm:prSet presAssocID="{31603AEF-D29D-4393-A432-485BB413100A}" presName="rootComposite" presStyleCnt="0"/>
      <dgm:spPr/>
    </dgm:pt>
    <dgm:pt modelId="{E6BB8E0D-67BC-416E-81C0-05E8887B9429}" type="pres">
      <dgm:prSet presAssocID="{31603AEF-D29D-4393-A432-485BB413100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6D66E6-1B97-4CD5-AF0F-49D718F547C6}" type="pres">
      <dgm:prSet presAssocID="{31603AEF-D29D-4393-A432-485BB413100A}" presName="rootConnector" presStyleLbl="node2" presStyleIdx="2" presStyleCnt="3"/>
      <dgm:spPr/>
      <dgm:t>
        <a:bodyPr/>
        <a:lstStyle/>
        <a:p>
          <a:endParaRPr lang="en-US"/>
        </a:p>
      </dgm:t>
    </dgm:pt>
    <dgm:pt modelId="{607E90C9-852C-41C9-B0B0-2655C58E0800}" type="pres">
      <dgm:prSet presAssocID="{31603AEF-D29D-4393-A432-485BB413100A}" presName="hierChild4" presStyleCnt="0"/>
      <dgm:spPr/>
    </dgm:pt>
    <dgm:pt modelId="{D22EEB4E-8C90-4E23-9855-5FDA4EABCB3D}" type="pres">
      <dgm:prSet presAssocID="{31603AEF-D29D-4393-A432-485BB413100A}" presName="hierChild5" presStyleCnt="0"/>
      <dgm:spPr/>
    </dgm:pt>
    <dgm:pt modelId="{7F2BC364-B1E4-4F5D-B00C-B64BC37B8831}" type="pres">
      <dgm:prSet presAssocID="{FA411B90-2590-45E8-B8C4-F39DA752494B}" presName="hierChild3" presStyleCnt="0"/>
      <dgm:spPr/>
    </dgm:pt>
  </dgm:ptLst>
  <dgm:cxnLst>
    <dgm:cxn modelId="{924CBC1D-83F3-6E44-9483-366E510FD381}" type="presOf" srcId="{BFD161BD-F566-48CA-A398-81F6FA1AB382}" destId="{0FDCEAB2-5F79-436E-8EEC-738981016A56}" srcOrd="1" destOrd="0" presId="urn:microsoft.com/office/officeart/2005/8/layout/orgChart1"/>
    <dgm:cxn modelId="{97767DC7-3962-1948-9AFC-10074E3D2C65}" type="presOf" srcId="{64B3C0CE-BAC0-4DA3-A518-BE356F5DD567}" destId="{58AC1132-B139-4546-98AE-B95074B0D0A0}" srcOrd="0" destOrd="0" presId="urn:microsoft.com/office/officeart/2005/8/layout/orgChart1"/>
    <dgm:cxn modelId="{C610C626-2087-0848-BF64-D994A9A5FB72}" type="presOf" srcId="{84EBAD89-AF71-478A-8890-96CACD92DB6A}" destId="{1BDCA4CE-7794-4C95-95F4-4E3D9173E9AD}" srcOrd="0" destOrd="0" presId="urn:microsoft.com/office/officeart/2005/8/layout/orgChart1"/>
    <dgm:cxn modelId="{C1C942EB-5E6B-1C4A-BDAC-AAFB6A8AB7DD}" type="presOf" srcId="{31603AEF-D29D-4393-A432-485BB413100A}" destId="{E6BB8E0D-67BC-416E-81C0-05E8887B9429}" srcOrd="0" destOrd="0" presId="urn:microsoft.com/office/officeart/2005/8/layout/orgChart1"/>
    <dgm:cxn modelId="{20C82E92-3EA6-4FE3-8E45-D136C3367201}" srcId="{FA411B90-2590-45E8-B8C4-F39DA752494B}" destId="{31603AEF-D29D-4393-A432-485BB413100A}" srcOrd="2" destOrd="0" parTransId="{8A69ECA9-5E4B-4A49-A398-6822D173F3AE}" sibTransId="{AD869A68-0D59-49DF-AFB6-A1D227532FA2}"/>
    <dgm:cxn modelId="{110D3CBE-2895-FA4A-ACAF-F41B16EE734B}" type="presOf" srcId="{BFD161BD-F566-48CA-A398-81F6FA1AB382}" destId="{EDE26F3A-620F-43C3-B291-9B788A572E2C}" srcOrd="0" destOrd="0" presId="urn:microsoft.com/office/officeart/2005/8/layout/orgChart1"/>
    <dgm:cxn modelId="{7A80759D-F567-2049-B1D5-68069A13E61F}" type="presOf" srcId="{FA411B90-2590-45E8-B8C4-F39DA752494B}" destId="{8D8FBA9B-7A45-4AE9-9831-DA4997D2EA11}" srcOrd="0" destOrd="0" presId="urn:microsoft.com/office/officeart/2005/8/layout/orgChart1"/>
    <dgm:cxn modelId="{77E20895-8A92-1C4A-9531-FF8BE0B4B2E0}" type="presOf" srcId="{04B46EE5-B66C-4F41-8F7A-BEBE0EC5A82D}" destId="{17095738-4AFE-4D31-A5F7-70AF6A8897D6}" srcOrd="0" destOrd="0" presId="urn:microsoft.com/office/officeart/2005/8/layout/orgChart1"/>
    <dgm:cxn modelId="{88C98731-1EFC-4EAD-9504-F2574028C344}" srcId="{FA411B90-2590-45E8-B8C4-F39DA752494B}" destId="{BFD161BD-F566-48CA-A398-81F6FA1AB382}" srcOrd="1" destOrd="0" parTransId="{04B46EE5-B66C-4F41-8F7A-BEBE0EC5A82D}" sibTransId="{0DCBD03C-3EF0-4B15-892C-BFD2E75D28E9}"/>
    <dgm:cxn modelId="{51B2C90A-9493-7543-841F-29472F0BA54F}" type="presOf" srcId="{FA411B90-2590-45E8-B8C4-F39DA752494B}" destId="{AC14BDCE-8F87-4813-AE2C-76E708E106B5}" srcOrd="1" destOrd="0" presId="urn:microsoft.com/office/officeart/2005/8/layout/orgChart1"/>
    <dgm:cxn modelId="{72226C25-13E3-0346-87E3-F55DEC923494}" type="presOf" srcId="{31603AEF-D29D-4393-A432-485BB413100A}" destId="{956D66E6-1B97-4CD5-AF0F-49D718F547C6}" srcOrd="1" destOrd="0" presId="urn:microsoft.com/office/officeart/2005/8/layout/orgChart1"/>
    <dgm:cxn modelId="{3B6821E7-8854-4B4F-9C3A-577194B695A7}" srcId="{DF86FCD8-2F84-4EEB-B7D4-8ABA00BCF52F}" destId="{FA411B90-2590-45E8-B8C4-F39DA752494B}" srcOrd="0" destOrd="0" parTransId="{B2C7C13A-2F15-45FB-AC9A-FFE04F462A20}" sibTransId="{33377E54-8D7B-4AE1-9ABB-A47C41509B8D}"/>
    <dgm:cxn modelId="{74E36356-A61B-9A4F-9B96-F1EE360137B0}" type="presOf" srcId="{8A69ECA9-5E4B-4A49-A398-6822D173F3AE}" destId="{B0C3FDDD-C4B3-4D95-9B12-748541EBC71A}" srcOrd="0" destOrd="0" presId="urn:microsoft.com/office/officeart/2005/8/layout/orgChart1"/>
    <dgm:cxn modelId="{B973AF9E-C11D-4476-9A25-E85A7610E35C}" srcId="{FA411B90-2590-45E8-B8C4-F39DA752494B}" destId="{84EBAD89-AF71-478A-8890-96CACD92DB6A}" srcOrd="0" destOrd="0" parTransId="{64B3C0CE-BAC0-4DA3-A518-BE356F5DD567}" sibTransId="{215091E5-CEE9-4F24-B1BA-76F581FA0D08}"/>
    <dgm:cxn modelId="{EDFF595E-E92A-D840-8414-15D1C7A72B2D}" type="presOf" srcId="{DF86FCD8-2F84-4EEB-B7D4-8ABA00BCF52F}" destId="{AE8D5213-61E2-45C8-AC86-27478076A4CC}" srcOrd="0" destOrd="0" presId="urn:microsoft.com/office/officeart/2005/8/layout/orgChart1"/>
    <dgm:cxn modelId="{288F99D5-EBB6-4E48-9E11-D65229ED243A}" type="presOf" srcId="{84EBAD89-AF71-478A-8890-96CACD92DB6A}" destId="{D57CFE44-53CD-43AA-B9E3-112BAE8D2CFC}" srcOrd="1" destOrd="0" presId="urn:microsoft.com/office/officeart/2005/8/layout/orgChart1"/>
    <dgm:cxn modelId="{70CB1F21-1F60-B34A-85BE-C4213D47D3A0}" type="presParOf" srcId="{AE8D5213-61E2-45C8-AC86-27478076A4CC}" destId="{D0459272-B442-49CB-AC13-1F880E83EB2D}" srcOrd="0" destOrd="0" presId="urn:microsoft.com/office/officeart/2005/8/layout/orgChart1"/>
    <dgm:cxn modelId="{C2DB42DA-33B9-DB4F-81E1-6B0614B6A64E}" type="presParOf" srcId="{D0459272-B442-49CB-AC13-1F880E83EB2D}" destId="{1BF79F2D-BD46-4CB3-B532-0AFE0A47E099}" srcOrd="0" destOrd="0" presId="urn:microsoft.com/office/officeart/2005/8/layout/orgChart1"/>
    <dgm:cxn modelId="{EECFF9EF-B3C0-1446-89A0-8C4477BA267B}" type="presParOf" srcId="{1BF79F2D-BD46-4CB3-B532-0AFE0A47E099}" destId="{8D8FBA9B-7A45-4AE9-9831-DA4997D2EA11}" srcOrd="0" destOrd="0" presId="urn:microsoft.com/office/officeart/2005/8/layout/orgChart1"/>
    <dgm:cxn modelId="{555214CD-9C73-0F4E-AF85-61F2C7891BAE}" type="presParOf" srcId="{1BF79F2D-BD46-4CB3-B532-0AFE0A47E099}" destId="{AC14BDCE-8F87-4813-AE2C-76E708E106B5}" srcOrd="1" destOrd="0" presId="urn:microsoft.com/office/officeart/2005/8/layout/orgChart1"/>
    <dgm:cxn modelId="{8E701298-2D4B-DE4E-AC1A-38EC3D26E1A3}" type="presParOf" srcId="{D0459272-B442-49CB-AC13-1F880E83EB2D}" destId="{40D64292-1468-4BF2-9451-53F39B1BB4B7}" srcOrd="1" destOrd="0" presId="urn:microsoft.com/office/officeart/2005/8/layout/orgChart1"/>
    <dgm:cxn modelId="{3FB8E7E5-7233-5044-B8E0-750A991A0A84}" type="presParOf" srcId="{40D64292-1468-4BF2-9451-53F39B1BB4B7}" destId="{58AC1132-B139-4546-98AE-B95074B0D0A0}" srcOrd="0" destOrd="0" presId="urn:microsoft.com/office/officeart/2005/8/layout/orgChart1"/>
    <dgm:cxn modelId="{4AC90586-4215-2F41-928E-B0910B7FDF20}" type="presParOf" srcId="{40D64292-1468-4BF2-9451-53F39B1BB4B7}" destId="{5752B06A-9C9A-4826-86E0-6646CF328242}" srcOrd="1" destOrd="0" presId="urn:microsoft.com/office/officeart/2005/8/layout/orgChart1"/>
    <dgm:cxn modelId="{AB92C7A9-C4A4-384D-AC41-AC8A492FFADD}" type="presParOf" srcId="{5752B06A-9C9A-4826-86E0-6646CF328242}" destId="{7D602E07-F88E-46EA-98EF-04511A2DDD29}" srcOrd="0" destOrd="0" presId="urn:microsoft.com/office/officeart/2005/8/layout/orgChart1"/>
    <dgm:cxn modelId="{48487908-10CD-FA43-88D5-2FEBF3AA7713}" type="presParOf" srcId="{7D602E07-F88E-46EA-98EF-04511A2DDD29}" destId="{1BDCA4CE-7794-4C95-95F4-4E3D9173E9AD}" srcOrd="0" destOrd="0" presId="urn:microsoft.com/office/officeart/2005/8/layout/orgChart1"/>
    <dgm:cxn modelId="{E3E256CE-3437-9B42-8683-2E54CAE15A02}" type="presParOf" srcId="{7D602E07-F88E-46EA-98EF-04511A2DDD29}" destId="{D57CFE44-53CD-43AA-B9E3-112BAE8D2CFC}" srcOrd="1" destOrd="0" presId="urn:microsoft.com/office/officeart/2005/8/layout/orgChart1"/>
    <dgm:cxn modelId="{977EF014-86C3-3F45-A83C-D868FB593DD4}" type="presParOf" srcId="{5752B06A-9C9A-4826-86E0-6646CF328242}" destId="{0A4E0F72-042F-4A20-BE23-910639D03BCD}" srcOrd="1" destOrd="0" presId="urn:microsoft.com/office/officeart/2005/8/layout/orgChart1"/>
    <dgm:cxn modelId="{2197AFD8-5318-6B43-BD61-9C1525238879}" type="presParOf" srcId="{5752B06A-9C9A-4826-86E0-6646CF328242}" destId="{162AB97E-5B91-4BF3-A20F-583D468E353C}" srcOrd="2" destOrd="0" presId="urn:microsoft.com/office/officeart/2005/8/layout/orgChart1"/>
    <dgm:cxn modelId="{0422DF9C-D31F-DC40-B0A3-1D2304C2D383}" type="presParOf" srcId="{40D64292-1468-4BF2-9451-53F39B1BB4B7}" destId="{17095738-4AFE-4D31-A5F7-70AF6A8897D6}" srcOrd="2" destOrd="0" presId="urn:microsoft.com/office/officeart/2005/8/layout/orgChart1"/>
    <dgm:cxn modelId="{3ECE95B5-C329-8C48-A7C2-860B834A08E7}" type="presParOf" srcId="{40D64292-1468-4BF2-9451-53F39B1BB4B7}" destId="{B5371EFD-FF53-41C9-A743-A3BC37164FA6}" srcOrd="3" destOrd="0" presId="urn:microsoft.com/office/officeart/2005/8/layout/orgChart1"/>
    <dgm:cxn modelId="{BAE14F06-E099-C444-89AF-BC8DA321426A}" type="presParOf" srcId="{B5371EFD-FF53-41C9-A743-A3BC37164FA6}" destId="{05D349FD-9FCA-47DE-869F-78EC8C525A08}" srcOrd="0" destOrd="0" presId="urn:microsoft.com/office/officeart/2005/8/layout/orgChart1"/>
    <dgm:cxn modelId="{FEC1167D-2B2E-9446-8E9C-177CD3B29174}" type="presParOf" srcId="{05D349FD-9FCA-47DE-869F-78EC8C525A08}" destId="{EDE26F3A-620F-43C3-B291-9B788A572E2C}" srcOrd="0" destOrd="0" presId="urn:microsoft.com/office/officeart/2005/8/layout/orgChart1"/>
    <dgm:cxn modelId="{ECDCE1A1-8EB8-E647-92C3-AE9AECC46047}" type="presParOf" srcId="{05D349FD-9FCA-47DE-869F-78EC8C525A08}" destId="{0FDCEAB2-5F79-436E-8EEC-738981016A56}" srcOrd="1" destOrd="0" presId="urn:microsoft.com/office/officeart/2005/8/layout/orgChart1"/>
    <dgm:cxn modelId="{4F34437B-DEB6-0646-BC84-F03526322529}" type="presParOf" srcId="{B5371EFD-FF53-41C9-A743-A3BC37164FA6}" destId="{48793BE9-5AD9-49D8-AAA1-03A52BED1796}" srcOrd="1" destOrd="0" presId="urn:microsoft.com/office/officeart/2005/8/layout/orgChart1"/>
    <dgm:cxn modelId="{3F68B7F1-5185-2C40-8193-54E12209B026}" type="presParOf" srcId="{B5371EFD-FF53-41C9-A743-A3BC37164FA6}" destId="{16B227F0-FF9F-42BD-AB7A-809B78636ACA}" srcOrd="2" destOrd="0" presId="urn:microsoft.com/office/officeart/2005/8/layout/orgChart1"/>
    <dgm:cxn modelId="{A7263EA4-4319-FA4C-89AF-A30939469644}" type="presParOf" srcId="{40D64292-1468-4BF2-9451-53F39B1BB4B7}" destId="{B0C3FDDD-C4B3-4D95-9B12-748541EBC71A}" srcOrd="4" destOrd="0" presId="urn:microsoft.com/office/officeart/2005/8/layout/orgChart1"/>
    <dgm:cxn modelId="{32499854-C54C-5F4F-9772-CB39310F74B8}" type="presParOf" srcId="{40D64292-1468-4BF2-9451-53F39B1BB4B7}" destId="{3BE41812-8731-419A-BE17-FE289E1CBDF1}" srcOrd="5" destOrd="0" presId="urn:microsoft.com/office/officeart/2005/8/layout/orgChart1"/>
    <dgm:cxn modelId="{4D9D6512-23AC-F442-8831-B76D8319195F}" type="presParOf" srcId="{3BE41812-8731-419A-BE17-FE289E1CBDF1}" destId="{37E0FEEB-22D4-475A-A67C-D185C468E0A4}" srcOrd="0" destOrd="0" presId="urn:microsoft.com/office/officeart/2005/8/layout/orgChart1"/>
    <dgm:cxn modelId="{804DF56C-FC3F-9943-9AB5-6911489ED595}" type="presParOf" srcId="{37E0FEEB-22D4-475A-A67C-D185C468E0A4}" destId="{E6BB8E0D-67BC-416E-81C0-05E8887B9429}" srcOrd="0" destOrd="0" presId="urn:microsoft.com/office/officeart/2005/8/layout/orgChart1"/>
    <dgm:cxn modelId="{75A2D2A3-06C5-134D-B5F7-728053CB4820}" type="presParOf" srcId="{37E0FEEB-22D4-475A-A67C-D185C468E0A4}" destId="{956D66E6-1B97-4CD5-AF0F-49D718F547C6}" srcOrd="1" destOrd="0" presId="urn:microsoft.com/office/officeart/2005/8/layout/orgChart1"/>
    <dgm:cxn modelId="{1EAB00CB-9102-A34A-9340-1B94D3629B74}" type="presParOf" srcId="{3BE41812-8731-419A-BE17-FE289E1CBDF1}" destId="{607E90C9-852C-41C9-B0B0-2655C58E0800}" srcOrd="1" destOrd="0" presId="urn:microsoft.com/office/officeart/2005/8/layout/orgChart1"/>
    <dgm:cxn modelId="{748323E8-7A70-BE48-90CD-79DDA63005EE}" type="presParOf" srcId="{3BE41812-8731-419A-BE17-FE289E1CBDF1}" destId="{D22EEB4E-8C90-4E23-9855-5FDA4EABCB3D}" srcOrd="2" destOrd="0" presId="urn:microsoft.com/office/officeart/2005/8/layout/orgChart1"/>
    <dgm:cxn modelId="{854ECE8B-6CE1-5946-9719-FE5811B3E8E3}" type="presParOf" srcId="{D0459272-B442-49CB-AC13-1F880E83EB2D}" destId="{7F2BC364-B1E4-4F5D-B00C-B64BC37B8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3FDDD-C4B3-4D95-9B12-748541EBC71A}">
      <dsp:nvSpPr>
        <dsp:cNvPr id="0" name=""/>
        <dsp:cNvSpPr/>
      </dsp:nvSpPr>
      <dsp:spPr>
        <a:xfrm>
          <a:off x="4152900" y="1777031"/>
          <a:ext cx="2938207" cy="50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68"/>
              </a:lnTo>
              <a:lnTo>
                <a:pt x="2938207" y="254968"/>
              </a:lnTo>
              <a:lnTo>
                <a:pt x="2938207" y="50993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95738-4AFE-4D31-A5F7-70AF6A8897D6}">
      <dsp:nvSpPr>
        <dsp:cNvPr id="0" name=""/>
        <dsp:cNvSpPr/>
      </dsp:nvSpPr>
      <dsp:spPr>
        <a:xfrm>
          <a:off x="4107180" y="1777031"/>
          <a:ext cx="91440" cy="5099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93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C1132-B139-4546-98AE-B95074B0D0A0}">
      <dsp:nvSpPr>
        <dsp:cNvPr id="0" name=""/>
        <dsp:cNvSpPr/>
      </dsp:nvSpPr>
      <dsp:spPr>
        <a:xfrm>
          <a:off x="1214692" y="1777031"/>
          <a:ext cx="2938207" cy="509936"/>
        </a:xfrm>
        <a:custGeom>
          <a:avLst/>
          <a:gdLst/>
          <a:ahLst/>
          <a:cxnLst/>
          <a:rect l="0" t="0" r="0" b="0"/>
          <a:pathLst>
            <a:path>
              <a:moveTo>
                <a:pt x="2938207" y="0"/>
              </a:moveTo>
              <a:lnTo>
                <a:pt x="2938207" y="254968"/>
              </a:lnTo>
              <a:lnTo>
                <a:pt x="0" y="254968"/>
              </a:lnTo>
              <a:lnTo>
                <a:pt x="0" y="50993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FBA9B-7A45-4AE9-9831-DA4997D2EA11}">
      <dsp:nvSpPr>
        <dsp:cNvPr id="0" name=""/>
        <dsp:cNvSpPr/>
      </dsp:nvSpPr>
      <dsp:spPr>
        <a:xfrm>
          <a:off x="1114405" y="562896"/>
          <a:ext cx="6076989" cy="12141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Generalize the </a:t>
          </a:r>
          <a:r>
            <a:rPr lang="en-US" sz="2800" b="1" kern="1200" dirty="0" err="1" smtClean="0"/>
            <a:t>CnC</a:t>
          </a:r>
          <a:r>
            <a:rPr lang="en-US" sz="2800" b="1" kern="1200" dirty="0" smtClean="0"/>
            <a:t>-OCR Framework</a:t>
          </a:r>
          <a:endParaRPr lang="en-US" sz="2800" b="1" kern="1200" dirty="0"/>
        </a:p>
      </dsp:txBody>
      <dsp:txXfrm>
        <a:off x="1114405" y="562896"/>
        <a:ext cx="6076989" cy="1214135"/>
      </dsp:txXfrm>
    </dsp:sp>
    <dsp:sp modelId="{1BDCA4CE-7794-4C95-95F4-4E3D9173E9AD}">
      <dsp:nvSpPr>
        <dsp:cNvPr id="0" name=""/>
        <dsp:cNvSpPr/>
      </dsp:nvSpPr>
      <dsp:spPr>
        <a:xfrm>
          <a:off x="557" y="2286968"/>
          <a:ext cx="2428270" cy="1214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Increase graph specification expressiveness</a:t>
          </a:r>
          <a:endParaRPr lang="en-US" sz="2800" b="1" kern="1200" dirty="0"/>
        </a:p>
      </dsp:txBody>
      <dsp:txXfrm>
        <a:off x="557" y="2286968"/>
        <a:ext cx="2428270" cy="1214135"/>
      </dsp:txXfrm>
    </dsp:sp>
    <dsp:sp modelId="{EDE26F3A-620F-43C3-B291-9B788A572E2C}">
      <dsp:nvSpPr>
        <dsp:cNvPr id="0" name=""/>
        <dsp:cNvSpPr/>
      </dsp:nvSpPr>
      <dsp:spPr>
        <a:xfrm>
          <a:off x="2938764" y="2286968"/>
          <a:ext cx="2428270" cy="1214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Generate </a:t>
          </a:r>
          <a:r>
            <a:rPr lang="en-US" sz="2800" b="1" kern="1200" dirty="0" err="1" smtClean="0"/>
            <a:t>iCnC</a:t>
          </a:r>
          <a:r>
            <a:rPr lang="en-US" sz="2800" b="1" kern="1200" dirty="0" smtClean="0"/>
            <a:t> scaffolding</a:t>
          </a:r>
          <a:endParaRPr lang="en-US" sz="2800" b="1" kern="1200" dirty="0"/>
        </a:p>
      </dsp:txBody>
      <dsp:txXfrm>
        <a:off x="2938764" y="2286968"/>
        <a:ext cx="2428270" cy="1214135"/>
      </dsp:txXfrm>
    </dsp:sp>
    <dsp:sp modelId="{E6BB8E0D-67BC-416E-81C0-05E8887B9429}">
      <dsp:nvSpPr>
        <dsp:cNvPr id="0" name=""/>
        <dsp:cNvSpPr/>
      </dsp:nvSpPr>
      <dsp:spPr>
        <a:xfrm>
          <a:off x="5876971" y="2286968"/>
          <a:ext cx="2428270" cy="1214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Remove OCR abstractions from API</a:t>
          </a:r>
          <a:endParaRPr lang="en-US" sz="2800" b="1" kern="1200" dirty="0"/>
        </a:p>
      </dsp:txBody>
      <dsp:txXfrm>
        <a:off x="5876971" y="2286968"/>
        <a:ext cx="2428270" cy="1214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85A5B-AAE0-7E4C-8D68-ACBF2BCB7F6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DA29-D0B0-8245-9542-274967E7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D5D05-6117-3240-A22A-917FF6C18B8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15BD-BFE1-C548-9CBD-D4B3F1DD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8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15BD-BFE1-C548-9CBD-D4B3F1DD5E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618A-3BDE-AF4A-87F7-FCD4BCAAC6C3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2FAC-0FB1-5842-BD50-27F1A0A6E02E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6FEE-50E0-BC41-B2DA-F72A5BA8C89B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331-A6FD-3C44-AAE8-4E51C8B7A873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D62C-A724-DB4A-B2E4-21C992DE2F04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8729-0104-8442-AD64-16AC169DEE12}" type="datetime1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1A04-C412-8943-8786-34A4FFF83D98}" type="datetime1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6F0A-71E6-5346-9C7C-FC7530543AEB}" type="datetime1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3274-E1F7-5244-8DB4-535A0221BE78}" type="datetime1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6427-F5FB-224E-AB43-7959FE44507A}" type="datetime1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C886-E513-074B-A606-DEDF44B1B34E}" type="datetime1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B959-9FAB-9946-A52C-787C74977EA0}" type="datetime1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7C0-9BD9-40EB-BADE-4FE671F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04950"/>
            <a:ext cx="9144000" cy="121920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Communicating Runtimes in </a:t>
            </a:r>
            <a:r>
              <a:rPr lang="en-US" sz="3200" b="1" dirty="0" err="1" smtClean="0"/>
              <a:t>CnC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81350"/>
            <a:ext cx="6553200" cy="1219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Zoran Budimli</a:t>
            </a:r>
            <a:r>
              <a:rPr lang="en-US" sz="2400" b="1" dirty="0" smtClean="0">
                <a:solidFill>
                  <a:schemeClr val="tx1"/>
                </a:solidFill>
              </a:rPr>
              <a:t>ć</a:t>
            </a:r>
            <a:r>
              <a:rPr lang="en-US" sz="2400" b="1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Kath Knobe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Frank Schlimbach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endParaRPr lang="en-US" sz="1800" baseline="30000" dirty="0" smtClean="0">
              <a:solidFill>
                <a:schemeClr val="tx1"/>
              </a:solidFill>
            </a:endParaRPr>
          </a:p>
          <a:p>
            <a:r>
              <a:rPr lang="en-US" sz="2000" baseline="30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Rice University, 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Intel Corporation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228601" y="1413927"/>
            <a:ext cx="8758815" cy="4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5268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CnC</a:t>
            </a:r>
            <a:r>
              <a:rPr lang="en-US" sz="2400" dirty="0" smtClean="0"/>
              <a:t> 2016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" y="0"/>
            <a:ext cx="89687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8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56" y="898931"/>
            <a:ext cx="8229600" cy="857250"/>
          </a:xfrm>
        </p:spPr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3790950"/>
            <a:ext cx="794907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>
            <a:off x="2546617" y="3790950"/>
            <a:ext cx="3901386" cy="685800"/>
          </a:xfrm>
          <a:prstGeom prst="bracePair">
            <a:avLst>
              <a:gd name="adj" fmla="val 25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13347" y="4050304"/>
            <a:ext cx="885093" cy="685800"/>
          </a:xfrm>
          <a:prstGeom prst="round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947306" y="4133850"/>
            <a:ext cx="1441776" cy="269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xplosion 1 19"/>
          <p:cNvSpPr/>
          <p:nvPr/>
        </p:nvSpPr>
        <p:spPr>
          <a:xfrm>
            <a:off x="1632217" y="3790950"/>
            <a:ext cx="914400" cy="6858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Brace 27"/>
          <p:cNvSpPr/>
          <p:nvPr/>
        </p:nvSpPr>
        <p:spPr>
          <a:xfrm>
            <a:off x="1146555" y="3793643"/>
            <a:ext cx="6712482" cy="685800"/>
          </a:xfrm>
          <a:prstGeom prst="bracePair">
            <a:avLst>
              <a:gd name="adj" fmla="val 25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Explosion 1 28"/>
          <p:cNvSpPr/>
          <p:nvPr/>
        </p:nvSpPr>
        <p:spPr>
          <a:xfrm>
            <a:off x="6545576" y="3751501"/>
            <a:ext cx="914400" cy="6858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7378843" y="4102906"/>
            <a:ext cx="774557" cy="309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876800" y="4019550"/>
            <a:ext cx="885093" cy="685800"/>
          </a:xfrm>
          <a:prstGeom prst="round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53400" y="3790950"/>
            <a:ext cx="794907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[B]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1719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09600" y="2038350"/>
            <a:ext cx="2803746" cy="854861"/>
          </a:xfrm>
          <a:prstGeom prst="wedgeRoundRectCallout">
            <a:avLst>
              <a:gd name="adj1" fmla="val 2146"/>
              <a:gd name="adj2" fmla="val 1260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This is </a:t>
            </a:r>
            <a:r>
              <a:rPr lang="en-US" dirty="0" smtClean="0">
                <a:solidFill>
                  <a:srgbClr val="000000"/>
                </a:solidFill>
              </a:rPr>
              <a:t>the part </a:t>
            </a:r>
            <a:r>
              <a:rPr lang="en-US" dirty="0" smtClean="0">
                <a:solidFill>
                  <a:srgbClr val="000000"/>
                </a:solidFill>
              </a:rPr>
              <a:t>of the communication layer that </a:t>
            </a:r>
            <a:r>
              <a:rPr lang="en-US" dirty="0" smtClean="0">
                <a:solidFill>
                  <a:srgbClr val="000000"/>
                </a:solidFill>
              </a:rPr>
              <a:t>“converts” [A]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610251" y="1841490"/>
            <a:ext cx="2803746" cy="854861"/>
          </a:xfrm>
          <a:prstGeom prst="wedgeRoundRectCallout">
            <a:avLst>
              <a:gd name="adj1" fmla="val 2941"/>
              <a:gd name="adj2" fmla="val 14821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This is </a:t>
            </a:r>
            <a:r>
              <a:rPr lang="en-US" dirty="0" smtClean="0">
                <a:solidFill>
                  <a:srgbClr val="000000"/>
                </a:solidFill>
              </a:rPr>
              <a:t>the part </a:t>
            </a:r>
            <a:r>
              <a:rPr lang="en-US" dirty="0" smtClean="0">
                <a:solidFill>
                  <a:srgbClr val="000000"/>
                </a:solidFill>
              </a:rPr>
              <a:t>of the communication layer that </a:t>
            </a:r>
            <a:r>
              <a:rPr lang="en-US" dirty="0" smtClean="0">
                <a:solidFill>
                  <a:srgbClr val="000000"/>
                </a:solidFill>
              </a:rPr>
              <a:t>“converts” [Y] </a:t>
            </a:r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 smtClean="0">
                <a:solidFill>
                  <a:srgbClr val="000000"/>
                </a:solidFill>
              </a:rPr>
              <a:t>[B]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0" y="285750"/>
            <a:ext cx="4343400" cy="1447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specified in a separate .</a:t>
            </a:r>
            <a:r>
              <a:rPr lang="en-US" dirty="0" err="1" smtClean="0"/>
              <a:t>comm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3029336">
            <a:off x="1765852" y="1116587"/>
            <a:ext cx="609600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8728129">
            <a:off x="6642652" y="1040386"/>
            <a:ext cx="609600" cy="9144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endCxn id="16" idx="1"/>
          </p:cNvCxnSpPr>
          <p:nvPr/>
        </p:nvCxnSpPr>
        <p:spPr>
          <a:xfrm>
            <a:off x="2362200" y="4019550"/>
            <a:ext cx="1051147" cy="373654"/>
          </a:xfrm>
          <a:prstGeom prst="curved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2" idx="3"/>
            <a:endCxn id="29" idx="1"/>
          </p:cNvCxnSpPr>
          <p:nvPr/>
        </p:nvCxnSpPr>
        <p:spPr>
          <a:xfrm flipV="1">
            <a:off x="5761893" y="4025027"/>
            <a:ext cx="783683" cy="337423"/>
          </a:xfrm>
          <a:prstGeom prst="curvedConnector3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8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Scoping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Every component introduces its own scope</a:t>
            </a:r>
          </a:p>
          <a:p>
            <a:pPr fontAlgn="base"/>
            <a:r>
              <a:rPr lang="en-US" sz="2000" dirty="0" smtClean="0"/>
              <a:t>Creating </a:t>
            </a:r>
            <a:r>
              <a:rPr lang="en-US" sz="2000" dirty="0" smtClean="0"/>
              <a:t>“instances” of components is simple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{ A @ </a:t>
            </a:r>
            <a:r>
              <a:rPr lang="en-US" sz="2000" dirty="0" err="1" smtClean="0"/>
              <a:t>A.cnc</a:t>
            </a:r>
            <a:r>
              <a:rPr lang="en-US" sz="2000" dirty="0" smtClean="0"/>
              <a:t> : </a:t>
            </a:r>
            <a:r>
              <a:rPr lang="en-US" sz="2000" dirty="0" err="1" smtClean="0"/>
              <a:t>AtoG.comm</a:t>
            </a:r>
            <a:r>
              <a:rPr lang="en-US" sz="2000" dirty="0" smtClean="0"/>
              <a:t> }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{ B @ </a:t>
            </a:r>
            <a:r>
              <a:rPr lang="en-US" sz="2000" dirty="0" err="1"/>
              <a:t>A</a:t>
            </a:r>
            <a:r>
              <a:rPr lang="en-US" sz="2000" dirty="0" err="1" smtClean="0"/>
              <a:t>.cnc</a:t>
            </a:r>
            <a:r>
              <a:rPr lang="en-US" sz="2000" dirty="0" smtClean="0"/>
              <a:t> : </a:t>
            </a:r>
            <a:r>
              <a:rPr lang="en-US" sz="2000" dirty="0" err="1" smtClean="0"/>
              <a:t>BtoG.comm</a:t>
            </a:r>
            <a:r>
              <a:rPr lang="en-US" sz="2000" dirty="0" smtClean="0"/>
              <a:t> } 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Two instances of the same graph defined in </a:t>
            </a:r>
            <a:r>
              <a:rPr lang="en-US" sz="2000" dirty="0" err="1" smtClean="0"/>
              <a:t>A.cnc</a:t>
            </a:r>
            <a:r>
              <a:rPr lang="en-US" sz="2000" dirty="0" smtClean="0"/>
              <a:t> 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Can potentially be executed by different runtimes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The .</a:t>
            </a:r>
            <a:r>
              <a:rPr lang="en-US" sz="2000" dirty="0" err="1" smtClean="0"/>
              <a:t>comm</a:t>
            </a:r>
            <a:r>
              <a:rPr lang="en-US" sz="2000" dirty="0" smtClean="0"/>
              <a:t> spec defines how exactly are the collections inside A and B components connected with the collections in the outer graph</a:t>
            </a:r>
          </a:p>
          <a:p>
            <a:pPr fontAlgn="base"/>
            <a:r>
              <a:rPr lang="en-US" sz="2000" dirty="0"/>
              <a:t>Collections in the outer scope can be produced/consumed by a component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{A} &lt;- [X]</a:t>
            </a:r>
          </a:p>
          <a:p>
            <a:pPr lvl="1" fontAlgn="base"/>
            <a:r>
              <a:rPr lang="en-US" sz="2000" dirty="0" smtClean="0"/>
              <a:t>            -&gt; [Y]</a:t>
            </a:r>
          </a:p>
          <a:p>
            <a:pPr lvl="1" fontAlgn="base"/>
            <a:r>
              <a:rPr lang="en-US" sz="2000" dirty="0"/>
              <a:t> </a:t>
            </a:r>
            <a:r>
              <a:rPr lang="en-US" sz="2000" dirty="0" smtClean="0"/>
              <a:t>           -&gt; &lt;Z&gt;</a:t>
            </a:r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.</a:t>
            </a:r>
            <a:r>
              <a:rPr lang="en-US" sz="3600" b="1" dirty="0" err="1" smtClean="0">
                <a:solidFill>
                  <a:schemeClr val="bg1"/>
                </a:solidFill>
              </a:rPr>
              <a:t>comm</a:t>
            </a:r>
            <a:r>
              <a:rPr lang="en-US" sz="3600" b="1" dirty="0" smtClean="0">
                <a:solidFill>
                  <a:schemeClr val="bg1"/>
                </a:solidFill>
              </a:rPr>
              <a:t> specification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No $initialize and $finalize functions for the components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This is now the role of the outer graph</a:t>
            </a:r>
            <a:endParaRPr lang="en-US" sz="2000" dirty="0" smtClean="0"/>
          </a:p>
          <a:p>
            <a:pPr fontAlgn="base"/>
            <a:r>
              <a:rPr lang="en-US" sz="2000" dirty="0" smtClean="0"/>
              <a:t>“Mirroring” of item and control collections: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[A] == [X]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[A] and [X] are just two names for the same collection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[A:t1] == [X:t2] $when (f(t1,t2))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[A] is a view on [X] that only “sees” the items that satisfy the condition f(t1,t2)</a:t>
            </a:r>
            <a:endParaRPr lang="en-US" sz="2000" dirty="0" smtClean="0"/>
          </a:p>
          <a:p>
            <a:pPr fontAlgn="base"/>
            <a:r>
              <a:rPr lang="en-US" sz="2000" dirty="0" smtClean="0"/>
              <a:t>Enable </a:t>
            </a:r>
            <a:r>
              <a:rPr lang="en-US" sz="2000" dirty="0"/>
              <a:t>“prescribing with data” capability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pt-BR" sz="2000" dirty="0"/>
              <a:t>(</a:t>
            </a:r>
            <a:r>
              <a:rPr lang="pt-BR" sz="2000" dirty="0" err="1" smtClean="0"/>
              <a:t>onPut_B:tag</a:t>
            </a:r>
            <a:r>
              <a:rPr lang="pt-BR" sz="2000" dirty="0" smtClean="0"/>
              <a:t>) </a:t>
            </a:r>
            <a:r>
              <a:rPr lang="pt-BR" sz="2000" dirty="0"/>
              <a:t>&lt;::- [</a:t>
            </a:r>
            <a:r>
              <a:rPr lang="pt-BR" sz="2000" dirty="0" err="1" smtClean="0"/>
              <a:t>B:tag</a:t>
            </a:r>
            <a:r>
              <a:rPr lang="pt-BR" sz="2000" dirty="0" smtClean="0"/>
              <a:t>]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pt-BR" sz="2000" dirty="0" err="1" smtClean="0"/>
              <a:t>Prescribe</a:t>
            </a:r>
            <a:r>
              <a:rPr lang="pt-BR" sz="2000" dirty="0" smtClean="0"/>
              <a:t> a </a:t>
            </a:r>
            <a:r>
              <a:rPr lang="pt-BR" sz="2000" dirty="0" err="1" smtClean="0"/>
              <a:t>step</a:t>
            </a:r>
            <a:r>
              <a:rPr lang="pt-BR" sz="2000" dirty="0" smtClean="0"/>
              <a:t> (</a:t>
            </a:r>
            <a:r>
              <a:rPr lang="pt-BR" sz="2000" dirty="0" err="1" smtClean="0"/>
              <a:t>onPut_B:tag</a:t>
            </a:r>
            <a:r>
              <a:rPr lang="pt-BR" sz="2000" dirty="0" smtClean="0"/>
              <a:t>) for </a:t>
            </a:r>
            <a:r>
              <a:rPr lang="pt-BR" sz="2000" dirty="0" err="1" smtClean="0"/>
              <a:t>every</a:t>
            </a:r>
            <a:r>
              <a:rPr lang="pt-BR" sz="2000" dirty="0" smtClean="0"/>
              <a:t> item </a:t>
            </a:r>
            <a:r>
              <a:rPr lang="pt-BR" sz="2000" dirty="0" err="1" smtClean="0"/>
              <a:t>that</a:t>
            </a:r>
            <a:r>
              <a:rPr lang="pt-BR" sz="2000" dirty="0" smtClean="0"/>
              <a:t> </a:t>
            </a:r>
            <a:r>
              <a:rPr lang="pt-BR" sz="2000" dirty="0" err="1" smtClean="0"/>
              <a:t>appears</a:t>
            </a:r>
            <a:r>
              <a:rPr lang="pt-BR" sz="2000" dirty="0" smtClean="0"/>
              <a:t> in [</a:t>
            </a:r>
            <a:r>
              <a:rPr lang="pt-BR" sz="2000" dirty="0" err="1" smtClean="0"/>
              <a:t>B</a:t>
            </a:r>
            <a:r>
              <a:rPr lang="pt-BR" sz="2000" dirty="0"/>
              <a:t>]</a:t>
            </a:r>
            <a:r>
              <a:rPr lang="pt-BR" sz="2000" dirty="0" smtClean="0"/>
              <a:t>  </a:t>
            </a:r>
            <a:endParaRPr lang="en-US" sz="2000" dirty="0"/>
          </a:p>
          <a:p>
            <a:pPr fontAlgn="base"/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6200" y="1123950"/>
            <a:ext cx="5867400" cy="381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18000"/>
                </a:schemeClr>
              </a:gs>
              <a:gs pos="35000">
                <a:schemeClr val="accent2">
                  <a:tint val="37000"/>
                  <a:satMod val="300000"/>
                  <a:alpha val="18000"/>
                </a:schemeClr>
              </a:gs>
              <a:gs pos="100000">
                <a:schemeClr val="accent2">
                  <a:tint val="15000"/>
                  <a:satMod val="350000"/>
                  <a:alpha val="1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Example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12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28800" y="1809750"/>
            <a:ext cx="2133600" cy="2895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1885950"/>
            <a:ext cx="95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MM.cnc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5717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5623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9527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US" dirty="0"/>
          </a:p>
        </p:txBody>
      </p:sp>
      <p:cxnSp>
        <p:nvCxnSpPr>
          <p:cNvPr id="11" name="Curved Connector 10"/>
          <p:cNvCxnSpPr>
            <a:stCxn id="53" idx="3"/>
            <a:endCxn id="4" idx="1"/>
          </p:cNvCxnSpPr>
          <p:nvPr/>
        </p:nvCxnSpPr>
        <p:spPr>
          <a:xfrm>
            <a:off x="1752600" y="2495550"/>
            <a:ext cx="3048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1752600" y="34861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3733800" y="31051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2876550"/>
            <a:ext cx="964677" cy="12763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1047750"/>
            <a:ext cx="7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G.cnc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1428750"/>
            <a:ext cx="271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{IG @ </a:t>
            </a:r>
            <a:r>
              <a:rPr lang="en-US" sz="1600" dirty="0" err="1" smtClean="0"/>
              <a:t>MM.cnc</a:t>
            </a:r>
            <a:r>
              <a:rPr lang="en-US" sz="1600" dirty="0" smtClean="0"/>
              <a:t> : </a:t>
            </a:r>
            <a:r>
              <a:rPr lang="en-US" sz="1600" dirty="0" err="1" smtClean="0"/>
              <a:t>IGtoG.comm</a:t>
            </a:r>
            <a:r>
              <a:rPr lang="en-US" sz="1600" dirty="0" smtClean="0"/>
              <a:t> }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" y="2647950"/>
            <a:ext cx="905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A.put</a:t>
            </a:r>
            <a:r>
              <a:rPr lang="en-US" sz="1600" dirty="0" smtClean="0"/>
              <a:t>(</a:t>
            </a:r>
            <a:r>
              <a:rPr lang="is-IS" sz="1600" dirty="0" smtClean="0"/>
              <a:t>…)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5181600" y="3181350"/>
            <a:ext cx="6858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1C43"/>
                </a:solidFill>
              </a:rPr>
              <a:t>(S)</a:t>
            </a:r>
            <a:endParaRPr lang="en-US" dirty="0">
              <a:solidFill>
                <a:srgbClr val="001C43"/>
              </a:solidFill>
            </a:endParaRPr>
          </a:p>
        </p:txBody>
      </p:sp>
      <p:cxnSp>
        <p:nvCxnSpPr>
          <p:cNvPr id="26" name="Straight Arrow Connector 25"/>
          <p:cNvCxnSpPr>
            <a:stCxn id="46" idx="3"/>
            <a:endCxn id="17" idx="2"/>
          </p:cNvCxnSpPr>
          <p:nvPr/>
        </p:nvCxnSpPr>
        <p:spPr>
          <a:xfrm>
            <a:off x="4419600" y="33337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3400" y="3028950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(S) &lt;- [C]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04800" y="2343150"/>
            <a:ext cx="6858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1C43"/>
                </a:solidFill>
              </a:rPr>
              <a:t>(P)</a:t>
            </a:r>
            <a:endParaRPr lang="en-US" dirty="0">
              <a:solidFill>
                <a:srgbClr val="001C43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2038350"/>
            <a:ext cx="91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(P) -&gt; [A]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90600" y="24955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0" y="819150"/>
            <a:ext cx="259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IGtoG.comm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[</a:t>
            </a:r>
            <a:r>
              <a:rPr lang="en-US" sz="1400" dirty="0" err="1" smtClean="0"/>
              <a:t>A:i,j</a:t>
            </a:r>
            <a:r>
              <a:rPr lang="en-US" sz="1400" dirty="0" smtClean="0"/>
              <a:t>] $when(</a:t>
            </a:r>
            <a:r>
              <a:rPr lang="en-US" sz="1400" dirty="0" err="1" smtClean="0"/>
              <a:t>i</a:t>
            </a:r>
            <a:r>
              <a:rPr lang="en-US" sz="1400" dirty="0" smtClean="0"/>
              <a:t>&lt;j) == [</a:t>
            </a:r>
            <a:r>
              <a:rPr lang="en-US" sz="1400" dirty="0" err="1" smtClean="0"/>
              <a:t>X:i,j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onPut_B:i,j</a:t>
            </a:r>
            <a:r>
              <a:rPr lang="en-US" sz="1400" dirty="0" smtClean="0"/>
              <a:t>) &lt;::- [</a:t>
            </a:r>
            <a:r>
              <a:rPr lang="en-US" sz="1400" dirty="0" err="1" smtClean="0"/>
              <a:t>B:i,j</a:t>
            </a:r>
            <a:r>
              <a:rPr lang="en-US" sz="1400" dirty="0" smtClean="0"/>
              <a:t>] </a:t>
            </a:r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onPut_Z</a:t>
            </a:r>
            <a:r>
              <a:rPr lang="en-US" sz="1400" dirty="0" smtClean="0"/>
              <a:t>) &lt;::- [Z]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" y="3714750"/>
            <a:ext cx="898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B.put</a:t>
            </a:r>
            <a:r>
              <a:rPr lang="en-US" sz="1600" dirty="0" smtClean="0"/>
              <a:t>(</a:t>
            </a:r>
            <a:r>
              <a:rPr lang="is-IS" sz="1600" dirty="0" smtClean="0"/>
              <a:t>…)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228600" y="3333750"/>
            <a:ext cx="685800" cy="381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1C43"/>
                </a:solidFill>
              </a:rPr>
              <a:t>(Q)</a:t>
            </a:r>
            <a:endParaRPr lang="en-US" dirty="0">
              <a:solidFill>
                <a:srgbClr val="001C4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" y="3028950"/>
            <a:ext cx="942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(Q) -&gt; [B]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8" idx="6"/>
            <a:endCxn id="45" idx="1"/>
          </p:cNvCxnSpPr>
          <p:nvPr/>
        </p:nvCxnSpPr>
        <p:spPr>
          <a:xfrm flipV="1">
            <a:off x="914400" y="34861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19755" y="2419350"/>
            <a:ext cx="3224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Compiler generated stubs:</a:t>
            </a:r>
          </a:p>
          <a:p>
            <a:endParaRPr lang="en-US" sz="1200" dirty="0"/>
          </a:p>
          <a:p>
            <a:r>
              <a:rPr lang="en-US" sz="1200" dirty="0" err="1" smtClean="0">
                <a:solidFill>
                  <a:schemeClr val="accent2"/>
                </a:solidFill>
              </a:rPr>
              <a:t>G_onPut_B</a:t>
            </a:r>
            <a:r>
              <a:rPr lang="en-US" sz="1200" dirty="0" smtClean="0">
                <a:solidFill>
                  <a:schemeClr val="accent2"/>
                </a:solidFill>
              </a:rPr>
              <a:t>(tag, value){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  if(</a:t>
            </a:r>
            <a:r>
              <a:rPr lang="en-US" sz="1200" dirty="0" err="1" smtClean="0">
                <a:solidFill>
                  <a:schemeClr val="accent2"/>
                </a:solidFill>
              </a:rPr>
              <a:t>tag.i</a:t>
            </a:r>
            <a:r>
              <a:rPr lang="en-US" sz="1200" dirty="0" smtClean="0">
                <a:solidFill>
                  <a:schemeClr val="accent2"/>
                </a:solidFill>
              </a:rPr>
              <a:t> &lt; </a:t>
            </a:r>
            <a:r>
              <a:rPr lang="en-US" sz="1200" dirty="0" err="1" smtClean="0">
                <a:solidFill>
                  <a:schemeClr val="accent2"/>
                </a:solidFill>
              </a:rPr>
              <a:t>tag.j</a:t>
            </a:r>
            <a:r>
              <a:rPr lang="en-US" sz="1200" dirty="0" smtClean="0">
                <a:solidFill>
                  <a:schemeClr val="accent2"/>
                </a:solidFill>
              </a:rPr>
              <a:t>) 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en-US" sz="1200" dirty="0" err="1" smtClean="0">
                <a:solidFill>
                  <a:schemeClr val="accent2"/>
                </a:solidFill>
              </a:rPr>
              <a:t>G.send</a:t>
            </a:r>
            <a:r>
              <a:rPr lang="en-US" sz="1200" dirty="0" smtClean="0">
                <a:solidFill>
                  <a:schemeClr val="accent2"/>
                </a:solidFill>
              </a:rPr>
              <a:t>(“put”, “B”, tag, value);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  <a:p>
            <a:r>
              <a:rPr lang="en-US" sz="1200" dirty="0" err="1" smtClean="0">
                <a:solidFill>
                  <a:schemeClr val="tx2"/>
                </a:solidFill>
              </a:rPr>
              <a:t>G_IG_onPut_B</a:t>
            </a:r>
            <a:r>
              <a:rPr lang="en-US" sz="1200" dirty="0" smtClean="0">
                <a:solidFill>
                  <a:schemeClr val="tx2"/>
                </a:solidFill>
              </a:rPr>
              <a:t>(tag, value){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   </a:t>
            </a:r>
            <a:r>
              <a:rPr lang="en-US" sz="1200" dirty="0" err="1">
                <a:solidFill>
                  <a:schemeClr val="tx2"/>
                </a:solidFill>
              </a:rPr>
              <a:t>Y</a:t>
            </a:r>
            <a:r>
              <a:rPr lang="en-US" sz="1200" dirty="0" err="1" smtClean="0">
                <a:solidFill>
                  <a:schemeClr val="tx2"/>
                </a:solidFill>
              </a:rPr>
              <a:t>.put</a:t>
            </a:r>
            <a:r>
              <a:rPr lang="en-US" sz="1200" dirty="0" smtClean="0">
                <a:solidFill>
                  <a:schemeClr val="tx2"/>
                </a:solidFill>
              </a:rPr>
              <a:t>(tag, value);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sz="1200" dirty="0" err="1" smtClean="0">
                <a:solidFill>
                  <a:srgbClr val="1F497D"/>
                </a:solidFill>
              </a:rPr>
              <a:t>G_IG_onPut_IG_Z</a:t>
            </a:r>
            <a:r>
              <a:rPr lang="en-US" sz="1200" dirty="0" smtClean="0">
                <a:solidFill>
                  <a:srgbClr val="1F497D"/>
                </a:solidFill>
              </a:rPr>
              <a:t>(tag, value){</a:t>
            </a:r>
          </a:p>
          <a:p>
            <a:r>
              <a:rPr lang="en-US" sz="1200" dirty="0">
                <a:solidFill>
                  <a:srgbClr val="1F497D"/>
                </a:solidFill>
              </a:rPr>
              <a:t> </a:t>
            </a:r>
            <a:r>
              <a:rPr lang="en-US" sz="1200" dirty="0" smtClean="0">
                <a:solidFill>
                  <a:srgbClr val="1F497D"/>
                </a:solidFill>
              </a:rPr>
              <a:t>  if(</a:t>
            </a:r>
            <a:r>
              <a:rPr lang="en-US" sz="1200" dirty="0" err="1" smtClean="0">
                <a:solidFill>
                  <a:srgbClr val="1F497D"/>
                </a:solidFill>
              </a:rPr>
              <a:t>isPrime</a:t>
            </a:r>
            <a:r>
              <a:rPr lang="en-US" sz="1200" dirty="0" smtClean="0">
                <a:solidFill>
                  <a:srgbClr val="1F497D"/>
                </a:solidFill>
              </a:rPr>
              <a:t>(value)) </a:t>
            </a:r>
            <a:r>
              <a:rPr lang="en-US" sz="1200" dirty="0" err="1" smtClean="0">
                <a:solidFill>
                  <a:srgbClr val="1F497D"/>
                </a:solidFill>
              </a:rPr>
              <a:t>G.send</a:t>
            </a:r>
            <a:r>
              <a:rPr lang="en-US" sz="1200" dirty="0" smtClean="0">
                <a:solidFill>
                  <a:srgbClr val="1F497D"/>
                </a:solidFill>
              </a:rPr>
              <a:t>(“</a:t>
            </a:r>
            <a:r>
              <a:rPr lang="en-US" sz="1200" dirty="0" err="1" smtClean="0">
                <a:solidFill>
                  <a:srgbClr val="1F497D"/>
                </a:solidFill>
              </a:rPr>
              <a:t>put”,”Z</a:t>
            </a:r>
            <a:r>
              <a:rPr lang="en-US" sz="1200" dirty="0" smtClean="0">
                <a:solidFill>
                  <a:srgbClr val="1F497D"/>
                </a:solidFill>
              </a:rPr>
              <a:t>”, tag, value);</a:t>
            </a:r>
          </a:p>
          <a:p>
            <a:r>
              <a:rPr lang="en-US" sz="1200" dirty="0" smtClean="0">
                <a:solidFill>
                  <a:srgbClr val="1F497D"/>
                </a:solidFill>
              </a:rPr>
              <a:t>}</a:t>
            </a:r>
          </a:p>
          <a:p>
            <a:r>
              <a:rPr lang="en-US" sz="1200" dirty="0" err="1" smtClean="0">
                <a:solidFill>
                  <a:schemeClr val="accent2"/>
                </a:solidFill>
              </a:rPr>
              <a:t>G_onPut_IG_Z</a:t>
            </a:r>
            <a:r>
              <a:rPr lang="en-US" sz="1200" dirty="0" smtClean="0">
                <a:solidFill>
                  <a:schemeClr val="accent2"/>
                </a:solidFill>
              </a:rPr>
              <a:t>(</a:t>
            </a:r>
            <a:r>
              <a:rPr lang="en-US" sz="1200" dirty="0" err="1" smtClean="0">
                <a:solidFill>
                  <a:schemeClr val="accent2"/>
                </a:solidFill>
              </a:rPr>
              <a:t>tag,value</a:t>
            </a:r>
            <a:r>
              <a:rPr lang="en-US" sz="1200" dirty="0" smtClean="0">
                <a:solidFill>
                  <a:schemeClr val="accent2"/>
                </a:solidFill>
              </a:rPr>
              <a:t>){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smtClean="0">
                <a:solidFill>
                  <a:schemeClr val="accent2"/>
                </a:solidFill>
              </a:rPr>
              <a:t>  </a:t>
            </a:r>
            <a:r>
              <a:rPr lang="en-US" sz="1200" dirty="0" err="1" smtClean="0">
                <a:solidFill>
                  <a:schemeClr val="accent2"/>
                </a:solidFill>
              </a:rPr>
              <a:t>C.put</a:t>
            </a:r>
            <a:r>
              <a:rPr lang="en-US" sz="1200" dirty="0" smtClean="0">
                <a:solidFill>
                  <a:schemeClr val="accent2"/>
                </a:solidFill>
              </a:rPr>
              <a:t>(tag, value);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47800" y="3333750"/>
            <a:ext cx="3048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114800" y="3181350"/>
            <a:ext cx="3048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447800" y="2343150"/>
            <a:ext cx="3048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6200" y="180975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{IG}    &lt;- [A]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&lt;- [B]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-&gt; [C]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781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3" grpId="0"/>
      <p:bldP spid="4" grpId="0" animBg="1"/>
      <p:bldP spid="9" grpId="0" animBg="1"/>
      <p:bldP spid="10" grpId="0" animBg="1"/>
      <p:bldP spid="18" grpId="0"/>
      <p:bldP spid="19" grpId="0"/>
      <p:bldP spid="21" grpId="0"/>
      <p:bldP spid="17" grpId="0" animBg="1"/>
      <p:bldP spid="30" grpId="0"/>
      <p:bldP spid="32" grpId="0" animBg="1"/>
      <p:bldP spid="33" grpId="0"/>
      <p:bldP spid="37" grpId="0"/>
      <p:bldP spid="38" grpId="0" animBg="1"/>
      <p:bldP spid="39" grpId="0"/>
      <p:bldP spid="45" grpId="0" animBg="1"/>
      <p:bldP spid="46" grpId="0" animBg="1"/>
      <p:bldP spid="5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Possible APIs	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47244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1600" dirty="0" smtClean="0"/>
              <a:t>Each runtime needs to implement simple “</a:t>
            </a:r>
            <a:r>
              <a:rPr lang="en-US" sz="1600" dirty="0" err="1" smtClean="0"/>
              <a:t>onPut</a:t>
            </a:r>
            <a:r>
              <a:rPr lang="en-US" sz="1600" dirty="0" smtClean="0"/>
              <a:t>”  APIs: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1600" dirty="0" smtClean="0"/>
              <a:t>“Inner” graph IG:</a:t>
            </a:r>
            <a:endParaRPr lang="en-US" sz="1600" dirty="0"/>
          </a:p>
          <a:p>
            <a:pPr marL="800100" lvl="1" indent="-342900" fontAlgn="base">
              <a:buFont typeface="Arial"/>
              <a:buChar char="•"/>
            </a:pPr>
            <a:r>
              <a:rPr lang="en-US" sz="1600" dirty="0" smtClean="0"/>
              <a:t>“What to do when a message is received from the outer graph G that a put into collection A with tag T and value V has happened”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1600" dirty="0" smtClean="0"/>
              <a:t>“What to communicate to the outer graph G when a put into collection X with tag T and value V has happened”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1600" dirty="0" smtClean="0"/>
              <a:t>“Outer” graph G: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1600" dirty="0" smtClean="0"/>
              <a:t>“What to do when I want to put into a collection A”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1600" dirty="0" smtClean="0"/>
              <a:t>“What to do when a message is received from the inner graph that a put into collection X has happened”</a:t>
            </a:r>
          </a:p>
          <a:p>
            <a:pPr marL="800100" lvl="1" indent="-342900" fontAlgn="base">
              <a:buFont typeface="Arial"/>
              <a:buChar char="•"/>
            </a:pPr>
            <a:endParaRPr lang="en-US" sz="1600" dirty="0" smtClean="0"/>
          </a:p>
          <a:p>
            <a:pPr fontAlgn="base"/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5105400" y="971550"/>
            <a:ext cx="4044950" cy="403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fontAlgn="base"/>
            <a:r>
              <a:rPr lang="en-US" sz="1600" dirty="0" smtClean="0"/>
              <a:t>[A] == [X]</a:t>
            </a:r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Execute </a:t>
            </a:r>
            <a:r>
              <a:rPr lang="en-US" sz="1600" dirty="0" err="1" smtClean="0"/>
              <a:t>G_IG_onPut_A</a:t>
            </a:r>
            <a:r>
              <a:rPr lang="en-US" sz="1600" dirty="0" smtClean="0"/>
              <a:t>(T, V)</a:t>
            </a:r>
          </a:p>
          <a:p>
            <a:pPr lvl="1" fontAlgn="base"/>
            <a:r>
              <a:rPr lang="en-US" sz="1600" dirty="0" smtClean="0">
                <a:solidFill>
                  <a:srgbClr val="C0504D"/>
                </a:solidFill>
              </a:rPr>
              <a:t>Default: </a:t>
            </a:r>
            <a:r>
              <a:rPr lang="en-US" sz="1600" dirty="0" err="1" smtClean="0">
                <a:solidFill>
                  <a:srgbClr val="C0504D"/>
                </a:solidFill>
              </a:rPr>
              <a:t>X.put</a:t>
            </a:r>
            <a:r>
              <a:rPr lang="en-US" sz="1600" dirty="0" smtClean="0">
                <a:solidFill>
                  <a:srgbClr val="C0504D"/>
                </a:solidFill>
              </a:rPr>
              <a:t>(T, V)</a:t>
            </a:r>
            <a:endParaRPr lang="en-US" sz="1600" dirty="0">
              <a:solidFill>
                <a:srgbClr val="C0504D"/>
              </a:solidFill>
            </a:endParaRPr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Execute </a:t>
            </a:r>
            <a:r>
              <a:rPr lang="en-US" sz="1600" dirty="0" err="1" smtClean="0"/>
              <a:t>G_IG_onPut_X</a:t>
            </a:r>
            <a:r>
              <a:rPr lang="en-US" sz="1600" dirty="0" smtClean="0"/>
              <a:t>(T, V)</a:t>
            </a:r>
          </a:p>
          <a:p>
            <a:pPr lvl="1" fontAlgn="base"/>
            <a:r>
              <a:rPr lang="en-US" sz="1600" dirty="0" smtClean="0">
                <a:solidFill>
                  <a:srgbClr val="C0504D"/>
                </a:solidFill>
              </a:rPr>
              <a:t>Default: </a:t>
            </a:r>
            <a:r>
              <a:rPr lang="en-US" sz="1600" dirty="0" err="1" smtClean="0">
                <a:solidFill>
                  <a:srgbClr val="C0504D"/>
                </a:solidFill>
              </a:rPr>
              <a:t>G.send</a:t>
            </a:r>
            <a:r>
              <a:rPr lang="en-US" sz="1600" dirty="0" smtClean="0">
                <a:solidFill>
                  <a:srgbClr val="C0504D"/>
                </a:solidFill>
              </a:rPr>
              <a:t> (“put”, “X”, T, V)</a:t>
            </a:r>
          </a:p>
          <a:p>
            <a:pPr fontAlgn="base"/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dirty="0" smtClean="0"/>
              <a:t>Execute </a:t>
            </a:r>
            <a:r>
              <a:rPr lang="en-US" sz="1600" dirty="0" err="1" smtClean="0"/>
              <a:t>G_onPut_A</a:t>
            </a:r>
            <a:r>
              <a:rPr lang="en-US" sz="1600" dirty="0" smtClean="0"/>
              <a:t>(T, V)</a:t>
            </a:r>
          </a:p>
          <a:p>
            <a:pPr fontAlgn="base"/>
            <a:r>
              <a:rPr lang="en-US" sz="1600" dirty="0" smtClean="0"/>
              <a:t>          </a:t>
            </a:r>
            <a:r>
              <a:rPr lang="en-US" sz="1600" dirty="0" smtClean="0">
                <a:solidFill>
                  <a:srgbClr val="C0504D"/>
                </a:solidFill>
              </a:rPr>
              <a:t>Default: </a:t>
            </a:r>
            <a:r>
              <a:rPr lang="en-US" sz="1600" dirty="0" err="1" smtClean="0">
                <a:solidFill>
                  <a:srgbClr val="C0504D"/>
                </a:solidFill>
              </a:rPr>
              <a:t>IG.send</a:t>
            </a:r>
            <a:r>
              <a:rPr lang="en-US" sz="1600" dirty="0" smtClean="0">
                <a:solidFill>
                  <a:srgbClr val="C0504D"/>
                </a:solidFill>
              </a:rPr>
              <a:t>(“put”, “A”, T, V)</a:t>
            </a:r>
          </a:p>
          <a:p>
            <a:pPr fontAlgn="base"/>
            <a:r>
              <a:rPr lang="en-US" sz="1600" dirty="0" smtClean="0"/>
              <a:t>Execute </a:t>
            </a:r>
            <a:r>
              <a:rPr lang="en-US" sz="1600" dirty="0" err="1" smtClean="0"/>
              <a:t>G_onPut_X</a:t>
            </a:r>
            <a:r>
              <a:rPr lang="en-US" sz="1600" dirty="0" smtClean="0"/>
              <a:t>(T, V)</a:t>
            </a:r>
          </a:p>
          <a:p>
            <a:pPr fontAlgn="base"/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smtClean="0">
                <a:solidFill>
                  <a:srgbClr val="C0504D"/>
                </a:solidFill>
              </a:rPr>
              <a:t>Default: </a:t>
            </a:r>
            <a:r>
              <a:rPr lang="en-US" sz="1600" dirty="0" err="1" smtClean="0">
                <a:solidFill>
                  <a:srgbClr val="C0504D"/>
                </a:solidFill>
              </a:rPr>
              <a:t>A.put</a:t>
            </a:r>
            <a:r>
              <a:rPr lang="en-US" sz="1600" dirty="0" smtClean="0">
                <a:solidFill>
                  <a:srgbClr val="C0504D"/>
                </a:solidFill>
              </a:rPr>
              <a:t>(T, V)</a:t>
            </a:r>
            <a:endParaRPr lang="en-US" sz="16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5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Default APIs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Default APIs are simple to implement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Compiler-generated or configured at startup: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2000" dirty="0"/>
              <a:t>[</a:t>
            </a:r>
            <a:r>
              <a:rPr lang="en-US" sz="2000" dirty="0" smtClean="0"/>
              <a:t>A: </a:t>
            </a:r>
            <a:r>
              <a:rPr lang="en-US" sz="2000" dirty="0" err="1"/>
              <a:t>i</a:t>
            </a:r>
            <a:r>
              <a:rPr lang="en-US" sz="2000" dirty="0" err="1" smtClean="0"/>
              <a:t>,j</a:t>
            </a:r>
            <a:r>
              <a:rPr lang="en-US" sz="2000" dirty="0"/>
              <a:t>]</a:t>
            </a:r>
            <a:r>
              <a:rPr lang="en-US" sz="2000" dirty="0" smtClean="0"/>
              <a:t> == [X : </a:t>
            </a:r>
            <a:r>
              <a:rPr lang="en-US" sz="2000" dirty="0" err="1" smtClean="0"/>
              <a:t>i,j</a:t>
            </a:r>
            <a:r>
              <a:rPr lang="en-US" sz="2000" dirty="0" smtClean="0"/>
              <a:t>] $when (</a:t>
            </a:r>
            <a:r>
              <a:rPr lang="en-US" sz="2000" dirty="0" err="1" smtClean="0"/>
              <a:t>i</a:t>
            </a:r>
            <a:r>
              <a:rPr lang="en-US" sz="2000" dirty="0" smtClean="0"/>
              <a:t> &lt; j)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S is only interested in the upper triangular part of A.C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/>
              <a:t>“What to communicate to the outer graph G when a put into collection </a:t>
            </a:r>
            <a:r>
              <a:rPr lang="en-US" sz="2000" dirty="0" smtClean="0"/>
              <a:t>X </a:t>
            </a:r>
            <a:r>
              <a:rPr lang="en-US" sz="2000" dirty="0"/>
              <a:t>with tag </a:t>
            </a:r>
            <a:r>
              <a:rPr lang="en-US" sz="2000" dirty="0" smtClean="0"/>
              <a:t>&lt;</a:t>
            </a:r>
            <a:r>
              <a:rPr lang="en-US" sz="2000" dirty="0" err="1" smtClean="0"/>
              <a:t>i</a:t>
            </a:r>
            <a:r>
              <a:rPr lang="en-US" sz="2000" dirty="0" smtClean="0"/>
              <a:t>, j&gt; </a:t>
            </a:r>
            <a:r>
              <a:rPr lang="en-US" sz="2000" dirty="0"/>
              <a:t>and value V has happened”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if (</a:t>
            </a:r>
            <a:r>
              <a:rPr lang="en-US" sz="2000" dirty="0" err="1" smtClean="0"/>
              <a:t>i</a:t>
            </a:r>
            <a:r>
              <a:rPr lang="en-US" sz="2000" dirty="0" smtClean="0"/>
              <a:t> &lt; j) </a:t>
            </a:r>
            <a:r>
              <a:rPr lang="en-US" sz="2000" dirty="0" err="1" smtClean="0"/>
              <a:t>G.send</a:t>
            </a:r>
            <a:r>
              <a:rPr lang="en-US" sz="2000" dirty="0" smtClean="0"/>
              <a:t>(“put”, “X”, &lt;</a:t>
            </a:r>
            <a:r>
              <a:rPr lang="en-US" sz="2000" dirty="0" err="1" smtClean="0"/>
              <a:t>i</a:t>
            </a:r>
            <a:r>
              <a:rPr lang="en-US" sz="2000" dirty="0" smtClean="0"/>
              <a:t>, j&gt;, V)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User defined (potentially data dependent)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2000" dirty="0" smtClean="0"/>
              <a:t>if (</a:t>
            </a:r>
            <a:r>
              <a:rPr lang="en-US" sz="2000" dirty="0" err="1" smtClean="0"/>
              <a:t>isPrime</a:t>
            </a:r>
            <a:r>
              <a:rPr lang="en-US" sz="2000" dirty="0" smtClean="0"/>
              <a:t>(V)) </a:t>
            </a:r>
            <a:r>
              <a:rPr lang="en-US" sz="2000" dirty="0" err="1" smtClean="0"/>
              <a:t>G.send</a:t>
            </a:r>
            <a:r>
              <a:rPr lang="en-US" sz="2000" dirty="0" smtClean="0"/>
              <a:t>(“put”, “X”, T, V)</a:t>
            </a:r>
          </a:p>
          <a:p>
            <a:pPr marL="800100" lvl="1" indent="-342900" fontAlgn="base">
              <a:buFont typeface="Arial"/>
              <a:buChar char="•"/>
            </a:pPr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Default APIs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/>
              <a:t>“What to do when a message is received from the inner graph that a put into collection X has happened</a:t>
            </a:r>
            <a:r>
              <a:rPr lang="en-US" sz="2000" dirty="0" smtClean="0"/>
              <a:t>”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Default: </a:t>
            </a:r>
            <a:r>
              <a:rPr lang="en-US" sz="2000" dirty="0" err="1" smtClean="0"/>
              <a:t>A.put</a:t>
            </a:r>
            <a:r>
              <a:rPr lang="en-US" sz="2000" dirty="0" smtClean="0"/>
              <a:t>(tag, value)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Explicit collection A within the outer graph</a:t>
            </a:r>
          </a:p>
          <a:p>
            <a:pPr marL="1257300" lvl="2" indent="-342900" fontAlgn="base">
              <a:buFont typeface="Arial"/>
              <a:buChar char="•"/>
            </a:pPr>
            <a:r>
              <a:rPr lang="en-US" sz="2000" dirty="0" smtClean="0"/>
              <a:t>With all the hidden semantics of what a “put” means in the runtime that’s executing the outer graph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It can be something smarter/faster depending on how A is used</a:t>
            </a:r>
          </a:p>
          <a:p>
            <a:pPr fontAlgn="base"/>
            <a:r>
              <a:rPr lang="en-US" sz="2000" dirty="0"/>
              <a:t>“What to do when I want to put into a collection A</a:t>
            </a:r>
            <a:r>
              <a:rPr lang="en-US" sz="2000" dirty="0" smtClean="0"/>
              <a:t>”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/>
              <a:t>Default: </a:t>
            </a:r>
            <a:r>
              <a:rPr lang="en-US" sz="2000" dirty="0" err="1"/>
              <a:t>IG.send</a:t>
            </a:r>
            <a:r>
              <a:rPr lang="en-US" sz="2000" dirty="0"/>
              <a:t>(“put”, “A”, T, V)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If A is not used within the outer graph, no need for an explicit collection</a:t>
            </a:r>
            <a:endParaRPr lang="en-US" sz="2000" dirty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6200" y="1123950"/>
            <a:ext cx="5867400" cy="381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18000"/>
                </a:schemeClr>
              </a:gs>
              <a:gs pos="35000">
                <a:schemeClr val="accent2">
                  <a:tint val="37000"/>
                  <a:satMod val="300000"/>
                  <a:alpha val="18000"/>
                </a:schemeClr>
              </a:gs>
              <a:gs pos="100000">
                <a:schemeClr val="accent2">
                  <a:tint val="15000"/>
                  <a:satMod val="350000"/>
                  <a:alpha val="1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Connecting two components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16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990600" y="2571750"/>
            <a:ext cx="1676400" cy="1981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23431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1051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2514600" y="32575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1047750"/>
            <a:ext cx="7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G.cnc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1428750"/>
            <a:ext cx="25625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{A @ G1.cnc : </a:t>
            </a:r>
            <a:r>
              <a:rPr lang="en-US" sz="1600" dirty="0" err="1"/>
              <a:t>A</a:t>
            </a:r>
            <a:r>
              <a:rPr lang="en-US" sz="1600" dirty="0" err="1" smtClean="0"/>
              <a:t>toG.comm</a:t>
            </a:r>
            <a:r>
              <a:rPr lang="en-US" sz="1600" dirty="0" smtClean="0"/>
              <a:t> }</a:t>
            </a:r>
          </a:p>
          <a:p>
            <a:r>
              <a:rPr lang="en-US" sz="1600" dirty="0" smtClean="0"/>
              <a:t>{B </a:t>
            </a:r>
            <a:r>
              <a:rPr lang="en-US" sz="1600" dirty="0"/>
              <a:t>@ </a:t>
            </a:r>
            <a:r>
              <a:rPr lang="en-US" sz="1600" dirty="0" smtClean="0"/>
              <a:t>G2.cnc </a:t>
            </a:r>
            <a:r>
              <a:rPr lang="en-US" sz="1600" dirty="0"/>
              <a:t>: </a:t>
            </a:r>
            <a:r>
              <a:rPr lang="en-US" sz="1600" dirty="0" err="1" smtClean="0"/>
              <a:t>BtoG.comm</a:t>
            </a:r>
            <a:r>
              <a:rPr lang="en-US" sz="1600" dirty="0" smtClean="0"/>
              <a:t> }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0" y="8191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AtoG.comm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[C] == [X]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3333750"/>
            <a:ext cx="3048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38400" y="211455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{A}    -&gt; [C]</a:t>
            </a:r>
          </a:p>
          <a:p>
            <a:r>
              <a:rPr lang="en-US" sz="1600" dirty="0" smtClean="0"/>
              <a:t>{B}    &lt;- [C]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3352800" y="2571750"/>
            <a:ext cx="1676400" cy="1981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81400" y="31051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US" dirty="0"/>
          </a:p>
        </p:txBody>
      </p:sp>
      <p:cxnSp>
        <p:nvCxnSpPr>
          <p:cNvPr id="43" name="Curved Connector 42"/>
          <p:cNvCxnSpPr>
            <a:endCxn id="41" idx="1"/>
          </p:cNvCxnSpPr>
          <p:nvPr/>
        </p:nvCxnSpPr>
        <p:spPr>
          <a:xfrm flipV="1">
            <a:off x="3200400" y="32575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8600" y="23431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{B}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173355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</a:t>
            </a:r>
            <a:r>
              <a:rPr lang="en-US" sz="1400" dirty="0" err="1" smtClean="0"/>
              <a:t>toG.comm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[C] == [Y]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3000" y="3638550"/>
            <a:ext cx="8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G1.cnc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81400" y="3638550"/>
            <a:ext cx="8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G2.cnc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18" grpId="0"/>
      <p:bldP spid="19" grpId="0"/>
      <p:bldP spid="36" grpId="0"/>
      <p:bldP spid="46" grpId="0" animBg="1"/>
      <p:bldP spid="55" grpId="0"/>
      <p:bldP spid="4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6200" y="1276350"/>
            <a:ext cx="2667000" cy="2286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18000"/>
                </a:schemeClr>
              </a:gs>
              <a:gs pos="35000">
                <a:schemeClr val="accent2">
                  <a:tint val="37000"/>
                  <a:satMod val="300000"/>
                  <a:alpha val="18000"/>
                </a:schemeClr>
              </a:gs>
              <a:gs pos="100000">
                <a:schemeClr val="accent2">
                  <a:tint val="15000"/>
                  <a:satMod val="350000"/>
                  <a:alpha val="1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Where does a collection “live”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17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2400" y="1809750"/>
            <a:ext cx="914400" cy="1219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097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23431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914400" y="24955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3000" y="13525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{G}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295400" y="2571750"/>
            <a:ext cx="304800" cy="304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52600" y="1809750"/>
            <a:ext cx="914400" cy="1219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981200" y="2343150"/>
            <a:ext cx="304800" cy="304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US" dirty="0"/>
          </a:p>
        </p:txBody>
      </p:sp>
      <p:cxnSp>
        <p:nvCxnSpPr>
          <p:cNvPr id="43" name="Curved Connector 42"/>
          <p:cNvCxnSpPr>
            <a:endCxn id="41" idx="1"/>
          </p:cNvCxnSpPr>
          <p:nvPr/>
        </p:nvCxnSpPr>
        <p:spPr>
          <a:xfrm flipV="1">
            <a:off x="1600200" y="24955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1200" y="18097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{B}</a:t>
            </a:r>
            <a:endParaRPr lang="en-US" dirty="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2895600" y="971550"/>
            <a:ext cx="5867400" cy="388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dirty="0" smtClean="0"/>
              <a:t>If RT(G) = RT(A) = RT(B)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Only one physical copy. “Lives” in RT(G,A,B)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All </a:t>
            </a:r>
            <a:r>
              <a:rPr lang="en-US" dirty="0" err="1" smtClean="0"/>
              <a:t>onPut</a:t>
            </a:r>
            <a:r>
              <a:rPr lang="en-US" dirty="0" smtClean="0"/>
              <a:t> functions are null</a:t>
            </a:r>
          </a:p>
          <a:p>
            <a:pPr marL="742950" lvl="1" indent="-285750" fontAlgn="base">
              <a:buFont typeface="Arial"/>
              <a:buChar char="•"/>
            </a:pPr>
            <a:endParaRPr lang="en-US" dirty="0" smtClean="0"/>
          </a:p>
          <a:p>
            <a:pPr fontAlgn="base"/>
            <a:r>
              <a:rPr lang="en-US" dirty="0"/>
              <a:t>If RT(G) </a:t>
            </a:r>
            <a:r>
              <a:rPr lang="en-US" dirty="0" smtClean="0"/>
              <a:t>≠ </a:t>
            </a:r>
            <a:r>
              <a:rPr lang="en-US" dirty="0"/>
              <a:t>RT(A) </a:t>
            </a:r>
            <a:r>
              <a:rPr lang="en-US" dirty="0" smtClean="0"/>
              <a:t>≠ </a:t>
            </a:r>
            <a:r>
              <a:rPr lang="en-US" dirty="0"/>
              <a:t>RT(B)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Three copies of the same collection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X lives in RT(A), C lives in RT(G), Y lives in RT(B)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Some can be lightweight or implicit</a:t>
            </a:r>
          </a:p>
          <a:p>
            <a:pPr marL="1200150" lvl="2" indent="-285750" fontAlgn="base">
              <a:buFont typeface="Arial"/>
              <a:buChar char="•"/>
            </a:pPr>
            <a:r>
              <a:rPr lang="en-US" dirty="0" smtClean="0"/>
              <a:t>C may be just forwarding the </a:t>
            </a:r>
            <a:r>
              <a:rPr lang="en-US" dirty="0" err="1" smtClean="0"/>
              <a:t>onPut</a:t>
            </a:r>
            <a:r>
              <a:rPr lang="en-US" dirty="0" smtClean="0"/>
              <a:t> calls</a:t>
            </a:r>
            <a:endParaRPr lang="en-US" dirty="0"/>
          </a:p>
          <a:p>
            <a:pPr fontAlgn="base"/>
            <a:r>
              <a:rPr lang="en-US" dirty="0"/>
              <a:t>If RT(G) = RT(A) </a:t>
            </a:r>
            <a:r>
              <a:rPr lang="en-US" dirty="0" smtClean="0"/>
              <a:t>≠ </a:t>
            </a:r>
            <a:r>
              <a:rPr lang="en-US" dirty="0"/>
              <a:t>RT(B)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Two copies. [C &amp; X] lives in RT</a:t>
            </a:r>
            <a:r>
              <a:rPr lang="en-US" dirty="0"/>
              <a:t>(G,</a:t>
            </a:r>
            <a:r>
              <a:rPr lang="en-US" dirty="0" smtClean="0"/>
              <a:t>A), Y lives in RT(B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If RT</a:t>
            </a:r>
            <a:r>
              <a:rPr lang="en-US" dirty="0" smtClean="0"/>
              <a:t>(A) </a:t>
            </a:r>
            <a:r>
              <a:rPr lang="en-US" dirty="0"/>
              <a:t>= RT</a:t>
            </a:r>
            <a:r>
              <a:rPr lang="en-US" dirty="0" smtClean="0"/>
              <a:t>(B) ≠ </a:t>
            </a:r>
            <a:r>
              <a:rPr lang="en-US" dirty="0"/>
              <a:t>RT</a:t>
            </a:r>
            <a:r>
              <a:rPr lang="en-US" dirty="0" smtClean="0"/>
              <a:t>(G)</a:t>
            </a:r>
            <a:endParaRPr lang="en-US" dirty="0"/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Two copies. [X &amp; Y] live </a:t>
            </a:r>
            <a:r>
              <a:rPr lang="en-US" dirty="0"/>
              <a:t>in RT</a:t>
            </a:r>
            <a:r>
              <a:rPr lang="en-US" dirty="0" smtClean="0"/>
              <a:t>(X,Y), C lives in RT(G)</a:t>
            </a:r>
            <a:endParaRPr lang="en-US" dirty="0"/>
          </a:p>
          <a:p>
            <a:pPr marL="742950" lvl="1" indent="-285750" fontAlgn="base">
              <a:buFont typeface="Arial"/>
              <a:buChar char="•"/>
            </a:pPr>
            <a:r>
              <a:rPr lang="en-US" dirty="0" smtClean="0"/>
              <a:t>C may be lightweight, implicit, or non-</a:t>
            </a:r>
            <a:r>
              <a:rPr lang="en-US" dirty="0" err="1" smtClean="0"/>
              <a:t>existant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490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What about control?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“Bring back” Control Collections!</a:t>
            </a:r>
          </a:p>
          <a:p>
            <a:pPr fontAlgn="base"/>
            <a:r>
              <a:rPr lang="en-US" sz="2000" dirty="0" smtClean="0"/>
              <a:t>Explicit control collections allow us to treat them the same as item collections</a:t>
            </a:r>
          </a:p>
          <a:p>
            <a:pPr fontAlgn="base"/>
            <a:r>
              <a:rPr lang="en-US" sz="2000" dirty="0"/>
              <a:t>Otherwise, </a:t>
            </a:r>
            <a:r>
              <a:rPr lang="en-US" sz="2000" dirty="0" smtClean="0"/>
              <a:t>we’d have to “piggyback” </a:t>
            </a:r>
            <a:r>
              <a:rPr lang="en-US" sz="2000" dirty="0"/>
              <a:t>on prescriptions from other </a:t>
            </a:r>
            <a:r>
              <a:rPr lang="en-US" sz="2000" dirty="0" smtClean="0"/>
              <a:t>components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2000" dirty="0" smtClean="0"/>
              <a:t>(S) == (Q)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When a step in (S) is prescribed, so is a step in (Q), with the same tag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But what about custom </a:t>
            </a:r>
            <a:r>
              <a:rPr lang="en-US" sz="2000" dirty="0" err="1" smtClean="0"/>
              <a:t>onPut</a:t>
            </a:r>
            <a:r>
              <a:rPr lang="en-US" sz="2000" dirty="0" smtClean="0"/>
              <a:t> functions?</a:t>
            </a:r>
          </a:p>
          <a:p>
            <a:pPr marL="800100" lvl="1" indent="-342900" fontAlgn="base">
              <a:buFont typeface="Arial"/>
              <a:buChar char="•"/>
            </a:pPr>
            <a:endParaRPr lang="en-US" sz="2000" dirty="0"/>
          </a:p>
          <a:p>
            <a:pPr marL="342900" indent="-342900" fontAlgn="base">
              <a:buFont typeface="Arial"/>
              <a:buChar char="•"/>
            </a:pPr>
            <a:r>
              <a:rPr lang="en-US" sz="2000" dirty="0" smtClean="0"/>
              <a:t>&lt;T&gt; == &lt;U&gt;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Much more intuitive, treated in exact same way as item collections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Custom </a:t>
            </a:r>
            <a:r>
              <a:rPr lang="en-US" sz="2000" dirty="0" err="1" smtClean="0"/>
              <a:t>onPut</a:t>
            </a:r>
            <a:r>
              <a:rPr lang="en-US" sz="2000" dirty="0" smtClean="0"/>
              <a:t> functions implemented as for item collections</a:t>
            </a:r>
            <a:endParaRPr lang="en-US" sz="2000" dirty="0"/>
          </a:p>
          <a:p>
            <a:pPr fontAlgn="base"/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How it all started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81200" y="1885950"/>
            <a:ext cx="1676400" cy="1981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3505200" y="25717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29200" y="1885950"/>
            <a:ext cx="1676400" cy="1981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876800" y="2571750"/>
            <a:ext cx="3810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2952750"/>
            <a:ext cx="8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G1.cnc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2952750"/>
            <a:ext cx="8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G2.cnc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rot="10800000">
            <a:off x="3429000" y="3181350"/>
            <a:ext cx="533400" cy="304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4800600" y="3181350"/>
            <a:ext cx="533400" cy="304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38600" y="2419350"/>
            <a:ext cx="685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r-Latn-C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1428750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1428750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0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Compilation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Start from the top of the hierarchy tree</a:t>
            </a:r>
          </a:p>
          <a:p>
            <a:pPr fontAlgn="base"/>
            <a:r>
              <a:rPr lang="en-US" sz="2000" dirty="0" smtClean="0"/>
              <a:t>Calculate the prefix (</a:t>
            </a:r>
            <a:r>
              <a:rPr lang="en-US" sz="2000" dirty="0" err="1" smtClean="0"/>
              <a:t>Cholesky.TU</a:t>
            </a:r>
            <a:r>
              <a:rPr lang="en-US" sz="2000" dirty="0" smtClean="0"/>
              <a:t> for example) for each component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Object-oriented notation in C++ and Java based implementations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Underscores in C-based implementations</a:t>
            </a:r>
          </a:p>
          <a:p>
            <a:pPr fontAlgn="base"/>
            <a:r>
              <a:rPr lang="en-US" sz="2000" dirty="0" smtClean="0"/>
              <a:t>Parse the .</a:t>
            </a:r>
            <a:r>
              <a:rPr lang="en-US" sz="2000" dirty="0" err="1" smtClean="0"/>
              <a:t>comm</a:t>
            </a:r>
            <a:r>
              <a:rPr lang="en-US" sz="2000" dirty="0" smtClean="0"/>
              <a:t> file for the component</a:t>
            </a:r>
          </a:p>
          <a:p>
            <a:pPr fontAlgn="base"/>
            <a:r>
              <a:rPr lang="en-US" sz="2000" dirty="0" smtClean="0"/>
              <a:t>Generate the default </a:t>
            </a:r>
            <a:r>
              <a:rPr lang="en-US" sz="2000" dirty="0" err="1" smtClean="0"/>
              <a:t>onPut</a:t>
            </a:r>
            <a:r>
              <a:rPr lang="en-US" sz="2000" dirty="0" smtClean="0"/>
              <a:t> functions</a:t>
            </a:r>
          </a:p>
          <a:p>
            <a:pPr fontAlgn="base"/>
            <a:r>
              <a:rPr lang="en-US" sz="2000" dirty="0" smtClean="0"/>
              <a:t>Generate the stubs for the custom </a:t>
            </a:r>
            <a:r>
              <a:rPr lang="en-US" sz="2000" dirty="0" err="1" smtClean="0"/>
              <a:t>onPut</a:t>
            </a:r>
            <a:r>
              <a:rPr lang="en-US" sz="2000" dirty="0" smtClean="0"/>
              <a:t> functions</a:t>
            </a:r>
          </a:p>
          <a:p>
            <a:pPr fontAlgn="base"/>
            <a:r>
              <a:rPr lang="en-US" sz="2000" dirty="0" smtClean="0"/>
              <a:t>Recursively compile the component</a:t>
            </a:r>
            <a:endParaRPr lang="en-US" sz="2000" dirty="0"/>
          </a:p>
          <a:p>
            <a:pPr fontAlgn="base"/>
            <a:r>
              <a:rPr lang="en-US" sz="2000" dirty="0" smtClean="0"/>
              <a:t>Each set of files (user step implementations, user </a:t>
            </a:r>
            <a:r>
              <a:rPr lang="en-US" sz="2000" dirty="0" err="1" smtClean="0"/>
              <a:t>onPut</a:t>
            </a:r>
            <a:r>
              <a:rPr lang="en-US" sz="2000" dirty="0" smtClean="0"/>
              <a:t> implementations, generated runtime files, generated </a:t>
            </a:r>
            <a:r>
              <a:rPr lang="en-US" sz="2000" dirty="0" err="1" smtClean="0"/>
              <a:t>onPut</a:t>
            </a:r>
            <a:r>
              <a:rPr lang="en-US" sz="2000" dirty="0" smtClean="0"/>
              <a:t> functions) is compiled by the appropriate compiler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Runtime extensions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Need a “daemon” in each runtime to monitor all the events that need to be communicated to other runtimes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 err="1" smtClean="0"/>
              <a:t>CnC</a:t>
            </a:r>
            <a:r>
              <a:rPr lang="en-US" sz="2000" dirty="0" smtClean="0"/>
              <a:t>-OCR, that’s the communication worker</a:t>
            </a:r>
            <a:r>
              <a:rPr lang="en-US" sz="2000" dirty="0" smtClean="0"/>
              <a:t> 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 err="1" smtClean="0"/>
              <a:t>iCnC</a:t>
            </a:r>
            <a:r>
              <a:rPr lang="en-US" sz="2000" dirty="0" smtClean="0"/>
              <a:t>, that may be a dedicated thread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 err="1" smtClean="0"/>
              <a:t>CnC</a:t>
            </a:r>
            <a:r>
              <a:rPr lang="en-US" sz="2000" dirty="0" smtClean="0"/>
              <a:t>-HJ, that would be the communication worker</a:t>
            </a:r>
          </a:p>
          <a:p>
            <a:pPr fontAlgn="base"/>
            <a:r>
              <a:rPr lang="en-US" sz="2000" dirty="0" smtClean="0"/>
              <a:t>Extend the runtime to always call the appropriate </a:t>
            </a:r>
            <a:r>
              <a:rPr lang="en-US" sz="2000" dirty="0" err="1" smtClean="0"/>
              <a:t>onPut</a:t>
            </a:r>
            <a:r>
              <a:rPr lang="en-US" sz="2000" dirty="0" smtClean="0"/>
              <a:t> function (if present) when a put happens</a:t>
            </a:r>
            <a:endParaRPr lang="en-US" sz="2000" dirty="0" smtClean="0"/>
          </a:p>
          <a:p>
            <a:pPr fontAlgn="base"/>
            <a:r>
              <a:rPr lang="en-US" sz="2000" dirty="0" smtClean="0"/>
              <a:t>Data Serialization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2000" dirty="0" smtClean="0"/>
              <a:t>Standard C++ serialization for C-based runtimes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2000" dirty="0" smtClean="0"/>
              <a:t>Need to define standard set of data types for more heterogeneous cases (Java, Python, Haskell)</a:t>
            </a:r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Communication between runtimes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In general, all </a:t>
            </a:r>
            <a:r>
              <a:rPr lang="en-US" sz="2000" dirty="0"/>
              <a:t>runtimes need to use the same communication layer (MPI, </a:t>
            </a:r>
            <a:r>
              <a:rPr lang="en-US" sz="2000" dirty="0" err="1"/>
              <a:t>GasNet</a:t>
            </a:r>
            <a:r>
              <a:rPr lang="en-US" sz="2000" dirty="0"/>
              <a:t>, </a:t>
            </a:r>
            <a:r>
              <a:rPr lang="is-IS" sz="2000" dirty="0"/>
              <a:t>…</a:t>
            </a:r>
            <a:r>
              <a:rPr lang="is-IS" sz="2000" dirty="0" smtClean="0"/>
              <a:t>), and run in separate processes</a:t>
            </a:r>
          </a:p>
          <a:p>
            <a:pPr fontAlgn="base"/>
            <a:r>
              <a:rPr lang="is-IS" sz="2000" dirty="0" smtClean="0"/>
              <a:t>Runtimes that use the same platform </a:t>
            </a:r>
          </a:p>
          <a:p>
            <a:pPr marL="342900" indent="-342900" fontAlgn="base">
              <a:buFont typeface="Arial"/>
              <a:buChar char="•"/>
            </a:pPr>
            <a:r>
              <a:rPr lang="is-IS" sz="2000" dirty="0" smtClean="0"/>
              <a:t>CnC-OCR, iCnC, CnC-HC</a:t>
            </a:r>
          </a:p>
          <a:p>
            <a:pPr marL="342900" indent="-342900" fontAlgn="base">
              <a:buFont typeface="Arial"/>
              <a:buChar char="•"/>
            </a:pPr>
            <a:r>
              <a:rPr lang="is-IS" sz="2000" dirty="0" smtClean="0"/>
              <a:t>Java, Scala, Jython</a:t>
            </a:r>
          </a:p>
          <a:p>
            <a:pPr marL="342900" indent="-342900" fontAlgn="base">
              <a:buFont typeface="Arial"/>
              <a:buChar char="•"/>
            </a:pPr>
            <a:r>
              <a:rPr lang="is-IS" sz="2000" dirty="0" smtClean="0"/>
              <a:t>May be able to use shared memory access and avoid communication</a:t>
            </a:r>
          </a:p>
          <a:p>
            <a:pPr marL="342900" indent="-342900" fontAlgn="base"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is-IS" sz="2000" dirty="0" smtClean="0"/>
              <a:t>n a case-by-case basis</a:t>
            </a:r>
            <a:endParaRPr lang="en-US" sz="20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Optimizations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Components that are of the same type and on the same node can be executed by the same runtime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No need for communication</a:t>
            </a:r>
          </a:p>
          <a:p>
            <a:pPr fontAlgn="base"/>
            <a:r>
              <a:rPr lang="en-US" sz="2000" dirty="0" smtClean="0"/>
              <a:t>Components that are on the same node can use the communication layer optimization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MPI shared memory communication</a:t>
            </a:r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Optimizations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23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295400" y="15049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800" y="23431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52600" y="23431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43000" y="31813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2286000" y="31813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95600" y="23431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3581400" y="31813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" name="Straight Connector 3"/>
          <p:cNvCxnSpPr>
            <a:stCxn id="2" idx="3"/>
            <a:endCxn id="8" idx="7"/>
          </p:cNvCxnSpPr>
          <p:nvPr/>
        </p:nvCxnSpPr>
        <p:spPr>
          <a:xfrm flipH="1">
            <a:off x="1076045" y="1895195"/>
            <a:ext cx="286310" cy="514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4"/>
            <a:endCxn id="9" idx="1"/>
          </p:cNvCxnSpPr>
          <p:nvPr/>
        </p:nvCxnSpPr>
        <p:spPr>
          <a:xfrm>
            <a:off x="1524000" y="1962150"/>
            <a:ext cx="295555" cy="447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5"/>
            <a:endCxn id="12" idx="1"/>
          </p:cNvCxnSpPr>
          <p:nvPr/>
        </p:nvCxnSpPr>
        <p:spPr>
          <a:xfrm>
            <a:off x="1685645" y="1895195"/>
            <a:ext cx="1276910" cy="514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  <a:endCxn id="10" idx="7"/>
          </p:cNvCxnSpPr>
          <p:nvPr/>
        </p:nvCxnSpPr>
        <p:spPr>
          <a:xfrm flipH="1">
            <a:off x="1533245" y="2733395"/>
            <a:ext cx="286310" cy="514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5"/>
            <a:endCxn id="11" idx="0"/>
          </p:cNvCxnSpPr>
          <p:nvPr/>
        </p:nvCxnSpPr>
        <p:spPr>
          <a:xfrm>
            <a:off x="2142845" y="2733395"/>
            <a:ext cx="371755" cy="447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3" idx="1"/>
          </p:cNvCxnSpPr>
          <p:nvPr/>
        </p:nvCxnSpPr>
        <p:spPr>
          <a:xfrm>
            <a:off x="3285845" y="2733395"/>
            <a:ext cx="362510" cy="514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71800" y="39433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33" name="Straight Connector 32"/>
          <p:cNvCxnSpPr>
            <a:stCxn id="13" idx="3"/>
            <a:endCxn id="32" idx="7"/>
          </p:cNvCxnSpPr>
          <p:nvPr/>
        </p:nvCxnSpPr>
        <p:spPr>
          <a:xfrm flipH="1">
            <a:off x="3362045" y="3571595"/>
            <a:ext cx="286310" cy="4387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024167" y="1352550"/>
            <a:ext cx="1795233" cy="2438400"/>
          </a:xfrm>
          <a:custGeom>
            <a:avLst/>
            <a:gdLst>
              <a:gd name="connsiteX0" fmla="*/ 101077 w 1992098"/>
              <a:gd name="connsiteY0" fmla="*/ 251170 h 2865103"/>
              <a:gd name="connsiteX1" fmla="*/ 808 w 1992098"/>
              <a:gd name="connsiteY1" fmla="*/ 685596 h 2865103"/>
              <a:gd name="connsiteX2" fmla="*/ 145641 w 1992098"/>
              <a:gd name="connsiteY2" fmla="*/ 1042049 h 2865103"/>
              <a:gd name="connsiteX3" fmla="*/ 535577 w 1992098"/>
              <a:gd name="connsiteY3" fmla="*/ 1610145 h 2865103"/>
              <a:gd name="connsiteX4" fmla="*/ 970077 w 1992098"/>
              <a:gd name="connsiteY4" fmla="*/ 2144824 h 2865103"/>
              <a:gd name="connsiteX5" fmla="*/ 1215180 w 1992098"/>
              <a:gd name="connsiteY5" fmla="*/ 2824312 h 2865103"/>
              <a:gd name="connsiteX6" fmla="*/ 1894783 w 1992098"/>
              <a:gd name="connsiteY6" fmla="*/ 2701782 h 2865103"/>
              <a:gd name="connsiteX7" fmla="*/ 1950488 w 1992098"/>
              <a:gd name="connsiteY7" fmla="*/ 1988876 h 2865103"/>
              <a:gd name="connsiteX8" fmla="*/ 1538270 w 1992098"/>
              <a:gd name="connsiteY8" fmla="*/ 1554450 h 2865103"/>
              <a:gd name="connsiteX9" fmla="*/ 1192898 w 1992098"/>
              <a:gd name="connsiteY9" fmla="*/ 574205 h 2865103"/>
              <a:gd name="connsiteX10" fmla="*/ 847526 w 1992098"/>
              <a:gd name="connsiteY10" fmla="*/ 117500 h 2865103"/>
              <a:gd name="connsiteX11" fmla="*/ 379603 w 1992098"/>
              <a:gd name="connsiteY11" fmla="*/ 6109 h 2865103"/>
              <a:gd name="connsiteX12" fmla="*/ 101077 w 1992098"/>
              <a:gd name="connsiteY12" fmla="*/ 251170 h 286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2098" h="2865103">
                <a:moveTo>
                  <a:pt x="101077" y="251170"/>
                </a:moveTo>
                <a:cubicBezTo>
                  <a:pt x="37944" y="364418"/>
                  <a:pt x="-6619" y="553783"/>
                  <a:pt x="808" y="685596"/>
                </a:cubicBezTo>
                <a:cubicBezTo>
                  <a:pt x="8235" y="817409"/>
                  <a:pt x="56513" y="887958"/>
                  <a:pt x="145641" y="1042049"/>
                </a:cubicBezTo>
                <a:cubicBezTo>
                  <a:pt x="234769" y="1196140"/>
                  <a:pt x="398171" y="1426349"/>
                  <a:pt x="535577" y="1610145"/>
                </a:cubicBezTo>
                <a:cubicBezTo>
                  <a:pt x="672983" y="1793941"/>
                  <a:pt x="856810" y="1942463"/>
                  <a:pt x="970077" y="2144824"/>
                </a:cubicBezTo>
                <a:cubicBezTo>
                  <a:pt x="1083344" y="2347185"/>
                  <a:pt x="1061062" y="2731486"/>
                  <a:pt x="1215180" y="2824312"/>
                </a:cubicBezTo>
                <a:cubicBezTo>
                  <a:pt x="1369298" y="2917138"/>
                  <a:pt x="1772232" y="2841021"/>
                  <a:pt x="1894783" y="2701782"/>
                </a:cubicBezTo>
                <a:cubicBezTo>
                  <a:pt x="2017334" y="2562543"/>
                  <a:pt x="2009907" y="2180098"/>
                  <a:pt x="1950488" y="1988876"/>
                </a:cubicBezTo>
                <a:cubicBezTo>
                  <a:pt x="1891069" y="1797654"/>
                  <a:pt x="1664535" y="1790228"/>
                  <a:pt x="1538270" y="1554450"/>
                </a:cubicBezTo>
                <a:cubicBezTo>
                  <a:pt x="1412005" y="1318672"/>
                  <a:pt x="1308022" y="813697"/>
                  <a:pt x="1192898" y="574205"/>
                </a:cubicBezTo>
                <a:cubicBezTo>
                  <a:pt x="1077774" y="334713"/>
                  <a:pt x="983075" y="212183"/>
                  <a:pt x="847526" y="117500"/>
                </a:cubicBezTo>
                <a:cubicBezTo>
                  <a:pt x="711977" y="22817"/>
                  <a:pt x="505868" y="-16169"/>
                  <a:pt x="379603" y="6109"/>
                </a:cubicBezTo>
                <a:cubicBezTo>
                  <a:pt x="253338" y="28387"/>
                  <a:pt x="164210" y="137922"/>
                  <a:pt x="101077" y="251170"/>
                </a:cubicBezTo>
                <a:close/>
              </a:path>
            </a:pathLst>
          </a:custGeom>
          <a:solidFill>
            <a:schemeClr val="accent6">
              <a:alpha val="1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924643" y="2074240"/>
            <a:ext cx="3308229" cy="2570457"/>
          </a:xfrm>
          <a:custGeom>
            <a:avLst/>
            <a:gdLst>
              <a:gd name="connsiteX0" fmla="*/ 2484512 w 3308229"/>
              <a:gd name="connsiteY0" fmla="*/ 120171 h 2570457"/>
              <a:gd name="connsiteX1" fmla="*/ 2841025 w 3308229"/>
              <a:gd name="connsiteY1" fmla="*/ 588016 h 2570457"/>
              <a:gd name="connsiteX2" fmla="*/ 3175256 w 3308229"/>
              <a:gd name="connsiteY2" fmla="*/ 922190 h 2570457"/>
              <a:gd name="connsiteX3" fmla="*/ 3297807 w 3308229"/>
              <a:gd name="connsiteY3" fmla="*/ 1512565 h 2570457"/>
              <a:gd name="connsiteX4" fmla="*/ 2930153 w 3308229"/>
              <a:gd name="connsiteY4" fmla="*/ 1735347 h 2570457"/>
              <a:gd name="connsiteX5" fmla="*/ 2384243 w 3308229"/>
              <a:gd name="connsiteY5" fmla="*/ 1501425 h 2570457"/>
              <a:gd name="connsiteX6" fmla="*/ 1927461 w 3308229"/>
              <a:gd name="connsiteY6" fmla="*/ 1991548 h 2570457"/>
              <a:gd name="connsiteX7" fmla="*/ 980473 w 3308229"/>
              <a:gd name="connsiteY7" fmla="*/ 2559644 h 2570457"/>
              <a:gd name="connsiteX8" fmla="*/ 200601 w 3308229"/>
              <a:gd name="connsiteY8" fmla="*/ 2281166 h 2570457"/>
              <a:gd name="connsiteX9" fmla="*/ 62 w 3308229"/>
              <a:gd name="connsiteY9" fmla="*/ 1300921 h 2570457"/>
              <a:gd name="connsiteX10" fmla="*/ 211742 w 3308229"/>
              <a:gd name="connsiteY10" fmla="*/ 922190 h 2570457"/>
              <a:gd name="connsiteX11" fmla="*/ 646242 w 3308229"/>
              <a:gd name="connsiteY11" fmla="*/ 989025 h 2570457"/>
              <a:gd name="connsiteX12" fmla="*/ 913627 w 3308229"/>
              <a:gd name="connsiteY12" fmla="*/ 1724208 h 2570457"/>
              <a:gd name="connsiteX13" fmla="*/ 1091883 w 3308229"/>
              <a:gd name="connsiteY13" fmla="*/ 2203192 h 2570457"/>
              <a:gd name="connsiteX14" fmla="*/ 1905179 w 3308229"/>
              <a:gd name="connsiteY14" fmla="*/ 1846739 h 2570457"/>
              <a:gd name="connsiteX15" fmla="*/ 2194845 w 3308229"/>
              <a:gd name="connsiteY15" fmla="*/ 1278643 h 2570457"/>
              <a:gd name="connsiteX16" fmla="*/ 1894037 w 3308229"/>
              <a:gd name="connsiteY16" fmla="*/ 710546 h 2570457"/>
              <a:gd name="connsiteX17" fmla="*/ 1860614 w 3308229"/>
              <a:gd name="connsiteY17" fmla="*/ 42197 h 2570457"/>
              <a:gd name="connsiteX18" fmla="*/ 2484512 w 3308229"/>
              <a:gd name="connsiteY18" fmla="*/ 120171 h 257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08229" h="2570457">
                <a:moveTo>
                  <a:pt x="2484512" y="120171"/>
                </a:moveTo>
                <a:cubicBezTo>
                  <a:pt x="2647914" y="211141"/>
                  <a:pt x="2725901" y="454346"/>
                  <a:pt x="2841025" y="588016"/>
                </a:cubicBezTo>
                <a:cubicBezTo>
                  <a:pt x="2956149" y="721686"/>
                  <a:pt x="3099126" y="768099"/>
                  <a:pt x="3175256" y="922190"/>
                </a:cubicBezTo>
                <a:cubicBezTo>
                  <a:pt x="3251386" y="1076281"/>
                  <a:pt x="3338657" y="1377039"/>
                  <a:pt x="3297807" y="1512565"/>
                </a:cubicBezTo>
                <a:cubicBezTo>
                  <a:pt x="3256957" y="1648091"/>
                  <a:pt x="3082414" y="1737204"/>
                  <a:pt x="2930153" y="1735347"/>
                </a:cubicBezTo>
                <a:cubicBezTo>
                  <a:pt x="2777892" y="1733490"/>
                  <a:pt x="2551358" y="1458725"/>
                  <a:pt x="2384243" y="1501425"/>
                </a:cubicBezTo>
                <a:cubicBezTo>
                  <a:pt x="2217128" y="1544125"/>
                  <a:pt x="2161423" y="1815178"/>
                  <a:pt x="1927461" y="1991548"/>
                </a:cubicBezTo>
                <a:cubicBezTo>
                  <a:pt x="1693499" y="2167918"/>
                  <a:pt x="1268283" y="2511374"/>
                  <a:pt x="980473" y="2559644"/>
                </a:cubicBezTo>
                <a:cubicBezTo>
                  <a:pt x="692663" y="2607914"/>
                  <a:pt x="364003" y="2490953"/>
                  <a:pt x="200601" y="2281166"/>
                </a:cubicBezTo>
                <a:cubicBezTo>
                  <a:pt x="37199" y="2071379"/>
                  <a:pt x="-1795" y="1527417"/>
                  <a:pt x="62" y="1300921"/>
                </a:cubicBezTo>
                <a:cubicBezTo>
                  <a:pt x="1919" y="1074425"/>
                  <a:pt x="104045" y="974173"/>
                  <a:pt x="211742" y="922190"/>
                </a:cubicBezTo>
                <a:cubicBezTo>
                  <a:pt x="319439" y="870207"/>
                  <a:pt x="529261" y="855355"/>
                  <a:pt x="646242" y="989025"/>
                </a:cubicBezTo>
                <a:cubicBezTo>
                  <a:pt x="763223" y="1122695"/>
                  <a:pt x="839353" y="1521847"/>
                  <a:pt x="913627" y="1724208"/>
                </a:cubicBezTo>
                <a:cubicBezTo>
                  <a:pt x="987901" y="1926569"/>
                  <a:pt x="926624" y="2182770"/>
                  <a:pt x="1091883" y="2203192"/>
                </a:cubicBezTo>
                <a:cubicBezTo>
                  <a:pt x="1257142" y="2223614"/>
                  <a:pt x="1721352" y="2000831"/>
                  <a:pt x="1905179" y="1846739"/>
                </a:cubicBezTo>
                <a:cubicBezTo>
                  <a:pt x="2089006" y="1692647"/>
                  <a:pt x="2196702" y="1468008"/>
                  <a:pt x="2194845" y="1278643"/>
                </a:cubicBezTo>
                <a:cubicBezTo>
                  <a:pt x="2192988" y="1089278"/>
                  <a:pt x="1949742" y="916620"/>
                  <a:pt x="1894037" y="710546"/>
                </a:cubicBezTo>
                <a:cubicBezTo>
                  <a:pt x="1838332" y="504472"/>
                  <a:pt x="1754774" y="136880"/>
                  <a:pt x="1860614" y="42197"/>
                </a:cubicBezTo>
                <a:cubicBezTo>
                  <a:pt x="1966454" y="-52486"/>
                  <a:pt x="2321110" y="29201"/>
                  <a:pt x="2484512" y="120171"/>
                </a:cubicBezTo>
                <a:close/>
              </a:path>
            </a:pathLst>
          </a:custGeom>
          <a:solidFill>
            <a:srgbClr val="FFFF00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16125" y="2216657"/>
            <a:ext cx="781268" cy="730226"/>
          </a:xfrm>
          <a:custGeom>
            <a:avLst/>
            <a:gdLst>
              <a:gd name="connsiteX0" fmla="*/ 18644 w 781268"/>
              <a:gd name="connsiteY0" fmla="*/ 178259 h 730226"/>
              <a:gd name="connsiteX1" fmla="*/ 96632 w 781268"/>
              <a:gd name="connsiteY1" fmla="*/ 623825 h 730226"/>
              <a:gd name="connsiteX2" fmla="*/ 519991 w 781268"/>
              <a:gd name="connsiteY2" fmla="*/ 724077 h 730226"/>
              <a:gd name="connsiteX3" fmla="*/ 776234 w 781268"/>
              <a:gd name="connsiteY3" fmla="*/ 501294 h 730226"/>
              <a:gd name="connsiteX4" fmla="*/ 664824 w 781268"/>
              <a:gd name="connsiteY4" fmla="*/ 211677 h 730226"/>
              <a:gd name="connsiteX5" fmla="*/ 364016 w 781268"/>
              <a:gd name="connsiteY5" fmla="*/ 33 h 730226"/>
              <a:gd name="connsiteX6" fmla="*/ 18644 w 781268"/>
              <a:gd name="connsiteY6" fmla="*/ 178259 h 7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268" h="730226">
                <a:moveTo>
                  <a:pt x="18644" y="178259"/>
                </a:moveTo>
                <a:cubicBezTo>
                  <a:pt x="-25920" y="282224"/>
                  <a:pt x="13074" y="532855"/>
                  <a:pt x="96632" y="623825"/>
                </a:cubicBezTo>
                <a:cubicBezTo>
                  <a:pt x="180190" y="714795"/>
                  <a:pt x="406724" y="744499"/>
                  <a:pt x="519991" y="724077"/>
                </a:cubicBezTo>
                <a:cubicBezTo>
                  <a:pt x="633258" y="703655"/>
                  <a:pt x="752095" y="586694"/>
                  <a:pt x="776234" y="501294"/>
                </a:cubicBezTo>
                <a:cubicBezTo>
                  <a:pt x="800373" y="415894"/>
                  <a:pt x="733527" y="295221"/>
                  <a:pt x="664824" y="211677"/>
                </a:cubicBezTo>
                <a:cubicBezTo>
                  <a:pt x="596121" y="128133"/>
                  <a:pt x="471713" y="1890"/>
                  <a:pt x="364016" y="33"/>
                </a:cubicBezTo>
                <a:cubicBezTo>
                  <a:pt x="256319" y="-1824"/>
                  <a:pt x="63208" y="74294"/>
                  <a:pt x="18644" y="178259"/>
                </a:cubicBezTo>
                <a:close/>
              </a:path>
            </a:pathLst>
          </a:custGeom>
          <a:solidFill>
            <a:srgbClr val="3366FF">
              <a:alpha val="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6200000">
            <a:off x="2793879" y="3892671"/>
            <a:ext cx="781268" cy="730226"/>
          </a:xfrm>
          <a:custGeom>
            <a:avLst/>
            <a:gdLst>
              <a:gd name="connsiteX0" fmla="*/ 18644 w 781268"/>
              <a:gd name="connsiteY0" fmla="*/ 178259 h 730226"/>
              <a:gd name="connsiteX1" fmla="*/ 96632 w 781268"/>
              <a:gd name="connsiteY1" fmla="*/ 623825 h 730226"/>
              <a:gd name="connsiteX2" fmla="*/ 519991 w 781268"/>
              <a:gd name="connsiteY2" fmla="*/ 724077 h 730226"/>
              <a:gd name="connsiteX3" fmla="*/ 776234 w 781268"/>
              <a:gd name="connsiteY3" fmla="*/ 501294 h 730226"/>
              <a:gd name="connsiteX4" fmla="*/ 664824 w 781268"/>
              <a:gd name="connsiteY4" fmla="*/ 211677 h 730226"/>
              <a:gd name="connsiteX5" fmla="*/ 364016 w 781268"/>
              <a:gd name="connsiteY5" fmla="*/ 33 h 730226"/>
              <a:gd name="connsiteX6" fmla="*/ 18644 w 781268"/>
              <a:gd name="connsiteY6" fmla="*/ 178259 h 7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268" h="730226">
                <a:moveTo>
                  <a:pt x="18644" y="178259"/>
                </a:moveTo>
                <a:cubicBezTo>
                  <a:pt x="-25920" y="282224"/>
                  <a:pt x="13074" y="532855"/>
                  <a:pt x="96632" y="623825"/>
                </a:cubicBezTo>
                <a:cubicBezTo>
                  <a:pt x="180190" y="714795"/>
                  <a:pt x="406724" y="744499"/>
                  <a:pt x="519991" y="724077"/>
                </a:cubicBezTo>
                <a:cubicBezTo>
                  <a:pt x="633258" y="703655"/>
                  <a:pt x="752095" y="586694"/>
                  <a:pt x="776234" y="501294"/>
                </a:cubicBezTo>
                <a:cubicBezTo>
                  <a:pt x="800373" y="415894"/>
                  <a:pt x="733527" y="295221"/>
                  <a:pt x="664824" y="211677"/>
                </a:cubicBezTo>
                <a:cubicBezTo>
                  <a:pt x="596121" y="128133"/>
                  <a:pt x="471713" y="1890"/>
                  <a:pt x="364016" y="33"/>
                </a:cubicBezTo>
                <a:cubicBezTo>
                  <a:pt x="256319" y="-1824"/>
                  <a:pt x="63208" y="74294"/>
                  <a:pt x="18644" y="178259"/>
                </a:cubicBezTo>
                <a:close/>
              </a:path>
            </a:pathLst>
          </a:custGeom>
          <a:solidFill>
            <a:srgbClr val="3366FF">
              <a:alpha val="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52600" y="120015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71800" y="1733550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" y="287655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05200" y="409575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Java2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6019800" y="2038350"/>
            <a:ext cx="525124" cy="2181361"/>
          </a:xfrm>
          <a:custGeom>
            <a:avLst/>
            <a:gdLst>
              <a:gd name="connsiteX0" fmla="*/ 253544 w 525124"/>
              <a:gd name="connsiteY0" fmla="*/ 7538 h 2181361"/>
              <a:gd name="connsiteX1" fmla="*/ 19583 w 525124"/>
              <a:gd name="connsiteY1" fmla="*/ 130069 h 2181361"/>
              <a:gd name="connsiteX2" fmla="*/ 19583 w 525124"/>
              <a:gd name="connsiteY2" fmla="*/ 597913 h 2181361"/>
              <a:gd name="connsiteX3" fmla="*/ 75288 w 525124"/>
              <a:gd name="connsiteY3" fmla="*/ 1901193 h 2181361"/>
              <a:gd name="connsiteX4" fmla="*/ 364955 w 525124"/>
              <a:gd name="connsiteY4" fmla="*/ 2157393 h 2181361"/>
              <a:gd name="connsiteX5" fmla="*/ 498647 w 525124"/>
              <a:gd name="connsiteY5" fmla="*/ 1511323 h 2181361"/>
              <a:gd name="connsiteX6" fmla="*/ 520929 w 525124"/>
              <a:gd name="connsiteY6" fmla="*/ 776139 h 2181361"/>
              <a:gd name="connsiteX7" fmla="*/ 442942 w 525124"/>
              <a:gd name="connsiteY7" fmla="*/ 74373 h 2181361"/>
              <a:gd name="connsiteX8" fmla="*/ 197839 w 525124"/>
              <a:gd name="connsiteY8" fmla="*/ 18677 h 2181361"/>
              <a:gd name="connsiteX9" fmla="*/ 253544 w 525124"/>
              <a:gd name="connsiteY9" fmla="*/ 7538 h 218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124" h="2181361">
                <a:moveTo>
                  <a:pt x="253544" y="7538"/>
                </a:moveTo>
                <a:cubicBezTo>
                  <a:pt x="223835" y="26103"/>
                  <a:pt x="58576" y="31673"/>
                  <a:pt x="19583" y="130069"/>
                </a:cubicBezTo>
                <a:cubicBezTo>
                  <a:pt x="-19411" y="228465"/>
                  <a:pt x="10299" y="302726"/>
                  <a:pt x="19583" y="597913"/>
                </a:cubicBezTo>
                <a:cubicBezTo>
                  <a:pt x="28867" y="893100"/>
                  <a:pt x="17726" y="1641280"/>
                  <a:pt x="75288" y="1901193"/>
                </a:cubicBezTo>
                <a:cubicBezTo>
                  <a:pt x="132850" y="2161106"/>
                  <a:pt x="294395" y="2222371"/>
                  <a:pt x="364955" y="2157393"/>
                </a:cubicBezTo>
                <a:cubicBezTo>
                  <a:pt x="435515" y="2092415"/>
                  <a:pt x="472651" y="1741532"/>
                  <a:pt x="498647" y="1511323"/>
                </a:cubicBezTo>
                <a:cubicBezTo>
                  <a:pt x="524643" y="1281114"/>
                  <a:pt x="530213" y="1015631"/>
                  <a:pt x="520929" y="776139"/>
                </a:cubicBezTo>
                <a:cubicBezTo>
                  <a:pt x="511645" y="536647"/>
                  <a:pt x="496790" y="200617"/>
                  <a:pt x="442942" y="74373"/>
                </a:cubicBezTo>
                <a:cubicBezTo>
                  <a:pt x="389094" y="-51871"/>
                  <a:pt x="233119" y="27960"/>
                  <a:pt x="197839" y="18677"/>
                </a:cubicBezTo>
                <a:cubicBezTo>
                  <a:pt x="162559" y="9394"/>
                  <a:pt x="283253" y="-11027"/>
                  <a:pt x="253544" y="7538"/>
                </a:cubicBezTo>
                <a:close/>
              </a:path>
            </a:pathLst>
          </a:custGeom>
          <a:solidFill>
            <a:srgbClr val="F79646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93101" y="162021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7167511" y="1989808"/>
            <a:ext cx="745567" cy="2327108"/>
          </a:xfrm>
          <a:custGeom>
            <a:avLst/>
            <a:gdLst>
              <a:gd name="connsiteX0" fmla="*/ 352684 w 745567"/>
              <a:gd name="connsiteY0" fmla="*/ 4099 h 2327108"/>
              <a:gd name="connsiteX1" fmla="*/ 29594 w 745567"/>
              <a:gd name="connsiteY1" fmla="*/ 171186 h 2327108"/>
              <a:gd name="connsiteX2" fmla="*/ 18453 w 745567"/>
              <a:gd name="connsiteY2" fmla="*/ 717004 h 2327108"/>
              <a:gd name="connsiteX3" fmla="*/ 63017 w 745567"/>
              <a:gd name="connsiteY3" fmla="*/ 1552440 h 2327108"/>
              <a:gd name="connsiteX4" fmla="*/ 185569 w 745567"/>
              <a:gd name="connsiteY4" fmla="*/ 2209649 h 2327108"/>
              <a:gd name="connsiteX5" fmla="*/ 508658 w 745567"/>
              <a:gd name="connsiteY5" fmla="*/ 2287624 h 2327108"/>
              <a:gd name="connsiteX6" fmla="*/ 742620 w 745567"/>
              <a:gd name="connsiteY6" fmla="*/ 1775223 h 2327108"/>
              <a:gd name="connsiteX7" fmla="*/ 631210 w 745567"/>
              <a:gd name="connsiteY7" fmla="*/ 1207126 h 2327108"/>
              <a:gd name="connsiteX8" fmla="*/ 497517 w 745567"/>
              <a:gd name="connsiteY8" fmla="*/ 516500 h 2327108"/>
              <a:gd name="connsiteX9" fmla="*/ 475235 w 745567"/>
              <a:gd name="connsiteY9" fmla="*/ 93212 h 2327108"/>
              <a:gd name="connsiteX10" fmla="*/ 352684 w 745567"/>
              <a:gd name="connsiteY10" fmla="*/ 4099 h 232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567" h="2327108">
                <a:moveTo>
                  <a:pt x="352684" y="4099"/>
                </a:moveTo>
                <a:cubicBezTo>
                  <a:pt x="278411" y="17095"/>
                  <a:pt x="85299" y="52368"/>
                  <a:pt x="29594" y="171186"/>
                </a:cubicBezTo>
                <a:cubicBezTo>
                  <a:pt x="-26111" y="290004"/>
                  <a:pt x="12882" y="486795"/>
                  <a:pt x="18453" y="717004"/>
                </a:cubicBezTo>
                <a:cubicBezTo>
                  <a:pt x="24024" y="947213"/>
                  <a:pt x="35164" y="1303666"/>
                  <a:pt x="63017" y="1552440"/>
                </a:cubicBezTo>
                <a:cubicBezTo>
                  <a:pt x="90870" y="1801214"/>
                  <a:pt x="111296" y="2087118"/>
                  <a:pt x="185569" y="2209649"/>
                </a:cubicBezTo>
                <a:cubicBezTo>
                  <a:pt x="259842" y="2332180"/>
                  <a:pt x="415816" y="2360028"/>
                  <a:pt x="508658" y="2287624"/>
                </a:cubicBezTo>
                <a:cubicBezTo>
                  <a:pt x="601500" y="2215220"/>
                  <a:pt x="722195" y="1955306"/>
                  <a:pt x="742620" y="1775223"/>
                </a:cubicBezTo>
                <a:cubicBezTo>
                  <a:pt x="763045" y="1595140"/>
                  <a:pt x="672060" y="1416913"/>
                  <a:pt x="631210" y="1207126"/>
                </a:cubicBezTo>
                <a:cubicBezTo>
                  <a:pt x="590360" y="997339"/>
                  <a:pt x="523513" y="702152"/>
                  <a:pt x="497517" y="516500"/>
                </a:cubicBezTo>
                <a:cubicBezTo>
                  <a:pt x="471521" y="330848"/>
                  <a:pt x="501231" y="180469"/>
                  <a:pt x="475235" y="93212"/>
                </a:cubicBezTo>
                <a:cubicBezTo>
                  <a:pt x="449239" y="5955"/>
                  <a:pt x="426957" y="-8897"/>
                  <a:pt x="352684" y="4099"/>
                </a:cubicBezTo>
                <a:close/>
              </a:path>
            </a:pathLst>
          </a:custGeom>
          <a:solidFill>
            <a:srgbClr val="FFFF00">
              <a:alpha val="1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62800" y="1504950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</a:t>
            </a: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876800" y="2724150"/>
            <a:ext cx="457200" cy="730226"/>
          </a:xfrm>
          <a:custGeom>
            <a:avLst/>
            <a:gdLst>
              <a:gd name="connsiteX0" fmla="*/ 18644 w 781268"/>
              <a:gd name="connsiteY0" fmla="*/ 178259 h 730226"/>
              <a:gd name="connsiteX1" fmla="*/ 96632 w 781268"/>
              <a:gd name="connsiteY1" fmla="*/ 623825 h 730226"/>
              <a:gd name="connsiteX2" fmla="*/ 519991 w 781268"/>
              <a:gd name="connsiteY2" fmla="*/ 724077 h 730226"/>
              <a:gd name="connsiteX3" fmla="*/ 776234 w 781268"/>
              <a:gd name="connsiteY3" fmla="*/ 501294 h 730226"/>
              <a:gd name="connsiteX4" fmla="*/ 664824 w 781268"/>
              <a:gd name="connsiteY4" fmla="*/ 211677 h 730226"/>
              <a:gd name="connsiteX5" fmla="*/ 364016 w 781268"/>
              <a:gd name="connsiteY5" fmla="*/ 33 h 730226"/>
              <a:gd name="connsiteX6" fmla="*/ 18644 w 781268"/>
              <a:gd name="connsiteY6" fmla="*/ 178259 h 7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268" h="730226">
                <a:moveTo>
                  <a:pt x="18644" y="178259"/>
                </a:moveTo>
                <a:cubicBezTo>
                  <a:pt x="-25920" y="282224"/>
                  <a:pt x="13074" y="532855"/>
                  <a:pt x="96632" y="623825"/>
                </a:cubicBezTo>
                <a:cubicBezTo>
                  <a:pt x="180190" y="714795"/>
                  <a:pt x="406724" y="744499"/>
                  <a:pt x="519991" y="724077"/>
                </a:cubicBezTo>
                <a:cubicBezTo>
                  <a:pt x="633258" y="703655"/>
                  <a:pt x="752095" y="586694"/>
                  <a:pt x="776234" y="501294"/>
                </a:cubicBezTo>
                <a:cubicBezTo>
                  <a:pt x="800373" y="415894"/>
                  <a:pt x="733527" y="295221"/>
                  <a:pt x="664824" y="211677"/>
                </a:cubicBezTo>
                <a:cubicBezTo>
                  <a:pt x="596121" y="128133"/>
                  <a:pt x="471713" y="1890"/>
                  <a:pt x="364016" y="33"/>
                </a:cubicBezTo>
                <a:cubicBezTo>
                  <a:pt x="256319" y="-1824"/>
                  <a:pt x="63208" y="74294"/>
                  <a:pt x="18644" y="178259"/>
                </a:cubicBezTo>
                <a:close/>
              </a:path>
            </a:pathLst>
          </a:custGeom>
          <a:solidFill>
            <a:srgbClr val="3366FF">
              <a:alpha val="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76800" y="226695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Java1</a:t>
            </a:r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 rot="16200000">
            <a:off x="8280279" y="2749671"/>
            <a:ext cx="781268" cy="425426"/>
          </a:xfrm>
          <a:custGeom>
            <a:avLst/>
            <a:gdLst>
              <a:gd name="connsiteX0" fmla="*/ 18644 w 781268"/>
              <a:gd name="connsiteY0" fmla="*/ 178259 h 730226"/>
              <a:gd name="connsiteX1" fmla="*/ 96632 w 781268"/>
              <a:gd name="connsiteY1" fmla="*/ 623825 h 730226"/>
              <a:gd name="connsiteX2" fmla="*/ 519991 w 781268"/>
              <a:gd name="connsiteY2" fmla="*/ 724077 h 730226"/>
              <a:gd name="connsiteX3" fmla="*/ 776234 w 781268"/>
              <a:gd name="connsiteY3" fmla="*/ 501294 h 730226"/>
              <a:gd name="connsiteX4" fmla="*/ 664824 w 781268"/>
              <a:gd name="connsiteY4" fmla="*/ 211677 h 730226"/>
              <a:gd name="connsiteX5" fmla="*/ 364016 w 781268"/>
              <a:gd name="connsiteY5" fmla="*/ 33 h 730226"/>
              <a:gd name="connsiteX6" fmla="*/ 18644 w 781268"/>
              <a:gd name="connsiteY6" fmla="*/ 178259 h 73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268" h="730226">
                <a:moveTo>
                  <a:pt x="18644" y="178259"/>
                </a:moveTo>
                <a:cubicBezTo>
                  <a:pt x="-25920" y="282224"/>
                  <a:pt x="13074" y="532855"/>
                  <a:pt x="96632" y="623825"/>
                </a:cubicBezTo>
                <a:cubicBezTo>
                  <a:pt x="180190" y="714795"/>
                  <a:pt x="406724" y="744499"/>
                  <a:pt x="519991" y="724077"/>
                </a:cubicBezTo>
                <a:cubicBezTo>
                  <a:pt x="633258" y="703655"/>
                  <a:pt x="752095" y="586694"/>
                  <a:pt x="776234" y="501294"/>
                </a:cubicBezTo>
                <a:cubicBezTo>
                  <a:pt x="800373" y="415894"/>
                  <a:pt x="733527" y="295221"/>
                  <a:pt x="664824" y="211677"/>
                </a:cubicBezTo>
                <a:cubicBezTo>
                  <a:pt x="596121" y="128133"/>
                  <a:pt x="471713" y="1890"/>
                  <a:pt x="364016" y="33"/>
                </a:cubicBezTo>
                <a:cubicBezTo>
                  <a:pt x="256319" y="-1824"/>
                  <a:pt x="63208" y="74294"/>
                  <a:pt x="18644" y="178259"/>
                </a:cubicBezTo>
                <a:close/>
              </a:path>
            </a:pathLst>
          </a:custGeom>
          <a:solidFill>
            <a:srgbClr val="3366FF">
              <a:alpha val="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305800" y="211455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Java2</a:t>
            </a:r>
            <a:endParaRPr lang="en-US" dirty="0"/>
          </a:p>
        </p:txBody>
      </p:sp>
      <p:sp>
        <p:nvSpPr>
          <p:cNvPr id="53" name="Left-Right Arrow 52"/>
          <p:cNvSpPr/>
          <p:nvPr/>
        </p:nvSpPr>
        <p:spPr>
          <a:xfrm>
            <a:off x="5334000" y="2952750"/>
            <a:ext cx="685800" cy="228600"/>
          </a:xfrm>
          <a:prstGeom prst="leftRightArrow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7848600" y="2952750"/>
            <a:ext cx="533400" cy="228600"/>
          </a:xfrm>
          <a:prstGeom prst="leftRightArrow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6629400" y="2952750"/>
            <a:ext cx="533400" cy="228600"/>
          </a:xfrm>
          <a:prstGeom prst="leftRightArrow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10200" y="2647950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29400" y="2571750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2571750"/>
            <a:ext cx="5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0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1"/>
      <p:bldP spid="53" grpId="0" animBg="1"/>
      <p:bldP spid="54" grpId="0" animBg="1"/>
      <p:bldP spid="55" grpId="0" animBg="1"/>
      <p:bldP spid="56" grpId="0"/>
      <p:bldP spid="57" grpId="0"/>
      <p:bldP spid="57" grpId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Conclusions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Unified </a:t>
            </a:r>
            <a:r>
              <a:rPr lang="en-US" sz="2000" dirty="0" err="1" smtClean="0"/>
              <a:t>CnC</a:t>
            </a:r>
            <a:r>
              <a:rPr lang="en-US" sz="2000" dirty="0" smtClean="0"/>
              <a:t> offers a unique opportunity for a standard way to create </a:t>
            </a:r>
            <a:r>
              <a:rPr lang="en-US" sz="2000" dirty="0" err="1" smtClean="0"/>
              <a:t>CnC</a:t>
            </a:r>
            <a:r>
              <a:rPr lang="en-US" sz="2000" dirty="0" smtClean="0"/>
              <a:t> programs regardless of the platform</a:t>
            </a:r>
          </a:p>
          <a:p>
            <a:pPr fontAlgn="base"/>
            <a:r>
              <a:rPr lang="en-US" sz="2000" dirty="0" smtClean="0"/>
              <a:t>Treatment of both control and data as tuples allows simple connection of different runtimes running different </a:t>
            </a:r>
            <a:r>
              <a:rPr lang="en-US" sz="2000" dirty="0" err="1" smtClean="0"/>
              <a:t>CnC</a:t>
            </a:r>
            <a:r>
              <a:rPr lang="en-US" sz="2000" dirty="0" smtClean="0"/>
              <a:t> programs</a:t>
            </a:r>
          </a:p>
          <a:p>
            <a:pPr fontAlgn="base"/>
            <a:r>
              <a:rPr lang="en-US" sz="2000" dirty="0" smtClean="0"/>
              <a:t>Fundamental capability for enabling hierarchical and distributed execution</a:t>
            </a:r>
          </a:p>
          <a:p>
            <a:pPr fontAlgn="base"/>
            <a:r>
              <a:rPr lang="en-US" sz="2000" dirty="0" smtClean="0"/>
              <a:t>Future Work: 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Implement the communication layer on Rice and Intel </a:t>
            </a:r>
            <a:r>
              <a:rPr lang="en-US" sz="2000" dirty="0" err="1" smtClean="0"/>
              <a:t>CnC</a:t>
            </a:r>
            <a:r>
              <a:rPr lang="en-US" sz="2000" dirty="0" smtClean="0"/>
              <a:t> 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Evaluate the heterogeneous approach, with different runtimes better optimized for different platforms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Include highly optimized non-</a:t>
            </a:r>
            <a:r>
              <a:rPr lang="en-US" sz="2000" dirty="0" err="1" smtClean="0"/>
              <a:t>CnC</a:t>
            </a:r>
            <a:r>
              <a:rPr lang="en-US" sz="2000" dirty="0" smtClean="0"/>
              <a:t> inner graphs with </a:t>
            </a:r>
            <a:r>
              <a:rPr lang="en-US" sz="2000" dirty="0" err="1" smtClean="0"/>
              <a:t>CnC</a:t>
            </a:r>
            <a:r>
              <a:rPr lang="en-US" sz="2000" dirty="0" smtClean="0"/>
              <a:t> interfaces</a:t>
            </a:r>
          </a:p>
          <a:p>
            <a:pPr fontAlgn="base"/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Backup slides	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Unified </a:t>
            </a:r>
            <a:r>
              <a:rPr lang="en-US" sz="3600" b="1" dirty="0" err="1" smtClean="0">
                <a:solidFill>
                  <a:schemeClr val="bg1"/>
                </a:solidFill>
              </a:rPr>
              <a:t>CnC</a:t>
            </a:r>
            <a:r>
              <a:rPr lang="en-US" sz="3600" b="1" dirty="0" smtClean="0">
                <a:solidFill>
                  <a:schemeClr val="bg1"/>
                </a:solidFill>
              </a:rPr>
              <a:t> translator process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26</a:t>
            </a:fld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1088571" y="1480456"/>
            <a:ext cx="2287463" cy="62048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0266" y="2210542"/>
            <a:ext cx="1756611" cy="2145792"/>
            <a:chOff x="210265" y="2947389"/>
            <a:chExt cx="1756611" cy="2861056"/>
          </a:xfrm>
        </p:grpSpPr>
        <p:pic>
          <p:nvPicPr>
            <p:cNvPr id="9" name="Picture 3" descr="C:\Users\Elsie\AppData\Local\Microsoft\Windows\Temporary Internet Files\Content.IE5\9J4LNI9V\paper-23701_64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688883" y="2947389"/>
              <a:ext cx="969101" cy="126061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10265" y="4208008"/>
              <a:ext cx="1756611" cy="160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CnC</a:t>
              </a:r>
              <a:r>
                <a:rPr lang="en-US" sz="2400" dirty="0" smtClean="0"/>
                <a:t> graph</a:t>
              </a:r>
            </a:p>
            <a:p>
              <a:pPr algn="ctr"/>
              <a:r>
                <a:rPr lang="en-US" sz="2400" dirty="0" smtClean="0"/>
                <a:t>specification</a:t>
              </a:r>
            </a:p>
            <a:p>
              <a:pPr algn="ctr"/>
              <a:r>
                <a:rPr lang="en-US" sz="2400" dirty="0" smtClean="0"/>
                <a:t>(*.cnc)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86640" y="2197861"/>
            <a:ext cx="1812997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Graph parser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pyparsing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Curved Down Arrow 11"/>
          <p:cNvSpPr/>
          <p:nvPr/>
        </p:nvSpPr>
        <p:spPr>
          <a:xfrm flipV="1">
            <a:off x="3132142" y="4010704"/>
            <a:ext cx="2513911" cy="68035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flipV="1">
            <a:off x="3010240" y="3014492"/>
            <a:ext cx="365794" cy="283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4526" y="3437598"/>
            <a:ext cx="1812997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Internal AST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32296" y="2813042"/>
            <a:ext cx="1407240" cy="1200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/>
              <a:t>Template engine</a:t>
            </a:r>
          </a:p>
          <a:p>
            <a:pPr algn="ctr"/>
            <a:r>
              <a:rPr lang="en-US" sz="2400" dirty="0" smtClean="0"/>
              <a:t>(jinja2)</a:t>
            </a:r>
            <a:endParaRPr lang="en-US" sz="2400" dirty="0"/>
          </a:p>
        </p:txBody>
      </p:sp>
      <p:sp>
        <p:nvSpPr>
          <p:cNvPr id="16" name="Bent Arrow 15"/>
          <p:cNvSpPr/>
          <p:nvPr/>
        </p:nvSpPr>
        <p:spPr>
          <a:xfrm>
            <a:off x="5268680" y="1822764"/>
            <a:ext cx="870857" cy="95794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40631" y="1429504"/>
            <a:ext cx="1831393" cy="1954267"/>
            <a:chOff x="6540630" y="1906006"/>
            <a:chExt cx="1831393" cy="2605689"/>
          </a:xfrm>
        </p:grpSpPr>
        <p:sp>
          <p:nvSpPr>
            <p:cNvPr id="18" name="TextBox 17"/>
            <p:cNvSpPr txBox="1"/>
            <p:nvPr/>
          </p:nvSpPr>
          <p:spPr>
            <a:xfrm>
              <a:off x="6563565" y="3403699"/>
              <a:ext cx="180845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CnC</a:t>
              </a:r>
              <a:r>
                <a:rPr lang="en-US" sz="2400" dirty="0" smtClean="0"/>
                <a:t> skeleton</a:t>
              </a:r>
            </a:p>
            <a:p>
              <a:pPr algn="ctr"/>
              <a:r>
                <a:rPr lang="en-US" sz="2400" dirty="0" smtClean="0"/>
                <a:t>project</a:t>
              </a:r>
              <a:endParaRPr lang="en-US" sz="2400" dirty="0"/>
            </a:p>
          </p:txBody>
        </p:sp>
        <p:pic>
          <p:nvPicPr>
            <p:cNvPr id="19" name="Picture 3" descr="C:\Users\Elsie\AppData\Local\Microsoft\Windows\Temporary Internet Files\Content.IE5\9J4LNI9V\paper-23701_64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6557136" y="2734261"/>
              <a:ext cx="514631" cy="669438"/>
            </a:xfrm>
            <a:prstGeom prst="rect">
              <a:avLst/>
            </a:prstGeom>
            <a:noFill/>
          </p:spPr>
        </p:pic>
        <p:pic>
          <p:nvPicPr>
            <p:cNvPr id="21" name="Picture 3" descr="C:\Users\Elsie\AppData\Local\Microsoft\Windows\Temporary Internet Files\Content.IE5\9J4LNI9V\paper-23701_64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7210478" y="2734261"/>
              <a:ext cx="514631" cy="669438"/>
            </a:xfrm>
            <a:prstGeom prst="rect">
              <a:avLst/>
            </a:prstGeom>
            <a:noFill/>
          </p:spPr>
        </p:pic>
        <p:pic>
          <p:nvPicPr>
            <p:cNvPr id="22" name="Picture 3" descr="C:\Users\Elsie\AppData\Local\Microsoft\Windows\Temporary Internet Files\Content.IE5\9J4LNI9V\paper-23701_64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7849306" y="2734261"/>
              <a:ext cx="514631" cy="669438"/>
            </a:xfrm>
            <a:prstGeom prst="rect">
              <a:avLst/>
            </a:prstGeom>
            <a:noFill/>
          </p:spPr>
        </p:pic>
        <p:sp>
          <p:nvSpPr>
            <p:cNvPr id="23" name="File"/>
            <p:cNvSpPr>
              <a:spLocks noEditPoints="1" noChangeArrowheads="1"/>
            </p:cNvSpPr>
            <p:nvPr/>
          </p:nvSpPr>
          <p:spPr bwMode="auto">
            <a:xfrm>
              <a:off x="6540630" y="1906006"/>
              <a:ext cx="545651" cy="46953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ile"/>
            <p:cNvSpPr>
              <a:spLocks noEditPoints="1" noChangeArrowheads="1"/>
            </p:cNvSpPr>
            <p:nvPr/>
          </p:nvSpPr>
          <p:spPr bwMode="auto">
            <a:xfrm>
              <a:off x="7452283" y="1906006"/>
              <a:ext cx="545651" cy="46953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17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What it evolved into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81000" y="971550"/>
            <a:ext cx="8382000" cy="365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2000" dirty="0" smtClean="0"/>
              <a:t>Software Engineering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Reuse 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Encapsulation</a:t>
            </a:r>
            <a:endParaRPr lang="en-US" sz="2000" dirty="0" smtClean="0"/>
          </a:p>
          <a:p>
            <a:pPr fontAlgn="base"/>
            <a:r>
              <a:rPr lang="en-US" sz="2000" dirty="0" smtClean="0"/>
              <a:t>Hierarchical (de)composition</a:t>
            </a:r>
          </a:p>
          <a:p>
            <a:pPr fontAlgn="base"/>
            <a:r>
              <a:rPr lang="en-US" sz="2000" dirty="0" smtClean="0"/>
              <a:t>Heterogeneous Execution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Different runtimes good at doing different things</a:t>
            </a:r>
            <a:endParaRPr lang="en-US" sz="2000" dirty="0" smtClean="0"/>
          </a:p>
          <a:p>
            <a:pPr fontAlgn="base"/>
            <a:r>
              <a:rPr lang="en-US" sz="2000" dirty="0" smtClean="0"/>
              <a:t>Distributed Implementation</a:t>
            </a:r>
          </a:p>
          <a:p>
            <a:pPr marL="800100" lvl="1" indent="-342900" fontAlgn="base">
              <a:buFont typeface="Arial"/>
              <a:buChar char="•"/>
            </a:pPr>
            <a:r>
              <a:rPr lang="en-US" sz="2000" dirty="0" smtClean="0"/>
              <a:t>Free!</a:t>
            </a:r>
            <a:endParaRPr lang="en-US" sz="2000" dirty="0" smtClean="0"/>
          </a:p>
          <a:p>
            <a:pPr fontAlgn="base"/>
            <a:r>
              <a:rPr lang="en-US" sz="2000" dirty="0" smtClean="0"/>
              <a:t>Incorporating specialized, optimized (possibly non-</a:t>
            </a:r>
            <a:r>
              <a:rPr lang="en-US" sz="2000" dirty="0" err="1" smtClean="0"/>
              <a:t>CnC</a:t>
            </a:r>
            <a:r>
              <a:rPr lang="en-US" sz="2000" dirty="0" smtClean="0"/>
              <a:t>) components into </a:t>
            </a:r>
            <a:r>
              <a:rPr lang="en-US" sz="2000" dirty="0" err="1" smtClean="0"/>
              <a:t>CnC</a:t>
            </a:r>
            <a:endParaRPr lang="en-US" sz="2000" dirty="0" smtClean="0"/>
          </a:p>
          <a:p>
            <a:pPr fontAlgn="base"/>
            <a:r>
              <a:rPr lang="en-US" sz="2000" dirty="0" smtClean="0"/>
              <a:t>Graph Optimizations </a:t>
            </a:r>
            <a:endParaRPr lang="en-US" sz="2000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754510" y="1208632"/>
            <a:ext cx="3634978" cy="2726234"/>
          </a:xfrm>
          <a:custGeom>
            <a:avLst/>
            <a:gdLst>
              <a:gd name="connsiteX0" fmla="*/ 0 w 3634978"/>
              <a:gd name="connsiteY0" fmla="*/ 1817489 h 3634978"/>
              <a:gd name="connsiteX1" fmla="*/ 532332 w 3634978"/>
              <a:gd name="connsiteY1" fmla="*/ 532330 h 3634978"/>
              <a:gd name="connsiteX2" fmla="*/ 1817492 w 3634978"/>
              <a:gd name="connsiteY2" fmla="*/ 2 h 3634978"/>
              <a:gd name="connsiteX3" fmla="*/ 3102651 w 3634978"/>
              <a:gd name="connsiteY3" fmla="*/ 532334 h 3634978"/>
              <a:gd name="connsiteX4" fmla="*/ 3634979 w 3634978"/>
              <a:gd name="connsiteY4" fmla="*/ 1817494 h 3634978"/>
              <a:gd name="connsiteX5" fmla="*/ 3102648 w 3634978"/>
              <a:gd name="connsiteY5" fmla="*/ 3102653 h 3634978"/>
              <a:gd name="connsiteX6" fmla="*/ 1817489 w 3634978"/>
              <a:gd name="connsiteY6" fmla="*/ 3634983 h 3634978"/>
              <a:gd name="connsiteX7" fmla="*/ 532330 w 3634978"/>
              <a:gd name="connsiteY7" fmla="*/ 3102652 h 3634978"/>
              <a:gd name="connsiteX8" fmla="*/ 1 w 3634978"/>
              <a:gd name="connsiteY8" fmla="*/ 1817492 h 3634978"/>
              <a:gd name="connsiteX9" fmla="*/ 0 w 3634978"/>
              <a:gd name="connsiteY9" fmla="*/ 1817489 h 36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4978" h="3634978">
                <a:moveTo>
                  <a:pt x="0" y="1817489"/>
                </a:moveTo>
                <a:cubicBezTo>
                  <a:pt x="1" y="1335461"/>
                  <a:pt x="191486" y="873175"/>
                  <a:pt x="532332" y="532330"/>
                </a:cubicBezTo>
                <a:cubicBezTo>
                  <a:pt x="873178" y="191485"/>
                  <a:pt x="1335464" y="1"/>
                  <a:pt x="1817492" y="2"/>
                </a:cubicBezTo>
                <a:cubicBezTo>
                  <a:pt x="2299520" y="3"/>
                  <a:pt x="2761806" y="191488"/>
                  <a:pt x="3102651" y="532334"/>
                </a:cubicBezTo>
                <a:cubicBezTo>
                  <a:pt x="3443496" y="873180"/>
                  <a:pt x="3634980" y="1335466"/>
                  <a:pt x="3634979" y="1817494"/>
                </a:cubicBezTo>
                <a:cubicBezTo>
                  <a:pt x="3634979" y="2299522"/>
                  <a:pt x="3443494" y="2761808"/>
                  <a:pt x="3102648" y="3102653"/>
                </a:cubicBezTo>
                <a:cubicBezTo>
                  <a:pt x="2761802" y="3443498"/>
                  <a:pt x="2299517" y="3634983"/>
                  <a:pt x="1817489" y="3634983"/>
                </a:cubicBezTo>
                <a:cubicBezTo>
                  <a:pt x="1335461" y="3634983"/>
                  <a:pt x="873175" y="3443497"/>
                  <a:pt x="532330" y="3102652"/>
                </a:cubicBezTo>
                <a:cubicBezTo>
                  <a:pt x="191485" y="2761806"/>
                  <a:pt x="0" y="2299520"/>
                  <a:pt x="1" y="1817492"/>
                </a:cubicBezTo>
                <a:cubicBezTo>
                  <a:pt x="1" y="1817491"/>
                  <a:pt x="0" y="1817490"/>
                  <a:pt x="0" y="1817489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11071" tIns="611070" rIns="611071" bIns="611070" numCol="1" spcCol="1270" anchor="ctr" anchorCtr="0">
            <a:noAutofit/>
          </a:bodyPr>
          <a:lstStyle/>
          <a:p>
            <a:pPr lvl="0" algn="ctr" defTabSz="2755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200" b="1" kern="1200" dirty="0" smtClean="0"/>
              <a:t>Unified </a:t>
            </a:r>
            <a:r>
              <a:rPr lang="en-US" sz="6200" b="1" kern="1200" dirty="0" err="1" smtClean="0"/>
              <a:t>CnC</a:t>
            </a:r>
            <a:endParaRPr lang="en-US" sz="6200" b="1" kern="1200" dirty="0"/>
          </a:p>
        </p:txBody>
      </p:sp>
      <p:sp>
        <p:nvSpPr>
          <p:cNvPr id="6" name="Freeform 5"/>
          <p:cNvSpPr/>
          <p:nvPr/>
        </p:nvSpPr>
        <p:spPr>
          <a:xfrm>
            <a:off x="3663256" y="114786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1241735"/>
              <a:satOff val="4976"/>
              <a:lumOff val="1078"/>
              <a:alphaOff val="0"/>
            </a:schemeClr>
          </a:fillRef>
          <a:effectRef idx="0">
            <a:schemeClr val="accent5">
              <a:alpha val="50000"/>
              <a:hueOff val="-1241735"/>
              <a:satOff val="4976"/>
              <a:lumOff val="107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iCnC</a:t>
            </a:r>
            <a:endParaRPr lang="en-US" sz="2500" b="1" kern="1200" dirty="0"/>
          </a:p>
        </p:txBody>
      </p:sp>
      <p:sp>
        <p:nvSpPr>
          <p:cNvPr id="7" name="Freeform 6"/>
          <p:cNvSpPr/>
          <p:nvPr/>
        </p:nvSpPr>
        <p:spPr>
          <a:xfrm>
            <a:off x="5337124" y="634791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2483469"/>
              <a:satOff val="9953"/>
              <a:lumOff val="2157"/>
              <a:alphaOff val="0"/>
            </a:schemeClr>
          </a:fillRef>
          <a:effectRef idx="0">
            <a:schemeClr val="accent5">
              <a:alpha val="50000"/>
              <a:hueOff val="-2483469"/>
              <a:satOff val="9953"/>
              <a:lumOff val="2157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</a:t>
            </a:r>
            <a:r>
              <a:rPr lang="en-US" sz="2500" b="1" kern="1200" dirty="0" smtClean="0"/>
              <a:t>-OCR</a:t>
            </a:r>
            <a:endParaRPr lang="en-US" sz="2500" b="1" kern="1200" dirty="0"/>
          </a:p>
        </p:txBody>
      </p:sp>
      <p:sp>
        <p:nvSpPr>
          <p:cNvPr id="8" name="Freeform 7"/>
          <p:cNvSpPr/>
          <p:nvPr/>
        </p:nvSpPr>
        <p:spPr>
          <a:xfrm>
            <a:off x="6030463" y="1890192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3725204"/>
              <a:satOff val="14929"/>
              <a:lumOff val="3235"/>
              <a:alphaOff val="0"/>
            </a:schemeClr>
          </a:fillRef>
          <a:effectRef idx="0">
            <a:schemeClr val="accent5">
              <a:alpha val="50000"/>
              <a:hueOff val="-3725204"/>
              <a:satOff val="14929"/>
              <a:lumOff val="3235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</a:t>
            </a:r>
            <a:r>
              <a:rPr lang="en-US" sz="2500" b="1" kern="1200" dirty="0" smtClean="0"/>
              <a:t>-HC</a:t>
            </a:r>
            <a:endParaRPr lang="en-US" sz="2500" b="1" kern="1200" dirty="0"/>
          </a:p>
        </p:txBody>
      </p:sp>
      <p:sp>
        <p:nvSpPr>
          <p:cNvPr id="9" name="Freeform 8"/>
          <p:cNvSpPr/>
          <p:nvPr/>
        </p:nvSpPr>
        <p:spPr>
          <a:xfrm>
            <a:off x="5337124" y="3145592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alpha val="50000"/>
              <a:hueOff val="-4966938"/>
              <a:satOff val="19906"/>
              <a:lumOff val="4314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CnC-Qthreads</a:t>
            </a:r>
            <a:endParaRPr lang="en-US" sz="2500" b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3663256" y="3665597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6208672"/>
              <a:satOff val="24882"/>
              <a:lumOff val="5392"/>
              <a:alphaOff val="0"/>
            </a:schemeClr>
          </a:fillRef>
          <a:effectRef idx="0">
            <a:schemeClr val="accent5">
              <a:alpha val="50000"/>
              <a:hueOff val="-6208672"/>
              <a:satOff val="24882"/>
              <a:lumOff val="5392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</a:t>
            </a:r>
            <a:r>
              <a:rPr lang="en-US" sz="2500" b="1" kern="1200" dirty="0" smtClean="0"/>
              <a:t>-Haskell</a:t>
            </a:r>
          </a:p>
        </p:txBody>
      </p:sp>
      <p:sp>
        <p:nvSpPr>
          <p:cNvPr id="11" name="Freeform 10"/>
          <p:cNvSpPr/>
          <p:nvPr/>
        </p:nvSpPr>
        <p:spPr>
          <a:xfrm>
            <a:off x="1989388" y="3145592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7450407"/>
              <a:satOff val="29858"/>
              <a:lumOff val="6471"/>
              <a:alphaOff val="0"/>
            </a:schemeClr>
          </a:fillRef>
          <a:effectRef idx="0">
            <a:schemeClr val="accent5">
              <a:alpha val="50000"/>
              <a:hueOff val="-7450407"/>
              <a:satOff val="29858"/>
              <a:lumOff val="6471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</a:t>
            </a:r>
            <a:r>
              <a:rPr lang="en-US" sz="2500" b="1" kern="1200" dirty="0" smtClean="0"/>
              <a:t>-HJ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96049" y="1890192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8692142"/>
              <a:satOff val="34835"/>
              <a:lumOff val="7549"/>
              <a:alphaOff val="0"/>
            </a:schemeClr>
          </a:fillRef>
          <a:effectRef idx="0">
            <a:schemeClr val="accent5">
              <a:alpha val="50000"/>
              <a:hueOff val="-8692142"/>
              <a:satOff val="34835"/>
              <a:lumOff val="7549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CnC-Scala</a:t>
            </a:r>
            <a:endParaRPr lang="en-US" sz="2500" b="1" kern="1200" dirty="0" smtClean="0"/>
          </a:p>
        </p:txBody>
      </p:sp>
      <p:sp>
        <p:nvSpPr>
          <p:cNvPr id="13" name="Freeform 12"/>
          <p:cNvSpPr/>
          <p:nvPr/>
        </p:nvSpPr>
        <p:spPr>
          <a:xfrm>
            <a:off x="1989388" y="634791"/>
            <a:ext cx="1817489" cy="1363117"/>
          </a:xfrm>
          <a:custGeom>
            <a:avLst/>
            <a:gdLst>
              <a:gd name="connsiteX0" fmla="*/ 0 w 1817489"/>
              <a:gd name="connsiteY0" fmla="*/ 908745 h 1817489"/>
              <a:gd name="connsiteX1" fmla="*/ 266166 w 1817489"/>
              <a:gd name="connsiteY1" fmla="*/ 266165 h 1817489"/>
              <a:gd name="connsiteX2" fmla="*/ 908746 w 1817489"/>
              <a:gd name="connsiteY2" fmla="*/ 1 h 1817489"/>
              <a:gd name="connsiteX3" fmla="*/ 1551326 w 1817489"/>
              <a:gd name="connsiteY3" fmla="*/ 266167 h 1817489"/>
              <a:gd name="connsiteX4" fmla="*/ 1817490 w 1817489"/>
              <a:gd name="connsiteY4" fmla="*/ 908747 h 1817489"/>
              <a:gd name="connsiteX5" fmla="*/ 1551325 w 1817489"/>
              <a:gd name="connsiteY5" fmla="*/ 1551327 h 1817489"/>
              <a:gd name="connsiteX6" fmla="*/ 908745 w 1817489"/>
              <a:gd name="connsiteY6" fmla="*/ 1817492 h 1817489"/>
              <a:gd name="connsiteX7" fmla="*/ 266165 w 1817489"/>
              <a:gd name="connsiteY7" fmla="*/ 1551326 h 1817489"/>
              <a:gd name="connsiteX8" fmla="*/ 0 w 1817489"/>
              <a:gd name="connsiteY8" fmla="*/ 908746 h 1817489"/>
              <a:gd name="connsiteX9" fmla="*/ 0 w 1817489"/>
              <a:gd name="connsiteY9" fmla="*/ 908745 h 181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7489" h="1817489">
                <a:moveTo>
                  <a:pt x="0" y="908745"/>
                </a:moveTo>
                <a:cubicBezTo>
                  <a:pt x="0" y="667731"/>
                  <a:pt x="95743" y="436588"/>
                  <a:pt x="266166" y="266165"/>
                </a:cubicBezTo>
                <a:cubicBezTo>
                  <a:pt x="436589" y="95742"/>
                  <a:pt x="667732" y="0"/>
                  <a:pt x="908746" y="1"/>
                </a:cubicBezTo>
                <a:cubicBezTo>
                  <a:pt x="1149760" y="1"/>
                  <a:pt x="1380903" y="95744"/>
                  <a:pt x="1551326" y="266167"/>
                </a:cubicBezTo>
                <a:cubicBezTo>
                  <a:pt x="1721749" y="436590"/>
                  <a:pt x="1817491" y="667733"/>
                  <a:pt x="1817490" y="908747"/>
                </a:cubicBezTo>
                <a:cubicBezTo>
                  <a:pt x="1817490" y="1149761"/>
                  <a:pt x="1721747" y="1380904"/>
                  <a:pt x="1551325" y="1551327"/>
                </a:cubicBezTo>
                <a:cubicBezTo>
                  <a:pt x="1380902" y="1721750"/>
                  <a:pt x="1149759" y="1817492"/>
                  <a:pt x="908745" y="1817492"/>
                </a:cubicBezTo>
                <a:cubicBezTo>
                  <a:pt x="667731" y="1817492"/>
                  <a:pt x="436588" y="1721749"/>
                  <a:pt x="266165" y="1551326"/>
                </a:cubicBezTo>
                <a:cubicBezTo>
                  <a:pt x="95742" y="1380903"/>
                  <a:pt x="0" y="1149760"/>
                  <a:pt x="0" y="908746"/>
                </a:cubicBezTo>
                <a:lnTo>
                  <a:pt x="0" y="90874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50000"/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alpha val="50000"/>
              <a:hueOff val="-9933876"/>
              <a:satOff val="39811"/>
              <a:lumOff val="8628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97915" tIns="297915" rIns="297915" bIns="29791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err="1" smtClean="0"/>
              <a:t>CnC</a:t>
            </a:r>
            <a:r>
              <a:rPr lang="en-US" sz="2500" b="1" kern="1200" dirty="0" smtClean="0"/>
              <a:t>-Babel</a:t>
            </a:r>
          </a:p>
        </p:txBody>
      </p:sp>
      <p:sp>
        <p:nvSpPr>
          <p:cNvPr id="1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Unified </a:t>
            </a:r>
            <a:r>
              <a:rPr lang="en-US" sz="3600" b="1" dirty="0" err="1" smtClean="0">
                <a:solidFill>
                  <a:schemeClr val="bg1"/>
                </a:solidFill>
              </a:rPr>
              <a:t>CnC</a:t>
            </a:r>
            <a:r>
              <a:rPr lang="en-US" sz="3600" b="1" dirty="0" smtClean="0">
                <a:solidFill>
                  <a:schemeClr val="bg1"/>
                </a:solidFill>
              </a:rPr>
              <a:t>-OCR and </a:t>
            </a:r>
            <a:r>
              <a:rPr lang="en-US" sz="3600" b="1" dirty="0" err="1" smtClean="0">
                <a:solidFill>
                  <a:schemeClr val="bg1"/>
                </a:solidFill>
              </a:rPr>
              <a:t>iCnC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6145163"/>
              </p:ext>
            </p:extLst>
          </p:nvPr>
        </p:nvGraphicFramePr>
        <p:xfrm>
          <a:off x="403282" y="805742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Why unification?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984808" y="2290430"/>
            <a:ext cx="1068474" cy="801356"/>
          </a:xfrm>
          <a:custGeom>
            <a:avLst/>
            <a:gdLst>
              <a:gd name="connsiteX0" fmla="*/ 0 w 1068474"/>
              <a:gd name="connsiteY0" fmla="*/ 534237 h 1068474"/>
              <a:gd name="connsiteX1" fmla="*/ 156475 w 1068474"/>
              <a:gd name="connsiteY1" fmla="*/ 156474 h 1068474"/>
              <a:gd name="connsiteX2" fmla="*/ 534238 w 1068474"/>
              <a:gd name="connsiteY2" fmla="*/ 0 h 1068474"/>
              <a:gd name="connsiteX3" fmla="*/ 912001 w 1068474"/>
              <a:gd name="connsiteY3" fmla="*/ 156475 h 1068474"/>
              <a:gd name="connsiteX4" fmla="*/ 1068475 w 1068474"/>
              <a:gd name="connsiteY4" fmla="*/ 534238 h 1068474"/>
              <a:gd name="connsiteX5" fmla="*/ 912000 w 1068474"/>
              <a:gd name="connsiteY5" fmla="*/ 912001 h 1068474"/>
              <a:gd name="connsiteX6" fmla="*/ 534237 w 1068474"/>
              <a:gd name="connsiteY6" fmla="*/ 1068475 h 1068474"/>
              <a:gd name="connsiteX7" fmla="*/ 156474 w 1068474"/>
              <a:gd name="connsiteY7" fmla="*/ 912000 h 1068474"/>
              <a:gd name="connsiteX8" fmla="*/ 0 w 1068474"/>
              <a:gd name="connsiteY8" fmla="*/ 534237 h 10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8474" h="1068474">
                <a:moveTo>
                  <a:pt x="0" y="534237"/>
                </a:moveTo>
                <a:cubicBezTo>
                  <a:pt x="0" y="392548"/>
                  <a:pt x="56286" y="256663"/>
                  <a:pt x="156475" y="156474"/>
                </a:cubicBezTo>
                <a:cubicBezTo>
                  <a:pt x="256664" y="56285"/>
                  <a:pt x="392549" y="0"/>
                  <a:pt x="534238" y="0"/>
                </a:cubicBezTo>
                <a:cubicBezTo>
                  <a:pt x="675927" y="0"/>
                  <a:pt x="811812" y="56286"/>
                  <a:pt x="912001" y="156475"/>
                </a:cubicBezTo>
                <a:cubicBezTo>
                  <a:pt x="1012190" y="256664"/>
                  <a:pt x="1068475" y="392549"/>
                  <a:pt x="1068475" y="534238"/>
                </a:cubicBezTo>
                <a:cubicBezTo>
                  <a:pt x="1068475" y="675927"/>
                  <a:pt x="1012189" y="811812"/>
                  <a:pt x="912000" y="912001"/>
                </a:cubicBezTo>
                <a:cubicBezTo>
                  <a:pt x="811811" y="1012190"/>
                  <a:pt x="675926" y="1068475"/>
                  <a:pt x="534237" y="1068475"/>
                </a:cubicBezTo>
                <a:cubicBezTo>
                  <a:pt x="392548" y="1068475"/>
                  <a:pt x="256663" y="1012189"/>
                  <a:pt x="156474" y="912000"/>
                </a:cubicBezTo>
                <a:cubicBezTo>
                  <a:pt x="56285" y="811811"/>
                  <a:pt x="0" y="675926"/>
                  <a:pt x="0" y="53423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685" tIns="185684" rIns="185685" bIns="185684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Why?</a:t>
            </a:r>
            <a:endParaRPr lang="en-US" sz="2300" kern="1200" dirty="0"/>
          </a:p>
        </p:txBody>
      </p:sp>
      <p:sp>
        <p:nvSpPr>
          <p:cNvPr id="9" name="Freeform 8"/>
          <p:cNvSpPr/>
          <p:nvPr/>
        </p:nvSpPr>
        <p:spPr>
          <a:xfrm rot="13508643">
            <a:off x="3677368" y="1903292"/>
            <a:ext cx="450135" cy="363281"/>
          </a:xfrm>
          <a:custGeom>
            <a:avLst/>
            <a:gdLst>
              <a:gd name="connsiteX0" fmla="*/ 0 w 361252"/>
              <a:gd name="connsiteY0" fmla="*/ 72656 h 363281"/>
              <a:gd name="connsiteX1" fmla="*/ 180626 w 361252"/>
              <a:gd name="connsiteY1" fmla="*/ 72656 h 363281"/>
              <a:gd name="connsiteX2" fmla="*/ 180626 w 361252"/>
              <a:gd name="connsiteY2" fmla="*/ 0 h 363281"/>
              <a:gd name="connsiteX3" fmla="*/ 361252 w 361252"/>
              <a:gd name="connsiteY3" fmla="*/ 181641 h 363281"/>
              <a:gd name="connsiteX4" fmla="*/ 180626 w 361252"/>
              <a:gd name="connsiteY4" fmla="*/ 363281 h 363281"/>
              <a:gd name="connsiteX5" fmla="*/ 180626 w 361252"/>
              <a:gd name="connsiteY5" fmla="*/ 290625 h 363281"/>
              <a:gd name="connsiteX6" fmla="*/ 0 w 361252"/>
              <a:gd name="connsiteY6" fmla="*/ 290625 h 363281"/>
              <a:gd name="connsiteX7" fmla="*/ 0 w 361252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52" h="363281">
                <a:moveTo>
                  <a:pt x="0" y="72656"/>
                </a:moveTo>
                <a:lnTo>
                  <a:pt x="180626" y="72656"/>
                </a:lnTo>
                <a:lnTo>
                  <a:pt x="180626" y="0"/>
                </a:lnTo>
                <a:lnTo>
                  <a:pt x="361252" y="181641"/>
                </a:lnTo>
                <a:lnTo>
                  <a:pt x="180626" y="363281"/>
                </a:lnTo>
                <a:lnTo>
                  <a:pt x="180626" y="290625"/>
                </a:lnTo>
                <a:lnTo>
                  <a:pt x="0" y="290625"/>
                </a:lnTo>
                <a:lnTo>
                  <a:pt x="0" y="726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2655" rIns="108376" bIns="7265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0" name="Freeform 9"/>
          <p:cNvSpPr/>
          <p:nvPr/>
        </p:nvSpPr>
        <p:spPr>
          <a:xfrm>
            <a:off x="2057400" y="1352550"/>
            <a:ext cx="2180093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Debugging</a:t>
            </a:r>
            <a:endParaRPr lang="en-US" sz="2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5180196" y="2554879"/>
            <a:ext cx="305746" cy="272461"/>
          </a:xfrm>
          <a:custGeom>
            <a:avLst/>
            <a:gdLst>
              <a:gd name="connsiteX0" fmla="*/ 0 w 305746"/>
              <a:gd name="connsiteY0" fmla="*/ 72656 h 363281"/>
              <a:gd name="connsiteX1" fmla="*/ 152873 w 305746"/>
              <a:gd name="connsiteY1" fmla="*/ 72656 h 363281"/>
              <a:gd name="connsiteX2" fmla="*/ 152873 w 305746"/>
              <a:gd name="connsiteY2" fmla="*/ 0 h 363281"/>
              <a:gd name="connsiteX3" fmla="*/ 305746 w 305746"/>
              <a:gd name="connsiteY3" fmla="*/ 181641 h 363281"/>
              <a:gd name="connsiteX4" fmla="*/ 152873 w 305746"/>
              <a:gd name="connsiteY4" fmla="*/ 363281 h 363281"/>
              <a:gd name="connsiteX5" fmla="*/ 152873 w 305746"/>
              <a:gd name="connsiteY5" fmla="*/ 290625 h 363281"/>
              <a:gd name="connsiteX6" fmla="*/ 0 w 305746"/>
              <a:gd name="connsiteY6" fmla="*/ 290625 h 363281"/>
              <a:gd name="connsiteX7" fmla="*/ 0 w 305746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46" h="363281">
                <a:moveTo>
                  <a:pt x="0" y="72656"/>
                </a:moveTo>
                <a:lnTo>
                  <a:pt x="152873" y="72656"/>
                </a:lnTo>
                <a:lnTo>
                  <a:pt x="152873" y="0"/>
                </a:lnTo>
                <a:lnTo>
                  <a:pt x="305746" y="181641"/>
                </a:lnTo>
                <a:lnTo>
                  <a:pt x="152873" y="363281"/>
                </a:lnTo>
                <a:lnTo>
                  <a:pt x="152873" y="290625"/>
                </a:lnTo>
                <a:lnTo>
                  <a:pt x="0" y="290625"/>
                </a:lnTo>
                <a:lnTo>
                  <a:pt x="0" y="726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11292"/>
              <a:satOff val="13270"/>
              <a:lumOff val="2876"/>
              <a:alphaOff val="0"/>
            </a:schemeClr>
          </a:fillRef>
          <a:effectRef idx="0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2656" rIns="91724" bIns="7265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2" name="Freeform 11"/>
          <p:cNvSpPr/>
          <p:nvPr/>
        </p:nvSpPr>
        <p:spPr>
          <a:xfrm>
            <a:off x="5630163" y="2477771"/>
            <a:ext cx="2180093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11292"/>
              <a:satOff val="13270"/>
              <a:lumOff val="2876"/>
              <a:alphaOff val="0"/>
            </a:schemeClr>
          </a:fillRef>
          <a:effectRef idx="0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Portability</a:t>
            </a:r>
            <a:endParaRPr lang="en-US" sz="2000" kern="1200" dirty="0"/>
          </a:p>
        </p:txBody>
      </p:sp>
      <p:sp>
        <p:nvSpPr>
          <p:cNvPr id="13" name="Freeform 12"/>
          <p:cNvSpPr/>
          <p:nvPr/>
        </p:nvSpPr>
        <p:spPr>
          <a:xfrm rot="18978242">
            <a:off x="3767575" y="3098539"/>
            <a:ext cx="370658" cy="363282"/>
          </a:xfrm>
          <a:custGeom>
            <a:avLst/>
            <a:gdLst>
              <a:gd name="connsiteX0" fmla="*/ 0 w 357147"/>
              <a:gd name="connsiteY0" fmla="*/ 72656 h 363281"/>
              <a:gd name="connsiteX1" fmla="*/ 178574 w 357147"/>
              <a:gd name="connsiteY1" fmla="*/ 72656 h 363281"/>
              <a:gd name="connsiteX2" fmla="*/ 178574 w 357147"/>
              <a:gd name="connsiteY2" fmla="*/ 0 h 363281"/>
              <a:gd name="connsiteX3" fmla="*/ 357147 w 357147"/>
              <a:gd name="connsiteY3" fmla="*/ 181641 h 363281"/>
              <a:gd name="connsiteX4" fmla="*/ 178574 w 357147"/>
              <a:gd name="connsiteY4" fmla="*/ 363281 h 363281"/>
              <a:gd name="connsiteX5" fmla="*/ 178574 w 357147"/>
              <a:gd name="connsiteY5" fmla="*/ 290625 h 363281"/>
              <a:gd name="connsiteX6" fmla="*/ 0 w 357147"/>
              <a:gd name="connsiteY6" fmla="*/ 290625 h 363281"/>
              <a:gd name="connsiteX7" fmla="*/ 0 w 357147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147" h="363281">
                <a:moveTo>
                  <a:pt x="357147" y="290625"/>
                </a:moveTo>
                <a:lnTo>
                  <a:pt x="178573" y="290625"/>
                </a:lnTo>
                <a:lnTo>
                  <a:pt x="178573" y="363281"/>
                </a:lnTo>
                <a:lnTo>
                  <a:pt x="0" y="181640"/>
                </a:lnTo>
                <a:lnTo>
                  <a:pt x="178573" y="0"/>
                </a:lnTo>
                <a:lnTo>
                  <a:pt x="178573" y="72656"/>
                </a:lnTo>
                <a:lnTo>
                  <a:pt x="357147" y="72656"/>
                </a:lnTo>
                <a:lnTo>
                  <a:pt x="357147" y="2906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622584"/>
              <a:satOff val="26541"/>
              <a:lumOff val="5752"/>
              <a:alphaOff val="0"/>
            </a:schemeClr>
          </a:fillRef>
          <a:effectRef idx="0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144" tIns="72655" rIns="0" bIns="72657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4" name="Freeform 13"/>
          <p:cNvSpPr/>
          <p:nvPr/>
        </p:nvSpPr>
        <p:spPr>
          <a:xfrm>
            <a:off x="2057400" y="3562350"/>
            <a:ext cx="2180093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622584"/>
              <a:satOff val="26541"/>
              <a:lumOff val="5752"/>
              <a:alphaOff val="0"/>
            </a:schemeClr>
          </a:fillRef>
          <a:effectRef idx="0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Features</a:t>
            </a:r>
            <a:endParaRPr lang="en-US" sz="20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3552149" y="2554877"/>
            <a:ext cx="305747" cy="272462"/>
          </a:xfrm>
          <a:custGeom>
            <a:avLst/>
            <a:gdLst>
              <a:gd name="connsiteX0" fmla="*/ 0 w 305746"/>
              <a:gd name="connsiteY0" fmla="*/ 72656 h 363281"/>
              <a:gd name="connsiteX1" fmla="*/ 152873 w 305746"/>
              <a:gd name="connsiteY1" fmla="*/ 72656 h 363281"/>
              <a:gd name="connsiteX2" fmla="*/ 152873 w 305746"/>
              <a:gd name="connsiteY2" fmla="*/ 0 h 363281"/>
              <a:gd name="connsiteX3" fmla="*/ 305746 w 305746"/>
              <a:gd name="connsiteY3" fmla="*/ 181641 h 363281"/>
              <a:gd name="connsiteX4" fmla="*/ 152873 w 305746"/>
              <a:gd name="connsiteY4" fmla="*/ 363281 h 363281"/>
              <a:gd name="connsiteX5" fmla="*/ 152873 w 305746"/>
              <a:gd name="connsiteY5" fmla="*/ 290625 h 363281"/>
              <a:gd name="connsiteX6" fmla="*/ 0 w 305746"/>
              <a:gd name="connsiteY6" fmla="*/ 290625 h 363281"/>
              <a:gd name="connsiteX7" fmla="*/ 0 w 305746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746" h="363281">
                <a:moveTo>
                  <a:pt x="305746" y="290625"/>
                </a:moveTo>
                <a:lnTo>
                  <a:pt x="152873" y="290625"/>
                </a:lnTo>
                <a:lnTo>
                  <a:pt x="152873" y="363281"/>
                </a:lnTo>
                <a:lnTo>
                  <a:pt x="0" y="181640"/>
                </a:lnTo>
                <a:lnTo>
                  <a:pt x="152873" y="0"/>
                </a:lnTo>
                <a:lnTo>
                  <a:pt x="152873" y="72656"/>
                </a:lnTo>
                <a:lnTo>
                  <a:pt x="305746" y="72656"/>
                </a:lnTo>
                <a:lnTo>
                  <a:pt x="305746" y="29062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724" tIns="72657" rIns="1" bIns="7265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6" name="Freeform 15"/>
          <p:cNvSpPr/>
          <p:nvPr/>
        </p:nvSpPr>
        <p:spPr>
          <a:xfrm>
            <a:off x="1227836" y="2477771"/>
            <a:ext cx="2180093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Performance</a:t>
            </a:r>
            <a:endParaRPr lang="en-US" sz="2000" kern="1200" dirty="0"/>
          </a:p>
        </p:txBody>
      </p:sp>
      <p:sp>
        <p:nvSpPr>
          <p:cNvPr id="17" name="Freeform 16"/>
          <p:cNvSpPr/>
          <p:nvPr/>
        </p:nvSpPr>
        <p:spPr>
          <a:xfrm rot="18606682">
            <a:off x="4859455" y="1917265"/>
            <a:ext cx="450135" cy="363281"/>
          </a:xfrm>
          <a:custGeom>
            <a:avLst/>
            <a:gdLst>
              <a:gd name="connsiteX0" fmla="*/ 0 w 361252"/>
              <a:gd name="connsiteY0" fmla="*/ 72656 h 363281"/>
              <a:gd name="connsiteX1" fmla="*/ 180626 w 361252"/>
              <a:gd name="connsiteY1" fmla="*/ 72656 h 363281"/>
              <a:gd name="connsiteX2" fmla="*/ 180626 w 361252"/>
              <a:gd name="connsiteY2" fmla="*/ 0 h 363281"/>
              <a:gd name="connsiteX3" fmla="*/ 361252 w 361252"/>
              <a:gd name="connsiteY3" fmla="*/ 181641 h 363281"/>
              <a:gd name="connsiteX4" fmla="*/ 180626 w 361252"/>
              <a:gd name="connsiteY4" fmla="*/ 363281 h 363281"/>
              <a:gd name="connsiteX5" fmla="*/ 180626 w 361252"/>
              <a:gd name="connsiteY5" fmla="*/ 290625 h 363281"/>
              <a:gd name="connsiteX6" fmla="*/ 0 w 361252"/>
              <a:gd name="connsiteY6" fmla="*/ 290625 h 363281"/>
              <a:gd name="connsiteX7" fmla="*/ 0 w 361252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52" h="363281">
                <a:moveTo>
                  <a:pt x="0" y="72656"/>
                </a:moveTo>
                <a:lnTo>
                  <a:pt x="180626" y="72656"/>
                </a:lnTo>
                <a:lnTo>
                  <a:pt x="180626" y="0"/>
                </a:lnTo>
                <a:lnTo>
                  <a:pt x="361252" y="181641"/>
                </a:lnTo>
                <a:lnTo>
                  <a:pt x="180626" y="363281"/>
                </a:lnTo>
                <a:lnTo>
                  <a:pt x="180626" y="290625"/>
                </a:lnTo>
                <a:lnTo>
                  <a:pt x="0" y="290625"/>
                </a:lnTo>
                <a:lnTo>
                  <a:pt x="0" y="72656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-1" tIns="72655" rIns="108376" bIns="7265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8" name="Freeform 17"/>
          <p:cNvSpPr/>
          <p:nvPr/>
        </p:nvSpPr>
        <p:spPr>
          <a:xfrm>
            <a:off x="4724400" y="1352550"/>
            <a:ext cx="2180093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Hierarchy</a:t>
            </a:r>
            <a:endParaRPr lang="en-US" sz="2000" kern="1200" dirty="0"/>
          </a:p>
        </p:txBody>
      </p:sp>
      <p:sp>
        <p:nvSpPr>
          <p:cNvPr id="19" name="Freeform 18"/>
          <p:cNvSpPr/>
          <p:nvPr/>
        </p:nvSpPr>
        <p:spPr>
          <a:xfrm rot="2140656">
            <a:off x="4953748" y="3143451"/>
            <a:ext cx="450135" cy="286151"/>
          </a:xfrm>
          <a:custGeom>
            <a:avLst/>
            <a:gdLst>
              <a:gd name="connsiteX0" fmla="*/ 0 w 361252"/>
              <a:gd name="connsiteY0" fmla="*/ 72656 h 363281"/>
              <a:gd name="connsiteX1" fmla="*/ 180626 w 361252"/>
              <a:gd name="connsiteY1" fmla="*/ 72656 h 363281"/>
              <a:gd name="connsiteX2" fmla="*/ 180626 w 361252"/>
              <a:gd name="connsiteY2" fmla="*/ 0 h 363281"/>
              <a:gd name="connsiteX3" fmla="*/ 361252 w 361252"/>
              <a:gd name="connsiteY3" fmla="*/ 181641 h 363281"/>
              <a:gd name="connsiteX4" fmla="*/ 180626 w 361252"/>
              <a:gd name="connsiteY4" fmla="*/ 363281 h 363281"/>
              <a:gd name="connsiteX5" fmla="*/ 180626 w 361252"/>
              <a:gd name="connsiteY5" fmla="*/ 290625 h 363281"/>
              <a:gd name="connsiteX6" fmla="*/ 0 w 361252"/>
              <a:gd name="connsiteY6" fmla="*/ 290625 h 363281"/>
              <a:gd name="connsiteX7" fmla="*/ 0 w 361252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52" h="363281">
                <a:moveTo>
                  <a:pt x="0" y="72656"/>
                </a:moveTo>
                <a:lnTo>
                  <a:pt x="180626" y="72656"/>
                </a:lnTo>
                <a:lnTo>
                  <a:pt x="180626" y="0"/>
                </a:lnTo>
                <a:lnTo>
                  <a:pt x="361252" y="181641"/>
                </a:lnTo>
                <a:lnTo>
                  <a:pt x="180626" y="363281"/>
                </a:lnTo>
                <a:lnTo>
                  <a:pt x="180626" y="290625"/>
                </a:lnTo>
                <a:lnTo>
                  <a:pt x="0" y="290625"/>
                </a:lnTo>
                <a:lnTo>
                  <a:pt x="0" y="7265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-1" tIns="72655" rIns="108376" bIns="7265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21" name="Freeform 20"/>
          <p:cNvSpPr/>
          <p:nvPr/>
        </p:nvSpPr>
        <p:spPr>
          <a:xfrm>
            <a:off x="5257800" y="3562350"/>
            <a:ext cx="2180093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Heterogeneity</a:t>
            </a:r>
            <a:endParaRPr lang="en-US" sz="2000" kern="1200" dirty="0"/>
          </a:p>
        </p:txBody>
      </p:sp>
      <p:sp>
        <p:nvSpPr>
          <p:cNvPr id="22" name="Freeform 21"/>
          <p:cNvSpPr/>
          <p:nvPr/>
        </p:nvSpPr>
        <p:spPr>
          <a:xfrm rot="5400000">
            <a:off x="4067840" y="3533109"/>
            <a:ext cx="914400" cy="363281"/>
          </a:xfrm>
          <a:custGeom>
            <a:avLst/>
            <a:gdLst>
              <a:gd name="connsiteX0" fmla="*/ 0 w 361252"/>
              <a:gd name="connsiteY0" fmla="*/ 72656 h 363281"/>
              <a:gd name="connsiteX1" fmla="*/ 180626 w 361252"/>
              <a:gd name="connsiteY1" fmla="*/ 72656 h 363281"/>
              <a:gd name="connsiteX2" fmla="*/ 180626 w 361252"/>
              <a:gd name="connsiteY2" fmla="*/ 0 h 363281"/>
              <a:gd name="connsiteX3" fmla="*/ 361252 w 361252"/>
              <a:gd name="connsiteY3" fmla="*/ 181641 h 363281"/>
              <a:gd name="connsiteX4" fmla="*/ 180626 w 361252"/>
              <a:gd name="connsiteY4" fmla="*/ 363281 h 363281"/>
              <a:gd name="connsiteX5" fmla="*/ 180626 w 361252"/>
              <a:gd name="connsiteY5" fmla="*/ 290625 h 363281"/>
              <a:gd name="connsiteX6" fmla="*/ 0 w 361252"/>
              <a:gd name="connsiteY6" fmla="*/ 290625 h 363281"/>
              <a:gd name="connsiteX7" fmla="*/ 0 w 361252"/>
              <a:gd name="connsiteY7" fmla="*/ 72656 h 36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52" h="363281">
                <a:moveTo>
                  <a:pt x="0" y="72656"/>
                </a:moveTo>
                <a:lnTo>
                  <a:pt x="180626" y="72656"/>
                </a:lnTo>
                <a:lnTo>
                  <a:pt x="180626" y="0"/>
                </a:lnTo>
                <a:lnTo>
                  <a:pt x="361252" y="181641"/>
                </a:lnTo>
                <a:lnTo>
                  <a:pt x="180626" y="363281"/>
                </a:lnTo>
                <a:lnTo>
                  <a:pt x="180626" y="290625"/>
                </a:lnTo>
                <a:lnTo>
                  <a:pt x="0" y="290625"/>
                </a:lnTo>
                <a:lnTo>
                  <a:pt x="0" y="72656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-1" tIns="72655" rIns="108376" bIns="7265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23" name="Freeform 22"/>
          <p:cNvSpPr/>
          <p:nvPr/>
        </p:nvSpPr>
        <p:spPr>
          <a:xfrm>
            <a:off x="3352800" y="4324350"/>
            <a:ext cx="2438400" cy="426674"/>
          </a:xfrm>
          <a:custGeom>
            <a:avLst/>
            <a:gdLst>
              <a:gd name="connsiteX0" fmla="*/ 0 w 2180093"/>
              <a:gd name="connsiteY0" fmla="*/ 284449 h 568898"/>
              <a:gd name="connsiteX1" fmla="*/ 814815 w 2180093"/>
              <a:gd name="connsiteY1" fmla="*/ 9218 h 568898"/>
              <a:gd name="connsiteX2" fmla="*/ 1090047 w 2180093"/>
              <a:gd name="connsiteY2" fmla="*/ 1 h 568898"/>
              <a:gd name="connsiteX3" fmla="*/ 1365280 w 2180093"/>
              <a:gd name="connsiteY3" fmla="*/ 9218 h 568898"/>
              <a:gd name="connsiteX4" fmla="*/ 2180094 w 2180093"/>
              <a:gd name="connsiteY4" fmla="*/ 284452 h 568898"/>
              <a:gd name="connsiteX5" fmla="*/ 1365279 w 2180093"/>
              <a:gd name="connsiteY5" fmla="*/ 559684 h 568898"/>
              <a:gd name="connsiteX6" fmla="*/ 1090047 w 2180093"/>
              <a:gd name="connsiteY6" fmla="*/ 568901 h 568898"/>
              <a:gd name="connsiteX7" fmla="*/ 814814 w 2180093"/>
              <a:gd name="connsiteY7" fmla="*/ 559684 h 568898"/>
              <a:gd name="connsiteX8" fmla="*/ 0 w 2180093"/>
              <a:gd name="connsiteY8" fmla="*/ 284450 h 568898"/>
              <a:gd name="connsiteX9" fmla="*/ 0 w 2180093"/>
              <a:gd name="connsiteY9" fmla="*/ 284449 h 5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0093" h="568898">
                <a:moveTo>
                  <a:pt x="0" y="284449"/>
                </a:moveTo>
                <a:cubicBezTo>
                  <a:pt x="2" y="155014"/>
                  <a:pt x="334875" y="41900"/>
                  <a:pt x="814815" y="9218"/>
                </a:cubicBezTo>
                <a:cubicBezTo>
                  <a:pt x="904680" y="3099"/>
                  <a:pt x="997173" y="1"/>
                  <a:pt x="1090047" y="1"/>
                </a:cubicBezTo>
                <a:cubicBezTo>
                  <a:pt x="1182921" y="1"/>
                  <a:pt x="1275415" y="3098"/>
                  <a:pt x="1365280" y="9218"/>
                </a:cubicBezTo>
                <a:cubicBezTo>
                  <a:pt x="1845224" y="41900"/>
                  <a:pt x="2180097" y="155016"/>
                  <a:pt x="2180094" y="284452"/>
                </a:cubicBezTo>
                <a:cubicBezTo>
                  <a:pt x="2180094" y="413887"/>
                  <a:pt x="1845221" y="527002"/>
                  <a:pt x="1365279" y="559684"/>
                </a:cubicBezTo>
                <a:cubicBezTo>
                  <a:pt x="1275414" y="565803"/>
                  <a:pt x="1182921" y="568901"/>
                  <a:pt x="1090047" y="568901"/>
                </a:cubicBezTo>
                <a:cubicBezTo>
                  <a:pt x="997173" y="568901"/>
                  <a:pt x="904679" y="565804"/>
                  <a:pt x="814814" y="559684"/>
                </a:cubicBezTo>
                <a:cubicBezTo>
                  <a:pt x="334871" y="527002"/>
                  <a:pt x="-2" y="413886"/>
                  <a:pt x="0" y="284450"/>
                </a:cubicBezTo>
                <a:lnTo>
                  <a:pt x="0" y="284449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344667" tIns="108713" rIns="344667" bIns="10871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Communication</a:t>
            </a:r>
            <a:endParaRPr lang="en-US" sz="2000" kern="1200" dirty="0"/>
          </a:p>
        </p:txBody>
      </p:sp>
      <p:sp>
        <p:nvSpPr>
          <p:cNvPr id="2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3C537C0-9BD9-40EB-BADE-4FE671F46F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1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33400" y="1123950"/>
            <a:ext cx="2895600" cy="381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18000"/>
                </a:schemeClr>
              </a:gs>
              <a:gs pos="35000">
                <a:schemeClr val="accent2">
                  <a:tint val="37000"/>
                  <a:satMod val="300000"/>
                  <a:alpha val="18000"/>
                </a:schemeClr>
              </a:gs>
              <a:gs pos="100000">
                <a:schemeClr val="accent2">
                  <a:tint val="15000"/>
                  <a:satMod val="350000"/>
                  <a:alpha val="1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Goals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6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62000" y="2266950"/>
            <a:ext cx="838200" cy="838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0383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20015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{G}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676400" y="3181350"/>
            <a:ext cx="1295400" cy="1447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17000"/>
                </a:schemeClr>
              </a:gs>
              <a:gs pos="80000">
                <a:schemeClr val="accent1">
                  <a:shade val="93000"/>
                  <a:satMod val="130000"/>
                  <a:alpha val="17000"/>
                </a:schemeClr>
              </a:gs>
              <a:gs pos="100000">
                <a:schemeClr val="accent1">
                  <a:shade val="94000"/>
                  <a:satMod val="135000"/>
                  <a:alpha val="1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31051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{B}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10000" y="971550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composing of large </a:t>
            </a:r>
            <a:r>
              <a:rPr lang="en-US" dirty="0" err="1" smtClean="0"/>
              <a:t>CnC</a:t>
            </a:r>
            <a:r>
              <a:rPr lang="en-US" dirty="0" smtClean="0"/>
              <a:t> application from smaller components</a:t>
            </a:r>
          </a:p>
          <a:p>
            <a:r>
              <a:rPr lang="en-US" dirty="0" smtClean="0"/>
              <a:t>Allow A, B, and G to be specified in separate .</a:t>
            </a:r>
            <a:r>
              <a:rPr lang="en-US" dirty="0" err="1" smtClean="0"/>
              <a:t>cnc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Specify how A, B, and G are connected in separate .</a:t>
            </a:r>
            <a:r>
              <a:rPr lang="en-US" dirty="0" err="1" smtClean="0"/>
              <a:t>comm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Respect the encapsulation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and B shouldn’t know anything about 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 shouldn’t know anything about the implementations of A and B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1885950"/>
            <a:ext cx="7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G.cnc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2571750"/>
            <a:ext cx="69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A.cnc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3638550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B.cnc</a:t>
            </a:r>
            <a:endParaRPr lang="en-US" dirty="0"/>
          </a:p>
        </p:txBody>
      </p:sp>
      <p:cxnSp>
        <p:nvCxnSpPr>
          <p:cNvPr id="25" name="Curved Connector 24"/>
          <p:cNvCxnSpPr/>
          <p:nvPr/>
        </p:nvCxnSpPr>
        <p:spPr>
          <a:xfrm>
            <a:off x="1524000" y="2647950"/>
            <a:ext cx="304800" cy="228600"/>
          </a:xfrm>
          <a:prstGeom prst="curvedConnector3">
            <a:avLst>
              <a:gd name="adj1" fmla="val 536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>
            <a:off x="1600200" y="3409950"/>
            <a:ext cx="3048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647700" y="2990850"/>
            <a:ext cx="457200" cy="228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2514600" y="3105150"/>
            <a:ext cx="457200" cy="304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1295400" y="2952750"/>
            <a:ext cx="838200" cy="5334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0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How inner graph sees its I/O collections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7</a:t>
            </a:fld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2589363" y="3351035"/>
            <a:ext cx="3901386" cy="685800"/>
          </a:xfrm>
          <a:prstGeom prst="bracePair">
            <a:avLst>
              <a:gd name="adj" fmla="val 25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48791" y="3357351"/>
            <a:ext cx="885093" cy="685800"/>
          </a:xfrm>
          <a:prstGeom prst="round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89346" y="3336242"/>
            <a:ext cx="885093" cy="685800"/>
          </a:xfrm>
          <a:prstGeom prst="round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301" y="3471524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553" y="891893"/>
            <a:ext cx="7278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IG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IG</a:t>
            </a:r>
            <a:r>
              <a:rPr lang="en-US" sz="2400" dirty="0" smtClean="0"/>
              <a:t> </a:t>
            </a:r>
            <a:r>
              <a:rPr lang="en-US" sz="2400" dirty="0" smtClean="0"/>
              <a:t>behaves like a </a:t>
            </a:r>
            <a:r>
              <a:rPr lang="en-US" sz="2400" dirty="0" err="1" smtClean="0"/>
              <a:t>CnC</a:t>
            </a:r>
            <a:r>
              <a:rPr lang="en-US" sz="2400" dirty="0" smtClean="0"/>
              <a:t> graph</a:t>
            </a:r>
            <a:r>
              <a:rPr lang="en-US" sz="2400" dirty="0" smtClean="0"/>
              <a:t>. As far as </a:t>
            </a:r>
            <a:r>
              <a:rPr lang="en-US" sz="2400" dirty="0" smtClean="0"/>
              <a:t>{IG} understands, the environment produces parts of [</a:t>
            </a:r>
            <a:r>
              <a:rPr lang="en-US" sz="2400" dirty="0" smtClean="0"/>
              <a:t>X</a:t>
            </a:r>
            <a:r>
              <a:rPr lang="en-US" sz="2400" dirty="0" smtClean="0"/>
              <a:t>] </a:t>
            </a:r>
            <a:r>
              <a:rPr lang="en-US" sz="2400" dirty="0" smtClean="0"/>
              <a:t>and </a:t>
            </a:r>
            <a:r>
              <a:rPr lang="en-US" sz="2400" dirty="0" smtClean="0"/>
              <a:t>consumes parts of </a:t>
            </a:r>
            <a:r>
              <a:rPr lang="en-US" sz="2400" dirty="0" smtClean="0"/>
              <a:t>[</a:t>
            </a:r>
            <a:r>
              <a:rPr lang="en-US" sz="2400" dirty="0"/>
              <a:t>Y</a:t>
            </a:r>
            <a:r>
              <a:rPr lang="en-US" sz="2400" dirty="0" smtClean="0"/>
              <a:t>]. Both [X] and [Y] use collection </a:t>
            </a:r>
            <a:r>
              <a:rPr lang="en-US" sz="2400" dirty="0" smtClean="0"/>
              <a:t>data </a:t>
            </a:r>
            <a:r>
              <a:rPr lang="en-US" sz="2400" dirty="0" smtClean="0"/>
              <a:t>structures </a:t>
            </a:r>
            <a:r>
              <a:rPr lang="en-US" sz="2400" dirty="0" smtClean="0"/>
              <a:t>that </a:t>
            </a:r>
            <a:r>
              <a:rPr lang="en-US" sz="2400" dirty="0" smtClean="0"/>
              <a:t>{IG} </a:t>
            </a:r>
            <a:r>
              <a:rPr lang="en-US" sz="2400" dirty="0" smtClean="0"/>
              <a:t>understands.</a:t>
            </a:r>
            <a:endParaRPr lang="en-US" sz="2400" dirty="0"/>
          </a:p>
        </p:txBody>
      </p:sp>
      <p:cxnSp>
        <p:nvCxnSpPr>
          <p:cNvPr id="3" name="Curved Connector 2"/>
          <p:cNvCxnSpPr>
            <a:endCxn id="9" idx="1"/>
          </p:cNvCxnSpPr>
          <p:nvPr/>
        </p:nvCxnSpPr>
        <p:spPr>
          <a:xfrm>
            <a:off x="2209800" y="3333750"/>
            <a:ext cx="1238991" cy="366501"/>
          </a:xfrm>
          <a:prstGeom prst="curvedConnector3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" idx="3"/>
          </p:cNvCxnSpPr>
          <p:nvPr/>
        </p:nvCxnSpPr>
        <p:spPr>
          <a:xfrm>
            <a:off x="5974439" y="3679142"/>
            <a:ext cx="1112161" cy="416608"/>
          </a:xfrm>
          <a:prstGeom prst="curvedConnector3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rgbClr val="00336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197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How outer graph sees IG’s I/O collections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37C0-9BD9-40EB-BADE-4FE671F46F7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5118" y="3351035"/>
            <a:ext cx="794907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[A]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1530024" y="3693935"/>
            <a:ext cx="1441776" cy="269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ouble Brace 9"/>
          <p:cNvSpPr/>
          <p:nvPr/>
        </p:nvSpPr>
        <p:spPr>
          <a:xfrm>
            <a:off x="2057399" y="3353728"/>
            <a:ext cx="5334001" cy="685800"/>
          </a:xfrm>
          <a:prstGeom prst="bracePair">
            <a:avLst>
              <a:gd name="adj" fmla="val 25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3105150"/>
            <a:ext cx="546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/>
              <a:t>IG</a:t>
            </a:r>
            <a:endParaRPr lang="is-IS" sz="3200" dirty="0" smtClean="0"/>
          </a:p>
          <a:p>
            <a:r>
              <a:rPr lang="is-IS" sz="3200" dirty="0" smtClean="0"/>
              <a:t>…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05553" y="891893"/>
            <a:ext cx="823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G incorporates a graph-like </a:t>
            </a:r>
            <a:r>
              <a:rPr lang="en-US" sz="2400" dirty="0" smtClean="0"/>
              <a:t>inner node </a:t>
            </a:r>
            <a:r>
              <a:rPr lang="en-US" sz="2400" dirty="0" smtClean="0"/>
              <a:t>called </a:t>
            </a:r>
            <a:r>
              <a:rPr lang="en-US" sz="2400" dirty="0" smtClean="0"/>
              <a:t>{IG}</a:t>
            </a:r>
            <a:endParaRPr lang="en-US" sz="2400" dirty="0" smtClean="0"/>
          </a:p>
          <a:p>
            <a:r>
              <a:rPr lang="en-US" sz="2400" dirty="0" smtClean="0"/>
              <a:t>As far as G is </a:t>
            </a:r>
            <a:r>
              <a:rPr lang="en-US" sz="2400" dirty="0" smtClean="0"/>
              <a:t>concerned, IG consumes [A] </a:t>
            </a:r>
            <a:r>
              <a:rPr lang="en-US" sz="2400" dirty="0" smtClean="0"/>
              <a:t>and produces </a:t>
            </a:r>
            <a:r>
              <a:rPr lang="en-US" sz="2400" dirty="0" smtClean="0"/>
              <a:t>[B]</a:t>
            </a:r>
            <a:endParaRPr lang="en-US" sz="2400" dirty="0" smtClean="0"/>
          </a:p>
          <a:p>
            <a:r>
              <a:rPr lang="en-US" sz="2400" dirty="0" smtClean="0"/>
              <a:t>Both [A] and [B] use </a:t>
            </a:r>
            <a:r>
              <a:rPr lang="en-US" sz="2400" dirty="0" smtClean="0"/>
              <a:t>a collection data structure that G understands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6934200" y="3721906"/>
            <a:ext cx="774557" cy="309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708757" y="3409950"/>
            <a:ext cx="794907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[B]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3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30320</TotalTime>
  <Words>2159</Words>
  <Application>Microsoft Macintosh PowerPoint</Application>
  <PresentationFormat>On-screen Show (16:9)</PresentationFormat>
  <Paragraphs>369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Zoran Budimlic</cp:lastModifiedBy>
  <cp:revision>1070</cp:revision>
  <cp:lastPrinted>2015-09-07T20:03:26Z</cp:lastPrinted>
  <dcterms:created xsi:type="dcterms:W3CDTF">2015-01-17T00:34:39Z</dcterms:created>
  <dcterms:modified xsi:type="dcterms:W3CDTF">2016-09-27T17:37:59Z</dcterms:modified>
</cp:coreProperties>
</file>