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6FEF334-E770-403B-8685-EEDDF646E6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1FF434-B909-4BBE-BEEA-CF87AD0D81FB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EA05D-B7A6-48CD-A554-9556C2814B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6479"/>
        <p:guide pos="430"/>
        <p:guide pos="113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a952b11f1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시스템 이해의 용이성, 요구기능 구현의 정확성 및 유지관리 방안에 관한 품질요구사항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전체적인 프로젝트 수행 인력 및 일정에 관한 프로젝트 관리 요구사항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하자보수 및 비상대응에 관한 프로젝트 지원 요구사항 등을 제시하였습니다</a:t>
            </a:r>
            <a:endParaRPr/>
          </a:p>
        </p:txBody>
      </p:sp>
      <p:sp>
        <p:nvSpPr>
          <p:cNvPr id="253" name="Google Shape;253;g25a952b11f1_2_6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a952b11f1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시스템 장비, 인프라 성능, 보안 등의 핵심 3가지 요구사항에 관한 계획만 설명드릴 예정이며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다른 요구사항에 관한 저희에 상세 계획은 보고서를 통해 확인해보시면 되겠습니다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요구사항 코드 ECR-001 도입장비 공통 관련 계획을 가져왔는데요 요구하신 단종이 되지 않았고 기존 환경과의 호환성을 고려하며 저희가 구성할 네트워크 인프라에 적합한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성능을 가진 장비들로 도입할 계획입니다. 오른쪽은 해당 내용중 L3 Switch관련 자료입니다.  </a:t>
            </a:r>
            <a:endParaRPr/>
          </a:p>
        </p:txBody>
      </p:sp>
      <p:sp>
        <p:nvSpPr>
          <p:cNvPr id="266" name="Google Shape;266;g25a952b11f1_2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a952b11f1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HSRP(VLAN별로?), GLBP</a:t>
            </a:r>
            <a:endParaRPr/>
          </a:p>
        </p:txBody>
      </p:sp>
      <p:sp>
        <p:nvSpPr>
          <p:cNvPr id="288" name="Google Shape;288;g25a952b11f1_2_1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a952b11f1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8" name="Google Shape;308;g25a952b11f1_2_1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a952b11f1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본사 지사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본사 지사별 서버 구축 계획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본사와 지사의 간략한 구성도입니다.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지사와 본사의 핵심 부분은 안정성을 높이기위해 이중화로 구성하였고 외부와의 통신은 NAT통신을 사용해 진행됩니다.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로그 및 고객 데이터와 같이 핵심 데이터들을 보안성을 높이기 위해 본사에 전송 시 VPN기술을 사용하여 데이터를 안전하게 전송합니다.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VPN을 어떻게 구성할 것인가?</a:t>
            </a: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en-US"/>
              <a:t>기본적으로 ASA 및 Router에서 지원하는 IPsec프로토콜을 사용할 예정이다. Site to site방식을 통해 만들 예정이며 esp방식으로 암호화를 하여 데이터를 더 안전하게 운반할 수 있도록 할 예정이다.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패킷필터링(TCP/IP) : 라우터에서 라우팅 외 다른 기능들을 사용하지 않고 온전히 라우팅만을 할 수 있어 라우터의 부하를 줄여줄 수 있다. 추후의 필요성이 있을 시 다른 보안적적 기능들 또한 사용할 수 있다.</a:t>
            </a:r>
            <a:endParaRPr/>
          </a:p>
        </p:txBody>
      </p:sp>
      <p:sp>
        <p:nvSpPr>
          <p:cNvPr id="330" name="Google Shape;330;g25a952b11f1_2_1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a952b11f1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본사의 인프라 구성도입니다.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먼저 Core부분에는 IP, Port의 정책과 VPN기술에 이용될 방화벽이 존재합니다.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본사 전체의 네트워크를 감당하기 위해 Core부분또한 이중화를 통해 구성하였습니다.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Backbone은 본사의 내부 트래픽이 가장 많이 지나가는 구간이며 </a:t>
            </a:r>
            <a:r>
              <a:rPr lang="en-US">
                <a:solidFill>
                  <a:schemeClr val="dk1"/>
                </a:solidFill>
              </a:rPr>
              <a:t>Backbone</a:t>
            </a:r>
            <a:r>
              <a:rPr lang="en-US"/>
              <a:t> L3 Swtich를 사용하여 구성하였습니다.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해당 스위치들엔 다양한 서버들이 물려있는데 홈페이지 주소를 찾아주거나 특정 페이지의 접근을 막는 DNS서버, 웹페이지를 관리하고 해당 데이터베이스를 보관하는 Web서버와 DB서버, 부서 및 개인의 파일을 관리하는 서버인 FTP, 네트워크 장비와 서버들의 로그를 기록하는 로그서버등이 배치되어 있습니다.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Backbone 구간에는 많은 트래픽이 몰리므로 트래픽을 분산시켜 고가용성을 유지시킬 수 있는 HSRP, GLBP를 사용할 예정입니다.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분배 구간과 Access구간은 연결 회선이 너무 많아 따로 보여드리겠습니다. 우선 분배 구간은은 L3 Switch가 각 층마다 배치되어있습니다. DHCP와 CA서버와 같이 필요하지만 많이 접근하지는 않는 시스템 또한 해당 구간에 배치되어있습니다.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L3 Switch 역시 Bacbone Swtich와 이중화가 되어있음으로 안전성을 향상시켰습니다.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Access 계층은 6개의층에 각 층마다 50명의 인원을 기준으로 5대의 Swtich를 설치하였습니다.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같은 층이더라도 타 부서가 존재하기에 부서별로 VLAN을 나눠 네트워크를 분리하였습니다.</a:t>
            </a:r>
            <a:endParaRPr/>
          </a:p>
        </p:txBody>
      </p:sp>
      <p:sp>
        <p:nvSpPr>
          <p:cNvPr id="341" name="Google Shape;341;g25a952b11f1_2_1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a952b11f1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다음은 지사의 인프라 구성도입니다.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먼저 지사는 Public network와 Private network를 구별하기 위해 Core부분에 라우터를 설치하였고 해당 라우터에서 NAT와 VPN기능을 제공할 예정입니다.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Backbone은 본사와 마찬가지로 이중화를 통해 안정성을 향상시켰습니다.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지사의 Server는 사원들이 사용 할 파일 서버인 FTP서버, 네트워크 장비들의 로그를 저장하는 로그서버, 네트워크를 분배하고 관리하는 DHCP서버로 구성되어 있습니다.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Access계층에는 총 2개의 층을 기준으로 각 층마다 5개의 Swtich를 설치하였습니다.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0" name="Google Shape;360;g25a952b11f1_2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a952b11f1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다음은 사업 예산입니다.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총 40억의 사업 예산 중 사옥별로 필요한 순수 장비값은 21억 8천만원으로 책정하였습니다. 이는 전체 예산 중 약 55%의 비율로 남은 사업비는 설계비, 감리비, 시공비, 인건비 등으로 소요될 예정입니다.</a:t>
            </a:r>
            <a:endParaRPr/>
          </a:p>
        </p:txBody>
      </p:sp>
      <p:sp>
        <p:nvSpPr>
          <p:cNvPr id="372" name="Google Shape;372;g25a952b11f1_5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a952b11f1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일정 및 추진체계도입니다.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저희 주식회사 NAT창선은 계약일로부터 검수 및 인계까지 다음과 같은 일정을 토대로 인프라 구축을 계획하여 기간 내 사업완료에 목적을 두고 있으며 추진체계도는 다음과 같습니다.</a:t>
            </a:r>
            <a:endParaRPr/>
          </a:p>
        </p:txBody>
      </p:sp>
      <p:sp>
        <p:nvSpPr>
          <p:cNvPr id="387" name="Google Shape;387;g25a952b11f1_4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기대효과입니다.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먼저 네트워킹에서 발생하는 이슈와 특이사항들을 로그서버로 모아둠으로써 네트워크에서의 이벤트 및 이슈사항을 확인하고 점검할 수 있습니다.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지사에서 고객데이터 등 중요한 정보들을 본사로 전송하거나 저장할 때 VPN, FTPS등과같은 보안적 프로토콜을 사용하여 통신하기때문에 안정적인 데이터의 보관 및 처리가 가능하게됩니다.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네트워크의 상태를 주기적으로 체크 해 네트워크 경로의 장애가 발생할 경우 라우팅 경로를 변경하여 네트워크 장애에 즉각적인 반응을 할 수 있습니다. 또한 해당 장애의 발생 시점과 위치를 로그데이터로 남겨 추후 점검 및 패치가 수월하도록 계획하였습니다.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NAT기능을 사용함으로써 기본적으로 외부와 내부 네트워크의 안정성 또한 고려하였습니다.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부서별 vlan을 다르게 설정함으로써 해당 부서끼리의 관리가 수월해질 것으로 예상됩니다.</a:t>
            </a:r>
            <a:endParaRPr/>
          </a:p>
        </p:txBody>
      </p:sp>
      <p:sp>
        <p:nvSpPr>
          <p:cNvPr id="402" name="Google Shape;402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4" name="Google Shape;10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이상으로 발표를 마치겠습니다. 감사합니다!^^</a:t>
            </a:r>
            <a:endParaRPr/>
          </a:p>
        </p:txBody>
      </p:sp>
      <p:sp>
        <p:nvSpPr>
          <p:cNvPr id="416" name="Google Shape;416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저희 회사에 대해 간단하게 소개하고 넘어가겠습니다~ 저희 NAT창선 Networks는 고객사의 요청에 따른 네트워크 인프라 구축 및 유지보수를 서비스하는 회사이무니다.</a:t>
            </a:r>
            <a:endParaRPr/>
          </a:p>
        </p:txBody>
      </p:sp>
      <p:sp>
        <p:nvSpPr>
          <p:cNvPr id="128" name="Google Shape;128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a952b11f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저는 보노보노입니다</a:t>
            </a:r>
            <a:endParaRPr/>
          </a:p>
        </p:txBody>
      </p:sp>
      <p:sp>
        <p:nvSpPr>
          <p:cNvPr id="141" name="Google Shape;141;g25a952b11f1_1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a952b11f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인프라 기술 1팀은 인프라 구축 솔루션 제공을 담당하고 있으며 네트워크 및 서버 인프라 구축 관리/감독에 나창선 팀장, 네트워크 설계 및 보안에 주세윤 엔지니어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마지막으로 서버 설계 및 보안을 담당하는 조하랑 엔지니어로 구성되어있습니다</a:t>
            </a:r>
            <a:endParaRPr/>
          </a:p>
        </p:txBody>
      </p:sp>
      <p:sp>
        <p:nvSpPr>
          <p:cNvPr id="164" name="Google Shape;164;g25a952b11f1_2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a952b11f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인프라 기술 2팀에는 현재 프로젝트 리더로 프로젝트 관리 및 검수와 문서 관리를 담당하고 있는 정충호님이 계십니다</a:t>
            </a:r>
            <a:endParaRPr/>
          </a:p>
        </p:txBody>
      </p:sp>
      <p:sp>
        <p:nvSpPr>
          <p:cNvPr id="189" name="Google Shape;189;g25a952b11f1_3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a952b11f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더 본 코리아의 제안은 다음과 같습니다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더 본 코리아 소속 나마을식당의 매출이 140억원에서 196억원으로 작년 대비 약 40%증가함에 따라 사업이 확장되었고, 이에 따라 신규 건물이 증축되었습니다.  더 본 코리아에서는 나마을식당 본사 건물과 서울,경기 지역 지사에 대한 네트워크 인프라 구축을 제안해 왔으며  기한은 2023년 7월 20일 부터 2023년 8월 2일 총 10일의 기한을 요구하고 있습니다</a:t>
            </a:r>
            <a:endParaRPr/>
          </a:p>
        </p:txBody>
      </p:sp>
      <p:sp>
        <p:nvSpPr>
          <p:cNvPr id="204" name="Google Shape;204;g25a952b11f1_2_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2안—----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안전한 통신 , 장애복구를 통한 지속서비스, 정보보안, 데이터 보관 및 관리 등의 요구사항을 제시하였는데 뒤에 상세 요구사항 정리를 통해 자세히 설명드리겠습니다</a:t>
            </a:r>
            <a:endParaRPr/>
          </a:p>
        </p:txBody>
      </p:sp>
      <p:sp>
        <p:nvSpPr>
          <p:cNvPr id="225" name="Google Shape;225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a952b11f1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상세 요구사항 정리입니다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도입장비 공통 사항과 시스템 구축 서버 규격 요구사항 등에 관한 시스템 장비 구성 요구사항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인프라 구축/기능의 성능 요구사항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인프라 테스트에 관한 요구사항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네트워크 및 서버 설계 시 준수해야하는 보안적 요구사항과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 </a:t>
            </a:r>
            <a:endParaRPr/>
          </a:p>
        </p:txBody>
      </p:sp>
      <p:sp>
        <p:nvSpPr>
          <p:cNvPr id="241" name="Google Shape;241;g25a952b11f1_2_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.png"  /><Relationship Id="rId4" Type="http://schemas.openxmlformats.org/officeDocument/2006/relationships/image" Target="../media/image7.png"  /><Relationship Id="rId5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.png"  /><Relationship Id="rId4" Type="http://schemas.openxmlformats.org/officeDocument/2006/relationships/image" Target="../media/image19.png"  /><Relationship Id="rId5" Type="http://schemas.openxmlformats.org/officeDocument/2006/relationships/image" Target="../media/image7.png"  /><Relationship Id="rId6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.png"  /><Relationship Id="rId4" Type="http://schemas.openxmlformats.org/officeDocument/2006/relationships/image" Target="../media/image19.png"  /><Relationship Id="rId5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.png"  /><Relationship Id="rId4" Type="http://schemas.openxmlformats.org/officeDocument/2006/relationships/image" Target="../media/image19.png"  /><Relationship Id="rId5" Type="http://schemas.openxmlformats.org/officeDocument/2006/relationships/image" Target="../media/image7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.png"  /><Relationship Id="rId4" Type="http://schemas.openxmlformats.org/officeDocument/2006/relationships/image" Target="../media/image19.png"  /><Relationship Id="rId5" Type="http://schemas.openxmlformats.org/officeDocument/2006/relationships/image" Target="../media/image2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.png"  /><Relationship Id="rId4" Type="http://schemas.openxmlformats.org/officeDocument/2006/relationships/image" Target="../media/image19.png"  /><Relationship Id="rId5" Type="http://schemas.openxmlformats.org/officeDocument/2006/relationships/image" Target="../media/image25.jpeg"  /><Relationship Id="rId6" Type="http://schemas.openxmlformats.org/officeDocument/2006/relationships/image" Target="../media/image26.jpeg"  /><Relationship Id="rId7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.png"  /><Relationship Id="rId4" Type="http://schemas.openxmlformats.org/officeDocument/2006/relationships/image" Target="../media/image19.png"  /><Relationship Id="rId5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.png"  /><Relationship Id="rId4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9.png"  /><Relationship Id="rId4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Relationship Id="rId5" Type="http://schemas.openxmlformats.org/officeDocument/2006/relationships/image" Target="../media/image4.png"  /><Relationship Id="rId6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.png"  /><Relationship Id="rId4" Type="http://schemas.openxmlformats.org/officeDocument/2006/relationships/image" Target="../media/image31.png"  /><Relationship Id="rId5" Type="http://schemas.openxmlformats.org/officeDocument/2006/relationships/image" Target="../media/image9.png"  /><Relationship Id="rId6" Type="http://schemas.openxmlformats.org/officeDocument/2006/relationships/image" Target="../media/image4.png"  /><Relationship Id="rId7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Relationship Id="rId5" Type="http://schemas.openxmlformats.org/officeDocument/2006/relationships/image" Target="../media/image9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Relationship Id="rId5" Type="http://schemas.openxmlformats.org/officeDocument/2006/relationships/image" Target="../media/image4.png"  /><Relationship Id="rId6" Type="http://schemas.openxmlformats.org/officeDocument/2006/relationships/image" Target="../media/image10.png"  /><Relationship Id="rId7" Type="http://schemas.openxmlformats.org/officeDocument/2006/relationships/hyperlink" Target="mailto:vldkdn132@naver.com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Relationship Id="rId5" Type="http://schemas.openxmlformats.org/officeDocument/2006/relationships/image" Target="../media/image4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Relationship Id="rId5" Type="http://schemas.openxmlformats.org/officeDocument/2006/relationships/image" Target="../media/image4.png"  /><Relationship Id="rId6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Relationship Id="rId5" Type="http://schemas.openxmlformats.org/officeDocument/2006/relationships/image" Target="../media/image4.png"  /><Relationship Id="rId6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Relationship Id="rId4" Type="http://schemas.openxmlformats.org/officeDocument/2006/relationships/image" Target="../media/image9.png"  /><Relationship Id="rId5" Type="http://schemas.openxmlformats.org/officeDocument/2006/relationships/image" Target="../media/image9.png"  /><Relationship Id="rId6" Type="http://schemas.openxmlformats.org/officeDocument/2006/relationships/image" Target="../media/image4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png"  /><Relationship Id="rId4" Type="http://schemas.openxmlformats.org/officeDocument/2006/relationships/image" Target="../media/image7.png"  /><Relationship Id="rId5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31062" l="0" r="1446" t="1350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905495" y="1315441"/>
            <a:ext cx="9009410" cy="6082798"/>
          </a:xfrm>
          <a:custGeom>
            <a:rect b="b" l="l" r="r" t="t"/>
            <a:pathLst>
              <a:path extrusionOk="0" h="2219021" w="3286657">
                <a:moveTo>
                  <a:pt x="0" y="0"/>
                </a:moveTo>
                <a:lnTo>
                  <a:pt x="3286657" y="0"/>
                </a:lnTo>
                <a:lnTo>
                  <a:pt x="3286657" y="2219021"/>
                </a:lnTo>
                <a:lnTo>
                  <a:pt x="0" y="22190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0261150" y="1315441"/>
            <a:ext cx="7087021" cy="7701883"/>
          </a:xfrm>
          <a:custGeom>
            <a:rect b="b" l="l" r="r" t="t"/>
            <a:pathLst>
              <a:path extrusionOk="0" h="2809668" w="2585364">
                <a:moveTo>
                  <a:pt x="0" y="0"/>
                </a:moveTo>
                <a:lnTo>
                  <a:pt x="2585364" y="0"/>
                </a:lnTo>
                <a:lnTo>
                  <a:pt x="2585364" y="2809668"/>
                </a:lnTo>
                <a:lnTo>
                  <a:pt x="0" y="28096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87" name="Google Shape;87;p1"/>
          <p:cNvGrpSpPr/>
          <p:nvPr/>
        </p:nvGrpSpPr>
        <p:grpSpPr>
          <a:xfrm>
            <a:off x="4765643" y="8090431"/>
            <a:ext cx="5149262" cy="926893"/>
            <a:chOff x="0" y="0"/>
            <a:chExt cx="6865682" cy="1235858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6865682" cy="1235858"/>
            </a:xfrm>
            <a:custGeom>
              <a:rect b="b" l="l" r="r" t="t"/>
              <a:pathLst>
                <a:path extrusionOk="0" h="338133" w="1878465">
                  <a:moveTo>
                    <a:pt x="0" y="0"/>
                  </a:moveTo>
                  <a:lnTo>
                    <a:pt x="1878465" y="0"/>
                  </a:lnTo>
                  <a:lnTo>
                    <a:pt x="1878465" y="338133"/>
                  </a:lnTo>
                  <a:lnTo>
                    <a:pt x="0" y="338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9" name="Google Shape;89;p1"/>
            <p:cNvSpPr/>
            <p:nvPr/>
          </p:nvSpPr>
          <p:spPr>
            <a:xfrm>
              <a:off x="408587" y="418989"/>
              <a:ext cx="450823" cy="450823"/>
            </a:xfrm>
            <a:custGeom>
              <a:rect b="b" l="l" r="r" t="t"/>
              <a:pathLst>
                <a:path extrusionOk="0" h="450823" w="450823">
                  <a:moveTo>
                    <a:pt x="0" y="0"/>
                  </a:moveTo>
                  <a:lnTo>
                    <a:pt x="450822" y="0"/>
                  </a:lnTo>
                  <a:lnTo>
                    <a:pt x="450822" y="450823"/>
                  </a:lnTo>
                  <a:lnTo>
                    <a:pt x="0" y="4508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1142357" y="395890"/>
              <a:ext cx="5432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99">
                  <a:latin typeface="Calibri"/>
                  <a:ea typeface="Calibri"/>
                  <a:cs typeface="Calibri"/>
                  <a:sym typeface="Calibri"/>
                </a:rPr>
                <a:t>발표자 : (PM) 김태현</a:t>
              </a:r>
              <a:endParaRPr/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0692016" y="4401714"/>
            <a:ext cx="6225288" cy="3893634"/>
          </a:xfrm>
          <a:custGeom>
            <a:rect b="b" l="l" r="r" t="t"/>
            <a:pathLst>
              <a:path extrusionOk="0" h="3893634" w="6225288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16100246" y="3001723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-203414">
            <a:off x="11173930" y="3499519"/>
            <a:ext cx="321948" cy="461574"/>
          </a:xfrm>
          <a:custGeom>
            <a:rect b="b" l="l" r="r" t="t"/>
            <a:pathLst>
              <a:path extrusionOk="0"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4" name="Google Shape;94;p1"/>
          <p:cNvGrpSpPr/>
          <p:nvPr/>
        </p:nvGrpSpPr>
        <p:grpSpPr>
          <a:xfrm>
            <a:off x="887383" y="8090431"/>
            <a:ext cx="3544063" cy="926907"/>
            <a:chOff x="0" y="0"/>
            <a:chExt cx="4725418" cy="1235876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4725418" cy="1235876"/>
            </a:xfrm>
            <a:custGeom>
              <a:rect b="b" l="l" r="r" t="t"/>
              <a:pathLst>
                <a:path extrusionOk="0" h="338133" w="1292864">
                  <a:moveTo>
                    <a:pt x="0" y="0"/>
                  </a:moveTo>
                  <a:lnTo>
                    <a:pt x="1292864" y="0"/>
                  </a:lnTo>
                  <a:lnTo>
                    <a:pt x="1292864" y="338133"/>
                  </a:lnTo>
                  <a:lnTo>
                    <a:pt x="0" y="338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6" name="Google Shape;96;p1"/>
            <p:cNvSpPr txBox="1"/>
            <p:nvPr/>
          </p:nvSpPr>
          <p:spPr>
            <a:xfrm>
              <a:off x="1583848" y="427852"/>
              <a:ext cx="2836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4">
                  <a:latin typeface="Calibri"/>
                  <a:ea typeface="Calibri"/>
                  <a:cs typeface="Calibri"/>
                  <a:sym typeface="Calibri"/>
                </a:rPr>
                <a:t>(주) NAT창선 Networks</a:t>
              </a:r>
              <a:endParaRPr sz="1600"/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12690344" y="1991652"/>
            <a:ext cx="2228632" cy="1815322"/>
          </a:xfrm>
          <a:custGeom>
            <a:rect b="b" l="l" r="r" t="t"/>
            <a:pathLst>
              <a:path extrusionOk="0" h="1815322" w="222863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8" name="Google Shape;98;p1"/>
          <p:cNvGrpSpPr/>
          <p:nvPr/>
        </p:nvGrpSpPr>
        <p:grpSpPr>
          <a:xfrm>
            <a:off x="1437029" y="3357853"/>
            <a:ext cx="7946374" cy="3048978"/>
            <a:chOff x="-67" y="1682264"/>
            <a:chExt cx="10595167" cy="4065305"/>
          </a:xfrm>
        </p:grpSpPr>
        <p:sp>
          <p:nvSpPr>
            <p:cNvPr id="99" name="Google Shape;99;p1"/>
            <p:cNvSpPr txBox="1"/>
            <p:nvPr/>
          </p:nvSpPr>
          <p:spPr>
            <a:xfrm>
              <a:off x="-67" y="1682264"/>
              <a:ext cx="10595100" cy="26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9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나마을식당 신규 </a:t>
              </a:r>
              <a:endParaRPr b="1" sz="59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9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인프라 구축 사업계획서</a:t>
              </a:r>
              <a:endParaRPr b="1" sz="59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0" y="5460169"/>
              <a:ext cx="10595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" name="Google Shape;101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9851" y="8193864"/>
            <a:ext cx="1021199" cy="7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25a952b11f1_2_61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5a952b11f1_2_61"/>
          <p:cNvSpPr/>
          <p:nvPr/>
        </p:nvSpPr>
        <p:spPr>
          <a:xfrm>
            <a:off x="905500" y="1601379"/>
            <a:ext cx="16437696" cy="7438832"/>
          </a:xfrm>
          <a:custGeom>
            <a:rect b="b" l="l" r="r" t="t"/>
            <a:pathLst>
              <a:path extrusionOk="0" h="340879" w="5999159">
                <a:moveTo>
                  <a:pt x="0" y="0"/>
                </a:moveTo>
                <a:lnTo>
                  <a:pt x="5999159" y="0"/>
                </a:lnTo>
                <a:lnTo>
                  <a:pt x="5999159" y="340879"/>
                </a:lnTo>
                <a:lnTo>
                  <a:pt x="0" y="340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7" name="Google Shape;257;g25a952b11f1_2_61"/>
          <p:cNvSpPr/>
          <p:nvPr/>
        </p:nvSpPr>
        <p:spPr>
          <a:xfrm>
            <a:off x="905495" y="333044"/>
            <a:ext cx="16437696" cy="934008"/>
          </a:xfrm>
          <a:custGeom>
            <a:rect b="b" l="l" r="r" t="t"/>
            <a:pathLst>
              <a:path extrusionOk="0" h="340879" w="5999159">
                <a:moveTo>
                  <a:pt x="0" y="0"/>
                </a:moveTo>
                <a:lnTo>
                  <a:pt x="5999159" y="0"/>
                </a:lnTo>
                <a:lnTo>
                  <a:pt x="5999159" y="340879"/>
                </a:lnTo>
                <a:lnTo>
                  <a:pt x="0" y="340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8" name="Google Shape;258;g25a952b11f1_2_61"/>
          <p:cNvSpPr txBox="1"/>
          <p:nvPr/>
        </p:nvSpPr>
        <p:spPr>
          <a:xfrm>
            <a:off x="1768754" y="446165"/>
            <a:ext cx="14750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99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요구사항 정리</a:t>
            </a:r>
            <a:endParaRPr b="1"/>
          </a:p>
        </p:txBody>
      </p:sp>
      <p:sp>
        <p:nvSpPr>
          <p:cNvPr id="259" name="Google Shape;259;g25a952b11f1_2_61"/>
          <p:cNvSpPr/>
          <p:nvPr/>
        </p:nvSpPr>
        <p:spPr>
          <a:xfrm>
            <a:off x="7358414" y="9374552"/>
            <a:ext cx="3539159" cy="617217"/>
          </a:xfrm>
          <a:custGeom>
            <a:rect b="b" l="l" r="r" t="t"/>
            <a:pathLst>
              <a:path extrusionOk="0" h="225159" w="1291075">
                <a:moveTo>
                  <a:pt x="0" y="0"/>
                </a:moveTo>
                <a:lnTo>
                  <a:pt x="1291075" y="0"/>
                </a:lnTo>
                <a:lnTo>
                  <a:pt x="1291075" y="225159"/>
                </a:lnTo>
                <a:lnTo>
                  <a:pt x="0" y="225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0" name="Google Shape;260;g25a952b11f1_2_61"/>
          <p:cNvSpPr/>
          <p:nvPr/>
        </p:nvSpPr>
        <p:spPr>
          <a:xfrm rot="-275120">
            <a:off x="13223050" y="8600341"/>
            <a:ext cx="5872738" cy="1847242"/>
          </a:xfrm>
          <a:custGeom>
            <a:rect b="b" l="l" r="r" t="t"/>
            <a:pathLst>
              <a:path extrusionOk="0"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g25a952b11f1_2_61"/>
          <p:cNvSpPr/>
          <p:nvPr/>
        </p:nvSpPr>
        <p:spPr>
          <a:xfrm>
            <a:off x="17609762" y="7735400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g25a952b11f1_2_61"/>
          <p:cNvSpPr/>
          <p:nvPr/>
        </p:nvSpPr>
        <p:spPr>
          <a:xfrm>
            <a:off x="243671" y="950893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263" name="Google Shape;263;g25a952b11f1_2_61"/>
          <p:cNvGraphicFramePr/>
          <p:nvPr/>
        </p:nvGraphicFramePr>
        <p:xfrm>
          <a:off x="2128538" y="206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{391FF434-B909-4BBE-BEEA-CF87AD0D81FB}</a:tableStyleId>
              </a:tblPr>
              <a:tblGrid>
                <a:gridCol w="4967100"/>
                <a:gridCol w="7015450"/>
                <a:gridCol w="2048325"/>
              </a:tblGrid>
              <a:tr h="9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구분</a:t>
                      </a:r>
                      <a:endParaRPr b="1" sz="24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요구사항 명칭</a:t>
                      </a:r>
                      <a:endParaRPr b="1" sz="24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5414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품질요구사항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(QUR, Quality Requirement)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시스템 이해의 용이성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BFD"/>
                    </a:solidFill>
                  </a:tcPr>
                </a:tc>
                <a:tc hMerge="1"/>
              </a:tr>
              <a:tr h="541425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요구기능 구현의 정확성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541425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유지관리 방안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5850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관리 요구사항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(PMR, Project Management 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Requirement)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F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참여인력 자격요건 및 인력관리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585075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일정 관리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585075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리스크 관리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585075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사업수행 일반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162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지원 요구사항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(PSR, Project Support  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Requirement)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하자보수 및 비상대응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BFD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5a952b11f1_2_76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5a952b11f1_2_76"/>
          <p:cNvSpPr/>
          <p:nvPr/>
        </p:nvSpPr>
        <p:spPr>
          <a:xfrm>
            <a:off x="905495" y="657204"/>
            <a:ext cx="16438000" cy="1905678"/>
          </a:xfrm>
          <a:custGeom>
            <a:rect b="b" l="l" r="r" t="t"/>
            <a:pathLst>
              <a:path extrusionOk="0" h="695503" w="5999270">
                <a:moveTo>
                  <a:pt x="0" y="0"/>
                </a:moveTo>
                <a:lnTo>
                  <a:pt x="5999270" y="0"/>
                </a:lnTo>
                <a:lnTo>
                  <a:pt x="5999270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Google Shape;270;g25a952b11f1_2_76"/>
          <p:cNvSpPr/>
          <p:nvPr/>
        </p:nvSpPr>
        <p:spPr>
          <a:xfrm>
            <a:off x="9625957" y="2915205"/>
            <a:ext cx="7721380" cy="5766201"/>
          </a:xfrm>
          <a:custGeom>
            <a:rect b="b" l="l" r="r" t="t"/>
            <a:pathLst>
              <a:path extrusionOk="0" h="2104453" w="2818022">
                <a:moveTo>
                  <a:pt x="0" y="0"/>
                </a:moveTo>
                <a:lnTo>
                  <a:pt x="2818022" y="0"/>
                </a:lnTo>
                <a:lnTo>
                  <a:pt x="2818022" y="2104453"/>
                </a:lnTo>
                <a:lnTo>
                  <a:pt x="0" y="21044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1" name="Google Shape;271;g25a952b11f1_2_76"/>
          <p:cNvSpPr/>
          <p:nvPr/>
        </p:nvSpPr>
        <p:spPr>
          <a:xfrm>
            <a:off x="905494" y="2916480"/>
            <a:ext cx="8354583" cy="5766201"/>
          </a:xfrm>
          <a:custGeom>
            <a:rect b="b" l="l" r="r" t="t"/>
            <a:pathLst>
              <a:path extrusionOk="0" h="2104453" w="3049118">
                <a:moveTo>
                  <a:pt x="0" y="0"/>
                </a:moveTo>
                <a:lnTo>
                  <a:pt x="3049118" y="0"/>
                </a:lnTo>
                <a:lnTo>
                  <a:pt x="3049118" y="2104453"/>
                </a:lnTo>
                <a:lnTo>
                  <a:pt x="0" y="21044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2" name="Google Shape;272;g25a952b11f1_2_76"/>
          <p:cNvSpPr/>
          <p:nvPr/>
        </p:nvSpPr>
        <p:spPr>
          <a:xfrm>
            <a:off x="9909172" y="323500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5a952b11f1_2_76"/>
          <p:cNvSpPr/>
          <p:nvPr/>
        </p:nvSpPr>
        <p:spPr>
          <a:xfrm>
            <a:off x="10055851" y="7995212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5a952b11f1_2_76"/>
          <p:cNvSpPr txBox="1"/>
          <p:nvPr/>
        </p:nvSpPr>
        <p:spPr>
          <a:xfrm>
            <a:off x="3343782" y="915172"/>
            <a:ext cx="1160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사업 추진 계획</a:t>
            </a: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75" name="Google Shape;275;g25a952b11f1_2_76"/>
          <p:cNvSpPr/>
          <p:nvPr/>
        </p:nvSpPr>
        <p:spPr>
          <a:xfrm>
            <a:off x="-1276562" y="-156776"/>
            <a:ext cx="6732164" cy="1627960"/>
          </a:xfrm>
          <a:custGeom>
            <a:rect b="b" l="l" r="r" t="t"/>
            <a:pathLst>
              <a:path extrusionOk="0"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g25a952b11f1_2_76"/>
          <p:cNvSpPr/>
          <p:nvPr/>
        </p:nvSpPr>
        <p:spPr>
          <a:xfrm rot="-275120">
            <a:off x="13185637" y="8433233"/>
            <a:ext cx="5872738" cy="1847242"/>
          </a:xfrm>
          <a:custGeom>
            <a:rect b="b" l="l" r="r" t="t"/>
            <a:pathLst>
              <a:path extrusionOk="0"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7" name="Google Shape;277;g25a952b11f1_2_76"/>
          <p:cNvGrpSpPr/>
          <p:nvPr/>
        </p:nvGrpSpPr>
        <p:grpSpPr>
          <a:xfrm>
            <a:off x="1606885" y="3545983"/>
            <a:ext cx="6837750" cy="4263455"/>
            <a:chOff x="0" y="-47625"/>
            <a:chExt cx="9117000" cy="5684606"/>
          </a:xfrm>
        </p:grpSpPr>
        <p:sp>
          <p:nvSpPr>
            <p:cNvPr id="278" name="Google Shape;278;g25a952b11f1_2_76"/>
            <p:cNvSpPr txBox="1"/>
            <p:nvPr/>
          </p:nvSpPr>
          <p:spPr>
            <a:xfrm>
              <a:off x="0" y="2763881"/>
              <a:ext cx="8964900" cy="28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신규 도입되는 하드웨어 및 관련 소프트웨어는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기존 운영되는 환경과 호환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되는 제품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도입되는 물품(H/W, SW)는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제조사 단종이 되지 않는 제품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 하자담보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책임기간은 1년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25a952b11f1_2_76"/>
            <p:cNvSpPr txBox="1"/>
            <p:nvPr/>
          </p:nvSpPr>
          <p:spPr>
            <a:xfrm>
              <a:off x="152100" y="2009243"/>
              <a:ext cx="89649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세부내용</a:t>
              </a:r>
              <a:endParaRPr/>
            </a:p>
          </p:txBody>
        </p:sp>
        <p:sp>
          <p:nvSpPr>
            <p:cNvPr id="280" name="Google Shape;280;g25a952b11f1_2_76"/>
            <p:cNvSpPr txBox="1"/>
            <p:nvPr/>
          </p:nvSpPr>
          <p:spPr>
            <a:xfrm>
              <a:off x="0" y="934796"/>
              <a:ext cx="8964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4853" lvl="1" marL="474978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요구사항 고유번호 : ECR-001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24853" lvl="1" marL="474978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Calibri"/>
                <a:buChar char="•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요구사항 명칭 : 도입장비 공통 사항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25a952b11f1_2_76"/>
            <p:cNvSpPr txBox="1"/>
            <p:nvPr/>
          </p:nvSpPr>
          <p:spPr>
            <a:xfrm>
              <a:off x="0" y="-47625"/>
              <a:ext cx="89649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시스템 장비 구성 요구사항</a:t>
              </a:r>
              <a:endParaRPr/>
            </a:p>
          </p:txBody>
        </p:sp>
      </p:grpSp>
      <p:sp>
        <p:nvSpPr>
          <p:cNvPr id="282" name="Google Shape;282;g25a952b11f1_2_76"/>
          <p:cNvSpPr txBox="1"/>
          <p:nvPr/>
        </p:nvSpPr>
        <p:spPr>
          <a:xfrm>
            <a:off x="1663947" y="7662662"/>
            <a:ext cx="672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도입 장비에 따른 요구사항을 반영</a:t>
            </a:r>
            <a:endParaRPr/>
          </a:p>
        </p:txBody>
      </p:sp>
      <p:graphicFrame>
        <p:nvGraphicFramePr>
          <p:cNvPr id="283" name="Google Shape;283;g25a952b11f1_2_76"/>
          <p:cNvGraphicFramePr/>
          <p:nvPr/>
        </p:nvGraphicFramePr>
        <p:xfrm>
          <a:off x="9909175" y="336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{391FF434-B909-4BBE-BEEA-CF87AD0D81FB}</a:tableStyleId>
              </a:tblPr>
              <a:tblGrid>
                <a:gridCol w="1831200"/>
                <a:gridCol w="4015875"/>
              </a:tblGrid>
              <a:tr h="42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세 부 항 목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규                   격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성       능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스위칭 대역폭 4.8Tbps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slot별 스위칭 대역폭 1.2Tbps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포워딩 속도 2.8 Bpps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MAC 256K 지원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6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인 터 페 이 스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- 10/100/1000 Base-T ports 192 제공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- 1000Base-X ports 272 제공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- 40G ports 48 제공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- 100G ports 16 제공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24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소프트웨어 기능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L2 기능 제공( Storm-contrl, STP/RSTP/MSTP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Link-aggregation[Static / LACP]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L3 기능 제공( Static Route, OSPF, SSHv2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Private Snooping, BGP, IP Source Guard)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안정성(VRRP)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PoE(IEEE802.3a/at [PoE/PoE]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멀티캐스트( Multicast VLAN, Fast Leave)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관리( Telnet, SNMP, FTP/TFTP, DHCP Server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SDN support, Looping Prevention)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가     격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39,600,000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4" name="Google Shape;284;g25a952b11f1_2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38275" y="4271766"/>
            <a:ext cx="3803150" cy="28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5a952b11f1_2_76"/>
          <p:cNvSpPr txBox="1"/>
          <p:nvPr/>
        </p:nvSpPr>
        <p:spPr>
          <a:xfrm>
            <a:off x="11023338" y="2621888"/>
            <a:ext cx="4926600" cy="55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3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L3 SWTICH (BACKBONE L3 SWITCH)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25a952b11f1_2_135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5a952b11f1_2_135"/>
          <p:cNvSpPr/>
          <p:nvPr/>
        </p:nvSpPr>
        <p:spPr>
          <a:xfrm>
            <a:off x="905495" y="657204"/>
            <a:ext cx="16438000" cy="1905678"/>
          </a:xfrm>
          <a:custGeom>
            <a:rect b="b" l="l" r="r" t="t"/>
            <a:pathLst>
              <a:path extrusionOk="0" h="695503" w="5999270">
                <a:moveTo>
                  <a:pt x="0" y="0"/>
                </a:moveTo>
                <a:lnTo>
                  <a:pt x="5999270" y="0"/>
                </a:lnTo>
                <a:lnTo>
                  <a:pt x="5999270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2" name="Google Shape;292;g25a952b11f1_2_135"/>
          <p:cNvSpPr/>
          <p:nvPr/>
        </p:nvSpPr>
        <p:spPr>
          <a:xfrm>
            <a:off x="9625957" y="2915205"/>
            <a:ext cx="7721380" cy="5766201"/>
          </a:xfrm>
          <a:custGeom>
            <a:rect b="b" l="l" r="r" t="t"/>
            <a:pathLst>
              <a:path extrusionOk="0" h="2104453" w="2818022">
                <a:moveTo>
                  <a:pt x="0" y="0"/>
                </a:moveTo>
                <a:lnTo>
                  <a:pt x="2818022" y="0"/>
                </a:lnTo>
                <a:lnTo>
                  <a:pt x="2818022" y="2104453"/>
                </a:lnTo>
                <a:lnTo>
                  <a:pt x="0" y="21044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3" name="Google Shape;293;g25a952b11f1_2_135"/>
          <p:cNvSpPr/>
          <p:nvPr/>
        </p:nvSpPr>
        <p:spPr>
          <a:xfrm>
            <a:off x="905494" y="2916480"/>
            <a:ext cx="8354583" cy="5766201"/>
          </a:xfrm>
          <a:custGeom>
            <a:rect b="b" l="l" r="r" t="t"/>
            <a:pathLst>
              <a:path extrusionOk="0" h="2104453" w="3049118">
                <a:moveTo>
                  <a:pt x="0" y="0"/>
                </a:moveTo>
                <a:lnTo>
                  <a:pt x="3049118" y="0"/>
                </a:lnTo>
                <a:lnTo>
                  <a:pt x="3049118" y="2104453"/>
                </a:lnTo>
                <a:lnTo>
                  <a:pt x="0" y="21044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4" name="Google Shape;294;g25a952b11f1_2_135"/>
          <p:cNvSpPr/>
          <p:nvPr/>
        </p:nvSpPr>
        <p:spPr>
          <a:xfrm>
            <a:off x="9909172" y="323500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5a952b11f1_2_135"/>
          <p:cNvSpPr/>
          <p:nvPr/>
        </p:nvSpPr>
        <p:spPr>
          <a:xfrm>
            <a:off x="10055851" y="7995212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5a952b11f1_2_135"/>
          <p:cNvSpPr txBox="1"/>
          <p:nvPr/>
        </p:nvSpPr>
        <p:spPr>
          <a:xfrm>
            <a:off x="3343782" y="915172"/>
            <a:ext cx="1160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사업 추진 계획 </a:t>
            </a:r>
            <a:endParaRPr/>
          </a:p>
        </p:txBody>
      </p:sp>
      <p:sp>
        <p:nvSpPr>
          <p:cNvPr id="297" name="Google Shape;297;g25a952b11f1_2_135"/>
          <p:cNvSpPr/>
          <p:nvPr/>
        </p:nvSpPr>
        <p:spPr>
          <a:xfrm>
            <a:off x="-1276562" y="-156776"/>
            <a:ext cx="6732164" cy="1627960"/>
          </a:xfrm>
          <a:custGeom>
            <a:rect b="b" l="l" r="r" t="t"/>
            <a:pathLst>
              <a:path extrusionOk="0"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g25a952b11f1_2_135"/>
          <p:cNvSpPr/>
          <p:nvPr/>
        </p:nvSpPr>
        <p:spPr>
          <a:xfrm rot="-275120">
            <a:off x="13185637" y="8433233"/>
            <a:ext cx="5872738" cy="1847242"/>
          </a:xfrm>
          <a:custGeom>
            <a:rect b="b" l="l" r="r" t="t"/>
            <a:pathLst>
              <a:path extrusionOk="0"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9" name="Google Shape;299;g25a952b11f1_2_135"/>
          <p:cNvGrpSpPr/>
          <p:nvPr/>
        </p:nvGrpSpPr>
        <p:grpSpPr>
          <a:xfrm>
            <a:off x="1606885" y="3545983"/>
            <a:ext cx="6837750" cy="4725380"/>
            <a:chOff x="0" y="-47625"/>
            <a:chExt cx="9117000" cy="6300506"/>
          </a:xfrm>
        </p:grpSpPr>
        <p:sp>
          <p:nvSpPr>
            <p:cNvPr id="300" name="Google Shape;300;g25a952b11f1_2_135"/>
            <p:cNvSpPr txBox="1"/>
            <p:nvPr/>
          </p:nvSpPr>
          <p:spPr>
            <a:xfrm>
              <a:off x="0" y="2763881"/>
              <a:ext cx="8964900" cy="3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네트워크 경로는 항상 최적의 경로를 사용해야하며 경로의 장애가 발생하여도 통신이 가능해야함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핵심 서비스 구간은 이중화 연결을 사용해야함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사용하는 모든 장비는 최고의 효율을 가져야함 이에따른 부하는 자사에서 지정하는 방식을 따름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25a952b11f1_2_135"/>
            <p:cNvSpPr txBox="1"/>
            <p:nvPr/>
          </p:nvSpPr>
          <p:spPr>
            <a:xfrm>
              <a:off x="152100" y="2009243"/>
              <a:ext cx="89649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세부내용</a:t>
              </a:r>
              <a:endParaRPr/>
            </a:p>
          </p:txBody>
        </p:sp>
        <p:sp>
          <p:nvSpPr>
            <p:cNvPr id="302" name="Google Shape;302;g25a952b11f1_2_135"/>
            <p:cNvSpPr txBox="1"/>
            <p:nvPr/>
          </p:nvSpPr>
          <p:spPr>
            <a:xfrm>
              <a:off x="0" y="934796"/>
              <a:ext cx="8964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4853" lvl="1" marL="474978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요구사항 고유번호 : </a:t>
              </a: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PER-002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24853" lvl="1" marL="474978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Calibri"/>
                <a:buChar char="•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요구사항 명칭 : 인프라 기능적 성능 요구사항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25a952b11f1_2_135"/>
            <p:cNvSpPr txBox="1"/>
            <p:nvPr/>
          </p:nvSpPr>
          <p:spPr>
            <a:xfrm>
              <a:off x="0" y="-47625"/>
              <a:ext cx="89649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성능 요구사항</a:t>
              </a:r>
              <a:endParaRPr/>
            </a:p>
          </p:txBody>
        </p:sp>
      </p:grpSp>
      <p:sp>
        <p:nvSpPr>
          <p:cNvPr id="304" name="Google Shape;304;g25a952b11f1_2_135"/>
          <p:cNvSpPr txBox="1"/>
          <p:nvPr/>
        </p:nvSpPr>
        <p:spPr>
          <a:xfrm>
            <a:off x="1168463" y="7995200"/>
            <a:ext cx="809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요구사항을 반영하여 다음과 같이 설계</a:t>
            </a:r>
            <a:endParaRPr/>
          </a:p>
        </p:txBody>
      </p:sp>
      <p:sp>
        <p:nvSpPr>
          <p:cNvPr id="305" name="Google Shape;305;g25a952b11f1_2_135"/>
          <p:cNvSpPr txBox="1"/>
          <p:nvPr/>
        </p:nvSpPr>
        <p:spPr>
          <a:xfrm>
            <a:off x="9829800" y="3067050"/>
            <a:ext cx="73359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구축 과정 및 검수 단계에서 각 부서별 독립된 네트워크 운영 방안을 제시하고, 구축 후 시스템의 이용 및 관리 운영에 관한 전반적인 방안 제시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망 분리 후 부서간 통신은 가능하며  타 부서에 접근 시 접근 리스트를 확인하여 접근을 제어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 경로 선택 시 보안성을 중시하며 보안성을 높일 수 있도록 수동으로 라우팅을 설정하고 필요한 경우 귀사와 협의하여 진행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 경로는 항상 최적의 경로를 사용하고 이를 확인하기위해 장비간 경로를 수시로 체크해하며 최적의 경로장애가 발생할 시 원할한 네트워킹을 지원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25a952b11f1_2_155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5a952b11f1_2_155"/>
          <p:cNvSpPr/>
          <p:nvPr/>
        </p:nvSpPr>
        <p:spPr>
          <a:xfrm>
            <a:off x="905495" y="657204"/>
            <a:ext cx="16438000" cy="1905678"/>
          </a:xfrm>
          <a:custGeom>
            <a:rect b="b" l="l" r="r" t="t"/>
            <a:pathLst>
              <a:path extrusionOk="0" h="695503" w="5999270">
                <a:moveTo>
                  <a:pt x="0" y="0"/>
                </a:moveTo>
                <a:lnTo>
                  <a:pt x="5999270" y="0"/>
                </a:lnTo>
                <a:lnTo>
                  <a:pt x="5999270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2" name="Google Shape;312;g25a952b11f1_2_155"/>
          <p:cNvSpPr/>
          <p:nvPr/>
        </p:nvSpPr>
        <p:spPr>
          <a:xfrm>
            <a:off x="9625957" y="2915205"/>
            <a:ext cx="7721380" cy="5766201"/>
          </a:xfrm>
          <a:custGeom>
            <a:rect b="b" l="l" r="r" t="t"/>
            <a:pathLst>
              <a:path extrusionOk="0" h="2104453" w="2818022">
                <a:moveTo>
                  <a:pt x="0" y="0"/>
                </a:moveTo>
                <a:lnTo>
                  <a:pt x="2818022" y="0"/>
                </a:lnTo>
                <a:lnTo>
                  <a:pt x="2818022" y="2104453"/>
                </a:lnTo>
                <a:lnTo>
                  <a:pt x="0" y="21044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3" name="Google Shape;313;g25a952b11f1_2_155"/>
          <p:cNvSpPr/>
          <p:nvPr/>
        </p:nvSpPr>
        <p:spPr>
          <a:xfrm>
            <a:off x="905494" y="2916480"/>
            <a:ext cx="8354583" cy="5766201"/>
          </a:xfrm>
          <a:custGeom>
            <a:rect b="b" l="l" r="r" t="t"/>
            <a:pathLst>
              <a:path extrusionOk="0" h="2104453" w="3049118">
                <a:moveTo>
                  <a:pt x="0" y="0"/>
                </a:moveTo>
                <a:lnTo>
                  <a:pt x="3049118" y="0"/>
                </a:lnTo>
                <a:lnTo>
                  <a:pt x="3049118" y="2104453"/>
                </a:lnTo>
                <a:lnTo>
                  <a:pt x="0" y="21044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4" name="Google Shape;314;g25a952b11f1_2_155"/>
          <p:cNvSpPr/>
          <p:nvPr/>
        </p:nvSpPr>
        <p:spPr>
          <a:xfrm>
            <a:off x="9909172" y="323500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5a952b11f1_2_155"/>
          <p:cNvSpPr/>
          <p:nvPr/>
        </p:nvSpPr>
        <p:spPr>
          <a:xfrm>
            <a:off x="10055851" y="7995212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5a952b11f1_2_155"/>
          <p:cNvSpPr txBox="1"/>
          <p:nvPr/>
        </p:nvSpPr>
        <p:spPr>
          <a:xfrm>
            <a:off x="3343782" y="915172"/>
            <a:ext cx="1160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사업 추진 계획 </a:t>
            </a:r>
            <a:endParaRPr/>
          </a:p>
        </p:txBody>
      </p:sp>
      <p:sp>
        <p:nvSpPr>
          <p:cNvPr id="317" name="Google Shape;317;g25a952b11f1_2_155"/>
          <p:cNvSpPr/>
          <p:nvPr/>
        </p:nvSpPr>
        <p:spPr>
          <a:xfrm>
            <a:off x="-1276562" y="-156776"/>
            <a:ext cx="6732164" cy="1627960"/>
          </a:xfrm>
          <a:custGeom>
            <a:rect b="b" l="l" r="r" t="t"/>
            <a:pathLst>
              <a:path extrusionOk="0"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g25a952b11f1_2_155"/>
          <p:cNvSpPr/>
          <p:nvPr/>
        </p:nvSpPr>
        <p:spPr>
          <a:xfrm rot="-275120">
            <a:off x="13185637" y="8433233"/>
            <a:ext cx="5872738" cy="1847242"/>
          </a:xfrm>
          <a:custGeom>
            <a:rect b="b" l="l" r="r" t="t"/>
            <a:pathLst>
              <a:path extrusionOk="0"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9" name="Google Shape;319;g25a952b11f1_2_155"/>
          <p:cNvGrpSpPr/>
          <p:nvPr/>
        </p:nvGrpSpPr>
        <p:grpSpPr>
          <a:xfrm>
            <a:off x="1606885" y="3545983"/>
            <a:ext cx="6837750" cy="4725380"/>
            <a:chOff x="0" y="-47625"/>
            <a:chExt cx="9117000" cy="6300506"/>
          </a:xfrm>
        </p:grpSpPr>
        <p:sp>
          <p:nvSpPr>
            <p:cNvPr id="320" name="Google Shape;320;g25a952b11f1_2_155"/>
            <p:cNvSpPr txBox="1"/>
            <p:nvPr/>
          </p:nvSpPr>
          <p:spPr>
            <a:xfrm>
              <a:off x="0" y="2763881"/>
              <a:ext cx="8964900" cy="3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외부/내부 인터넷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망 분리 정책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수립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본사와 지사 사이 통신에 대한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암호화 정책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수립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본사 내부 인증 서버 구축 및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인증서 발급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을 통한 보안정책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AutoNum type="arabicPeriod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외부/내부에 엄격한 접근 통제와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방화벽 시스템 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구축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25a952b11f1_2_155"/>
            <p:cNvSpPr txBox="1"/>
            <p:nvPr/>
          </p:nvSpPr>
          <p:spPr>
            <a:xfrm>
              <a:off x="152100" y="2009243"/>
              <a:ext cx="89649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세부내용</a:t>
              </a:r>
              <a:endParaRPr/>
            </a:p>
          </p:txBody>
        </p:sp>
        <p:sp>
          <p:nvSpPr>
            <p:cNvPr id="322" name="Google Shape;322;g25a952b11f1_2_155"/>
            <p:cNvSpPr txBox="1"/>
            <p:nvPr/>
          </p:nvSpPr>
          <p:spPr>
            <a:xfrm>
              <a:off x="0" y="934796"/>
              <a:ext cx="8964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4853" lvl="1" marL="474978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요구사항 고유번호 : SER-001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24853" lvl="1" marL="474978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Calibri"/>
                <a:buChar char="•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요구사항 명칭 : 네트워크 설계시 준수 사항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25a952b11f1_2_155"/>
            <p:cNvSpPr txBox="1"/>
            <p:nvPr/>
          </p:nvSpPr>
          <p:spPr>
            <a:xfrm>
              <a:off x="0" y="-47625"/>
              <a:ext cx="89649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보안</a:t>
              </a: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 요구사항</a:t>
              </a:r>
              <a:endParaRPr/>
            </a:p>
          </p:txBody>
        </p:sp>
      </p:grpSp>
      <p:sp>
        <p:nvSpPr>
          <p:cNvPr id="324" name="Google Shape;324;g25a952b11f1_2_155"/>
          <p:cNvSpPr txBox="1"/>
          <p:nvPr/>
        </p:nvSpPr>
        <p:spPr>
          <a:xfrm>
            <a:off x="1720985" y="7836087"/>
            <a:ext cx="672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다음 요구사항에 대한 설계 방안</a:t>
            </a:r>
            <a:endParaRPr/>
          </a:p>
        </p:txBody>
      </p:sp>
      <p:pic>
        <p:nvPicPr>
          <p:cNvPr id="325" name="Google Shape;325;g25a952b11f1_2_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18288" y="4885800"/>
            <a:ext cx="2796451" cy="27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5a952b11f1_2_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66550" y="2454488"/>
            <a:ext cx="3075974" cy="307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5a952b11f1_2_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7200" y="5890625"/>
            <a:ext cx="3473790" cy="23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25a952b11f1_2_176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25a952b11f1_2_176"/>
          <p:cNvSpPr/>
          <p:nvPr/>
        </p:nvSpPr>
        <p:spPr>
          <a:xfrm>
            <a:off x="905500" y="657201"/>
            <a:ext cx="16438000" cy="1335366"/>
          </a:xfrm>
          <a:custGeom>
            <a:rect b="b" l="l" r="r" t="t"/>
            <a:pathLst>
              <a:path extrusionOk="0" h="695503" w="5999270">
                <a:moveTo>
                  <a:pt x="0" y="0"/>
                </a:moveTo>
                <a:lnTo>
                  <a:pt x="5999270" y="0"/>
                </a:lnTo>
                <a:lnTo>
                  <a:pt x="5999270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4" name="Google Shape;334;g25a952b11f1_2_176"/>
          <p:cNvSpPr/>
          <p:nvPr/>
        </p:nvSpPr>
        <p:spPr>
          <a:xfrm>
            <a:off x="9909172" y="323500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5a952b11f1_2_176"/>
          <p:cNvSpPr/>
          <p:nvPr/>
        </p:nvSpPr>
        <p:spPr>
          <a:xfrm>
            <a:off x="10055851" y="7995212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5a952b11f1_2_176"/>
          <p:cNvSpPr txBox="1"/>
          <p:nvPr/>
        </p:nvSpPr>
        <p:spPr>
          <a:xfrm>
            <a:off x="3324300" y="786087"/>
            <a:ext cx="11600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전체 인프라 구성도</a:t>
            </a:r>
            <a:endParaRPr sz="7000"/>
          </a:p>
        </p:txBody>
      </p:sp>
      <p:sp>
        <p:nvSpPr>
          <p:cNvPr id="337" name="Google Shape;337;g25a952b11f1_2_176"/>
          <p:cNvSpPr/>
          <p:nvPr/>
        </p:nvSpPr>
        <p:spPr>
          <a:xfrm>
            <a:off x="-1276562" y="-156776"/>
            <a:ext cx="6732164" cy="1627960"/>
          </a:xfrm>
          <a:custGeom>
            <a:rect b="b" l="l" r="r" t="t"/>
            <a:pathLst>
              <a:path extrusionOk="0"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38" name="Google Shape;338;g25a952b11f1_2_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5025" y="2600750"/>
            <a:ext cx="12517949" cy="72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25a952b11f1_2_197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5a952b11f1_2_197"/>
          <p:cNvSpPr/>
          <p:nvPr/>
        </p:nvSpPr>
        <p:spPr>
          <a:xfrm>
            <a:off x="905500" y="657201"/>
            <a:ext cx="16438000" cy="1335366"/>
          </a:xfrm>
          <a:custGeom>
            <a:rect b="b" l="l" r="r" t="t"/>
            <a:pathLst>
              <a:path extrusionOk="0" h="695503" w="5999270">
                <a:moveTo>
                  <a:pt x="0" y="0"/>
                </a:moveTo>
                <a:lnTo>
                  <a:pt x="5999270" y="0"/>
                </a:lnTo>
                <a:lnTo>
                  <a:pt x="5999270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5" name="Google Shape;345;g25a952b11f1_2_197"/>
          <p:cNvSpPr/>
          <p:nvPr/>
        </p:nvSpPr>
        <p:spPr>
          <a:xfrm>
            <a:off x="9909172" y="323500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5a952b11f1_2_197"/>
          <p:cNvSpPr/>
          <p:nvPr/>
        </p:nvSpPr>
        <p:spPr>
          <a:xfrm>
            <a:off x="10055851" y="7995212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5a952b11f1_2_197"/>
          <p:cNvSpPr txBox="1"/>
          <p:nvPr/>
        </p:nvSpPr>
        <p:spPr>
          <a:xfrm>
            <a:off x="3324300" y="786087"/>
            <a:ext cx="11600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본사 </a:t>
            </a:r>
            <a:r>
              <a:rPr lang="en-US" sz="7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인프라 구성도</a:t>
            </a:r>
            <a:endParaRPr sz="7000"/>
          </a:p>
        </p:txBody>
      </p:sp>
      <p:sp>
        <p:nvSpPr>
          <p:cNvPr id="348" name="Google Shape;348;g25a952b11f1_2_197"/>
          <p:cNvSpPr/>
          <p:nvPr/>
        </p:nvSpPr>
        <p:spPr>
          <a:xfrm>
            <a:off x="-1276562" y="-156776"/>
            <a:ext cx="6732164" cy="1627960"/>
          </a:xfrm>
          <a:custGeom>
            <a:rect b="b" l="l" r="r" t="t"/>
            <a:pathLst>
              <a:path extrusionOk="0"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49" name="Google Shape;349;g25a952b11f1_2_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9763" y="2493225"/>
            <a:ext cx="5299419" cy="71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5a952b11f1_2_197"/>
          <p:cNvPicPr preferRelativeResize="0"/>
          <p:nvPr/>
        </p:nvPicPr>
        <p:blipFill rotWithShape="1">
          <a:blip r:embed="rId6">
            <a:alphaModFix/>
          </a:blip>
          <a:srcRect b="0" l="2371" r="2371" t="0"/>
          <a:stretch/>
        </p:blipFill>
        <p:spPr>
          <a:xfrm>
            <a:off x="9878163" y="2728600"/>
            <a:ext cx="5791625" cy="698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g25a952b11f1_2_197"/>
          <p:cNvCxnSpPr/>
          <p:nvPr/>
        </p:nvCxnSpPr>
        <p:spPr>
          <a:xfrm flipH="1" rot="10800000">
            <a:off x="8139225" y="3234988"/>
            <a:ext cx="1325100" cy="436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g25a952b11f1_2_197"/>
          <p:cNvCxnSpPr/>
          <p:nvPr/>
        </p:nvCxnSpPr>
        <p:spPr>
          <a:xfrm flipH="1" rot="10800000">
            <a:off x="9464325" y="3224850"/>
            <a:ext cx="7647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g25a952b11f1_2_197"/>
          <p:cNvSpPr/>
          <p:nvPr/>
        </p:nvSpPr>
        <p:spPr>
          <a:xfrm>
            <a:off x="2839725" y="7346400"/>
            <a:ext cx="5299500" cy="2673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5a952b11f1_2_197"/>
          <p:cNvSpPr/>
          <p:nvPr/>
        </p:nvSpPr>
        <p:spPr>
          <a:xfrm>
            <a:off x="8421931" y="7599400"/>
            <a:ext cx="1173556" cy="1173556"/>
          </a:xfrm>
          <a:custGeom>
            <a:rect b="b" l="l" r="r" t="t"/>
            <a:pathLst>
              <a:path extrusionOk="0" h="1173556" w="1173556">
                <a:moveTo>
                  <a:pt x="0" y="0"/>
                </a:moveTo>
                <a:lnTo>
                  <a:pt x="1173555" y="0"/>
                </a:lnTo>
                <a:lnTo>
                  <a:pt x="1173555" y="1173556"/>
                </a:lnTo>
                <a:lnTo>
                  <a:pt x="0" y="1173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5" name="Google Shape;355;g25a952b11f1_2_197"/>
          <p:cNvSpPr/>
          <p:nvPr/>
        </p:nvSpPr>
        <p:spPr>
          <a:xfrm>
            <a:off x="10986200" y="3018125"/>
            <a:ext cx="1173600" cy="246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5a952b11f1_2_197"/>
          <p:cNvSpPr/>
          <p:nvPr/>
        </p:nvSpPr>
        <p:spPr>
          <a:xfrm>
            <a:off x="9750775" y="6526025"/>
            <a:ext cx="5688000" cy="321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5a952b11f1_2_197"/>
          <p:cNvSpPr/>
          <p:nvPr/>
        </p:nvSpPr>
        <p:spPr>
          <a:xfrm>
            <a:off x="10841313" y="5708750"/>
            <a:ext cx="374700" cy="73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E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25a952b11f1_2_207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5a952b11f1_2_207"/>
          <p:cNvSpPr/>
          <p:nvPr/>
        </p:nvSpPr>
        <p:spPr>
          <a:xfrm>
            <a:off x="685800" y="657200"/>
            <a:ext cx="17127916" cy="1335366"/>
          </a:xfrm>
          <a:custGeom>
            <a:rect b="b" l="l" r="r" t="t"/>
            <a:pathLst>
              <a:path extrusionOk="0" h="695503" w="5999270">
                <a:moveTo>
                  <a:pt x="0" y="0"/>
                </a:moveTo>
                <a:lnTo>
                  <a:pt x="5999270" y="0"/>
                </a:lnTo>
                <a:lnTo>
                  <a:pt x="5999270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4" name="Google Shape;364;g25a952b11f1_2_207"/>
          <p:cNvSpPr/>
          <p:nvPr/>
        </p:nvSpPr>
        <p:spPr>
          <a:xfrm>
            <a:off x="9909172" y="323500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5a952b11f1_2_207"/>
          <p:cNvSpPr/>
          <p:nvPr/>
        </p:nvSpPr>
        <p:spPr>
          <a:xfrm>
            <a:off x="10055851" y="7995212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5a952b11f1_2_207"/>
          <p:cNvSpPr txBox="1"/>
          <p:nvPr/>
        </p:nvSpPr>
        <p:spPr>
          <a:xfrm>
            <a:off x="3324300" y="786087"/>
            <a:ext cx="11600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지사 </a:t>
            </a:r>
            <a:r>
              <a:rPr lang="en-US" sz="7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인프라 구성도</a:t>
            </a:r>
            <a:endParaRPr sz="7000"/>
          </a:p>
        </p:txBody>
      </p:sp>
      <p:sp>
        <p:nvSpPr>
          <p:cNvPr id="367" name="Google Shape;367;g25a952b11f1_2_207"/>
          <p:cNvSpPr/>
          <p:nvPr/>
        </p:nvSpPr>
        <p:spPr>
          <a:xfrm>
            <a:off x="-1276562" y="-156776"/>
            <a:ext cx="6732164" cy="1627960"/>
          </a:xfrm>
          <a:custGeom>
            <a:rect b="b" l="l" r="r" t="t"/>
            <a:pathLst>
              <a:path extrusionOk="0"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68" name="Google Shape;368;g25a952b11f1_2_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7750" y="2214425"/>
            <a:ext cx="8601901" cy="80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25a952b11f1_2_207"/>
          <p:cNvSpPr txBox="1"/>
          <p:nvPr/>
        </p:nvSpPr>
        <p:spPr>
          <a:xfrm>
            <a:off x="8070300" y="2214425"/>
            <a:ext cx="102174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25a952b11f1_5_15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25a952b11f1_5_15"/>
          <p:cNvSpPr/>
          <p:nvPr/>
        </p:nvSpPr>
        <p:spPr>
          <a:xfrm>
            <a:off x="905500" y="657201"/>
            <a:ext cx="16438000" cy="1335366"/>
          </a:xfrm>
          <a:custGeom>
            <a:rect b="b" l="l" r="r" t="t"/>
            <a:pathLst>
              <a:path extrusionOk="0" h="695503" w="5999270">
                <a:moveTo>
                  <a:pt x="0" y="0"/>
                </a:moveTo>
                <a:lnTo>
                  <a:pt x="5999270" y="0"/>
                </a:lnTo>
                <a:lnTo>
                  <a:pt x="5999270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6" name="Google Shape;376;g25a952b11f1_5_15"/>
          <p:cNvSpPr/>
          <p:nvPr/>
        </p:nvSpPr>
        <p:spPr>
          <a:xfrm>
            <a:off x="9909172" y="323500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5a952b11f1_5_15"/>
          <p:cNvSpPr/>
          <p:nvPr/>
        </p:nvSpPr>
        <p:spPr>
          <a:xfrm>
            <a:off x="10055851" y="7995212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5a952b11f1_5_15"/>
          <p:cNvSpPr txBox="1"/>
          <p:nvPr/>
        </p:nvSpPr>
        <p:spPr>
          <a:xfrm>
            <a:off x="3324300" y="786087"/>
            <a:ext cx="11600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도입 장비 예산</a:t>
            </a:r>
            <a:endParaRPr sz="7000"/>
          </a:p>
        </p:txBody>
      </p:sp>
      <p:sp>
        <p:nvSpPr>
          <p:cNvPr id="379" name="Google Shape;379;g25a952b11f1_5_15"/>
          <p:cNvSpPr/>
          <p:nvPr/>
        </p:nvSpPr>
        <p:spPr>
          <a:xfrm>
            <a:off x="-1276562" y="-156776"/>
            <a:ext cx="6732164" cy="1627960"/>
          </a:xfrm>
          <a:custGeom>
            <a:rect b="b" l="l" r="r" t="t"/>
            <a:pathLst>
              <a:path extrusionOk="0"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0" name="Google Shape;380;g25a952b11f1_5_15"/>
          <p:cNvSpPr/>
          <p:nvPr/>
        </p:nvSpPr>
        <p:spPr>
          <a:xfrm>
            <a:off x="9625650" y="2285375"/>
            <a:ext cx="7876478" cy="5795971"/>
          </a:xfrm>
          <a:custGeom>
            <a:rect b="b" l="l" r="r" t="t"/>
            <a:pathLst>
              <a:path extrusionOk="0" h="2816997" w="3049943">
                <a:moveTo>
                  <a:pt x="0" y="0"/>
                </a:moveTo>
                <a:lnTo>
                  <a:pt x="3049943" y="0"/>
                </a:lnTo>
                <a:lnTo>
                  <a:pt x="3049943" y="2816997"/>
                </a:lnTo>
                <a:lnTo>
                  <a:pt x="0" y="2816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1" name="Google Shape;381;g25a952b11f1_5_15"/>
          <p:cNvSpPr/>
          <p:nvPr/>
        </p:nvSpPr>
        <p:spPr>
          <a:xfrm>
            <a:off x="148150" y="2285375"/>
            <a:ext cx="17194054" cy="7049535"/>
          </a:xfrm>
          <a:custGeom>
            <a:rect b="b" l="l" r="r" t="t"/>
            <a:pathLst>
              <a:path extrusionOk="0" h="2816997" w="3049943">
                <a:moveTo>
                  <a:pt x="0" y="0"/>
                </a:moveTo>
                <a:lnTo>
                  <a:pt x="3049943" y="0"/>
                </a:lnTo>
                <a:lnTo>
                  <a:pt x="3049943" y="2816997"/>
                </a:lnTo>
                <a:lnTo>
                  <a:pt x="0" y="2816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382" name="Google Shape;382;g25a952b11f1_5_15"/>
          <p:cNvGraphicFramePr/>
          <p:nvPr/>
        </p:nvGraphicFramePr>
        <p:xfrm>
          <a:off x="685800" y="52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{357EA05D-B7A6-48CD-A554-9556C2814B8A}</a:tableStyleId>
              </a:tblPr>
              <a:tblGrid>
                <a:gridCol w="695700"/>
                <a:gridCol w="3162025"/>
                <a:gridCol w="774600"/>
                <a:gridCol w="774600"/>
                <a:gridCol w="1612725"/>
                <a:gridCol w="952425"/>
              </a:tblGrid>
              <a:tr h="39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구분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도입장비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단위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수량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가격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비고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1700"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본사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Aggregation Services Router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90,067,038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L3 SWTICH (BACKBONE L3 SWITCH)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39,600,000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L3 SWTICH (L3 SWITCH)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4,171,750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층별 각 1식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 SWTICH (L2 SWITCH)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2,398,000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층별 각 5식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ASA Firewall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32,490,293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YAN TAKO-KST212-(B71R76-12C22R)-60T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14,540,000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금액 합계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1,041,527,743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g25a952b11f1_5_15"/>
          <p:cNvGraphicFramePr/>
          <p:nvPr/>
        </p:nvGraphicFramePr>
        <p:xfrm>
          <a:off x="8953500" y="313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{357EA05D-B7A6-48CD-A554-9556C2814B8A}</a:tableStyleId>
              </a:tblPr>
              <a:tblGrid>
                <a:gridCol w="695700"/>
                <a:gridCol w="3405975"/>
                <a:gridCol w="774600"/>
                <a:gridCol w="774600"/>
                <a:gridCol w="1612725"/>
                <a:gridCol w="952425"/>
              </a:tblGrid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구분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도입장비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단위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수량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가격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비고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34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서울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지사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Aggregation Services Router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90,067,038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L3 SWTICH (BACKBONE L3 SWITCH)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39,600,000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 SWTICH (L2 SWITCH)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2,398,000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층별 각 5식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YAN TAKO-KST212-(B71R76-12C22R)-60T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14,540,000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금액 합계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570,024,076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경기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지사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Aggregation Services Router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90,067,038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L3 SWTICH (BACKBONE L3 SWITCH)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39,600,000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 SWTICH (L2 SWITCH)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2,398,000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층별 각 5식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YAN TAKO-KST212-(B71R76-12C22R)-60T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식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14,540,000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금액 합계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570,024,076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 합계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₩ 2,181,575,895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025">
                <a:tc vMerge="1"/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※모든 기기는 장비의 고장을 고려하여 30~50%의 여유분을 가지도록 측정하였음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84" name="Google Shape;384;g25a952b11f1_5_15"/>
          <p:cNvSpPr txBox="1"/>
          <p:nvPr/>
        </p:nvSpPr>
        <p:spPr>
          <a:xfrm>
            <a:off x="923036" y="2988325"/>
            <a:ext cx="7497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총 사업  예산</a:t>
            </a:r>
            <a:endParaRPr sz="3500">
              <a:solidFill>
                <a:srgbClr val="003E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EA8"/>
              </a:buClr>
              <a:buSzPts val="3500"/>
              <a:buFont typeface="Calibri"/>
              <a:buChar char="-"/>
            </a:pPr>
            <a:r>
              <a:rPr lang="en-US" sz="35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40억 중 약 22억의 장비 예산</a:t>
            </a:r>
            <a:endParaRPr sz="3500">
              <a:solidFill>
                <a:srgbClr val="003E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EA8"/>
              </a:buClr>
              <a:buSzPts val="3500"/>
              <a:buFont typeface="Calibri"/>
              <a:buChar char="-"/>
            </a:pPr>
            <a:r>
              <a:rPr lang="en-US" sz="35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전체 예산의 약 55% 사용</a:t>
            </a:r>
            <a:endParaRPr sz="3500">
              <a:solidFill>
                <a:srgbClr val="003E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g25a952b11f1_4_21"/>
          <p:cNvPicPr/>
          <p:nvPr/>
        </p:nvPicPr>
        <p:blipFill rotWithShape="1">
          <a:blip r:embed="rId3">
            <a:alphaModFix/>
          </a:blip>
          <a:srcRect t="13500" r="1450" b="31060"/>
          <a:stretch>
            <a:fillRect/>
          </a:stretch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25a952b11f1_4_21"/>
          <p:cNvSpPr/>
          <p:nvPr/>
        </p:nvSpPr>
        <p:spPr>
          <a:xfrm>
            <a:off x="905500" y="657201"/>
            <a:ext cx="16438000" cy="1335366"/>
          </a:xfrm>
          <a:custGeom>
            <a:avLst/>
            <a:gdLst/>
            <a:rect l="l" t="t" r="r" b="b"/>
            <a:pathLst>
              <a:path w="5999270" h="695503" extrusionOk="0">
                <a:moveTo>
                  <a:pt x="0" y="0"/>
                </a:moveTo>
                <a:lnTo>
                  <a:pt x="5999270" y="0"/>
                </a:lnTo>
                <a:lnTo>
                  <a:pt x="5999270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91" name="Google Shape;391;g25a952b11f1_4_21"/>
          <p:cNvSpPr/>
          <p:nvPr/>
        </p:nvSpPr>
        <p:spPr>
          <a:xfrm>
            <a:off x="9909172" y="3235000"/>
            <a:ext cx="126433" cy="127000"/>
          </a:xfrm>
          <a:custGeom>
            <a:avLst/>
            <a:gd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2" name="Google Shape;392;g25a952b11f1_4_21"/>
          <p:cNvSpPr/>
          <p:nvPr/>
        </p:nvSpPr>
        <p:spPr>
          <a:xfrm>
            <a:off x="10055851" y="7995212"/>
            <a:ext cx="126433" cy="127000"/>
          </a:xfrm>
          <a:custGeom>
            <a:avLst/>
            <a:gd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3" name="Google Shape;393;g25a952b11f1_4_21"/>
          <p:cNvSpPr txBox="1"/>
          <p:nvPr/>
        </p:nvSpPr>
        <p:spPr>
          <a:xfrm>
            <a:off x="3324300" y="786087"/>
            <a:ext cx="11600400" cy="128083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7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일정 및 추진체계도</a:t>
            </a:r>
            <a:endParaRPr sz="7000"/>
          </a:p>
        </p:txBody>
      </p:sp>
      <p:sp>
        <p:nvSpPr>
          <p:cNvPr id="394" name="Google Shape;394;g25a952b11f1_4_21"/>
          <p:cNvSpPr/>
          <p:nvPr/>
        </p:nvSpPr>
        <p:spPr>
          <a:xfrm>
            <a:off x="-1408887" y="-107776"/>
            <a:ext cx="6732164" cy="1627960"/>
          </a:xfrm>
          <a:custGeom>
            <a:avLst/>
            <a:gdLst/>
            <a:rect l="l" t="t" r="r" b="b"/>
            <a:pathLst>
              <a:path w="6732164" h="1627960" extrusionOk="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95" name="Google Shape;395;g25a952b11f1_4_21"/>
          <p:cNvSpPr/>
          <p:nvPr/>
        </p:nvSpPr>
        <p:spPr>
          <a:xfrm>
            <a:off x="848155" y="2103581"/>
            <a:ext cx="16591690" cy="7781954"/>
          </a:xfrm>
          <a:custGeom>
            <a:avLst/>
            <a:gdLst/>
            <a:rect l="l" t="t" r="r" b="b"/>
            <a:pathLst>
              <a:path w="3049943" h="2816997" extrusionOk="0">
                <a:moveTo>
                  <a:pt x="0" y="0"/>
                </a:moveTo>
                <a:lnTo>
                  <a:pt x="3049943" y="0"/>
                </a:lnTo>
                <a:lnTo>
                  <a:pt x="3049943" y="2816997"/>
                </a:lnTo>
                <a:lnTo>
                  <a:pt x="0" y="2816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96" name="Google Shape;396;g25a952b11f1_4_21"/>
          <p:cNvGraphicFramePr/>
          <p:nvPr/>
        </p:nvGraphicFramePr>
        <p:xfrm>
          <a:off x="1139425" y="3599525"/>
          <a:ext cx="9343900" cy="5090825"/>
        </p:xfrm>
        <a:graphic>
          <a:graphicData uri="http://schemas.openxmlformats.org/drawingml/2006/table">
            <a:tbl>
              <a:tblPr>
                <a:noFill/>
                <a:tableStyleId>{391FF434-B909-4BBE-BEEA-CF87AD0D81FB}</a:tableStyleId>
              </a:tblPr>
              <a:tblGrid>
                <a:gridCol w="1687325"/>
                <a:gridCol w="3824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759100">
                <a:tc row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세부일정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gridSpan="20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추진일정(일)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9687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32650"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사업계획수립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3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</a:tr>
              <a:tr h="725550"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사업자 선정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</a:tr>
              <a:tr h="725550"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시스템 구축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</a:tr>
              <a:tr h="725550"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시스템 테스트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</a:tr>
              <a:tr h="725550"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검수 및 인계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3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anchor="ctr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397" name="Google Shape;397;g25a952b11f1_4_21"/>
          <p:cNvSpPr txBox="1"/>
          <p:nvPr/>
        </p:nvSpPr>
        <p:spPr>
          <a:xfrm>
            <a:off x="905500" y="2342825"/>
            <a:ext cx="6978600" cy="1193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맑은 고딕"/>
              <a:buChar char="●"/>
              <a:defRPr/>
            </a:pPr>
            <a:r>
              <a:rPr lang="en-US" sz="3000" b="1">
                <a:solidFill>
                  <a:srgbClr val="0b5394"/>
                </a:solidFill>
                <a:latin typeface="맑은 고딕"/>
                <a:ea typeface="맑은 고딕"/>
                <a:cs typeface="맑은 고딕"/>
                <a:sym typeface="맑은 고딕"/>
              </a:rPr>
              <a:t>계약일로부터 10일 이내에 사업 완료</a:t>
            </a:r>
            <a:endParaRPr lang="en-US" sz="3000" b="1">
              <a:solidFill>
                <a:srgbClr val="0b5394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8" name="Google Shape;398;g25a952b11f1_4_21"/>
          <p:cNvGraphicFramePr/>
          <p:nvPr/>
        </p:nvGraphicFramePr>
        <p:xfrm>
          <a:off x="11049270" y="4367429"/>
          <a:ext cx="6327650" cy="4255200"/>
        </p:xfrm>
        <a:graphic>
          <a:graphicData uri="http://schemas.openxmlformats.org/drawingml/2006/table">
            <a:tbl>
              <a:tblPr>
                <a:noFill/>
                <a:tableStyleId>{391FF434-B909-4BBE-BEEA-CF87AD0D81FB}</a:tableStyleId>
              </a:tblPr>
              <a:tblGrid>
                <a:gridCol w="1265525"/>
                <a:gridCol w="1265525"/>
                <a:gridCol w="632775"/>
                <a:gridCol w="632775"/>
                <a:gridCol w="1265525"/>
                <a:gridCol w="1265525"/>
              </a:tblGrid>
              <a:tr h="472800">
                <a:tc rowSpan="5"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rowSpan="5" h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주관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5"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 rowSpan="5" h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2800">
                <a:tc gridSpan="2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더 본 코리아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2800">
                <a:tc gridSpan="2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gridSpan="2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2800">
                <a:tc gridSpan="2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사업자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2800">
                <a:tc gridSpan="2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(주)NAT창선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2800"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인프라1팀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인프라2팀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</a:tr>
              <a:tr h="472800"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(팀장) 나창선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rowSpan="3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</a:lnL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rowSpan="3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(팀장) 정충호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472800"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(NE) 주세윤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</a:tcPr>
                </a:tc>
                <a:tc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총괄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  <a:tr h="472800">
                <a:tc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(SE) 조하랑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 vert="horz" lIns="0" tIns="0" rIns="0" bIns="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(PM) 김태현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g25a952b11f1_4_21"/>
          <p:cNvSpPr txBox="1"/>
          <p:nvPr/>
        </p:nvSpPr>
        <p:spPr>
          <a:xfrm>
            <a:off x="11087975" y="2308675"/>
            <a:ext cx="3000000" cy="682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Calibri"/>
              <a:buChar char="●"/>
              <a:defRPr/>
            </a:pPr>
            <a:r>
              <a:rPr lang="en-US" sz="35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추진체계도</a:t>
            </a:r>
            <a:endParaRPr sz="35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12"/>
          <p:cNvPicPr preferRelativeResize="0"/>
          <p:nvPr/>
        </p:nvPicPr>
        <p:blipFill rotWithShape="1">
          <a:blip r:embed="rId3">
            <a:alphaModFix/>
          </a:blip>
          <a:srcRect b="31062" l="0" r="1446" t="13500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2"/>
          <p:cNvSpPr/>
          <p:nvPr/>
        </p:nvSpPr>
        <p:spPr>
          <a:xfrm>
            <a:off x="929450" y="2207400"/>
            <a:ext cx="7088303" cy="7053016"/>
          </a:xfrm>
          <a:custGeom>
            <a:rect b="b" l="l" r="r" t="t"/>
            <a:pathLst>
              <a:path extrusionOk="0" h="1594803" w="2935115">
                <a:moveTo>
                  <a:pt x="0" y="0"/>
                </a:moveTo>
                <a:lnTo>
                  <a:pt x="2935115" y="0"/>
                </a:lnTo>
                <a:lnTo>
                  <a:pt x="2935115" y="1594803"/>
                </a:lnTo>
                <a:lnTo>
                  <a:pt x="0" y="15948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6" name="Google Shape;406;p12"/>
          <p:cNvSpPr/>
          <p:nvPr/>
        </p:nvSpPr>
        <p:spPr>
          <a:xfrm>
            <a:off x="8511100" y="2129775"/>
            <a:ext cx="9477698" cy="7049535"/>
          </a:xfrm>
          <a:custGeom>
            <a:rect b="b" l="l" r="r" t="t"/>
            <a:pathLst>
              <a:path extrusionOk="0" h="2816997" w="3049943">
                <a:moveTo>
                  <a:pt x="0" y="0"/>
                </a:moveTo>
                <a:lnTo>
                  <a:pt x="3049943" y="0"/>
                </a:lnTo>
                <a:lnTo>
                  <a:pt x="3049943" y="2816997"/>
                </a:lnTo>
                <a:lnTo>
                  <a:pt x="0" y="2816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7" name="Google Shape;407;p12"/>
          <p:cNvSpPr/>
          <p:nvPr/>
        </p:nvSpPr>
        <p:spPr>
          <a:xfrm flipH="1">
            <a:off x="15325998" y="8994359"/>
            <a:ext cx="4111803" cy="1457821"/>
          </a:xfrm>
          <a:custGeom>
            <a:rect b="b" l="l" r="r" t="t"/>
            <a:pathLst>
              <a:path extrusionOk="0" h="1457821" w="4111803">
                <a:moveTo>
                  <a:pt x="4111804" y="0"/>
                </a:moveTo>
                <a:lnTo>
                  <a:pt x="0" y="0"/>
                </a:lnTo>
                <a:lnTo>
                  <a:pt x="0" y="1457821"/>
                </a:lnTo>
                <a:lnTo>
                  <a:pt x="4111804" y="1457821"/>
                </a:lnTo>
                <a:lnTo>
                  <a:pt x="411180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8" name="Google Shape;408;p12"/>
          <p:cNvSpPr/>
          <p:nvPr/>
        </p:nvSpPr>
        <p:spPr>
          <a:xfrm>
            <a:off x="17441250" y="656871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9" name="Google Shape;409;p12"/>
          <p:cNvSpPr/>
          <p:nvPr/>
        </p:nvSpPr>
        <p:spPr>
          <a:xfrm>
            <a:off x="587084" y="4917542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10" name="Google Shape;410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5900" y="2524259"/>
            <a:ext cx="5795400" cy="590391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2"/>
          <p:cNvSpPr/>
          <p:nvPr/>
        </p:nvSpPr>
        <p:spPr>
          <a:xfrm>
            <a:off x="929445" y="20342"/>
            <a:ext cx="16429114" cy="1906199"/>
          </a:xfrm>
          <a:custGeom>
            <a:rect b="b" l="l" r="r" t="t"/>
            <a:pathLst>
              <a:path extrusionOk="0" h="695693" w="5996027">
                <a:moveTo>
                  <a:pt x="0" y="0"/>
                </a:moveTo>
                <a:lnTo>
                  <a:pt x="5996027" y="0"/>
                </a:lnTo>
                <a:lnTo>
                  <a:pt x="5996027" y="695693"/>
                </a:lnTo>
                <a:lnTo>
                  <a:pt x="0" y="6956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2" name="Google Shape;412;p12"/>
          <p:cNvSpPr txBox="1"/>
          <p:nvPr/>
        </p:nvSpPr>
        <p:spPr>
          <a:xfrm>
            <a:off x="6246300" y="188500"/>
            <a:ext cx="5795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12"/>
          <p:cNvSpPr txBox="1"/>
          <p:nvPr/>
        </p:nvSpPr>
        <p:spPr>
          <a:xfrm>
            <a:off x="8617100" y="2950625"/>
            <a:ext cx="9371700" cy="5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 내부망에서의 이벤트 및 이슈사항 소통  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 지사에서 받는 중요 데이터 보관 및 관리 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 장애 발생시 대처 방안, 지속적인 서비스</a:t>
            </a: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제공  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 내부 및 외부 네트워크망의 안정성 확보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 부서의 분리를 통한 원활한 개별 관리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31062" l="0" r="1446" t="1350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1219294" y="2910273"/>
            <a:ext cx="15788061" cy="6742765"/>
          </a:xfrm>
          <a:custGeom>
            <a:rect b="b" l="l" r="r" t="t"/>
            <a:pathLst>
              <a:path extrusionOk="0" h="2460863" w="5762066">
                <a:moveTo>
                  <a:pt x="0" y="0"/>
                </a:moveTo>
                <a:lnTo>
                  <a:pt x="5762066" y="0"/>
                </a:lnTo>
                <a:lnTo>
                  <a:pt x="5762066" y="2460863"/>
                </a:lnTo>
                <a:lnTo>
                  <a:pt x="0" y="24608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1219294" y="657204"/>
            <a:ext cx="15795020" cy="1907038"/>
          </a:xfrm>
          <a:custGeom>
            <a:rect b="b" l="l" r="r" t="t"/>
            <a:pathLst>
              <a:path extrusionOk="0" h="695693" w="5762066">
                <a:moveTo>
                  <a:pt x="0" y="0"/>
                </a:moveTo>
                <a:lnTo>
                  <a:pt x="5762066" y="0"/>
                </a:lnTo>
                <a:lnTo>
                  <a:pt x="5762066" y="695693"/>
                </a:lnTo>
                <a:lnTo>
                  <a:pt x="0" y="6956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 rot="-278358">
            <a:off x="-1432939" y="-269558"/>
            <a:ext cx="5304464" cy="1668495"/>
          </a:xfrm>
          <a:custGeom>
            <a:rect b="b" l="l" r="r" t="t"/>
            <a:pathLst>
              <a:path extrusionOk="0" h="1668495" w="5304464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0" name="Google Shape;110;p2"/>
          <p:cNvCxnSpPr/>
          <p:nvPr/>
        </p:nvCxnSpPr>
        <p:spPr>
          <a:xfrm rot="-5400000">
            <a:off x="-541453" y="6273617"/>
            <a:ext cx="6745738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1" name="Google Shape;111;p2"/>
          <p:cNvGrpSpPr/>
          <p:nvPr/>
        </p:nvGrpSpPr>
        <p:grpSpPr>
          <a:xfrm>
            <a:off x="13821430" y="6055702"/>
            <a:ext cx="4791997" cy="4775719"/>
            <a:chOff x="0" y="0"/>
            <a:chExt cx="6389330" cy="6367625"/>
          </a:xfrm>
        </p:grpSpPr>
        <p:sp>
          <p:nvSpPr>
            <p:cNvPr id="112" name="Google Shape;112;p2"/>
            <p:cNvSpPr/>
            <p:nvPr/>
          </p:nvSpPr>
          <p:spPr>
            <a:xfrm>
              <a:off x="0" y="338421"/>
              <a:ext cx="6389330" cy="6029204"/>
            </a:xfrm>
            <a:custGeom>
              <a:rect b="b" l="l" r="r" t="t"/>
              <a:pathLst>
                <a:path extrusionOk="0" h="6029204" w="6389330">
                  <a:moveTo>
                    <a:pt x="0" y="0"/>
                  </a:moveTo>
                  <a:lnTo>
                    <a:pt x="6389330" y="0"/>
                  </a:lnTo>
                  <a:lnTo>
                    <a:pt x="6389330" y="6029204"/>
                  </a:lnTo>
                  <a:lnTo>
                    <a:pt x="0" y="60292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3" name="Google Shape;113;p2"/>
            <p:cNvSpPr/>
            <p:nvPr/>
          </p:nvSpPr>
          <p:spPr>
            <a:xfrm rot="-203414">
              <a:off x="1228888" y="24588"/>
              <a:ext cx="868401" cy="1245020"/>
            </a:xfrm>
            <a:custGeom>
              <a:rect b="b" l="l" r="r" t="t"/>
              <a:pathLst>
                <a:path extrusionOk="0" h="1245020" w="868401">
                  <a:moveTo>
                    <a:pt x="0" y="0"/>
                  </a:moveTo>
                  <a:lnTo>
                    <a:pt x="868401" y="0"/>
                  </a:lnTo>
                  <a:lnTo>
                    <a:pt x="868401" y="1245019"/>
                  </a:lnTo>
                  <a:lnTo>
                    <a:pt x="0" y="12450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14" name="Google Shape;114;p2"/>
          <p:cNvSpPr txBox="1"/>
          <p:nvPr/>
        </p:nvSpPr>
        <p:spPr>
          <a:xfrm>
            <a:off x="3683996" y="915391"/>
            <a:ext cx="10839717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650913" y="3256016"/>
            <a:ext cx="766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650988" y="4577950"/>
            <a:ext cx="766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650988" y="5917572"/>
            <a:ext cx="766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651001" y="7257193"/>
            <a:ext cx="766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650988" y="7257202"/>
            <a:ext cx="76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3688425" y="3264875"/>
            <a:ext cx="4367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개요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688425" y="4586800"/>
            <a:ext cx="4367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제안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개요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3688425" y="5926413"/>
            <a:ext cx="4367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요구 사항 정리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3688425" y="7266050"/>
            <a:ext cx="4367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사업 추진 계획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651001" y="8596818"/>
            <a:ext cx="766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003EA8"/>
                </a:solidFill>
              </a:rPr>
              <a:t>5</a:t>
            </a:r>
            <a:r>
              <a:rPr b="0" i="0" lang="en-US" sz="5499" u="none" cap="none" strike="noStrike">
                <a:solidFill>
                  <a:srgbClr val="003EA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3688425" y="8681875"/>
            <a:ext cx="4367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기대효과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16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6"/>
          <p:cNvSpPr/>
          <p:nvPr/>
        </p:nvSpPr>
        <p:spPr>
          <a:xfrm>
            <a:off x="5486225" y="3523525"/>
            <a:ext cx="7083897" cy="5843956"/>
          </a:xfrm>
          <a:custGeom>
            <a:rect b="b" l="l" r="r" t="t"/>
            <a:pathLst>
              <a:path extrusionOk="0" h="2107829" w="2585364">
                <a:moveTo>
                  <a:pt x="0" y="0"/>
                </a:moveTo>
                <a:lnTo>
                  <a:pt x="2585364" y="0"/>
                </a:lnTo>
                <a:lnTo>
                  <a:pt x="2585364" y="2107829"/>
                </a:lnTo>
                <a:lnTo>
                  <a:pt x="0" y="21078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0" name="Google Shape;420;p16"/>
          <p:cNvSpPr/>
          <p:nvPr/>
        </p:nvSpPr>
        <p:spPr>
          <a:xfrm>
            <a:off x="905495" y="973442"/>
            <a:ext cx="16417976" cy="1918600"/>
          </a:xfrm>
          <a:custGeom>
            <a:rect b="b" l="l" r="r" t="t"/>
            <a:pathLst>
              <a:path extrusionOk="0" h="700219" w="5991962">
                <a:moveTo>
                  <a:pt x="0" y="0"/>
                </a:moveTo>
                <a:lnTo>
                  <a:pt x="5991962" y="0"/>
                </a:lnTo>
                <a:lnTo>
                  <a:pt x="5991962" y="700219"/>
                </a:lnTo>
                <a:lnTo>
                  <a:pt x="0" y="7002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1" name="Google Shape;421;p16"/>
          <p:cNvSpPr/>
          <p:nvPr/>
        </p:nvSpPr>
        <p:spPr>
          <a:xfrm>
            <a:off x="6794307" y="3953364"/>
            <a:ext cx="4467721" cy="4984273"/>
          </a:xfrm>
          <a:custGeom>
            <a:rect b="b" l="l" r="r" t="t"/>
            <a:pathLst>
              <a:path extrusionOk="0" h="4984273" w="4467721">
                <a:moveTo>
                  <a:pt x="0" y="0"/>
                </a:moveTo>
                <a:lnTo>
                  <a:pt x="4467721" y="0"/>
                </a:lnTo>
                <a:lnTo>
                  <a:pt x="4467721" y="4984274"/>
                </a:lnTo>
                <a:lnTo>
                  <a:pt x="0" y="4984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2" name="Google Shape;422;p16"/>
          <p:cNvSpPr txBox="1"/>
          <p:nvPr/>
        </p:nvSpPr>
        <p:spPr>
          <a:xfrm>
            <a:off x="3927887" y="1237840"/>
            <a:ext cx="1020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423" name="Google Shape;423;p16"/>
          <p:cNvSpPr/>
          <p:nvPr/>
        </p:nvSpPr>
        <p:spPr>
          <a:xfrm rot="-2560134">
            <a:off x="-1029927" y="85321"/>
            <a:ext cx="3925669" cy="1391829"/>
          </a:xfrm>
          <a:custGeom>
            <a:rect b="b" l="l" r="r" t="t"/>
            <a:pathLst>
              <a:path extrusionOk="0"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4" name="Google Shape;424;p16"/>
          <p:cNvSpPr/>
          <p:nvPr/>
        </p:nvSpPr>
        <p:spPr>
          <a:xfrm rot="-1759126">
            <a:off x="15230899" y="9378217"/>
            <a:ext cx="3929841" cy="1393308"/>
          </a:xfrm>
          <a:custGeom>
            <a:rect b="b" l="l" r="r" t="t"/>
            <a:pathLst>
              <a:path extrusionOk="0"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5" name="Google Shape;425;p16"/>
          <p:cNvSpPr/>
          <p:nvPr/>
        </p:nvSpPr>
        <p:spPr>
          <a:xfrm>
            <a:off x="11556912" y="8505288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6" name="Google Shape;426;p16"/>
          <p:cNvSpPr/>
          <p:nvPr/>
        </p:nvSpPr>
        <p:spPr>
          <a:xfrm>
            <a:off x="6462058" y="4510359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27" name="Google Shape;42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396" y="6881425"/>
            <a:ext cx="4066425" cy="24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31062" l="0" r="1446" t="1350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/>
          <p:nvPr/>
        </p:nvSpPr>
        <p:spPr>
          <a:xfrm>
            <a:off x="905495" y="680808"/>
            <a:ext cx="16439378" cy="3503822"/>
          </a:xfrm>
          <a:custGeom>
            <a:rect b="b" l="l" r="r" t="t"/>
            <a:pathLst>
              <a:path extrusionOk="0" h="1278204" w="5997129">
                <a:moveTo>
                  <a:pt x="0" y="0"/>
                </a:moveTo>
                <a:lnTo>
                  <a:pt x="5997129" y="0"/>
                </a:lnTo>
                <a:lnTo>
                  <a:pt x="5997129" y="1278204"/>
                </a:lnTo>
                <a:lnTo>
                  <a:pt x="0" y="12782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132" name="Google Shape;132;p3"/>
          <p:cNvGraphicFramePr/>
          <p:nvPr/>
        </p:nvGraphicFramePr>
        <p:xfrm>
          <a:off x="905495" y="45341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{357EA05D-B7A6-48CD-A554-9556C2814B8A}</a:tableStyleId>
              </a:tblPr>
              <a:tblGrid>
                <a:gridCol w="7155450"/>
                <a:gridCol w="9283925"/>
              </a:tblGrid>
              <a:tr h="12644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96175">
                <a:tc vMerge="1"/>
                <a:tc vMerge="1"/>
              </a:tr>
              <a:tr h="1295050">
                <a:tc vMerge="1"/>
                <a:tc vMerge="1"/>
              </a:tr>
            </a:tbl>
          </a:graphicData>
        </a:graphic>
      </p:graphicFrame>
      <p:sp>
        <p:nvSpPr>
          <p:cNvPr id="133" name="Google Shape;133;p3"/>
          <p:cNvSpPr/>
          <p:nvPr/>
        </p:nvSpPr>
        <p:spPr>
          <a:xfrm>
            <a:off x="15739039" y="8878274"/>
            <a:ext cx="573798" cy="822649"/>
          </a:xfrm>
          <a:custGeom>
            <a:rect b="b" l="l" r="r" t="t"/>
            <a:pathLst>
              <a:path extrusionOk="0" h="822649" w="573798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3"/>
          <p:cNvSpPr/>
          <p:nvPr/>
        </p:nvSpPr>
        <p:spPr>
          <a:xfrm>
            <a:off x="3318882" y="-411324"/>
            <a:ext cx="573798" cy="822649"/>
          </a:xfrm>
          <a:custGeom>
            <a:rect b="b" l="l" r="r" t="t"/>
            <a:pathLst>
              <a:path extrusionOk="0" h="822649" w="573798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3"/>
          <p:cNvSpPr/>
          <p:nvPr/>
        </p:nvSpPr>
        <p:spPr>
          <a:xfrm>
            <a:off x="-608297" y="158885"/>
            <a:ext cx="3927179" cy="1392364"/>
          </a:xfrm>
          <a:custGeom>
            <a:rect b="b" l="l" r="r" t="t"/>
            <a:pathLst>
              <a:path extrusionOk="0"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3"/>
          <p:cNvSpPr txBox="1"/>
          <p:nvPr/>
        </p:nvSpPr>
        <p:spPr>
          <a:xfrm>
            <a:off x="2460195" y="1781396"/>
            <a:ext cx="13395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회사 소개</a:t>
            </a:r>
            <a:endParaRPr/>
          </a:p>
        </p:txBody>
      </p:sp>
      <p:pic>
        <p:nvPicPr>
          <p:cNvPr id="137" name="Google Shape;13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3775" y="4536875"/>
            <a:ext cx="6306725" cy="3855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3"/>
          <p:cNvGraphicFramePr/>
          <p:nvPr/>
        </p:nvGraphicFramePr>
        <p:xfrm>
          <a:off x="8412350" y="49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{16FEF334-E770-403B-8685-EEDDF646E632}</a:tableStyleId>
              </a:tblPr>
              <a:tblGrid>
                <a:gridCol w="2162175"/>
                <a:gridCol w="2162175"/>
                <a:gridCol w="2162175"/>
                <a:gridCol w="2162175"/>
              </a:tblGrid>
              <a:tr h="63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회사명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003E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(주)NAT창선Networks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003E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대표자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003E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나창선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003E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사업분야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Solution &amp; System, IT Infra Consulting &amp; Service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63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서울특별시 강남구 논현로 85길 46 메가존빌딩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63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전화번호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1644-2243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팩스번호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1644-2244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회사 설립 년도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3E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1998년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3E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5a952b11f1_1_4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5a952b11f1_1_4"/>
          <p:cNvSpPr/>
          <p:nvPr/>
        </p:nvSpPr>
        <p:spPr>
          <a:xfrm>
            <a:off x="8321297" y="3556502"/>
            <a:ext cx="9005440" cy="5775451"/>
          </a:xfrm>
          <a:custGeom>
            <a:rect b="b" l="l" r="r" t="t"/>
            <a:pathLst>
              <a:path extrusionOk="0" h="2107829" w="3286657">
                <a:moveTo>
                  <a:pt x="0" y="0"/>
                </a:moveTo>
                <a:lnTo>
                  <a:pt x="3286657" y="0"/>
                </a:lnTo>
                <a:lnTo>
                  <a:pt x="3286657" y="2107829"/>
                </a:lnTo>
                <a:lnTo>
                  <a:pt x="0" y="21078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g25a952b11f1_1_4"/>
          <p:cNvSpPr/>
          <p:nvPr/>
        </p:nvSpPr>
        <p:spPr>
          <a:xfrm>
            <a:off x="905495" y="3556502"/>
            <a:ext cx="7083897" cy="5775451"/>
          </a:xfrm>
          <a:custGeom>
            <a:rect b="b" l="l" r="r" t="t"/>
            <a:pathLst>
              <a:path extrusionOk="0" h="2107829" w="2585364">
                <a:moveTo>
                  <a:pt x="0" y="0"/>
                </a:moveTo>
                <a:lnTo>
                  <a:pt x="2585364" y="0"/>
                </a:lnTo>
                <a:lnTo>
                  <a:pt x="2585364" y="2107829"/>
                </a:lnTo>
                <a:lnTo>
                  <a:pt x="0" y="21078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" name="Google Shape;146;g25a952b11f1_1_4"/>
          <p:cNvSpPr/>
          <p:nvPr/>
        </p:nvSpPr>
        <p:spPr>
          <a:xfrm>
            <a:off x="905495" y="973442"/>
            <a:ext cx="16417976" cy="1918600"/>
          </a:xfrm>
          <a:custGeom>
            <a:rect b="b" l="l" r="r" t="t"/>
            <a:pathLst>
              <a:path extrusionOk="0" h="700219" w="5991962">
                <a:moveTo>
                  <a:pt x="0" y="0"/>
                </a:moveTo>
                <a:lnTo>
                  <a:pt x="5991962" y="0"/>
                </a:lnTo>
                <a:lnTo>
                  <a:pt x="5991962" y="700219"/>
                </a:lnTo>
                <a:lnTo>
                  <a:pt x="0" y="7002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g25a952b11f1_1_4"/>
          <p:cNvSpPr txBox="1"/>
          <p:nvPr/>
        </p:nvSpPr>
        <p:spPr>
          <a:xfrm>
            <a:off x="3927887" y="1237840"/>
            <a:ext cx="1020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소개</a:t>
            </a:r>
            <a:endParaRPr/>
          </a:p>
        </p:txBody>
      </p:sp>
      <p:sp>
        <p:nvSpPr>
          <p:cNvPr id="148" name="Google Shape;148;g25a952b11f1_1_4"/>
          <p:cNvSpPr/>
          <p:nvPr/>
        </p:nvSpPr>
        <p:spPr>
          <a:xfrm>
            <a:off x="-517834" y="389330"/>
            <a:ext cx="3927179" cy="1392364"/>
          </a:xfrm>
          <a:custGeom>
            <a:rect b="b" l="l" r="r" t="t"/>
            <a:pathLst>
              <a:path extrusionOk="0"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g25a952b11f1_1_4"/>
          <p:cNvSpPr/>
          <p:nvPr/>
        </p:nvSpPr>
        <p:spPr>
          <a:xfrm>
            <a:off x="14826857" y="8505307"/>
            <a:ext cx="3927179" cy="1392364"/>
          </a:xfrm>
          <a:custGeom>
            <a:rect b="b" l="l" r="r" t="t"/>
            <a:pathLst>
              <a:path extrusionOk="0"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g25a952b11f1_1_4"/>
          <p:cNvSpPr/>
          <p:nvPr/>
        </p:nvSpPr>
        <p:spPr>
          <a:xfrm>
            <a:off x="1994337" y="5619813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g25a952b11f1_1_4"/>
          <p:cNvSpPr/>
          <p:nvPr/>
        </p:nvSpPr>
        <p:spPr>
          <a:xfrm>
            <a:off x="6462058" y="4510359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2" name="Google Shape;152;g25a952b11f1_1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9900" y="3750450"/>
            <a:ext cx="6041051" cy="5581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g25a952b11f1_1_4"/>
          <p:cNvGrpSpPr/>
          <p:nvPr/>
        </p:nvGrpSpPr>
        <p:grpSpPr>
          <a:xfrm>
            <a:off x="8879771" y="3910908"/>
            <a:ext cx="7818150" cy="4979298"/>
            <a:chOff x="8879771" y="3910908"/>
            <a:chExt cx="7818150" cy="4979298"/>
          </a:xfrm>
        </p:grpSpPr>
        <p:sp>
          <p:nvSpPr>
            <p:cNvPr id="154" name="Google Shape;154;g25a952b11f1_1_4"/>
            <p:cNvSpPr txBox="1"/>
            <p:nvPr/>
          </p:nvSpPr>
          <p:spPr>
            <a:xfrm>
              <a:off x="8950096" y="7908088"/>
              <a:ext cx="7747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00" u="none" cap="none" strike="noStrike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전화</a:t>
              </a:r>
              <a:endParaRPr/>
            </a:p>
          </p:txBody>
        </p:sp>
        <p:sp>
          <p:nvSpPr>
            <p:cNvPr id="155" name="Google Shape;155;g25a952b11f1_1_4"/>
            <p:cNvSpPr txBox="1"/>
            <p:nvPr/>
          </p:nvSpPr>
          <p:spPr>
            <a:xfrm>
              <a:off x="8915900" y="8505305"/>
              <a:ext cx="7747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+82-</a:t>
              </a:r>
              <a:r>
                <a:rPr b="1" lang="en-US" sz="2500">
                  <a:latin typeface="Calibri"/>
                  <a:ea typeface="Calibri"/>
                  <a:cs typeface="Calibri"/>
                  <a:sym typeface="Calibri"/>
                </a:rPr>
                <a:t>010-7732-4471</a:t>
              </a:r>
              <a:endParaRPr b="1" sz="25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5a952b11f1_1_4"/>
            <p:cNvSpPr txBox="1"/>
            <p:nvPr/>
          </p:nvSpPr>
          <p:spPr>
            <a:xfrm>
              <a:off x="8879771" y="5294871"/>
              <a:ext cx="7747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직책</a:t>
              </a:r>
              <a:endParaRPr/>
            </a:p>
          </p:txBody>
        </p:sp>
        <p:sp>
          <p:nvSpPr>
            <p:cNvPr id="157" name="Google Shape;157;g25a952b11f1_1_4"/>
            <p:cNvSpPr txBox="1"/>
            <p:nvPr/>
          </p:nvSpPr>
          <p:spPr>
            <a:xfrm>
              <a:off x="8879771" y="5930244"/>
              <a:ext cx="7747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latin typeface="Calibri"/>
                  <a:ea typeface="Calibri"/>
                  <a:cs typeface="Calibri"/>
                  <a:sym typeface="Calibri"/>
                </a:rPr>
                <a:t>PM</a:t>
              </a:r>
              <a:endParaRPr b="1" sz="25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25a952b11f1_1_4"/>
            <p:cNvSpPr txBox="1"/>
            <p:nvPr/>
          </p:nvSpPr>
          <p:spPr>
            <a:xfrm>
              <a:off x="8950109" y="6594733"/>
              <a:ext cx="7747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이메일</a:t>
              </a:r>
              <a:endParaRPr/>
            </a:p>
          </p:txBody>
        </p:sp>
        <p:sp>
          <p:nvSpPr>
            <p:cNvPr id="159" name="Google Shape;159;g25a952b11f1_1_4"/>
            <p:cNvSpPr txBox="1"/>
            <p:nvPr/>
          </p:nvSpPr>
          <p:spPr>
            <a:xfrm>
              <a:off x="8950121" y="7133530"/>
              <a:ext cx="7747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5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vldkdn132@</a:t>
              </a: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nat.co.kr</a:t>
              </a:r>
              <a:endParaRPr b="1" sz="2500"/>
            </a:p>
          </p:txBody>
        </p:sp>
        <p:sp>
          <p:nvSpPr>
            <p:cNvPr id="160" name="Google Shape;160;g25a952b11f1_1_4"/>
            <p:cNvSpPr txBox="1"/>
            <p:nvPr/>
          </p:nvSpPr>
          <p:spPr>
            <a:xfrm>
              <a:off x="8879771" y="3910908"/>
              <a:ext cx="7747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이름</a:t>
              </a:r>
              <a:endParaRPr/>
            </a:p>
          </p:txBody>
        </p:sp>
      </p:grpSp>
      <p:sp>
        <p:nvSpPr>
          <p:cNvPr id="161" name="Google Shape;161;g25a952b11f1_1_4"/>
          <p:cNvSpPr txBox="1"/>
          <p:nvPr/>
        </p:nvSpPr>
        <p:spPr>
          <a:xfrm>
            <a:off x="11213625" y="4444600"/>
            <a:ext cx="29148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김 태 현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5a952b11f1_2_0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5a952b11f1_2_0"/>
          <p:cNvSpPr/>
          <p:nvPr/>
        </p:nvSpPr>
        <p:spPr>
          <a:xfrm>
            <a:off x="905495" y="657204"/>
            <a:ext cx="16437690" cy="1905678"/>
          </a:xfrm>
          <a:custGeom>
            <a:rect b="b" l="l" r="r" t="t"/>
            <a:pathLst>
              <a:path extrusionOk="0" h="695503" w="5999157">
                <a:moveTo>
                  <a:pt x="0" y="0"/>
                </a:moveTo>
                <a:lnTo>
                  <a:pt x="5999157" y="0"/>
                </a:lnTo>
                <a:lnTo>
                  <a:pt x="5999157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Google Shape;168;g25a952b11f1_2_0"/>
          <p:cNvSpPr txBox="1"/>
          <p:nvPr/>
        </p:nvSpPr>
        <p:spPr>
          <a:xfrm>
            <a:off x="2541381" y="915139"/>
            <a:ext cx="1283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인프라 기술 1팀</a:t>
            </a:r>
            <a:endParaRPr/>
          </a:p>
        </p:txBody>
      </p:sp>
      <p:sp>
        <p:nvSpPr>
          <p:cNvPr id="169" name="Google Shape;169;g25a952b11f1_2_0"/>
          <p:cNvSpPr/>
          <p:nvPr/>
        </p:nvSpPr>
        <p:spPr>
          <a:xfrm>
            <a:off x="905495" y="2917134"/>
            <a:ext cx="5133048" cy="5755115"/>
          </a:xfrm>
          <a:custGeom>
            <a:rect b="b" l="l" r="r" t="t"/>
            <a:pathLst>
              <a:path extrusionOk="0" h="2100407" w="1873375">
                <a:moveTo>
                  <a:pt x="0" y="0"/>
                </a:moveTo>
                <a:lnTo>
                  <a:pt x="1873375" y="0"/>
                </a:lnTo>
                <a:lnTo>
                  <a:pt x="1873375" y="2100407"/>
                </a:lnTo>
                <a:lnTo>
                  <a:pt x="0" y="2100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g25a952b11f1_2_0"/>
          <p:cNvSpPr/>
          <p:nvPr/>
        </p:nvSpPr>
        <p:spPr>
          <a:xfrm>
            <a:off x="6393239" y="2917134"/>
            <a:ext cx="5459086" cy="5755115"/>
          </a:xfrm>
          <a:custGeom>
            <a:rect b="b" l="l" r="r" t="t"/>
            <a:pathLst>
              <a:path extrusionOk="0" h="2100407" w="1992367">
                <a:moveTo>
                  <a:pt x="0" y="0"/>
                </a:moveTo>
                <a:lnTo>
                  <a:pt x="1992367" y="0"/>
                </a:lnTo>
                <a:lnTo>
                  <a:pt x="1992367" y="2100407"/>
                </a:lnTo>
                <a:lnTo>
                  <a:pt x="0" y="2100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1" name="Google Shape;171;g25a952b11f1_2_0"/>
          <p:cNvSpPr/>
          <p:nvPr/>
        </p:nvSpPr>
        <p:spPr>
          <a:xfrm>
            <a:off x="12215122" y="2917134"/>
            <a:ext cx="5133048" cy="5755115"/>
          </a:xfrm>
          <a:custGeom>
            <a:rect b="b" l="l" r="r" t="t"/>
            <a:pathLst>
              <a:path extrusionOk="0" h="2100407" w="1873375">
                <a:moveTo>
                  <a:pt x="0" y="0"/>
                </a:moveTo>
                <a:lnTo>
                  <a:pt x="1873375" y="0"/>
                </a:lnTo>
                <a:lnTo>
                  <a:pt x="1873375" y="2100407"/>
                </a:lnTo>
                <a:lnTo>
                  <a:pt x="0" y="2100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2" name="Google Shape;172;g25a952b11f1_2_0"/>
          <p:cNvGrpSpPr/>
          <p:nvPr/>
        </p:nvGrpSpPr>
        <p:grpSpPr>
          <a:xfrm>
            <a:off x="1271113" y="6376465"/>
            <a:ext cx="4404150" cy="1584009"/>
            <a:chOff x="0" y="-47625"/>
            <a:chExt cx="5872200" cy="2112012"/>
          </a:xfrm>
        </p:grpSpPr>
        <p:sp>
          <p:nvSpPr>
            <p:cNvPr id="173" name="Google Shape;173;g25a952b11f1_2_0"/>
            <p:cNvSpPr txBox="1"/>
            <p:nvPr/>
          </p:nvSpPr>
          <p:spPr>
            <a:xfrm>
              <a:off x="0" y="-47625"/>
              <a:ext cx="58722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팀장: 나창선</a:t>
              </a:r>
              <a:endParaRPr b="1"/>
            </a:p>
          </p:txBody>
        </p:sp>
        <p:sp>
          <p:nvSpPr>
            <p:cNvPr id="174" name="Google Shape;174;g25a952b11f1_2_0"/>
            <p:cNvSpPr txBox="1"/>
            <p:nvPr/>
          </p:nvSpPr>
          <p:spPr>
            <a:xfrm>
              <a:off x="0" y="1026387"/>
              <a:ext cx="5872200" cy="10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>
                  <a:latin typeface="Calibri"/>
                  <a:ea typeface="Calibri"/>
                  <a:cs typeface="Calibri"/>
                  <a:sym typeface="Calibri"/>
                </a:rPr>
                <a:t>네트워크 및 서버 인프라 구축 관리/감독</a:t>
              </a:r>
              <a:endParaRPr b="1"/>
            </a:p>
          </p:txBody>
        </p:sp>
      </p:grpSp>
      <p:grpSp>
        <p:nvGrpSpPr>
          <p:cNvPr id="175" name="Google Shape;175;g25a952b11f1_2_0"/>
          <p:cNvGrpSpPr/>
          <p:nvPr/>
        </p:nvGrpSpPr>
        <p:grpSpPr>
          <a:xfrm>
            <a:off x="6924765" y="6376465"/>
            <a:ext cx="4405313" cy="1143909"/>
            <a:chOff x="-1550" y="-47625"/>
            <a:chExt cx="5873750" cy="1525212"/>
          </a:xfrm>
        </p:grpSpPr>
        <p:sp>
          <p:nvSpPr>
            <p:cNvPr id="176" name="Google Shape;176;g25a952b11f1_2_0"/>
            <p:cNvSpPr txBox="1"/>
            <p:nvPr/>
          </p:nvSpPr>
          <p:spPr>
            <a:xfrm>
              <a:off x="-1550" y="-47625"/>
              <a:ext cx="58722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NE: 주세윤</a:t>
              </a:r>
              <a:endParaRPr b="1"/>
            </a:p>
          </p:txBody>
        </p:sp>
        <p:sp>
          <p:nvSpPr>
            <p:cNvPr id="177" name="Google Shape;177;g25a952b11f1_2_0"/>
            <p:cNvSpPr txBox="1"/>
            <p:nvPr/>
          </p:nvSpPr>
          <p:spPr>
            <a:xfrm>
              <a:off x="0" y="1026387"/>
              <a:ext cx="58722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>
                  <a:latin typeface="Calibri"/>
                  <a:ea typeface="Calibri"/>
                  <a:cs typeface="Calibri"/>
                  <a:sym typeface="Calibri"/>
                </a:rPr>
                <a:t>네트워크 설계 및 보안</a:t>
              </a:r>
              <a:endParaRPr b="1"/>
            </a:p>
          </p:txBody>
        </p:sp>
      </p:grpSp>
      <p:grpSp>
        <p:nvGrpSpPr>
          <p:cNvPr id="178" name="Google Shape;178;g25a952b11f1_2_0"/>
          <p:cNvGrpSpPr/>
          <p:nvPr/>
        </p:nvGrpSpPr>
        <p:grpSpPr>
          <a:xfrm>
            <a:off x="12580740" y="6376465"/>
            <a:ext cx="4404150" cy="1143909"/>
            <a:chOff x="0" y="-47625"/>
            <a:chExt cx="5872200" cy="1525212"/>
          </a:xfrm>
        </p:grpSpPr>
        <p:sp>
          <p:nvSpPr>
            <p:cNvPr id="179" name="Google Shape;179;g25a952b11f1_2_0"/>
            <p:cNvSpPr txBox="1"/>
            <p:nvPr/>
          </p:nvSpPr>
          <p:spPr>
            <a:xfrm>
              <a:off x="0" y="-47625"/>
              <a:ext cx="58722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SE: 조하랑</a:t>
              </a:r>
              <a:endParaRPr b="1"/>
            </a:p>
          </p:txBody>
        </p:sp>
        <p:sp>
          <p:nvSpPr>
            <p:cNvPr id="180" name="Google Shape;180;g25a952b11f1_2_0"/>
            <p:cNvSpPr txBox="1"/>
            <p:nvPr/>
          </p:nvSpPr>
          <p:spPr>
            <a:xfrm>
              <a:off x="0" y="1026387"/>
              <a:ext cx="58722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>
                  <a:latin typeface="Calibri"/>
                  <a:ea typeface="Calibri"/>
                  <a:cs typeface="Calibri"/>
                  <a:sym typeface="Calibri"/>
                </a:rPr>
                <a:t>서버 설계 및 보안</a:t>
              </a:r>
              <a:endParaRPr b="1"/>
            </a:p>
          </p:txBody>
        </p:sp>
      </p:grpSp>
      <p:sp>
        <p:nvSpPr>
          <p:cNvPr id="181" name="Google Shape;181;g25a952b11f1_2_0"/>
          <p:cNvSpPr/>
          <p:nvPr/>
        </p:nvSpPr>
        <p:spPr>
          <a:xfrm flipH="1">
            <a:off x="15484919" y="8123782"/>
            <a:ext cx="4585506" cy="1625770"/>
          </a:xfrm>
          <a:custGeom>
            <a:rect b="b" l="l" r="r" t="t"/>
            <a:pathLst>
              <a:path extrusionOk="0"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g25a952b11f1_2_0"/>
          <p:cNvSpPr/>
          <p:nvPr/>
        </p:nvSpPr>
        <p:spPr>
          <a:xfrm>
            <a:off x="-1782425" y="8123782"/>
            <a:ext cx="4585506" cy="1625770"/>
          </a:xfrm>
          <a:custGeom>
            <a:rect b="b" l="l" r="r" t="t"/>
            <a:pathLst>
              <a:path extrusionOk="0"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g25a952b11f1_2_0"/>
          <p:cNvSpPr/>
          <p:nvPr/>
        </p:nvSpPr>
        <p:spPr>
          <a:xfrm>
            <a:off x="8923192" y="-166829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84" name="Google Shape;184;g25a952b11f1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5295" y="2974063"/>
            <a:ext cx="2973451" cy="2991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g25a952b11f1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5100" y="3020737"/>
            <a:ext cx="2923484" cy="2897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g25a952b11f1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85963" y="2974087"/>
            <a:ext cx="2973450" cy="283493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25a952b11f1_3_11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5a952b11f1_3_11"/>
          <p:cNvSpPr/>
          <p:nvPr/>
        </p:nvSpPr>
        <p:spPr>
          <a:xfrm>
            <a:off x="905495" y="657204"/>
            <a:ext cx="16437690" cy="1905678"/>
          </a:xfrm>
          <a:custGeom>
            <a:rect b="b" l="l" r="r" t="t"/>
            <a:pathLst>
              <a:path extrusionOk="0" h="695503" w="5999157">
                <a:moveTo>
                  <a:pt x="0" y="0"/>
                </a:moveTo>
                <a:lnTo>
                  <a:pt x="5999157" y="0"/>
                </a:lnTo>
                <a:lnTo>
                  <a:pt x="5999157" y="695503"/>
                </a:lnTo>
                <a:lnTo>
                  <a:pt x="0" y="695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3" name="Google Shape;193;g25a952b11f1_3_11"/>
          <p:cNvSpPr txBox="1"/>
          <p:nvPr/>
        </p:nvSpPr>
        <p:spPr>
          <a:xfrm>
            <a:off x="2541381" y="915139"/>
            <a:ext cx="1283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인프라 기술 2</a:t>
            </a: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팀</a:t>
            </a:r>
            <a:endParaRPr/>
          </a:p>
        </p:txBody>
      </p:sp>
      <p:sp>
        <p:nvSpPr>
          <p:cNvPr id="194" name="Google Shape;194;g25a952b11f1_3_11"/>
          <p:cNvSpPr/>
          <p:nvPr/>
        </p:nvSpPr>
        <p:spPr>
          <a:xfrm>
            <a:off x="6393239" y="2917134"/>
            <a:ext cx="5459086" cy="5755115"/>
          </a:xfrm>
          <a:custGeom>
            <a:rect b="b" l="l" r="r" t="t"/>
            <a:pathLst>
              <a:path extrusionOk="0" h="2100407" w="1992367">
                <a:moveTo>
                  <a:pt x="0" y="0"/>
                </a:moveTo>
                <a:lnTo>
                  <a:pt x="1992367" y="0"/>
                </a:lnTo>
                <a:lnTo>
                  <a:pt x="1992367" y="2100407"/>
                </a:lnTo>
                <a:lnTo>
                  <a:pt x="0" y="21004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95" name="Google Shape;195;g25a952b11f1_3_11"/>
          <p:cNvGrpSpPr/>
          <p:nvPr/>
        </p:nvGrpSpPr>
        <p:grpSpPr>
          <a:xfrm>
            <a:off x="6925927" y="6376465"/>
            <a:ext cx="4404150" cy="1143909"/>
            <a:chOff x="0" y="-47625"/>
            <a:chExt cx="5872200" cy="1525212"/>
          </a:xfrm>
        </p:grpSpPr>
        <p:sp>
          <p:nvSpPr>
            <p:cNvPr id="196" name="Google Shape;196;g25a952b11f1_3_11"/>
            <p:cNvSpPr txBox="1"/>
            <p:nvPr/>
          </p:nvSpPr>
          <p:spPr>
            <a:xfrm>
              <a:off x="0" y="-47625"/>
              <a:ext cx="58722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PL</a:t>
              </a:r>
              <a:r>
                <a:rPr b="1" lang="en-US" sz="3500">
                  <a:solidFill>
                    <a:srgbClr val="003EA8"/>
                  </a:solidFill>
                  <a:latin typeface="Calibri"/>
                  <a:ea typeface="Calibri"/>
                  <a:cs typeface="Calibri"/>
                  <a:sym typeface="Calibri"/>
                </a:rPr>
                <a:t>: 정충호</a:t>
              </a:r>
              <a:endParaRPr b="1"/>
            </a:p>
          </p:txBody>
        </p:sp>
        <p:sp>
          <p:nvSpPr>
            <p:cNvPr id="197" name="Google Shape;197;g25a952b11f1_3_11"/>
            <p:cNvSpPr txBox="1"/>
            <p:nvPr/>
          </p:nvSpPr>
          <p:spPr>
            <a:xfrm>
              <a:off x="0" y="1026387"/>
              <a:ext cx="58722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>
                  <a:latin typeface="Calibri"/>
                  <a:ea typeface="Calibri"/>
                  <a:cs typeface="Calibri"/>
                  <a:sym typeface="Calibri"/>
                </a:rPr>
                <a:t>프로젝트 관리 및 검수</a:t>
              </a:r>
              <a:endParaRPr b="1"/>
            </a:p>
          </p:txBody>
        </p:sp>
      </p:grpSp>
      <p:sp>
        <p:nvSpPr>
          <p:cNvPr id="198" name="Google Shape;198;g25a952b11f1_3_11"/>
          <p:cNvSpPr/>
          <p:nvPr/>
        </p:nvSpPr>
        <p:spPr>
          <a:xfrm flipH="1">
            <a:off x="15484919" y="8123782"/>
            <a:ext cx="4585506" cy="1625770"/>
          </a:xfrm>
          <a:custGeom>
            <a:rect b="b" l="l" r="r" t="t"/>
            <a:pathLst>
              <a:path extrusionOk="0"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g25a952b11f1_3_11"/>
          <p:cNvSpPr/>
          <p:nvPr/>
        </p:nvSpPr>
        <p:spPr>
          <a:xfrm>
            <a:off x="-1782425" y="8123782"/>
            <a:ext cx="4585506" cy="1625770"/>
          </a:xfrm>
          <a:custGeom>
            <a:rect b="b" l="l" r="r" t="t"/>
            <a:pathLst>
              <a:path extrusionOk="0"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g25a952b11f1_3_11"/>
          <p:cNvSpPr/>
          <p:nvPr/>
        </p:nvSpPr>
        <p:spPr>
          <a:xfrm>
            <a:off x="8923192" y="-166829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01" name="Google Shape;201;g25a952b11f1_3_11"/>
          <p:cNvPicPr preferRelativeResize="0"/>
          <p:nvPr/>
        </p:nvPicPr>
        <p:blipFill rotWithShape="1">
          <a:blip r:embed="rId6">
            <a:alphaModFix/>
          </a:blip>
          <a:srcRect b="0" l="119" r="109" t="0"/>
          <a:stretch/>
        </p:blipFill>
        <p:spPr>
          <a:xfrm>
            <a:off x="7661050" y="3020737"/>
            <a:ext cx="2923483" cy="2897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5a952b11f1_2_27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5a952b11f1_2_27"/>
          <p:cNvSpPr/>
          <p:nvPr/>
        </p:nvSpPr>
        <p:spPr>
          <a:xfrm>
            <a:off x="1219300" y="2976350"/>
            <a:ext cx="15788061" cy="5712862"/>
          </a:xfrm>
          <a:custGeom>
            <a:rect b="b" l="l" r="r" t="t"/>
            <a:pathLst>
              <a:path extrusionOk="0" h="1289585" w="5762066">
                <a:moveTo>
                  <a:pt x="0" y="0"/>
                </a:moveTo>
                <a:lnTo>
                  <a:pt x="5762066" y="0"/>
                </a:lnTo>
                <a:lnTo>
                  <a:pt x="5762066" y="1289585"/>
                </a:lnTo>
                <a:lnTo>
                  <a:pt x="0" y="1289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g25a952b11f1_2_27"/>
          <p:cNvSpPr/>
          <p:nvPr/>
        </p:nvSpPr>
        <p:spPr>
          <a:xfrm>
            <a:off x="1219300" y="657199"/>
            <a:ext cx="15788061" cy="1963393"/>
          </a:xfrm>
          <a:custGeom>
            <a:rect b="b" l="l" r="r" t="t"/>
            <a:pathLst>
              <a:path extrusionOk="0" h="1289585" w="5762066">
                <a:moveTo>
                  <a:pt x="0" y="0"/>
                </a:moveTo>
                <a:lnTo>
                  <a:pt x="5762066" y="0"/>
                </a:lnTo>
                <a:lnTo>
                  <a:pt x="5762066" y="1289585"/>
                </a:lnTo>
                <a:lnTo>
                  <a:pt x="0" y="1289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9" name="Google Shape;209;g25a952b11f1_2_27"/>
          <p:cNvSpPr/>
          <p:nvPr/>
        </p:nvSpPr>
        <p:spPr>
          <a:xfrm flipH="1">
            <a:off x="15456370" y="6970134"/>
            <a:ext cx="5533751" cy="1961966"/>
          </a:xfrm>
          <a:custGeom>
            <a:rect b="b" l="l" r="r" t="t"/>
            <a:pathLst>
              <a:path extrusionOk="0" h="1961966" w="5533751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g25a952b11f1_2_27"/>
          <p:cNvSpPr/>
          <p:nvPr/>
        </p:nvSpPr>
        <p:spPr>
          <a:xfrm>
            <a:off x="-2691321" y="6727234"/>
            <a:ext cx="5533751" cy="1961966"/>
          </a:xfrm>
          <a:custGeom>
            <a:rect b="b" l="l" r="r" t="t"/>
            <a:pathLst>
              <a:path extrusionOk="0" h="1961966" w="5533751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g25a952b11f1_2_27"/>
          <p:cNvSpPr txBox="1"/>
          <p:nvPr/>
        </p:nvSpPr>
        <p:spPr>
          <a:xfrm>
            <a:off x="1563984" y="946202"/>
            <a:ext cx="13892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0" i="0" lang="en-US" sz="9000" u="none" cap="none" strike="noStrike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 제안</a:t>
            </a: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배경</a:t>
            </a:r>
            <a:endParaRPr/>
          </a:p>
        </p:txBody>
      </p:sp>
      <p:sp>
        <p:nvSpPr>
          <p:cNvPr id="212" name="Google Shape;212;g25a952b11f1_2_27"/>
          <p:cNvSpPr/>
          <p:nvPr/>
        </p:nvSpPr>
        <p:spPr>
          <a:xfrm>
            <a:off x="16212405" y="3361304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g25a952b11f1_2_27"/>
          <p:cNvSpPr/>
          <p:nvPr/>
        </p:nvSpPr>
        <p:spPr>
          <a:xfrm>
            <a:off x="1449400" y="1156064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g25a952b11f1_2_27"/>
          <p:cNvSpPr txBox="1"/>
          <p:nvPr/>
        </p:nvSpPr>
        <p:spPr>
          <a:xfrm rot="-736287">
            <a:off x="1884676" y="3391304"/>
            <a:ext cx="5795518" cy="1334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나마을식당</a:t>
            </a:r>
            <a:endParaRPr b="1" sz="8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5a952b11f1_2_27"/>
          <p:cNvSpPr txBox="1"/>
          <p:nvPr/>
        </p:nvSpPr>
        <p:spPr>
          <a:xfrm>
            <a:off x="9721450" y="3361300"/>
            <a:ext cx="19005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40%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5a952b11f1_2_27"/>
          <p:cNvSpPr txBox="1"/>
          <p:nvPr/>
        </p:nvSpPr>
        <p:spPr>
          <a:xfrm rot="395964">
            <a:off x="2900305" y="6338350"/>
            <a:ext cx="3764141" cy="12249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Calibri"/>
                <a:ea typeface="Calibri"/>
                <a:cs typeface="Calibri"/>
                <a:sym typeface="Calibri"/>
              </a:rPr>
              <a:t>사업의 확장</a:t>
            </a:r>
            <a:endParaRPr b="1"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5a952b11f1_2_27"/>
          <p:cNvSpPr txBox="1"/>
          <p:nvPr/>
        </p:nvSpPr>
        <p:spPr>
          <a:xfrm>
            <a:off x="12063975" y="4009300"/>
            <a:ext cx="339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5a952b11f1_2_27"/>
          <p:cNvSpPr txBox="1"/>
          <p:nvPr/>
        </p:nvSpPr>
        <p:spPr>
          <a:xfrm rot="704387">
            <a:off x="5701146" y="4985161"/>
            <a:ext cx="3764241" cy="12250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신규 구축</a:t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5a952b11f1_2_27"/>
          <p:cNvSpPr txBox="1"/>
          <p:nvPr/>
        </p:nvSpPr>
        <p:spPr>
          <a:xfrm rot="-397687">
            <a:off x="8726843" y="6717094"/>
            <a:ext cx="4423667" cy="1334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latin typeface="Calibri"/>
                <a:ea typeface="Calibri"/>
                <a:cs typeface="Calibri"/>
                <a:sym typeface="Calibri"/>
              </a:rPr>
              <a:t>본사와 지사</a:t>
            </a:r>
            <a:endParaRPr b="1" sz="5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25a952b11f1_2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64399" y="3336589"/>
            <a:ext cx="3243725" cy="32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5a952b11f1_2_27"/>
          <p:cNvSpPr txBox="1"/>
          <p:nvPr/>
        </p:nvSpPr>
        <p:spPr>
          <a:xfrm rot="-1030259">
            <a:off x="13820644" y="7208796"/>
            <a:ext cx="1759002" cy="942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latin typeface="Calibri"/>
                <a:ea typeface="Calibri"/>
                <a:cs typeface="Calibri"/>
                <a:sym typeface="Calibri"/>
              </a:rPr>
              <a:t>2주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5a952b11f1_2_27"/>
          <p:cNvSpPr txBox="1"/>
          <p:nvPr/>
        </p:nvSpPr>
        <p:spPr>
          <a:xfrm rot="-1166571">
            <a:off x="9344628" y="4711629"/>
            <a:ext cx="3392352" cy="863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latin typeface="Calibri"/>
                <a:ea typeface="Calibri"/>
                <a:cs typeface="Calibri"/>
                <a:sym typeface="Calibri"/>
              </a:rPr>
              <a:t>140억 196억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"/>
          <p:cNvPicPr/>
          <p:nvPr/>
        </p:nvPicPr>
        <p:blipFill rotWithShape="1">
          <a:blip r:embed="rId3">
            <a:alphaModFix/>
          </a:blip>
          <a:srcRect t="13500" r="1450" b="310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"/>
          <p:cNvSpPr/>
          <p:nvPr/>
        </p:nvSpPr>
        <p:spPr>
          <a:xfrm rot="12895297">
            <a:off x="-1410407" y="8556115"/>
            <a:ext cx="4876938" cy="1729096"/>
          </a:xfrm>
          <a:custGeom>
            <a:avLst/>
            <a:gdLst/>
            <a:rect l="l" t="t" r="r" b="b"/>
            <a:pathLst>
              <a:path w="4876557" h="1728961" extrusionOk="0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9" name="Google Shape;229;p4"/>
          <p:cNvSpPr/>
          <p:nvPr/>
        </p:nvSpPr>
        <p:spPr>
          <a:xfrm>
            <a:off x="905495" y="657204"/>
            <a:ext cx="9009410" cy="1907038"/>
          </a:xfrm>
          <a:custGeom>
            <a:avLst/>
            <a:gdLst/>
            <a:rect l="l" t="t" r="r" b="b"/>
            <a:pathLst>
              <a:path w="3286657" h="695693" extrusionOk="0">
                <a:moveTo>
                  <a:pt x="0" y="0"/>
                </a:moveTo>
                <a:lnTo>
                  <a:pt x="3286657" y="0"/>
                </a:lnTo>
                <a:lnTo>
                  <a:pt x="3286657" y="695693"/>
                </a:lnTo>
                <a:lnTo>
                  <a:pt x="0" y="6956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0" name="Google Shape;230;p4"/>
          <p:cNvSpPr/>
          <p:nvPr/>
        </p:nvSpPr>
        <p:spPr>
          <a:xfrm>
            <a:off x="905495" y="2915205"/>
            <a:ext cx="9009410" cy="5787794"/>
          </a:xfrm>
          <a:custGeom>
            <a:avLst/>
            <a:gdLst/>
            <a:rect l="l" t="t" r="r" b="b"/>
            <a:pathLst>
              <a:path w="3286657" h="2111403" extrusionOk="0">
                <a:moveTo>
                  <a:pt x="0" y="0"/>
                </a:moveTo>
                <a:lnTo>
                  <a:pt x="3286657" y="0"/>
                </a:lnTo>
                <a:lnTo>
                  <a:pt x="3286657" y="2111403"/>
                </a:lnTo>
                <a:lnTo>
                  <a:pt x="0" y="21114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1" name="Google Shape;231;p4"/>
          <p:cNvSpPr/>
          <p:nvPr/>
        </p:nvSpPr>
        <p:spPr>
          <a:xfrm>
            <a:off x="10261150" y="657204"/>
            <a:ext cx="7087021" cy="8045795"/>
          </a:xfrm>
          <a:custGeom>
            <a:avLst/>
            <a:gdLst/>
            <a:rect l="l" t="t" r="r" b="b"/>
            <a:pathLst>
              <a:path w="2585364" h="2935128" extrusionOk="0">
                <a:moveTo>
                  <a:pt x="0" y="0"/>
                </a:moveTo>
                <a:lnTo>
                  <a:pt x="2585364" y="0"/>
                </a:lnTo>
                <a:lnTo>
                  <a:pt x="2585364" y="2935128"/>
                </a:lnTo>
                <a:lnTo>
                  <a:pt x="0" y="2935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2" name="Google Shape;232;p4"/>
          <p:cNvSpPr txBox="1"/>
          <p:nvPr/>
        </p:nvSpPr>
        <p:spPr>
          <a:xfrm>
            <a:off x="1887918" y="915431"/>
            <a:ext cx="7049100" cy="16467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0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    제안요청</a:t>
            </a:r>
            <a:endParaRPr/>
          </a:p>
        </p:txBody>
      </p:sp>
      <p:sp>
        <p:nvSpPr>
          <p:cNvPr id="233" name="Google Shape;233;p4"/>
          <p:cNvSpPr txBox="1"/>
          <p:nvPr/>
        </p:nvSpPr>
        <p:spPr>
          <a:xfrm>
            <a:off x="1885659" y="3757847"/>
            <a:ext cx="7049100" cy="215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4" name="Google Shape;234;p4"/>
          <p:cNvSpPr/>
          <p:nvPr/>
        </p:nvSpPr>
        <p:spPr>
          <a:xfrm rot="1732416">
            <a:off x="15166288" y="-146631"/>
            <a:ext cx="4872730" cy="1727604"/>
          </a:xfrm>
          <a:custGeom>
            <a:avLst/>
            <a:gdLst/>
            <a:rect l="l" t="t" r="r" b="b"/>
            <a:pathLst>
              <a:path w="4876557" h="1728961" extrusionOk="0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5" name="Google Shape;235;p4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rect l="l" t="t" r="r" b="b"/>
            <a:pathLst>
              <a:path w="441616" h="633141" extrusionOk="0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6" name="Google Shape;236;p4"/>
          <p:cNvSpPr txBox="1"/>
          <p:nvPr/>
        </p:nvSpPr>
        <p:spPr>
          <a:xfrm>
            <a:off x="989425" y="2915200"/>
            <a:ext cx="8810700" cy="5675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30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r>
              <a:rPr lang="en-US" sz="3000">
                <a:solidFill>
                  <a:srgbClr val="1c4587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sz="4500" b="1">
                <a:solidFill>
                  <a:srgbClr val="1155cc"/>
                </a:solidFill>
                <a:latin typeface="맑은 고딕"/>
                <a:ea typeface="맑은 고딕"/>
                <a:cs typeface="맑은 고딕"/>
                <a:sym typeface="맑은 고딕"/>
              </a:rPr>
              <a:t>요구사항</a:t>
            </a:r>
            <a:r>
              <a:rPr lang="en-US" sz="4500" b="1">
                <a:solidFill>
                  <a:srgbClr val="1c4587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sz="4500" b="1">
              <a:solidFill>
                <a:srgbClr val="1c4587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555000" lvl="0" indent="-555000" algn="just">
              <a:lnSpc>
                <a:spcPct val="115000"/>
              </a:lnSpc>
              <a:spcBef>
                <a:spcPts val="1000"/>
              </a:spcBef>
              <a:buAutoNum type="arabicPeriod"/>
              <a:defRPr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</a:t>
            </a:r>
            <a:r>
              <a:rPr lang="en-US" sz="3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사와 본사의 </a:t>
            </a:r>
            <a:r>
              <a:rPr lang="en-US" sz="3000" b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안전한 통신</a:t>
            </a:r>
            <a:r>
              <a:rPr lang="en-US" sz="3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및 정보 공유</a:t>
            </a:r>
            <a:endParaRPr lang="en-US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5000" lvl="0" indent="-555000" algn="just">
              <a:lnSpc>
                <a:spcPct val="115000"/>
              </a:lnSpc>
              <a:spcBef>
                <a:spcPts val="1000"/>
              </a:spcBef>
              <a:buAutoNum type="arabicPeriod"/>
              <a:defRPr/>
            </a:pPr>
            <a:r>
              <a:rPr lang="en-US" sz="3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시스템 </a:t>
            </a:r>
            <a:r>
              <a:rPr lang="en-US" sz="3000" b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장애복구</a:t>
            </a:r>
            <a:r>
              <a:rPr lang="en-US" sz="3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비상대책 마련을 통한 </a:t>
            </a:r>
            <a:r>
              <a:rPr lang="en-US" sz="3000" b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지속적 서비스</a:t>
            </a:r>
            <a:r>
              <a:rPr lang="en-US" sz="3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제공 </a:t>
            </a:r>
            <a:endParaRPr lang="en-US" sz="3000" b="1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55000" lvl="0" indent="-555000" algn="just">
              <a:lnSpc>
                <a:spcPct val="115000"/>
              </a:lnSpc>
              <a:spcBef>
                <a:spcPts val="1000"/>
              </a:spcBef>
              <a:buAutoNum type="arabicPeriod"/>
              <a:defRPr/>
            </a:pPr>
            <a:r>
              <a:rPr lang="en-US" sz="3000" b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정보보안</a:t>
            </a:r>
            <a:r>
              <a:rPr lang="en-US" sz="3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및 외부로부터 안정성 확보 </a:t>
            </a:r>
            <a:endParaRPr lang="en-US" sz="30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55000" lvl="0" indent="-555000" algn="just">
              <a:lnSpc>
                <a:spcPct val="115000"/>
              </a:lnSpc>
              <a:spcBef>
                <a:spcPts val="1000"/>
              </a:spcBef>
              <a:buAutoNum type="arabicPeriod"/>
              <a:defRPr/>
            </a:pPr>
            <a:r>
              <a:rPr lang="en-US" sz="3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개인정보 및 중요 정보의 </a:t>
            </a:r>
            <a:r>
              <a:rPr lang="en-US" sz="3000" b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보관 및 관리</a:t>
            </a:r>
            <a:r>
              <a:rPr lang="en-US" sz="3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방안</a:t>
            </a:r>
            <a:endParaRPr lang="en-US" sz="3000">
              <a:latin typeface="Calibri"/>
              <a:cs typeface="Calibri"/>
              <a:sym typeface="Calibri"/>
            </a:endParaRPr>
          </a:p>
          <a:p>
            <a:pPr marL="555000" lvl="0" indent="-555000" algn="just">
              <a:lnSpc>
                <a:spcPct val="115000"/>
              </a:lnSpc>
              <a:spcBef>
                <a:spcPts val="1000"/>
              </a:spcBef>
              <a:buAutoNum type="arabicPeriod"/>
              <a:defRPr/>
            </a:pPr>
            <a:r>
              <a:rPr lang="en-US" sz="3000">
                <a:latin typeface="Calibri"/>
                <a:cs typeface="Calibri"/>
                <a:sym typeface="Calibri"/>
              </a:rPr>
              <a:t>편리성 및 홍보 목적의 </a:t>
            </a:r>
            <a:r>
              <a:rPr lang="en-US" sz="3000" b="1">
                <a:latin typeface="Calibri"/>
                <a:cs typeface="Calibri"/>
                <a:sym typeface="Calibri"/>
              </a:rPr>
              <a:t>웹서버 구축</a:t>
            </a:r>
            <a:r>
              <a:rPr lang="en-US" sz="3000">
                <a:latin typeface="Calibri"/>
                <a:cs typeface="Calibri"/>
                <a:sym typeface="Calibri"/>
              </a:rPr>
              <a:t> 요청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4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11199387" y="3509525"/>
            <a:ext cx="5210550" cy="50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10652211" y="1321550"/>
            <a:ext cx="6304900" cy="1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25a952b11f1_2_43"/>
          <p:cNvPicPr preferRelativeResize="0"/>
          <p:nvPr/>
        </p:nvPicPr>
        <p:blipFill rotWithShape="1">
          <a:blip r:embed="rId3">
            <a:alphaModFix/>
          </a:blip>
          <a:srcRect b="31062" l="0" r="1448" t="13499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5a952b11f1_2_43"/>
          <p:cNvSpPr/>
          <p:nvPr/>
        </p:nvSpPr>
        <p:spPr>
          <a:xfrm>
            <a:off x="928663" y="1577354"/>
            <a:ext cx="16437696" cy="7438832"/>
          </a:xfrm>
          <a:custGeom>
            <a:rect b="b" l="l" r="r" t="t"/>
            <a:pathLst>
              <a:path extrusionOk="0" h="340879" w="5999159">
                <a:moveTo>
                  <a:pt x="0" y="0"/>
                </a:moveTo>
                <a:lnTo>
                  <a:pt x="5999159" y="0"/>
                </a:lnTo>
                <a:lnTo>
                  <a:pt x="5999159" y="340879"/>
                </a:lnTo>
                <a:lnTo>
                  <a:pt x="0" y="340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g25a952b11f1_2_43"/>
          <p:cNvSpPr/>
          <p:nvPr/>
        </p:nvSpPr>
        <p:spPr>
          <a:xfrm>
            <a:off x="905495" y="333044"/>
            <a:ext cx="16437696" cy="934008"/>
          </a:xfrm>
          <a:custGeom>
            <a:rect b="b" l="l" r="r" t="t"/>
            <a:pathLst>
              <a:path extrusionOk="0" h="340879" w="5999159">
                <a:moveTo>
                  <a:pt x="0" y="0"/>
                </a:moveTo>
                <a:lnTo>
                  <a:pt x="5999159" y="0"/>
                </a:lnTo>
                <a:lnTo>
                  <a:pt x="5999159" y="340879"/>
                </a:lnTo>
                <a:lnTo>
                  <a:pt x="0" y="340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Google Shape;246;g25a952b11f1_2_43"/>
          <p:cNvSpPr txBox="1"/>
          <p:nvPr/>
        </p:nvSpPr>
        <p:spPr>
          <a:xfrm>
            <a:off x="1768754" y="446165"/>
            <a:ext cx="14750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99">
                <a:solidFill>
                  <a:srgbClr val="003EA8"/>
                </a:solidFill>
                <a:latin typeface="Calibri"/>
                <a:ea typeface="Calibri"/>
                <a:cs typeface="Calibri"/>
                <a:sym typeface="Calibri"/>
              </a:rPr>
              <a:t>요구사항 정리</a:t>
            </a:r>
            <a:endParaRPr b="1"/>
          </a:p>
        </p:txBody>
      </p:sp>
      <p:sp>
        <p:nvSpPr>
          <p:cNvPr id="247" name="Google Shape;247;g25a952b11f1_2_43"/>
          <p:cNvSpPr/>
          <p:nvPr/>
        </p:nvSpPr>
        <p:spPr>
          <a:xfrm rot="-275120">
            <a:off x="13185637" y="8762841"/>
            <a:ext cx="5872738" cy="1847242"/>
          </a:xfrm>
          <a:custGeom>
            <a:rect b="b" l="l" r="r" t="t"/>
            <a:pathLst>
              <a:path extrusionOk="0"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g25a952b11f1_2_43"/>
          <p:cNvSpPr/>
          <p:nvPr/>
        </p:nvSpPr>
        <p:spPr>
          <a:xfrm>
            <a:off x="17609762" y="7735400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g25a952b11f1_2_43"/>
          <p:cNvSpPr/>
          <p:nvPr/>
        </p:nvSpPr>
        <p:spPr>
          <a:xfrm>
            <a:off x="243671" y="950893"/>
            <a:ext cx="441616" cy="633141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250" name="Google Shape;250;g25a952b11f1_2_43"/>
          <p:cNvGraphicFramePr/>
          <p:nvPr/>
        </p:nvGraphicFramePr>
        <p:xfrm>
          <a:off x="2128550" y="206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{391FF434-B909-4BBE-BEEA-CF87AD0D81FB}</a:tableStyleId>
              </a:tblPr>
              <a:tblGrid>
                <a:gridCol w="4967100"/>
                <a:gridCol w="7015450"/>
                <a:gridCol w="2048325"/>
              </a:tblGrid>
              <a:tr h="90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구분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요구사항 명칭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6666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시스템 장비 구성요구사항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(ECR, Equipment Composition 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Requirement)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도입장비 공통 사항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BFD"/>
                    </a:solidFill>
                  </a:tcPr>
                </a:tc>
                <a:tc hMerge="1"/>
              </a:tr>
              <a:tr h="666625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시스템 구축 및 설치 시 확인 사항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666625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서버 규격 요구사항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6302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성능 요구사항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(PER, Performance Requirement)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F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인프라 구축 성능 요구사항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535000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인프라 기능적 성능 요구사항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108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테스트 요구사항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(TER, Test Requirement)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F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인프라 테스트 요구사항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4626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보안 요구사항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(SER, Security Requirement)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9F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네트워크 설계시 준수 사항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462600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서버 설계시 준수 사항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  <a:tr h="462600">
                <a:tc vMerge="1"/>
                <a:tc gridSpan="2">
                  <a:txBody>
                    <a:bodyPr/>
                    <a:lstStyle/>
                    <a:p>
                      <a:pPr indent="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사업 수행에 대한 보안정책 및 지침준수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9FBFD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mzc</cp:lastModifiedBy>
  <dcterms:modified xsi:type="dcterms:W3CDTF">2023-07-21T00:27:34.891</dcterms:modified>
  <cp:revision>3</cp:revision>
  <cp:version>1000.0000.01</cp:version>
</cp:coreProperties>
</file>