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67" r:id="rId5"/>
    <p:sldId id="278" r:id="rId6"/>
    <p:sldId id="283" r:id="rId7"/>
    <p:sldId id="284" r:id="rId8"/>
    <p:sldId id="286" r:id="rId9"/>
    <p:sldId id="285" r:id="rId10"/>
    <p:sldId id="26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03" d="100"/>
          <a:sy n="103" d="100"/>
        </p:scale>
        <p:origin x="138" y="3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7" name="hr">
            <a:extLst>
              <a:ext uri="{FF2B5EF4-FFF2-40B4-BE49-F238E27FC236}">
                <a16:creationId xmlns:a16="http://schemas.microsoft.com/office/drawing/2014/main" id="{E4D51611-2E81-481E-8960-9E4AB1597083}"/>
              </a:ext>
            </a:extLst>
          </p:cNvPr>
          <p:cNvSpPr txBox="1"/>
          <p:nvPr userDrawn="1"/>
        </p:nvSpPr>
        <p:spPr>
          <a:xfrm>
            <a:off x="0" y="0"/>
            <a:ext cx="12188825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917462"/>
            <a:ext cx="8784976" cy="1625599"/>
          </a:xfrm>
        </p:spPr>
        <p:txBody>
          <a:bodyPr/>
          <a:lstStyle/>
          <a:p>
            <a:r>
              <a:rPr lang="tr-TR" dirty="0" err="1"/>
              <a:t>Regression</a:t>
            </a:r>
            <a:r>
              <a:rPr lang="tr-TR" dirty="0"/>
              <a:t> Model </a:t>
            </a:r>
            <a:r>
              <a:rPr lang="tr-TR" dirty="0" err="1"/>
              <a:t>using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Web </a:t>
            </a:r>
            <a:r>
              <a:rPr lang="tr-TR" dirty="0" err="1"/>
              <a:t>Scraping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w/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Can </a:t>
            </a:r>
            <a:r>
              <a:rPr lang="tr-TR" dirty="0" err="1"/>
              <a:t>Demırkan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E00A4-C427-4AF1-878E-C48D99829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2636912"/>
            <a:ext cx="3299044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1804" y="3448"/>
            <a:ext cx="9751060" cy="1168400"/>
          </a:xfrm>
        </p:spPr>
        <p:txBody>
          <a:bodyPr/>
          <a:lstStyle/>
          <a:p>
            <a:r>
              <a:rPr lang="tr-TR" b="1" dirty="0" err="1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of Total </a:t>
            </a:r>
            <a:r>
              <a:rPr lang="tr-TR" dirty="0" err="1"/>
              <a:t>Gross</a:t>
            </a:r>
            <a:endParaRPr lang="tr-TR" dirty="0"/>
          </a:p>
          <a:p>
            <a:pPr lvl="1"/>
            <a:r>
              <a:rPr lang="tr-TR" dirty="0"/>
              <a:t>Budget</a:t>
            </a:r>
          </a:p>
          <a:p>
            <a:pPr lvl="1"/>
            <a:r>
              <a:rPr lang="tr-TR" dirty="0" err="1"/>
              <a:t>Actor</a:t>
            </a:r>
            <a:endParaRPr lang="tr-TR" dirty="0"/>
          </a:p>
          <a:p>
            <a:pPr lvl="1"/>
            <a:r>
              <a:rPr lang="tr-TR" dirty="0" err="1"/>
              <a:t>Director</a:t>
            </a:r>
            <a:endParaRPr lang="tr-TR" dirty="0"/>
          </a:p>
          <a:p>
            <a:pPr lvl="1"/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Audience</a:t>
            </a:r>
            <a:endParaRPr lang="tr-TR" dirty="0"/>
          </a:p>
          <a:p>
            <a:pPr lvl="1"/>
            <a:r>
              <a:rPr lang="tr-TR" dirty="0" err="1"/>
              <a:t>Genre</a:t>
            </a:r>
            <a:endParaRPr lang="tr-TR" dirty="0"/>
          </a:p>
          <a:p>
            <a:r>
              <a:rPr lang="tr-TR" dirty="0" err="1"/>
              <a:t>BeautifulSoup</a:t>
            </a:r>
            <a:endParaRPr lang="tr-TR" dirty="0"/>
          </a:p>
          <a:p>
            <a:r>
              <a:rPr lang="tr-TR" dirty="0"/>
              <a:t>First 1000 </a:t>
            </a:r>
            <a:r>
              <a:rPr lang="tr-TR" dirty="0" err="1"/>
              <a:t>movies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scraped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web</a:t>
            </a:r>
          </a:p>
          <a:p>
            <a:pPr lvl="1"/>
            <a:endParaRPr lang="tr-TR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585C9-47FB-45C7-B2D1-9F057655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736832"/>
            <a:ext cx="4774946" cy="3455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D576FB-F3AB-451B-8D97-D04BBF34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4373191"/>
            <a:ext cx="2380704" cy="18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46541F-68E5-4228-90DB-DD3B12B35FDC}"/>
              </a:ext>
            </a:extLst>
          </p:cNvPr>
          <p:cNvSpPr/>
          <p:nvPr/>
        </p:nvSpPr>
        <p:spPr>
          <a:xfrm>
            <a:off x="634077" y="1261316"/>
            <a:ext cx="11017224" cy="125513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366599-3EB0-4678-BBC2-E344A2DD3F57}"/>
              </a:ext>
            </a:extLst>
          </p:cNvPr>
          <p:cNvSpPr txBox="1">
            <a:spLocks/>
          </p:cNvSpPr>
          <p:nvPr/>
        </p:nvSpPr>
        <p:spPr>
          <a:xfrm>
            <a:off x="621804" y="1585392"/>
            <a:ext cx="2088232" cy="448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>
                <a:latin typeface="Bahnschrift Light" panose="020B0502040204020203" pitchFamily="34" charset="0"/>
              </a:rPr>
              <a:t>Web </a:t>
            </a:r>
            <a:r>
              <a:rPr lang="tr-TR" sz="2400" dirty="0" err="1">
                <a:latin typeface="Bahnschrift Light" panose="020B0502040204020203" pitchFamily="34" charset="0"/>
              </a:rPr>
              <a:t>Scraping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B3A184B-74C7-4B2C-B4C3-84D24D420F01}"/>
              </a:ext>
            </a:extLst>
          </p:cNvPr>
          <p:cNvSpPr/>
          <p:nvPr/>
        </p:nvSpPr>
        <p:spPr>
          <a:xfrm>
            <a:off x="2854052" y="1449512"/>
            <a:ext cx="504056" cy="7200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D85EDD26-62AF-401E-8A35-2783BF1B1030}"/>
              </a:ext>
            </a:extLst>
          </p:cNvPr>
          <p:cNvSpPr txBox="1">
            <a:spLocks/>
          </p:cNvSpPr>
          <p:nvPr/>
        </p:nvSpPr>
        <p:spPr>
          <a:xfrm>
            <a:off x="3502124" y="1585392"/>
            <a:ext cx="2088232" cy="448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>
                <a:latin typeface="Bahnschrift Light" panose="020B0502040204020203" pitchFamily="34" charset="0"/>
              </a:rPr>
              <a:t>Data </a:t>
            </a:r>
            <a:r>
              <a:rPr lang="tr-TR" sz="2400" dirty="0" err="1">
                <a:latin typeface="Bahnschrift Light" panose="020B0502040204020203" pitchFamily="34" charset="0"/>
              </a:rPr>
              <a:t>Sorting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Title 12">
            <a:extLst>
              <a:ext uri="{FF2B5EF4-FFF2-40B4-BE49-F238E27FC236}">
                <a16:creationId xmlns:a16="http://schemas.microsoft.com/office/drawing/2014/main" id="{F220D87A-3088-4699-899A-677FDE7409DB}"/>
              </a:ext>
            </a:extLst>
          </p:cNvPr>
          <p:cNvSpPr txBox="1">
            <a:spLocks/>
          </p:cNvSpPr>
          <p:nvPr/>
        </p:nvSpPr>
        <p:spPr>
          <a:xfrm>
            <a:off x="6094412" y="1585392"/>
            <a:ext cx="2088232" cy="448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>
                <a:latin typeface="Bahnschrift Light" panose="020B0502040204020203" pitchFamily="34" charset="0"/>
              </a:rPr>
              <a:t>Data </a:t>
            </a:r>
            <a:r>
              <a:rPr lang="tr-TR" sz="2400" dirty="0" err="1">
                <a:latin typeface="Bahnschrift Light" panose="020B0502040204020203" pitchFamily="34" charset="0"/>
              </a:rPr>
              <a:t>Cleaning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AFE65B04-1BC1-4FB9-B7C0-04A719684D5D}"/>
              </a:ext>
            </a:extLst>
          </p:cNvPr>
          <p:cNvSpPr/>
          <p:nvPr/>
        </p:nvSpPr>
        <p:spPr>
          <a:xfrm>
            <a:off x="5410336" y="1449512"/>
            <a:ext cx="504056" cy="7200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D0F0FDEC-F40A-4C79-9BCE-7C1B81313032}"/>
              </a:ext>
            </a:extLst>
          </p:cNvPr>
          <p:cNvSpPr txBox="1">
            <a:spLocks/>
          </p:cNvSpPr>
          <p:nvPr/>
        </p:nvSpPr>
        <p:spPr>
          <a:xfrm>
            <a:off x="9118748" y="1413508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 err="1">
                <a:latin typeface="Bahnschrift Light" panose="020B0502040204020203" pitchFamily="34" charset="0"/>
              </a:rPr>
              <a:t>Regression</a:t>
            </a:r>
            <a:r>
              <a:rPr lang="tr-TR" sz="2400" dirty="0">
                <a:latin typeface="Bahnschrift Light" panose="020B0502040204020203" pitchFamily="34" charset="0"/>
              </a:rPr>
              <a:t> Model </a:t>
            </a:r>
            <a:r>
              <a:rPr lang="tr-TR" sz="2400" dirty="0" err="1">
                <a:latin typeface="Bahnschrift Light" panose="020B0502040204020203" pitchFamily="34" charset="0"/>
              </a:rPr>
              <a:t>Selection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D11CDBD-29F8-4F02-8B45-6CC539FE7B79}"/>
              </a:ext>
            </a:extLst>
          </p:cNvPr>
          <p:cNvSpPr/>
          <p:nvPr/>
        </p:nvSpPr>
        <p:spPr>
          <a:xfrm>
            <a:off x="8362664" y="1449512"/>
            <a:ext cx="504056" cy="7200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itle 12">
            <a:extLst>
              <a:ext uri="{FF2B5EF4-FFF2-40B4-BE49-F238E27FC236}">
                <a16:creationId xmlns:a16="http://schemas.microsoft.com/office/drawing/2014/main" id="{D0995C51-8939-444A-A090-9E7C979967E3}"/>
              </a:ext>
            </a:extLst>
          </p:cNvPr>
          <p:cNvSpPr txBox="1">
            <a:spLocks/>
          </p:cNvSpPr>
          <p:nvPr/>
        </p:nvSpPr>
        <p:spPr>
          <a:xfrm>
            <a:off x="622920" y="2564904"/>
            <a:ext cx="2088232" cy="551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>
                <a:latin typeface="Bahnschrift Light" panose="020B0502040204020203" pitchFamily="34" charset="0"/>
              </a:rPr>
              <a:t>Movie </a:t>
            </a:r>
            <a:r>
              <a:rPr lang="tr-TR" sz="2400" dirty="0" err="1">
                <a:latin typeface="Bahnschrift Light" panose="020B0502040204020203" pitchFamily="34" charset="0"/>
              </a:rPr>
              <a:t>Names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from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tr-TR" sz="2400" dirty="0">
                <a:latin typeface="Bahnschrift Light" panose="020B0502040204020203" pitchFamily="34" charset="0"/>
              </a:rPr>
              <a:t>the-numbers.com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20" name="Title 12">
            <a:extLst>
              <a:ext uri="{FF2B5EF4-FFF2-40B4-BE49-F238E27FC236}">
                <a16:creationId xmlns:a16="http://schemas.microsoft.com/office/drawing/2014/main" id="{1F44C182-AF70-470A-8D71-0F1118A27DD5}"/>
              </a:ext>
            </a:extLst>
          </p:cNvPr>
          <p:cNvSpPr txBox="1">
            <a:spLocks/>
          </p:cNvSpPr>
          <p:nvPr/>
        </p:nvSpPr>
        <p:spPr>
          <a:xfrm>
            <a:off x="3322104" y="2568493"/>
            <a:ext cx="2088232" cy="146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Actor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Names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Director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Names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Ratings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Genre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Gross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E7C48BEB-7A87-49C7-B2DD-8920F4461CBE}"/>
              </a:ext>
            </a:extLst>
          </p:cNvPr>
          <p:cNvSpPr txBox="1">
            <a:spLocks/>
          </p:cNvSpPr>
          <p:nvPr/>
        </p:nvSpPr>
        <p:spPr>
          <a:xfrm>
            <a:off x="6094412" y="2564904"/>
            <a:ext cx="2088232" cy="1759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Actor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Names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Director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Names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Gross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Added</a:t>
            </a:r>
            <a:r>
              <a:rPr lang="tr-TR" sz="2400" dirty="0">
                <a:latin typeface="Bahnschrift Light" panose="020B0502040204020203" pitchFamily="34" charset="0"/>
              </a:rPr>
              <a:t> – </a:t>
            </a:r>
            <a:r>
              <a:rPr lang="tr-TR" sz="2400" dirty="0" err="1">
                <a:latin typeface="Bahnschrift Light" panose="020B0502040204020203" pitchFamily="34" charset="0"/>
              </a:rPr>
              <a:t>Avg</a:t>
            </a:r>
            <a:r>
              <a:rPr lang="tr-TR" sz="2400" dirty="0">
                <a:latin typeface="Bahnschrift Light" panose="020B0502040204020203" pitchFamily="34" charset="0"/>
              </a:rPr>
              <a:t>. </a:t>
            </a:r>
            <a:r>
              <a:rPr lang="tr-TR" sz="2400" dirty="0" err="1">
                <a:latin typeface="Bahnschrift Light" panose="020B0502040204020203" pitchFamily="34" charset="0"/>
              </a:rPr>
              <a:t>Actor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Gross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Added</a:t>
            </a:r>
            <a:r>
              <a:rPr lang="tr-TR" sz="2400" dirty="0">
                <a:latin typeface="Bahnschrift Light" panose="020B0502040204020203" pitchFamily="34" charset="0"/>
              </a:rPr>
              <a:t> – </a:t>
            </a:r>
            <a:r>
              <a:rPr lang="tr-TR" sz="2400" dirty="0" err="1">
                <a:latin typeface="Bahnschrift Light" panose="020B0502040204020203" pitchFamily="34" charset="0"/>
              </a:rPr>
              <a:t>Avg</a:t>
            </a:r>
            <a:r>
              <a:rPr lang="tr-TR" sz="2400" dirty="0">
                <a:latin typeface="Bahnschrift Light" panose="020B0502040204020203" pitchFamily="34" charset="0"/>
              </a:rPr>
              <a:t>. </a:t>
            </a:r>
            <a:r>
              <a:rPr lang="tr-TR" sz="2400" dirty="0" err="1">
                <a:latin typeface="Bahnschrift Light" panose="020B0502040204020203" pitchFamily="34" charset="0"/>
              </a:rPr>
              <a:t>Director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Gross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22" name="Title 12">
            <a:extLst>
              <a:ext uri="{FF2B5EF4-FFF2-40B4-BE49-F238E27FC236}">
                <a16:creationId xmlns:a16="http://schemas.microsoft.com/office/drawing/2014/main" id="{537E15B4-F350-4796-9F6C-C3CAB02B5C8C}"/>
              </a:ext>
            </a:extLst>
          </p:cNvPr>
          <p:cNvSpPr txBox="1">
            <a:spLocks/>
          </p:cNvSpPr>
          <p:nvPr/>
        </p:nvSpPr>
        <p:spPr>
          <a:xfrm>
            <a:off x="9115403" y="2737520"/>
            <a:ext cx="2088232" cy="1255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Linear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Ridge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Lasso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r>
              <a:rPr lang="tr-TR" sz="2400" dirty="0" err="1">
                <a:latin typeface="Bahnschrift Light" panose="020B0502040204020203" pitchFamily="34" charset="0"/>
              </a:rPr>
              <a:t>Polynomial</a:t>
            </a:r>
            <a:endParaRPr lang="tr-TR" sz="2400" dirty="0">
              <a:latin typeface="Bahnschrift Light" panose="020B0502040204020203" pitchFamily="34" charset="0"/>
            </a:endParaRPr>
          </a:p>
          <a:p>
            <a:pPr algn="ctr"/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23" name="Title 12">
            <a:extLst>
              <a:ext uri="{FF2B5EF4-FFF2-40B4-BE49-F238E27FC236}">
                <a16:creationId xmlns:a16="http://schemas.microsoft.com/office/drawing/2014/main" id="{317F4AD9-2F45-428C-BBDC-D86EC1AA87AA}"/>
              </a:ext>
            </a:extLst>
          </p:cNvPr>
          <p:cNvSpPr txBox="1">
            <a:spLocks/>
          </p:cNvSpPr>
          <p:nvPr/>
        </p:nvSpPr>
        <p:spPr>
          <a:xfrm>
            <a:off x="621804" y="3448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/>
              <a:t>Methodology</a:t>
            </a:r>
            <a:endParaRPr lang="en-US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1C992F-8A2F-4C5B-A24D-FDEA74C1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327557"/>
            <a:ext cx="8496944" cy="18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F05EC3-0013-4B44-B4FD-A69067A8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1049874"/>
            <a:ext cx="4990863" cy="49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2F7CEA50-8700-4FFC-8B27-3ADE8546B4BD}"/>
              </a:ext>
            </a:extLst>
          </p:cNvPr>
          <p:cNvSpPr txBox="1">
            <a:spLocks/>
          </p:cNvSpPr>
          <p:nvPr/>
        </p:nvSpPr>
        <p:spPr>
          <a:xfrm>
            <a:off x="621804" y="548680"/>
            <a:ext cx="2808312" cy="623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/>
              <a:t>Results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0D2B14-48FA-4274-A351-DD2B3411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205519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988BB-AEC6-43D4-850C-1714D3E4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44" y="3887140"/>
            <a:ext cx="3752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59C036A8-2D10-4649-87EF-33393C5960F7}"/>
              </a:ext>
            </a:extLst>
          </p:cNvPr>
          <p:cNvSpPr txBox="1">
            <a:spLocks/>
          </p:cNvSpPr>
          <p:nvPr/>
        </p:nvSpPr>
        <p:spPr>
          <a:xfrm>
            <a:off x="621804" y="548680"/>
            <a:ext cx="2808312" cy="623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/>
              <a:t>Results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B33CF2-BD51-4F05-A12C-2D02D9CF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181178"/>
            <a:ext cx="9751060" cy="5056134"/>
          </a:xfrm>
        </p:spPr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 Hot </a:t>
            </a:r>
            <a:r>
              <a:rPr lang="tr-TR" dirty="0" err="1"/>
              <a:t>Encoding</a:t>
            </a:r>
            <a:r>
              <a:rPr lang="tr-TR" dirty="0"/>
              <a:t> – </a:t>
            </a:r>
            <a:r>
              <a:rPr lang="tr-TR" dirty="0" err="1"/>
              <a:t>Genre</a:t>
            </a:r>
            <a:r>
              <a:rPr lang="tr-TR" dirty="0"/>
              <a:t> / </a:t>
            </a:r>
            <a:r>
              <a:rPr lang="tr-TR" dirty="0" err="1"/>
              <a:t>Rating</a:t>
            </a:r>
            <a:endParaRPr lang="tr-TR" dirty="0"/>
          </a:p>
          <a:p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1270C-813E-4294-A6D1-B37735DD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01" y="1148319"/>
            <a:ext cx="4000500" cy="2686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DE670-1BD5-4E7D-AD86-5716A0BF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1633212"/>
            <a:ext cx="6652673" cy="22278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4D055D-568A-4B2C-B9F7-DE16EA396CC2}"/>
              </a:ext>
            </a:extLst>
          </p:cNvPr>
          <p:cNvSpPr/>
          <p:nvPr/>
        </p:nvSpPr>
        <p:spPr>
          <a:xfrm>
            <a:off x="1070844" y="3396546"/>
            <a:ext cx="5256584" cy="14401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C51088-F6C3-4D78-9B07-F83189969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3964210"/>
            <a:ext cx="6436649" cy="2046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F8F19B-5FFF-41C3-9B2A-6F012B98C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391" y="3893097"/>
            <a:ext cx="3860496" cy="221361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8E4A5D-8C4B-4ED4-8DFA-DE7777342143}"/>
              </a:ext>
            </a:extLst>
          </p:cNvPr>
          <p:cNvSpPr/>
          <p:nvPr/>
        </p:nvSpPr>
        <p:spPr>
          <a:xfrm>
            <a:off x="7490500" y="5604814"/>
            <a:ext cx="4220535" cy="272458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5955-F84A-4821-91F9-41DDC4AE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Sentiment</a:t>
            </a:r>
            <a:r>
              <a:rPr lang="tr-TR" dirty="0"/>
              <a:t> Analysis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movies</a:t>
            </a:r>
            <a:r>
              <a:rPr lang="tr-TR" dirty="0"/>
              <a:t> </a:t>
            </a:r>
            <a:r>
              <a:rPr lang="tr-TR" dirty="0" err="1"/>
              <a:t>ordered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date</a:t>
            </a:r>
            <a:endParaRPr lang="tr-TR" dirty="0"/>
          </a:p>
          <a:p>
            <a:r>
              <a:rPr lang="tr-TR" dirty="0" err="1"/>
              <a:t>Producers</a:t>
            </a:r>
            <a:endParaRPr lang="tr-TR" dirty="0"/>
          </a:p>
          <a:p>
            <a:r>
              <a:rPr lang="tr-TR" dirty="0" err="1"/>
              <a:t>Year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Movie</a:t>
            </a:r>
          </a:p>
          <a:p>
            <a:endParaRPr lang="tr-TR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B00B06D5-AA3A-4473-87F1-33E754F6534D}"/>
              </a:ext>
            </a:extLst>
          </p:cNvPr>
          <p:cNvSpPr txBox="1">
            <a:spLocks/>
          </p:cNvSpPr>
          <p:nvPr/>
        </p:nvSpPr>
        <p:spPr>
          <a:xfrm>
            <a:off x="621804" y="548680"/>
            <a:ext cx="2808312" cy="623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6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377</TotalTime>
  <Words>101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Light</vt:lpstr>
      <vt:lpstr>Constantia</vt:lpstr>
      <vt:lpstr>Books Classic 16x9</vt:lpstr>
      <vt:lpstr>Regression Model using  Web Scraping Algorithm w/ </vt:lpstr>
      <vt:lpstr>Introduction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using</dc:title>
  <dc:creator>CAN DEMIRKAN</dc:creator>
  <cp:keywords>KİŞİSEL</cp:keywords>
  <cp:lastModifiedBy>CAN DEMIRKAN</cp:lastModifiedBy>
  <cp:revision>28</cp:revision>
  <dcterms:created xsi:type="dcterms:W3CDTF">2021-01-10T11:45:28Z</dcterms:created>
  <dcterms:modified xsi:type="dcterms:W3CDTF">2021-01-16T12:07:37Z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itusGUID">
    <vt:lpwstr>902c22ab-6878-4fd5-94e2-c89e853b0d51</vt:lpwstr>
  </property>
  <property fmtid="{D5CDD505-2E9C-101B-9397-08002B2CF9AE}" pid="9" name="TURKCELLCLASSIFICATION">
    <vt:lpwstr>KİŞİSEL</vt:lpwstr>
  </property>
</Properties>
</file>