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0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AF65-67AD-9B44-A419-AA77E13E6472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4987-216D-A543-8A55-10737973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AF65-67AD-9B44-A419-AA77E13E6472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4987-216D-A543-8A55-10737973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AF65-67AD-9B44-A419-AA77E13E6472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4987-216D-A543-8A55-10737973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8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AF65-67AD-9B44-A419-AA77E13E6472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4987-216D-A543-8A55-10737973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AF65-67AD-9B44-A419-AA77E13E6472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4987-216D-A543-8A55-10737973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AF65-67AD-9B44-A419-AA77E13E6472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4987-216D-A543-8A55-10737973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6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AF65-67AD-9B44-A419-AA77E13E6472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4987-216D-A543-8A55-10737973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AF65-67AD-9B44-A419-AA77E13E6472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4987-216D-A543-8A55-10737973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AF65-67AD-9B44-A419-AA77E13E6472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4987-216D-A543-8A55-10737973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AF65-67AD-9B44-A419-AA77E13E6472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4987-216D-A543-8A55-10737973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AF65-67AD-9B44-A419-AA77E13E6472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4987-216D-A543-8A55-10737973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AF65-67AD-9B44-A419-AA77E13E6472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4987-216D-A543-8A55-10737973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MRF-Belief Propagation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Bayesian Network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probabilistic graphical model that represents a </a:t>
            </a:r>
            <a:r>
              <a:rPr lang="en-US" b="1" dirty="0" smtClean="0">
                <a:solidFill>
                  <a:srgbClr val="FF0000"/>
                </a:solidFill>
              </a:rPr>
              <a:t>set of random variables</a:t>
            </a:r>
            <a:r>
              <a:rPr lang="en-US" b="1" dirty="0" smtClean="0"/>
              <a:t> </a:t>
            </a:r>
            <a:r>
              <a:rPr lang="en-US" dirty="0" smtClean="0"/>
              <a:t>and their </a:t>
            </a:r>
            <a:r>
              <a:rPr lang="en-US" b="1" dirty="0" smtClean="0">
                <a:solidFill>
                  <a:srgbClr val="FF0000"/>
                </a:solidFill>
              </a:rPr>
              <a:t>conditional dependencies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via a </a:t>
            </a:r>
            <a:r>
              <a:rPr lang="en-US" b="1" dirty="0" smtClean="0">
                <a:solidFill>
                  <a:schemeClr val="accent5"/>
                </a:solidFill>
              </a:rPr>
              <a:t>directed acyclic graph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03" y="2862470"/>
            <a:ext cx="5859877" cy="331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1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Markov Random Field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field that satisfies Markov Properties.</a:t>
            </a:r>
          </a:p>
          <a:p>
            <a:endParaRPr lang="en-US" dirty="0" smtClean="0"/>
          </a:p>
          <a:p>
            <a:r>
              <a:rPr lang="en-US" dirty="0" smtClean="0"/>
              <a:t>Similar to Bayesian network in its representation of dependencies</a:t>
            </a:r>
          </a:p>
          <a:p>
            <a:endParaRPr lang="en-US" dirty="0" smtClean="0"/>
          </a:p>
          <a:p>
            <a:r>
              <a:rPr lang="en-US" dirty="0" smtClean="0"/>
              <a:t>Bayesian networks are directed and acyclic, whereas Markov networks are </a:t>
            </a:r>
            <a:r>
              <a:rPr lang="en-US" b="1" dirty="0" smtClean="0">
                <a:solidFill>
                  <a:schemeClr val="accent5"/>
                </a:solidFill>
              </a:rPr>
              <a:t>undirected and may be cyclic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4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73" y="1947749"/>
            <a:ext cx="5069693" cy="42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Markov Properties: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Pairwise Markov property</a:t>
            </a:r>
            <a:r>
              <a:rPr lang="en-US" dirty="0" smtClean="0"/>
              <a:t>: Any two non-adjacent variables are conditionally independent given all other variables:</a:t>
            </a:r>
          </a:p>
          <a:p>
            <a:r>
              <a:rPr lang="en-US" b="1" dirty="0"/>
              <a:t>Local Markov property</a:t>
            </a:r>
            <a:r>
              <a:rPr lang="en-US" dirty="0"/>
              <a:t>: A variable is conditionally independent of all other variables given its neighbors</a:t>
            </a:r>
            <a:r>
              <a:rPr lang="en-US" dirty="0" smtClean="0"/>
              <a:t>:</a:t>
            </a:r>
          </a:p>
          <a:p>
            <a:r>
              <a:rPr lang="en-US" b="1" dirty="0"/>
              <a:t>Global Markov property</a:t>
            </a:r>
            <a:r>
              <a:rPr lang="en-US" dirty="0"/>
              <a:t>: Any two subsets of variables are conditionally independent given a separating subset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7" y="4614332"/>
            <a:ext cx="6976536" cy="8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Propagation: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belief propagation for finding the marginal probability at every node, a </a:t>
            </a:r>
            <a:r>
              <a:rPr lang="en-US" b="1" i="1" dirty="0">
                <a:solidFill>
                  <a:schemeClr val="accent5"/>
                </a:solidFill>
              </a:rPr>
              <a:t>message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dirty="0"/>
              <a:t>is a re-usable partial sum for the marginalization calculations.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6114"/>
            <a:ext cx="4089400" cy="23567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526157" y="2954082"/>
                <a:ext cx="6096000" cy="15070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mr-IN" dirty="0" smtClean="0">
                    <a:effectLst/>
                    <a:latin typeface="CMMI10" charset="0"/>
                  </a:rPr>
                  <a:t>m</a:t>
                </a:r>
                <a:r>
                  <a:rPr lang="mr-IN" baseline="-25000" dirty="0" smtClean="0">
                    <a:effectLst/>
                    <a:latin typeface="CMR8" charset="0"/>
                  </a:rPr>
                  <a:t>41</a:t>
                </a:r>
                <a:r>
                  <a:rPr lang="mr-IN" dirty="0" smtClean="0">
                    <a:effectLst/>
                    <a:latin typeface="CMR10" charset="0"/>
                  </a:rPr>
                  <a:t>(</a:t>
                </a:r>
                <a:r>
                  <a:rPr lang="mr-IN" dirty="0" smtClean="0">
                    <a:effectLst/>
                    <a:latin typeface="CMMI10" charset="0"/>
                  </a:rPr>
                  <a:t>x</a:t>
                </a:r>
                <a:r>
                  <a:rPr lang="mr-IN" baseline="-25000" dirty="0" smtClean="0">
                    <a:effectLst/>
                    <a:latin typeface="CMR8" charset="0"/>
                  </a:rPr>
                  <a:t>1</a:t>
                </a:r>
                <a:r>
                  <a:rPr lang="mr-IN" dirty="0" smtClean="0">
                    <a:effectLst/>
                    <a:latin typeface="CMR10" charset="0"/>
                  </a:rPr>
                  <a:t>) = </a:t>
                </a:r>
                <a:r>
                  <a:rPr lang="mr-IN" dirty="0" smtClean="0">
                    <a:effectLst/>
                    <a:latin typeface="CMMI10" charset="0"/>
                  </a:rPr>
                  <a:t>ψ</a:t>
                </a:r>
                <a:r>
                  <a:rPr lang="mr-IN" baseline="-25000" dirty="0" smtClean="0">
                    <a:effectLst/>
                    <a:latin typeface="CMR8" charset="0"/>
                  </a:rPr>
                  <a:t>1</a:t>
                </a:r>
                <a:r>
                  <a:rPr lang="mr-IN" dirty="0" smtClean="0">
                    <a:effectLst/>
                    <a:latin typeface="CMR10" charset="0"/>
                  </a:rPr>
                  <a:t>(</a:t>
                </a:r>
                <a:r>
                  <a:rPr lang="mr-IN" dirty="0" smtClean="0">
                    <a:effectLst/>
                    <a:latin typeface="CMMI10" charset="0"/>
                  </a:rPr>
                  <a:t>y</a:t>
                </a:r>
                <a:r>
                  <a:rPr lang="mr-IN" baseline="-25000" dirty="0" smtClean="0">
                    <a:effectLst/>
                    <a:latin typeface="CMR8" charset="0"/>
                  </a:rPr>
                  <a:t>1</a:t>
                </a:r>
                <a:r>
                  <a:rPr lang="mr-IN" dirty="0" smtClean="0">
                    <a:effectLst/>
                    <a:latin typeface="CMMI10" charset="0"/>
                  </a:rPr>
                  <a:t>, x</a:t>
                </a:r>
                <a:r>
                  <a:rPr lang="mr-IN" baseline="-25000" dirty="0" smtClean="0">
                    <a:effectLst/>
                    <a:latin typeface="CMR8" charset="0"/>
                  </a:rPr>
                  <a:t>1</a:t>
                </a:r>
                <a:r>
                  <a:rPr lang="mr-IN" dirty="0" smtClean="0">
                    <a:effectLst/>
                    <a:latin typeface="CMR10" charset="0"/>
                  </a:rPr>
                  <a:t>)</a:t>
                </a:r>
                <a:r>
                  <a:rPr lang="mr-IN" dirty="0" smtClean="0">
                    <a:effectLst/>
                    <a:latin typeface="NimbusRomNo9L" charset="0"/>
                  </a:rPr>
                  <a:t>,</a:t>
                </a:r>
                <a:endParaRPr lang="en-US" dirty="0" smtClean="0">
                  <a:effectLst/>
                  <a:latin typeface="NimbusRomNo9L" charset="0"/>
                </a:endParaRPr>
              </a:p>
              <a:p>
                <a:r>
                  <a:rPr lang="mr-IN" dirty="0" smtClean="0">
                    <a:effectLst/>
                    <a:latin typeface="CMMI10" charset="0"/>
                  </a:rPr>
                  <a:t>m</a:t>
                </a:r>
                <a:r>
                  <a:rPr lang="mr-IN" baseline="-25000" dirty="0" smtClean="0">
                    <a:effectLst/>
                    <a:latin typeface="CMR8" charset="0"/>
                  </a:rPr>
                  <a:t>52</a:t>
                </a:r>
                <a:r>
                  <a:rPr lang="mr-IN" dirty="0" smtClean="0">
                    <a:effectLst/>
                    <a:latin typeface="CMR10" charset="0"/>
                  </a:rPr>
                  <a:t>(</a:t>
                </a:r>
                <a:r>
                  <a:rPr lang="mr-IN" dirty="0" smtClean="0">
                    <a:effectLst/>
                    <a:latin typeface="CMMI10" charset="0"/>
                  </a:rPr>
                  <a:t>x</a:t>
                </a:r>
                <a:r>
                  <a:rPr lang="mr-IN" baseline="-25000" dirty="0" smtClean="0">
                    <a:effectLst/>
                    <a:latin typeface="CMR8" charset="0"/>
                  </a:rPr>
                  <a:t>2</a:t>
                </a:r>
                <a:r>
                  <a:rPr lang="mr-IN" dirty="0" smtClean="0">
                    <a:effectLst/>
                    <a:latin typeface="CMR10" charset="0"/>
                  </a:rPr>
                  <a:t>) = </a:t>
                </a:r>
                <a:r>
                  <a:rPr lang="mr-IN" dirty="0" smtClean="0">
                    <a:effectLst/>
                    <a:latin typeface="CMMI10" charset="0"/>
                  </a:rPr>
                  <a:t>ψ</a:t>
                </a:r>
                <a:r>
                  <a:rPr lang="mr-IN" baseline="-25000" dirty="0" smtClean="0">
                    <a:effectLst/>
                    <a:latin typeface="CMR8" charset="0"/>
                  </a:rPr>
                  <a:t>2</a:t>
                </a:r>
                <a:r>
                  <a:rPr lang="mr-IN" dirty="0" smtClean="0">
                    <a:effectLst/>
                    <a:latin typeface="CMR10" charset="0"/>
                  </a:rPr>
                  <a:t>(</a:t>
                </a:r>
                <a:r>
                  <a:rPr lang="mr-IN" dirty="0" smtClean="0">
                    <a:effectLst/>
                    <a:latin typeface="CMMI10" charset="0"/>
                  </a:rPr>
                  <a:t>y</a:t>
                </a:r>
                <a:r>
                  <a:rPr lang="mr-IN" baseline="-25000" dirty="0" smtClean="0">
                    <a:effectLst/>
                    <a:latin typeface="CMR8" charset="0"/>
                  </a:rPr>
                  <a:t>2</a:t>
                </a:r>
                <a:r>
                  <a:rPr lang="mr-IN" dirty="0" smtClean="0">
                    <a:effectLst/>
                    <a:latin typeface="CMMI10" charset="0"/>
                  </a:rPr>
                  <a:t>, x</a:t>
                </a:r>
                <a:r>
                  <a:rPr lang="mr-IN" baseline="-25000" dirty="0" smtClean="0">
                    <a:effectLst/>
                    <a:latin typeface="CMR8" charset="0"/>
                  </a:rPr>
                  <a:t>2</a:t>
                </a:r>
                <a:r>
                  <a:rPr lang="mr-IN" dirty="0" smtClean="0">
                    <a:effectLst/>
                    <a:latin typeface="CMR10" charset="0"/>
                  </a:rPr>
                  <a:t>)</a:t>
                </a:r>
                <a:r>
                  <a:rPr lang="mr-IN" dirty="0" smtClean="0">
                    <a:effectLst/>
                    <a:latin typeface="NimbusRomNo9L" charset="0"/>
                  </a:rPr>
                  <a:t>,</a:t>
                </a:r>
                <a:endParaRPr lang="en-US" dirty="0" smtClean="0">
                  <a:effectLst/>
                  <a:latin typeface="NimbusRomNo9L" charset="0"/>
                </a:endParaRPr>
              </a:p>
              <a:p>
                <a:r>
                  <a:rPr lang="mr-IN" dirty="0" smtClean="0">
                    <a:effectLst/>
                    <a:latin typeface="CMMI10" charset="0"/>
                  </a:rPr>
                  <a:t>m</a:t>
                </a:r>
                <a:r>
                  <a:rPr lang="mr-IN" baseline="-25000" dirty="0" smtClean="0">
                    <a:effectLst/>
                    <a:latin typeface="CMR8" charset="0"/>
                  </a:rPr>
                  <a:t>63</a:t>
                </a:r>
                <a:r>
                  <a:rPr lang="mr-IN" dirty="0" smtClean="0">
                    <a:effectLst/>
                    <a:latin typeface="CMR10" charset="0"/>
                  </a:rPr>
                  <a:t>(</a:t>
                </a:r>
                <a:r>
                  <a:rPr lang="mr-IN" dirty="0" smtClean="0">
                    <a:effectLst/>
                    <a:latin typeface="CMMI10" charset="0"/>
                  </a:rPr>
                  <a:t>x</a:t>
                </a:r>
                <a:r>
                  <a:rPr lang="mr-IN" baseline="-25000" dirty="0" smtClean="0">
                    <a:effectLst/>
                    <a:latin typeface="CMR8" charset="0"/>
                  </a:rPr>
                  <a:t>3</a:t>
                </a:r>
                <a:r>
                  <a:rPr lang="mr-IN" dirty="0" smtClean="0">
                    <a:effectLst/>
                    <a:latin typeface="CMR10" charset="0"/>
                  </a:rPr>
                  <a:t>) = </a:t>
                </a:r>
                <a:r>
                  <a:rPr lang="mr-IN" dirty="0" smtClean="0">
                    <a:effectLst/>
                    <a:latin typeface="CMMI10" charset="0"/>
                  </a:rPr>
                  <a:t>ψ</a:t>
                </a:r>
                <a:r>
                  <a:rPr lang="mr-IN" baseline="-25000" dirty="0" smtClean="0">
                    <a:effectLst/>
                    <a:latin typeface="CMR8" charset="0"/>
                  </a:rPr>
                  <a:t>3</a:t>
                </a:r>
                <a:r>
                  <a:rPr lang="mr-IN" dirty="0" smtClean="0">
                    <a:effectLst/>
                    <a:latin typeface="CMR10" charset="0"/>
                  </a:rPr>
                  <a:t>(</a:t>
                </a:r>
                <a:r>
                  <a:rPr lang="mr-IN" dirty="0" smtClean="0">
                    <a:effectLst/>
                    <a:latin typeface="CMMI10" charset="0"/>
                  </a:rPr>
                  <a:t>y</a:t>
                </a:r>
                <a:r>
                  <a:rPr lang="mr-IN" baseline="-25000" dirty="0" smtClean="0">
                    <a:effectLst/>
                    <a:latin typeface="CMR8" charset="0"/>
                  </a:rPr>
                  <a:t>3</a:t>
                </a:r>
                <a:r>
                  <a:rPr lang="mr-IN" dirty="0" smtClean="0">
                    <a:effectLst/>
                    <a:latin typeface="CMMI10" charset="0"/>
                  </a:rPr>
                  <a:t>, x</a:t>
                </a:r>
                <a:r>
                  <a:rPr lang="mr-IN" baseline="-25000" dirty="0" smtClean="0">
                    <a:effectLst/>
                    <a:latin typeface="CMR8" charset="0"/>
                  </a:rPr>
                  <a:t>3</a:t>
                </a:r>
                <a:r>
                  <a:rPr lang="mr-IN" dirty="0" smtClean="0">
                    <a:effectLst/>
                    <a:latin typeface="CMR10" charset="0"/>
                  </a:rPr>
                  <a:t>)</a:t>
                </a:r>
                <a:r>
                  <a:rPr lang="mr-IN" dirty="0" smtClean="0">
                    <a:effectLst/>
                    <a:latin typeface="NimbusRomNo9L" charset="0"/>
                  </a:rPr>
                  <a:t>,</a:t>
                </a:r>
                <a:endParaRPr lang="en-US" dirty="0" smtClean="0">
                  <a:effectLst/>
                  <a:latin typeface="NimbusRomNo9L" charset="0"/>
                </a:endParaRPr>
              </a:p>
              <a:p>
                <a:r>
                  <a:rPr lang="mr-IN" dirty="0" smtClean="0">
                    <a:effectLst/>
                    <a:latin typeface="CMMI10" charset="0"/>
                  </a:rPr>
                  <a:t>m</a:t>
                </a:r>
                <a:r>
                  <a:rPr lang="mr-IN" baseline="-25000" dirty="0" smtClean="0">
                    <a:effectLst/>
                    <a:latin typeface="CMR8" charset="0"/>
                  </a:rPr>
                  <a:t>32</a:t>
                </a:r>
                <a:r>
                  <a:rPr lang="mr-IN" dirty="0" smtClean="0">
                    <a:effectLst/>
                    <a:latin typeface="CMR10" charset="0"/>
                  </a:rPr>
                  <a:t>(</a:t>
                </a:r>
                <a:r>
                  <a:rPr lang="mr-IN" dirty="0" smtClean="0">
                    <a:effectLst/>
                    <a:latin typeface="CMMI10" charset="0"/>
                  </a:rPr>
                  <a:t>x</a:t>
                </a:r>
                <a:r>
                  <a:rPr lang="mr-IN" baseline="-25000" dirty="0" smtClean="0">
                    <a:effectLst/>
                    <a:latin typeface="CMR8" charset="0"/>
                  </a:rPr>
                  <a:t>2</a:t>
                </a:r>
                <a:r>
                  <a:rPr lang="mr-IN" dirty="0" smtClean="0">
                    <a:effectLst/>
                    <a:latin typeface="CMR10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mr-IN" i="1" smtClean="0">
                            <a:effectLst/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effectLst/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effectLst/>
                            <a:latin typeface="Cambria Math" charset="0"/>
                          </a:rPr>
                          <m:t>3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mr-IN" baseline="-25000" dirty="0" smtClean="0">
                            <a:effectLst/>
                            <a:latin typeface="CMR8" charset="0"/>
                          </a:rPr>
                          <m:t>23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R10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mr-IN" baseline="-25000" dirty="0" smtClean="0">
                            <a:effectLst/>
                            <a:latin typeface="CMR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mr-IN" baseline="-25000" dirty="0" smtClean="0">
                            <a:effectLst/>
                            <a:latin typeface="CMR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R10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mr-IN" baseline="-25000" dirty="0" smtClean="0">
                            <a:effectLst/>
                            <a:latin typeface="CMR8" charset="0"/>
                          </a:rPr>
                          <m:t>63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R10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mr-IN" baseline="-25000" dirty="0" smtClean="0">
                            <a:effectLst/>
                            <a:latin typeface="CMR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R10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mr-IN" dirty="0" smtClean="0">
                    <a:effectLst/>
                    <a:latin typeface="NimbusRomNo9L" charset="0"/>
                  </a:rPr>
                  <a:t> </a:t>
                </a:r>
                <a:endParaRPr lang="en-US" dirty="0" smtClean="0">
                  <a:effectLst/>
                  <a:latin typeface="NimbusRomNo9L" charset="0"/>
                </a:endParaRPr>
              </a:p>
              <a:p>
                <a:r>
                  <a:rPr lang="mr-IN" dirty="0" smtClean="0">
                    <a:effectLst/>
                    <a:latin typeface="CMMI10" charset="0"/>
                  </a:rPr>
                  <a:t>m</a:t>
                </a:r>
                <a:r>
                  <a:rPr lang="mr-IN" baseline="-25000" dirty="0" smtClean="0">
                    <a:effectLst/>
                    <a:latin typeface="CMR8" charset="0"/>
                  </a:rPr>
                  <a:t>21</a:t>
                </a:r>
                <a:r>
                  <a:rPr lang="mr-IN" dirty="0" smtClean="0">
                    <a:effectLst/>
                    <a:latin typeface="CMR10" charset="0"/>
                  </a:rPr>
                  <a:t>(</a:t>
                </a:r>
                <a:r>
                  <a:rPr lang="mr-IN" dirty="0" smtClean="0">
                    <a:effectLst/>
                    <a:latin typeface="CMMI10" charset="0"/>
                  </a:rPr>
                  <a:t>x</a:t>
                </a:r>
                <a:r>
                  <a:rPr lang="mr-IN" baseline="-25000" dirty="0" smtClean="0">
                    <a:effectLst/>
                    <a:latin typeface="CMR8" charset="0"/>
                  </a:rPr>
                  <a:t>1</a:t>
                </a:r>
                <a:r>
                  <a:rPr lang="mr-IN" dirty="0" smtClean="0">
                    <a:effectLst/>
                    <a:latin typeface="CMR10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mr-IN" i="1" smtClean="0">
                            <a:effectLst/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effectLst/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effectLst/>
                            <a:latin typeface="Cambria Math" charset="0"/>
                          </a:rPr>
                          <m:t>2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mr-IN" baseline="-25000" dirty="0" smtClean="0">
                            <a:effectLst/>
                            <a:latin typeface="CMR8" charset="0"/>
                          </a:rPr>
                          <m:t>12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R10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mr-IN" baseline="-25000" dirty="0" smtClean="0">
                            <a:effectLst/>
                            <a:latin typeface="CMR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mr-IN" baseline="-25000" dirty="0" smtClean="0">
                            <a:effectLst/>
                            <a:latin typeface="CMR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R10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mr-IN" baseline="-25000" dirty="0" smtClean="0">
                            <a:effectLst/>
                            <a:latin typeface="CMR8" charset="0"/>
                          </a:rPr>
                          <m:t>52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R10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mr-IN" baseline="-25000" dirty="0" smtClean="0">
                            <a:effectLst/>
                            <a:latin typeface="CMR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R10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mr-IN" baseline="-25000" dirty="0" smtClean="0">
                            <a:effectLst/>
                            <a:latin typeface="CMR8" charset="0"/>
                          </a:rPr>
                          <m:t>32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R10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MI10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mr-IN" baseline="-25000" dirty="0" smtClean="0">
                            <a:effectLst/>
                            <a:latin typeface="CMR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mr-IN" dirty="0" smtClean="0">
                            <a:effectLst/>
                            <a:latin typeface="CMR10" charset="0"/>
                          </a:rPr>
                          <m:t>)</m:t>
                        </m:r>
                      </m:e>
                    </m:nary>
                  </m:oMath>
                </a14:m>
                <a:endParaRPr lang="mr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157" y="2954082"/>
                <a:ext cx="6096000" cy="1507079"/>
              </a:xfrm>
              <a:prstGeom prst="rect">
                <a:avLst/>
              </a:prstGeom>
              <a:blipFill rotWithShape="0">
                <a:blip r:embed="rId3"/>
                <a:stretch>
                  <a:fillRect l="-900" t="-3239" b="-4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59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Message-passing rule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> To compute the message from node j to node 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6" y="2254341"/>
            <a:ext cx="4761295" cy="35358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7800" y="1690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effectLst/>
                <a:latin typeface="NimbusRomNo9L" charset="0"/>
              </a:rPr>
              <a:t>Multiply together all messages coming in to node j, except for the message from node </a:t>
            </a:r>
            <a:r>
              <a:rPr lang="en-US" dirty="0" err="1" smtClean="0">
                <a:effectLst/>
                <a:latin typeface="NimbusRomNo9L" charset="0"/>
              </a:rPr>
              <a:t>i</a:t>
            </a:r>
            <a:r>
              <a:rPr lang="en-US" dirty="0" smtClean="0">
                <a:effectLst/>
                <a:latin typeface="NimbusRomNo9L" charset="0"/>
              </a:rPr>
              <a:t> back to node j (we ignore that one in this calculation).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effectLst/>
              <a:latin typeface="NimbusRomNo9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Multiply by the compatibility function </a:t>
            </a:r>
            <a:r>
              <a:rPr lang="en-US" dirty="0" err="1" smtClean="0"/>
              <a:t>ψ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(</a:t>
            </a:r>
            <a:r>
              <a:rPr lang="en-US" dirty="0" err="1" smtClean="0"/>
              <a:t>xi,xj</a:t>
            </a:r>
            <a:r>
              <a:rPr lang="en-US" dirty="0"/>
              <a:t>)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Marginalize over the variable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84" y="3193574"/>
            <a:ext cx="4186767" cy="16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Loopy Belief Propagation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-&gt;The </a:t>
            </a:r>
            <a:r>
              <a:rPr lang="en-US" dirty="0"/>
              <a:t>exact computation of marginal probabilities for graphs with loops depends on </a:t>
            </a:r>
            <a:r>
              <a:rPr lang="en-US" dirty="0" smtClean="0"/>
              <a:t>the </a:t>
            </a:r>
            <a:r>
              <a:rPr lang="en-US" dirty="0" err="1"/>
              <a:t>treewidth</a:t>
            </a:r>
            <a:r>
              <a:rPr lang="en-US" dirty="0"/>
              <a:t> of the </a:t>
            </a:r>
            <a:r>
              <a:rPr lang="en-US" dirty="0" smtClean="0"/>
              <a:t>graph. </a:t>
            </a:r>
          </a:p>
          <a:p>
            <a:pPr marL="0" indent="0">
              <a:buNone/>
            </a:pPr>
            <a:r>
              <a:rPr lang="en-US" dirty="0" smtClean="0"/>
              <a:t>-&gt;But </a:t>
            </a:r>
            <a:r>
              <a:rPr lang="en-US" dirty="0"/>
              <a:t>the message update rules are described </a:t>
            </a:r>
            <a:r>
              <a:rPr lang="en-US" dirty="0" smtClean="0"/>
              <a:t>locally.</a:t>
            </a:r>
          </a:p>
          <a:p>
            <a:pPr marL="0" indent="0">
              <a:buNone/>
            </a:pPr>
            <a:r>
              <a:rPr lang="en-US" dirty="0" smtClean="0"/>
              <a:t>-&gt;It </a:t>
            </a:r>
            <a:r>
              <a:rPr lang="en-US" dirty="0"/>
              <a:t>is a useful local operation to perform, even without the global guarantees of ordinary BP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Algorithm: </a:t>
            </a:r>
          </a:p>
          <a:p>
            <a:r>
              <a:rPr lang="en-US" dirty="0" smtClean="0"/>
              <a:t>Convert </a:t>
            </a:r>
            <a:r>
              <a:rPr lang="en-US" dirty="0"/>
              <a:t>graph to pairwise </a:t>
            </a:r>
            <a:r>
              <a:rPr lang="en-US" dirty="0" smtClean="0"/>
              <a:t>potentials</a:t>
            </a:r>
          </a:p>
          <a:p>
            <a:r>
              <a:rPr lang="en-US" dirty="0" smtClean="0"/>
              <a:t> Initialize </a:t>
            </a:r>
            <a:r>
              <a:rPr lang="en-US" dirty="0"/>
              <a:t>all messages to all ones, or to random values between 0 and 1. 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un </a:t>
            </a:r>
            <a:r>
              <a:rPr lang="en-US" dirty="0"/>
              <a:t>BP update rules until convergence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300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Calibri Light</vt:lpstr>
      <vt:lpstr>Cambria Math</vt:lpstr>
      <vt:lpstr>CMMI10</vt:lpstr>
      <vt:lpstr>CMR10</vt:lpstr>
      <vt:lpstr>CMR8</vt:lpstr>
      <vt:lpstr>Mangal</vt:lpstr>
      <vt:lpstr>NimbusRomNo9L</vt:lpstr>
      <vt:lpstr>Arial</vt:lpstr>
      <vt:lpstr>Office Theme</vt:lpstr>
      <vt:lpstr>MRF-Belief Propagation</vt:lpstr>
      <vt:lpstr>Bayesian Network </vt:lpstr>
      <vt:lpstr>What is Markov Random Field ?</vt:lpstr>
      <vt:lpstr>Example:</vt:lpstr>
      <vt:lpstr>Markov Properties:</vt:lpstr>
      <vt:lpstr>Belief Propagation: messages</vt:lpstr>
      <vt:lpstr>Message-passing rule :  To compute the message from node j to node i:  </vt:lpstr>
      <vt:lpstr>Loopy Belief Propagation: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MRF-Belief Propagation</dc:title>
  <dc:creator>neeruchandana007@gmail.com</dc:creator>
  <cp:lastModifiedBy>neeruchandana007@gmail.com</cp:lastModifiedBy>
  <cp:revision>14</cp:revision>
  <dcterms:created xsi:type="dcterms:W3CDTF">2016-10-23T18:20:07Z</dcterms:created>
  <dcterms:modified xsi:type="dcterms:W3CDTF">2016-10-24T14:42:12Z</dcterms:modified>
</cp:coreProperties>
</file>