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9" r:id="rId5"/>
    <p:sldId id="271" r:id="rId6"/>
    <p:sldId id="278" r:id="rId7"/>
    <p:sldId id="260" r:id="rId8"/>
    <p:sldId id="262" r:id="rId9"/>
    <p:sldId id="263" r:id="rId10"/>
    <p:sldId id="264" r:id="rId11"/>
    <p:sldId id="265" r:id="rId12"/>
    <p:sldId id="267" r:id="rId13"/>
    <p:sldId id="276" r:id="rId14"/>
    <p:sldId id="258" r:id="rId15"/>
    <p:sldId id="275" r:id="rId16"/>
    <p:sldId id="277" r:id="rId17"/>
    <p:sldId id="259" r:id="rId18"/>
    <p:sldId id="270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A4B56-7417-764B-9AF9-54A0D5F14A2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8435C-1886-E440-B249-F718F0F5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(had to fix up their code – it no longer compiles as written here 😂)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benchmarksgame.alioth.debian.org</a:t>
            </a:r>
            <a:r>
              <a:rPr lang="en-US" dirty="0"/>
              <a:t>/u64q/</a:t>
            </a:r>
            <a:r>
              <a:rPr lang="en-US" dirty="0" err="1"/>
              <a:t>compare.php?lang</a:t>
            </a:r>
            <a:r>
              <a:rPr lang="en-US" dirty="0"/>
              <a:t>=go&amp;lang2=python3</a:t>
            </a:r>
          </a:p>
          <a:p>
            <a:r>
              <a:rPr lang="en-US" dirty="0"/>
              <a:t>[2] https://</a:t>
            </a:r>
            <a:r>
              <a:rPr lang="en-US" dirty="0" err="1"/>
              <a:t>benchmarksgame-team.pages.debian.net</a:t>
            </a:r>
            <a:r>
              <a:rPr lang="en-US" dirty="0"/>
              <a:t>/</a:t>
            </a:r>
            <a:r>
              <a:rPr lang="en-US" dirty="0" err="1"/>
              <a:t>benchmarksgame</a:t>
            </a:r>
            <a:r>
              <a:rPr lang="en-US" dirty="0"/>
              <a:t>/compare/go-</a:t>
            </a:r>
            <a:r>
              <a:rPr lang="en-US" dirty="0" err="1"/>
              <a:t>node.html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golang.org</a:t>
            </a:r>
            <a:r>
              <a:rPr lang="en-US" dirty="0"/>
              <a:t>/doc/</a:t>
            </a:r>
            <a:r>
              <a:rPr lang="en-US" dirty="0" err="1"/>
              <a:t>effective_go.html#embedding</a:t>
            </a:r>
            <a:endParaRPr lang="en-US" dirty="0"/>
          </a:p>
          <a:p>
            <a:r>
              <a:rPr lang="en-US" dirty="0"/>
              <a:t>[2] https://</a:t>
            </a:r>
            <a:r>
              <a:rPr lang="en-US" dirty="0" err="1"/>
              <a:t>tour.golang.org</a:t>
            </a:r>
            <a:r>
              <a:rPr lang="en-US" dirty="0"/>
              <a:t>/</a:t>
            </a:r>
            <a:r>
              <a:rPr lang="en-US" dirty="0" err="1"/>
              <a:t>flowcontrol</a:t>
            </a:r>
            <a:r>
              <a:rPr lang="en-US" dirty="0"/>
              <a:t>/1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golang</a:t>
            </a:r>
            <a:r>
              <a:rPr lang="en-US" dirty="0"/>
              <a:t>/go/wiki/</a:t>
            </a:r>
            <a:r>
              <a:rPr lang="en-US" dirty="0" err="1"/>
              <a:t>MinimumRequirements</a:t>
            </a:r>
            <a:endParaRPr lang="en-US" dirty="0"/>
          </a:p>
          <a:p>
            <a:r>
              <a:rPr lang="en-US" dirty="0"/>
              <a:t>[2] https://</a:t>
            </a:r>
            <a:r>
              <a:rPr lang="en-US" dirty="0" err="1"/>
              <a:t>sdboyer.io</a:t>
            </a:r>
            <a:r>
              <a:rPr lang="en-US" dirty="0"/>
              <a:t>/blog/</a:t>
            </a:r>
            <a:r>
              <a:rPr lang="en-US" dirty="0" err="1"/>
              <a:t>vgo</a:t>
            </a:r>
            <a:r>
              <a:rPr lang="en-US" dirty="0"/>
              <a:t>-and-dep/</a:t>
            </a:r>
          </a:p>
          <a:p>
            <a:r>
              <a:rPr lang="en-US" dirty="0"/>
              <a:t>[3]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golang</a:t>
            </a:r>
            <a:r>
              <a:rPr lang="en-US" dirty="0"/>
              <a:t>/dep/wiki/Roadmap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“Summary of Go Generics Discussions”: https://</a:t>
            </a:r>
            <a:r>
              <a:rPr lang="en-US" dirty="0" err="1"/>
              <a:t>docs.google.com</a:t>
            </a:r>
            <a:r>
              <a:rPr lang="en-US" dirty="0"/>
              <a:t>/document/d/1vrAy9gMpMoS3uaVphB32uVXX4pi-HnNjkMEgyAHX4N4/</a:t>
            </a:r>
            <a:r>
              <a:rPr lang="en-US" dirty="0" err="1"/>
              <a:t>edit#heading</a:t>
            </a:r>
            <a:r>
              <a:rPr lang="en-US" dirty="0"/>
              <a:t>=h.vuko0u3txoew</a:t>
            </a:r>
          </a:p>
          <a:p>
            <a:r>
              <a:rPr lang="en-US" dirty="0"/>
              <a:t>[5] “Who needs generics? Use … instead!”: https://</a:t>
            </a:r>
            <a:r>
              <a:rPr lang="en-US" dirty="0" err="1"/>
              <a:t>appliedgo.net</a:t>
            </a:r>
            <a:r>
              <a:rPr lang="en-US" dirty="0"/>
              <a:t>/generics/</a:t>
            </a:r>
            <a:br>
              <a:rPr lang="en-US" dirty="0"/>
            </a:br>
            <a:r>
              <a:rPr lang="en-US" dirty="0"/>
              <a:t>[6] “Should Go 2.0 Support Generics?” https://</a:t>
            </a:r>
            <a:r>
              <a:rPr lang="en-US" dirty="0" err="1"/>
              <a:t>dave.cheney.net</a:t>
            </a:r>
            <a:r>
              <a:rPr lang="en-US" dirty="0"/>
              <a:t>/2017/07/22/should-go-2-0-support-generics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blog.golang.org</a:t>
            </a:r>
            <a:r>
              <a:rPr lang="en-US" dirty="0"/>
              <a:t>/share-memory-by-communicating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z.sh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rupa</a:t>
            </a:r>
            <a:r>
              <a:rPr lang="en-US" dirty="0"/>
              <a:t>/z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golang.org</a:t>
            </a:r>
            <a:r>
              <a:rPr lang="en-US" dirty="0"/>
              <a:t>/doc/</a:t>
            </a:r>
            <a:r>
              <a:rPr lang="en-US" dirty="0" err="1"/>
              <a:t>code.html#ImportPaths</a:t>
            </a:r>
            <a:endParaRPr lang="en-US" dirty="0"/>
          </a:p>
          <a:p>
            <a:r>
              <a:rPr lang="en-US" dirty="0"/>
              <a:t>[2]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  <a:r>
              <a:rPr lang="en-US" dirty="0" err="1"/>
              <a:t>cmd</a:t>
            </a:r>
            <a:r>
              <a:rPr lang="en-US" dirty="0"/>
              <a:t>/go/#</a:t>
            </a:r>
            <a:r>
              <a:rPr lang="en-US" dirty="0" err="1"/>
              <a:t>hdr-Import_path_syntax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of the package is the first line of a go file. The special package name ”main” indicates that the current package is meant to be compiled and run as an executable (not a library to be imported)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Learn more about “package” clause: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spec#Package_clause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 about “import” declarations: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spec#Import_declarations</a:t>
            </a:r>
            <a:endParaRPr lang="en-US" dirty="0"/>
          </a:p>
          <a:p>
            <a:r>
              <a:rPr lang="en-US" dirty="0"/>
              <a:t>See the “</a:t>
            </a:r>
            <a:r>
              <a:rPr lang="en-US" dirty="0" err="1"/>
              <a:t>fmt</a:t>
            </a:r>
            <a:r>
              <a:rPr lang="en-US" dirty="0"/>
              <a:t>” package’s documentation: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Main() is where the program begins execution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() is another relevant meta-function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calls the “</a:t>
            </a:r>
            <a:r>
              <a:rPr lang="en-US" dirty="0" err="1"/>
              <a:t>fmt</a:t>
            </a:r>
            <a:r>
              <a:rPr lang="en-US" dirty="0"/>
              <a:t>” package’s “</a:t>
            </a:r>
            <a:r>
              <a:rPr lang="en-US" dirty="0" err="1"/>
              <a:t>Println</a:t>
            </a:r>
            <a:r>
              <a:rPr lang="en-US" dirty="0"/>
              <a:t>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9F36-58C3-ED44-916C-16DEDCD8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0CF7-3FA0-844D-8E88-52A1FD38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3653-A90D-2642-B976-AA7CC57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267B-9428-C64D-B6D4-474997C6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245D-E0D9-C644-9EAD-77D15E47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9F63-FE66-6F40-AE3E-80D1E66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B1D-51E6-004D-8773-926D0528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EF-9073-CC44-A8C8-2C268E50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E7D5-E919-2541-B332-873C770E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9815-0666-1D49-ADB4-673325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85D8-2966-4A4B-B28E-6859E999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64C8A-3A8D-9342-A0C2-12AE649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FE26-D21B-3A4F-9A8F-7EE2C04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30D-C25F-3045-BEAE-DCEDA70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0FAD-D87C-3B4A-881D-A1CF3842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9DE-6B01-144B-87BF-2C154A3E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EFB0-9312-964F-8EC2-826F67E9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F70D-8137-E342-A262-5206CA5F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D259-75FE-AF47-9C90-7659530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3BF3-AF9E-0D42-AD19-7CBE254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FB45-7314-E942-A00E-AB477C8E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1E8F-D45F-1448-8CF1-1F1173A3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255D-3904-994D-A91D-886C91F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470B-9891-2C43-A1AC-0EC46C87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BCD5-C0CF-E147-910E-31D9D65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40-55A3-9248-87F8-D950EE24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5A71-07D4-C24A-B179-43D88598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9EEC-7B93-7841-9109-7313776A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EC86-E5BF-AD42-B940-12C26297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1B87-7D08-D649-B39A-DDB99BC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994D-3C57-3447-AB71-EA491D6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602-7346-2A48-BBA0-01AF8F7F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E737-EA3B-BD4C-B10F-ADB9F0FE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8C5F-3CD1-9C42-8C64-2BF922CA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11B64-2967-B94C-96DD-4619F90A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AA0F-2975-C641-9C36-84267C50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4688F-CF4C-204D-932F-6F11950C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7840F-89E4-B44F-909E-B1E5DD9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74B3E-2F7B-D14A-9E2F-666E965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C652-91B8-E243-82C7-C7AFB5BF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0AE-A85A-6846-B8EA-3ED3D91D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F814-EB95-4A48-9970-6125794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6998-36AC-CF4E-AB64-C3D2AAA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536E3-45DE-3946-B962-0431EF4F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FD17D-7C8D-3749-ACA4-86F0445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155D-F3A7-044C-BF11-070DC115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3282-AE92-0C40-8F1A-1C22B739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1B10-C3E2-6F44-9F23-1183732F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6B5D-F5F0-824E-ADAA-0049BDF6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29CE-772A-8B42-BA73-1D66870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FD1A-5FFE-2B4B-9919-62ACB55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E971-DD73-024E-AD3F-1D3A0A1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42F9-1211-DC41-989D-94FBFE69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96512-6C23-174F-8FCE-39770F45A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909C-F805-FB4F-BD69-15CEA7BF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994F-3A1E-644D-8580-76E22604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E0CF-4929-224C-85A5-A0C9B71D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B681-59FE-7B42-B783-A392313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6157E-86BE-A244-B118-4999A04E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EF39-DC88-124F-ACFA-A7E99E39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5681-778B-4B43-80C3-E5CA80BA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5E7F-E867-614E-BB02-F79BDFC8C743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9439-8F96-7449-891B-CDB23FC5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8767-8032-1647-B73D-61B18F09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lay.golang.org/p/8GDFzMo4ye5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o_gopher_mascot_bw.png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pixabay.com/en/rainbow-colors-natural-wonder-14948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nchmarksgame-team.pages.debian.net/benchmarksgame/compare/go-node.html" TargetMode="External"/><Relationship Id="rId5" Type="http://schemas.openxmlformats.org/officeDocument/2006/relationships/hyperlink" Target="https://benchmarksgame.alioth.debian.org/u64q/compare.php?lang=go&amp;lang2=python3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effective_go.html#embedd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ur.golang.org/flowcontrol/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ve.cheney.net/2017/07/22/should-go-2-0-support-generics" TargetMode="External"/><Relationship Id="rId3" Type="http://schemas.openxmlformats.org/officeDocument/2006/relationships/hyperlink" Target="https://github.com/golang/go/wiki/MinimumRequirements" TargetMode="External"/><Relationship Id="rId7" Type="http://schemas.openxmlformats.org/officeDocument/2006/relationships/hyperlink" Target="https://appliedgo.net/generic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vrAy9gMpMoS3uaVphB32uVXX4pi-HnNjkMEgyAHX4N4/edit#heading=h.vuko0u3txoew" TargetMode="External"/><Relationship Id="rId5" Type="http://schemas.openxmlformats.org/officeDocument/2006/relationships/hyperlink" Target="https://github.com/golang/dep/wiki/Roadmap" TargetMode="External"/><Relationship Id="rId4" Type="http://schemas.openxmlformats.org/officeDocument/2006/relationships/hyperlink" Target="https://sdboyer.io/blog/vgo-and-dep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play.golang.org/p/z1vBjB245uX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p/z1vBjB245uX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lang.org/share-memory-by-communica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ee380/Abstracts/100428-pike-stanfor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code.html" TargetMode="External"/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go.com/" TargetMode="External"/><Relationship Id="rId5" Type="http://schemas.openxmlformats.org/officeDocument/2006/relationships/hyperlink" Target="https://github.com/fatih/vim-go#install" TargetMode="External"/><Relationship Id="rId4" Type="http://schemas.openxmlformats.org/officeDocument/2006/relationships/hyperlink" Target="https://tour.golang.org/welcome/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effective_go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an.github.io/posts/go_concurrency_visualiz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ee380/Abstracts/100428-pike-stanford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lang.org/doc/code.html" TargetMode="External"/><Relationship Id="rId4" Type="http://schemas.openxmlformats.org/officeDocument/2006/relationships/hyperlink" Target="https://golang.org/doc/install/sour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pa/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code.html#ImportPath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org/cmd/go/#hdr-Import_path_synta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F32-DE16-F243-84A7-DC915DB8B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&amp; Tell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67AEC-7CF3-8446-BF48-EDDD7FD8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Charles Neill</a:t>
            </a:r>
          </a:p>
          <a:p>
            <a:r>
              <a:rPr lang="en-US" dirty="0"/>
              <a:t>April 20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CA8A3531-FDB3-C54E-B68E-B494240C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95" y="3509962"/>
            <a:ext cx="3348037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63D2E-8815-CC45-976F-EA8E988D76F0}"/>
              </a:ext>
            </a:extLst>
          </p:cNvPr>
          <p:cNvSpPr txBox="1"/>
          <p:nvPr/>
        </p:nvSpPr>
        <p:spPr>
          <a:xfrm>
            <a:off x="8228943" y="6950074"/>
            <a:ext cx="3453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commons.wikimedia.org</a:t>
            </a:r>
            <a:r>
              <a:rPr lang="en-US" sz="1100" dirty="0"/>
              <a:t>/wiki/</a:t>
            </a:r>
            <a:r>
              <a:rPr lang="en-US" sz="1100" dirty="0" err="1"/>
              <a:t>File:Gopher-ru.png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66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74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090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olang">
            <a:extLst>
              <a:ext uri="{FF2B5EF4-FFF2-40B4-BE49-F238E27FC236}">
                <a16:creationId xmlns:a16="http://schemas.microsoft.com/office/drawing/2014/main" id="{D767C731-3137-D94F-B6CD-12B413BE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9" y="3803533"/>
            <a:ext cx="7430983" cy="26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0A780-9E09-0746-9A8B-F9EA80E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server world!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71DCC-540E-5C4B-8898-5A3A2695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6592783" cy="2974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333D9-9661-0F4F-907D-DEBE5266198D}"/>
              </a:ext>
            </a:extLst>
          </p:cNvPr>
          <p:cNvSpPr txBox="1"/>
          <p:nvPr/>
        </p:nvSpPr>
        <p:spPr>
          <a:xfrm>
            <a:off x="838200" y="5896947"/>
            <a:ext cx="739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https://play.golang.org/p/8GDFzMo4ye5</a:t>
            </a:r>
            <a:r>
              <a:rPr lang="en-US" dirty="0"/>
              <a:t> (won’t actually work in the browser)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89640-7CF1-4446-AA3E-F7A165A26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100" y="1690688"/>
            <a:ext cx="3695700" cy="2019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4DE1B5-330F-5A47-B9A4-44CFDADD40D8}"/>
              </a:ext>
            </a:extLst>
          </p:cNvPr>
          <p:cNvSpPr txBox="1"/>
          <p:nvPr/>
        </p:nvSpPr>
        <p:spPr>
          <a:xfrm>
            <a:off x="8229839" y="6945746"/>
            <a:ext cx="4104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</a:t>
            </a:r>
            <a:r>
              <a:rPr lang="en-US" sz="1400" dirty="0" err="1"/>
              <a:t>File:Golang.png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46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inbow, Colors, Natural Wonder, Rainbow-Colored">
            <a:extLst>
              <a:ext uri="{FF2B5EF4-FFF2-40B4-BE49-F238E27FC236}">
                <a16:creationId xmlns:a16="http://schemas.microsoft.com/office/drawing/2014/main" id="{1E6E00FB-550D-CA41-9146-34217623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64879"/>
            <a:ext cx="4724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Go gopher mascot bw.png">
            <a:extLst>
              <a:ext uri="{FF2B5EF4-FFF2-40B4-BE49-F238E27FC236}">
                <a16:creationId xmlns:a16="http://schemas.microsoft.com/office/drawing/2014/main" id="{67234434-5BBB-7747-A116-D7586B7D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907" y="4317629"/>
            <a:ext cx="2525785" cy="252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4A6EF-0D7A-E241-8E33-EAA431C0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stuff 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7178-DFD5-C247-9679-BD671D1E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Easy to read and write – very little magic</a:t>
            </a:r>
          </a:p>
          <a:p>
            <a:r>
              <a:rPr lang="en-US" dirty="0"/>
              <a:t>Fast compile times</a:t>
            </a:r>
          </a:p>
          <a:p>
            <a:r>
              <a:rPr lang="en-US" dirty="0"/>
              <a:t>Concurrency, for real (no more GIL!)</a:t>
            </a:r>
          </a:p>
          <a:p>
            <a:r>
              <a:rPr lang="en-US" dirty="0"/>
              <a:t>Huge, (fairly) stable standard library</a:t>
            </a:r>
          </a:p>
          <a:p>
            <a:r>
              <a:rPr lang="en-US" dirty="0"/>
              <a:t>Compile binaries for any platform, on any platform</a:t>
            </a:r>
          </a:p>
          <a:p>
            <a:r>
              <a:rPr lang="en-US" dirty="0"/>
              <a:t>Performance, at least relative to interpreted alternatives [</a:t>
            </a:r>
            <a:r>
              <a:rPr lang="en-US" dirty="0">
                <a:hlinkClick r:id="rId5"/>
              </a:rPr>
              <a:t>1</a:t>
            </a:r>
            <a:r>
              <a:rPr lang="en-US" dirty="0"/>
              <a:t>][</a:t>
            </a:r>
            <a:r>
              <a:rPr lang="en-US" dirty="0">
                <a:hlinkClick r:id="rId6"/>
              </a:rPr>
              <a:t>2</a:t>
            </a:r>
            <a:r>
              <a:rPr lang="en-US" dirty="0"/>
              <a:t>]</a:t>
            </a:r>
          </a:p>
          <a:p>
            <a:r>
              <a:rPr lang="en-US" dirty="0">
                <a:cs typeface="Consolas" panose="020B0609020204030204" pitchFamily="49" charset="0"/>
              </a:rPr>
              <a:t>Free documentation</a:t>
            </a:r>
          </a:p>
          <a:p>
            <a:r>
              <a:rPr lang="en-US" dirty="0"/>
              <a:t>Garbage collected</a:t>
            </a:r>
          </a:p>
          <a:p>
            <a:r>
              <a:rPr lang="en-US" dirty="0"/>
              <a:t>Static typing!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net/http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805C7-428B-2945-9954-A231E09DCA64}"/>
              </a:ext>
            </a:extLst>
          </p:cNvPr>
          <p:cNvSpPr txBox="1"/>
          <p:nvPr/>
        </p:nvSpPr>
        <p:spPr>
          <a:xfrm>
            <a:off x="9261446" y="6954473"/>
            <a:ext cx="679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https://pixabay.com/en/rainbow-colors-natural-wonder-149485/</a:t>
            </a:r>
            <a:endParaRPr lang="en-US" dirty="0"/>
          </a:p>
          <a:p>
            <a:r>
              <a:rPr lang="en-US" dirty="0">
                <a:hlinkClick r:id="rId8"/>
              </a:rPr>
              <a:t>https://commons.wikimedia.org/wiki/File:Go_gopher_mascot_bw.png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FAA6-124C-E545-8252-3C12937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familiar languages*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F946-35DF-6D48-8E80-9026FD77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no ‘class’ type; Go is not technically an object-oriented language</a:t>
            </a:r>
          </a:p>
          <a:p>
            <a:pPr lvl="1"/>
            <a:r>
              <a:rPr lang="en-US" dirty="0"/>
              <a:t>There is no inheritance/</a:t>
            </a:r>
            <a:r>
              <a:rPr lang="en-US" dirty="0" err="1"/>
              <a:t>subclassing</a:t>
            </a:r>
            <a:r>
              <a:rPr lang="en-US" dirty="0"/>
              <a:t> (however, a concept called ‘embedding’ helps bridge this gap </a:t>
            </a:r>
            <a:r>
              <a:rPr lang="en-US" i="1" dirty="0"/>
              <a:t>somewhat</a:t>
            </a:r>
            <a:r>
              <a:rPr lang="en-US" dirty="0"/>
              <a:t>)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</a:t>
            </a:r>
          </a:p>
          <a:p>
            <a:r>
              <a:rPr lang="en-US" dirty="0"/>
              <a:t>Types </a:t>
            </a:r>
            <a:r>
              <a:rPr lang="en-US" i="1" dirty="0"/>
              <a:t>implicitly</a:t>
            </a:r>
            <a:r>
              <a:rPr lang="en-US" dirty="0"/>
              <a:t> implement interfaces</a:t>
            </a:r>
          </a:p>
          <a:p>
            <a:pPr lvl="1"/>
            <a:r>
              <a:rPr lang="en-US" dirty="0"/>
              <a:t>No declaration of “I implement this interface” – if the object has the method signatures required by the interface, it implements that interface</a:t>
            </a:r>
          </a:p>
          <a:p>
            <a:r>
              <a:rPr lang="en-US" dirty="0"/>
              <a:t>Very little syntactic sugar</a:t>
            </a:r>
          </a:p>
          <a:p>
            <a:pPr lvl="1"/>
            <a:r>
              <a:rPr lang="en-US" dirty="0"/>
              <a:t>In general, Go adheres to the principle that there should be one reasonable pattern for doing any common operation. This means no fancy “.</a:t>
            </a:r>
            <a:r>
              <a:rPr lang="en-US" dirty="0" err="1"/>
              <a:t>forEach</a:t>
            </a:r>
            <a:r>
              <a:rPr lang="en-US" dirty="0"/>
              <a:t>”, ternary operators, etc.</a:t>
            </a:r>
          </a:p>
          <a:p>
            <a:r>
              <a:rPr lang="en-US" dirty="0"/>
              <a:t>All loops are “for” loops [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All the functionality you’d expect in “while” loops is actually implemented by “for” loops</a:t>
            </a:r>
          </a:p>
          <a:p>
            <a:pPr marL="0" indent="0">
              <a:buNone/>
            </a:pPr>
            <a:r>
              <a:rPr lang="en-US" sz="2000" dirty="0"/>
              <a:t>* This is not an exhaustive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22E-B11C-4D42-928D-73E5898A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oddities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2E3A-FE77-574E-9BAB-2D82B437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one “stylistically correct” way to write Go. It is enforced by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easy to accommodate with e.g. VIM plugins, but it does require some getting used to (tabs over spaces!?!)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custom type can have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define a custom “</a:t>
            </a:r>
            <a:r>
              <a:rPr lang="en-US" dirty="0" err="1"/>
              <a:t>int</a:t>
            </a:r>
            <a:r>
              <a:rPr lang="en-US" dirty="0"/>
              <a:t>” data type that has a method float() – then any variable of that type can be cast to a float effortlessly while still, essentially, being an </a:t>
            </a:r>
            <a:r>
              <a:rPr lang="en-US" dirty="0" err="1"/>
              <a:t>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what happened when we cast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-US" dirty="0"/>
              <a:t>, a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ResponseWriter</a:t>
            </a:r>
            <a:r>
              <a:rPr lang="en-US" dirty="0"/>
              <a:t>, Request), as a </a:t>
            </a:r>
            <a:r>
              <a:rPr lang="en-US" dirty="0" err="1"/>
              <a:t>HandlerFunc</a:t>
            </a:r>
            <a:r>
              <a:rPr lang="en-US" dirty="0"/>
              <a:t> earlier – the new </a:t>
            </a:r>
            <a:r>
              <a:rPr lang="en-US" i="1" dirty="0"/>
              <a:t>thing, </a:t>
            </a:r>
            <a:r>
              <a:rPr lang="en-US" dirty="0"/>
              <a:t>in addition to being a function itself, acquired a method called </a:t>
            </a:r>
            <a:r>
              <a:rPr lang="en-US" dirty="0" err="1"/>
              <a:t>ServeHTTP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" name="Picture 2" descr="Image result for strange">
            <a:extLst>
              <a:ext uri="{FF2B5EF4-FFF2-40B4-BE49-F238E27FC236}">
                <a16:creationId xmlns:a16="http://schemas.microsoft.com/office/drawing/2014/main" id="{592C16D7-D603-CF49-8846-D44F1BF79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t="18317" r="19404" b="27677"/>
          <a:stretch/>
        </p:blipFill>
        <p:spPr bwMode="auto">
          <a:xfrm>
            <a:off x="5183188" y="275504"/>
            <a:ext cx="6172200" cy="46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77284-C3B1-9F4E-9267-7E054E963E4E}"/>
              </a:ext>
            </a:extLst>
          </p:cNvPr>
          <p:cNvSpPr txBox="1"/>
          <p:nvPr/>
        </p:nvSpPr>
        <p:spPr>
          <a:xfrm>
            <a:off x="7564582" y="7010400"/>
            <a:ext cx="407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www.flickr.com</a:t>
            </a:r>
            <a:r>
              <a:rPr lang="en-US" sz="1400" dirty="0"/>
              <a:t>/photos/</a:t>
            </a:r>
            <a:r>
              <a:rPr lang="en-US" sz="1400" dirty="0" err="1"/>
              <a:t>bixentro</a:t>
            </a:r>
            <a:r>
              <a:rPr lang="en-US" sz="1400" dirty="0"/>
              <a:t>/319724127/</a:t>
            </a:r>
          </a:p>
        </p:txBody>
      </p:sp>
      <p:pic>
        <p:nvPicPr>
          <p:cNvPr id="2050" name="Picture 2" descr="Image result for gopher">
            <a:extLst>
              <a:ext uri="{FF2B5EF4-FFF2-40B4-BE49-F238E27FC236}">
                <a16:creationId xmlns:a16="http://schemas.microsoft.com/office/drawing/2014/main" id="{0DC6BF9E-8163-0341-BB6E-EB4C8A11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31" y="4756851"/>
            <a:ext cx="3011443" cy="200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87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F4A0-6791-A241-AC46-6C7E2D01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Not-so-awesome stuff 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D7A2-A0AE-8F45-8509-9ED57002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all platforms supported (no CentOS 5; </a:t>
            </a:r>
            <a:r>
              <a:rPr lang="en-US" dirty="0" err="1"/>
              <a:t>NetBSD</a:t>
            </a:r>
            <a:r>
              <a:rPr lang="en-US" dirty="0"/>
              <a:t> is buggy; Linux kernel version &gt;=2.6.23)</a:t>
            </a:r>
          </a:p>
          <a:p>
            <a:pPr lvl="1"/>
            <a:r>
              <a:rPr lang="en-US" dirty="0"/>
              <a:t>More here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</a:t>
            </a:r>
          </a:p>
          <a:p>
            <a:r>
              <a:rPr lang="en-US" dirty="0"/>
              <a:t>Larger binary sizes than e.g. C/C++</a:t>
            </a:r>
          </a:p>
          <a:p>
            <a:r>
              <a:rPr lang="en-US" dirty="0"/>
              <a:t>Package versioning is... Suboptimal?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go 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/user/project </a:t>
            </a:r>
            <a:r>
              <a:rPr lang="en-US" dirty="0">
                <a:cs typeface="Consolas" panose="020B0609020204030204" pitchFamily="49" charset="0"/>
              </a:rPr>
              <a:t>is going to give you bleeding-edge, possibly-broken master; good luck to you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Lots of </a:t>
            </a:r>
            <a:r>
              <a:rPr lang="en-US" i="1" dirty="0">
                <a:cs typeface="Consolas" panose="020B0609020204030204" pitchFamily="49" charset="0"/>
              </a:rPr>
              <a:t>things</a:t>
            </a:r>
            <a:r>
              <a:rPr lang="en-US" dirty="0">
                <a:cs typeface="Consolas" panose="020B0609020204030204" pitchFamily="49" charset="0"/>
              </a:rPr>
              <a:t> are going on here [</a:t>
            </a:r>
            <a:r>
              <a:rPr lang="en-US" dirty="0">
                <a:cs typeface="Consolas" panose="020B0609020204030204" pitchFamily="49" charset="0"/>
                <a:hlinkClick r:id="rId4"/>
              </a:rPr>
              <a:t>2</a:t>
            </a:r>
            <a:r>
              <a:rPr lang="en-US" dirty="0">
                <a:cs typeface="Consolas" panose="020B0609020204030204" pitchFamily="49" charset="0"/>
              </a:rPr>
              <a:t>][</a:t>
            </a:r>
            <a:r>
              <a:rPr lang="en-US" dirty="0">
                <a:cs typeface="Consolas" panose="020B0609020204030204" pitchFamily="49" charset="0"/>
                <a:hlinkClick r:id="rId5"/>
              </a:rPr>
              <a:t>3</a:t>
            </a:r>
            <a:r>
              <a:rPr lang="en-US" dirty="0">
                <a:cs typeface="Consolas" panose="020B0609020204030204" pitchFamily="49" charset="0"/>
              </a:rPr>
              <a:t>]</a:t>
            </a:r>
          </a:p>
          <a:p>
            <a:r>
              <a:rPr lang="en-US" dirty="0"/>
              <a:t>Garbage collected (yes, I know I said this was awesome – it </a:t>
            </a:r>
            <a:r>
              <a:rPr lang="en-US" i="1" dirty="0"/>
              <a:t>usually</a:t>
            </a:r>
            <a:r>
              <a:rPr lang="en-US" dirty="0"/>
              <a:t> is)</a:t>
            </a:r>
          </a:p>
          <a:p>
            <a:r>
              <a:rPr lang="en-US" dirty="0"/>
              <a:t>No generics</a:t>
            </a:r>
          </a:p>
          <a:p>
            <a:pPr lvl="1"/>
            <a:r>
              <a:rPr lang="en-US" dirty="0"/>
              <a:t>This is being debated for the 2.0 release of Go. In practice, there are (imperfect) ways around this. See the notes for links about this debate [</a:t>
            </a:r>
            <a:r>
              <a:rPr lang="en-US" dirty="0">
                <a:hlinkClick r:id="rId6"/>
              </a:rPr>
              <a:t>4</a:t>
            </a:r>
            <a:r>
              <a:rPr lang="en-US" dirty="0"/>
              <a:t>][</a:t>
            </a:r>
            <a:r>
              <a:rPr lang="en-US" dirty="0">
                <a:hlinkClick r:id="rId7"/>
              </a:rPr>
              <a:t>5</a:t>
            </a:r>
            <a:r>
              <a:rPr lang="en-US" dirty="0"/>
              <a:t>][</a:t>
            </a:r>
            <a:r>
              <a:rPr lang="en-US" dirty="0">
                <a:hlinkClick r:id="rId8"/>
              </a:rPr>
              <a:t>6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arm, alarm clock, analog">
            <a:extLst>
              <a:ext uri="{FF2B5EF4-FFF2-40B4-BE49-F238E27FC236}">
                <a16:creationId xmlns:a16="http://schemas.microsoft.com/office/drawing/2014/main" id="{4164306C-2260-3E45-B8D4-241D6AB7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29F44-0C79-2741-9A30-CBED6E18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interface + </a:t>
            </a:r>
            <a:r>
              <a:rPr lang="en-US" dirty="0" err="1"/>
              <a:t>struct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E647B-D1DE-E14D-A339-AF55E9FB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01347"/>
            <a:ext cx="22987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83240-BD05-5540-998B-2B48AEBF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0189"/>
            <a:ext cx="30353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D7DC5-5C64-2C40-9F23-CBD2355AE857}"/>
              </a:ext>
            </a:extLst>
          </p:cNvPr>
          <p:cNvSpPr txBox="1"/>
          <p:nvPr/>
        </p:nvSpPr>
        <p:spPr>
          <a:xfrm>
            <a:off x="838200" y="5664506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F7335-F8E2-A14F-8593-E2E3D437C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78" y="1930189"/>
            <a:ext cx="5448300" cy="74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E30433-BC40-B443-8598-AF0D8A113720}"/>
              </a:ext>
            </a:extLst>
          </p:cNvPr>
          <p:cNvSpPr txBox="1"/>
          <p:nvPr/>
        </p:nvSpPr>
        <p:spPr>
          <a:xfrm>
            <a:off x="6102220" y="7221894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880992-EA98-174C-A4CE-0F5319A8D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331326"/>
            <a:ext cx="3390900" cy="96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D13C11-27BE-7D40-A871-AC68FE819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6978" y="3378826"/>
            <a:ext cx="6477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larm, alarm clock, analog">
            <a:extLst>
              <a:ext uri="{FF2B5EF4-FFF2-40B4-BE49-F238E27FC236}">
                <a16:creationId xmlns:a16="http://schemas.microsoft.com/office/drawing/2014/main" id="{4AA4DAD6-4CDB-764E-81CE-E1949BD5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B5E41-18C2-FB47-AD95-527AB3A0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simple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EA5A3-3A8B-6348-8C16-9C9F69CCCD46}"/>
              </a:ext>
            </a:extLst>
          </p:cNvPr>
          <p:cNvSpPr txBox="1"/>
          <p:nvPr/>
        </p:nvSpPr>
        <p:spPr>
          <a:xfrm>
            <a:off x="838200" y="5952932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962B-CE92-F54A-98BE-B6E3BD5B2C69}"/>
              </a:ext>
            </a:extLst>
          </p:cNvPr>
          <p:cNvSpPr txBox="1"/>
          <p:nvPr/>
        </p:nvSpPr>
        <p:spPr>
          <a:xfrm>
            <a:off x="5784980" y="7352522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12C5C-C054-124C-B6A4-89A07AC6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5271"/>
            <a:ext cx="5816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0BAD-86AA-064B-A40C-EE34A3B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read this 10,000 times,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570-1A2E-354B-B1E9-05D3E32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i="1" dirty="0"/>
              <a:t>Do not communicate by sharing memory; instead, share memory by communicating.” </a:t>
            </a:r>
            <a:r>
              <a:rPr lang="en-US" sz="3600" dirty="0"/>
              <a:t>[</a:t>
            </a:r>
            <a:r>
              <a:rPr lang="en-US" sz="3600" dirty="0">
                <a:hlinkClick r:id="rId3"/>
              </a:rPr>
              <a:t>1</a:t>
            </a:r>
            <a:r>
              <a:rPr lang="en-US" sz="3600" dirty="0"/>
              <a:t>]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What does that mean?</a:t>
            </a:r>
          </a:p>
          <a:p>
            <a:r>
              <a:rPr lang="en-US" dirty="0"/>
              <a:t>Something like, “use channels to ensure that only one </a:t>
            </a:r>
            <a:r>
              <a:rPr lang="en-US" dirty="0" err="1"/>
              <a:t>goroutine</a:t>
            </a:r>
            <a:r>
              <a:rPr lang="en-US" dirty="0"/>
              <a:t> has access to data at any given time; don’t point to the same shared memory and restrict access with locks/</a:t>
            </a:r>
            <a:r>
              <a:rPr lang="en-US" dirty="0" err="1"/>
              <a:t>mutexes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”*</a:t>
            </a:r>
          </a:p>
          <a:p>
            <a:r>
              <a:rPr lang="en-US" dirty="0"/>
              <a:t>See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 for more info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*I’m not an expert, don’t play one on TV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4D8C-570F-9842-8A24-0F255C43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931-9052-A541-B62A-ACF75FE3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at Google by Rob Pike, Robert </a:t>
            </a:r>
            <a:r>
              <a:rPr lang="en-US" dirty="0" err="1"/>
              <a:t>Griesemer</a:t>
            </a:r>
            <a:r>
              <a:rPr lang="en-US" dirty="0"/>
              <a:t>, and Ken Thompson</a:t>
            </a:r>
          </a:p>
          <a:p>
            <a:r>
              <a:rPr lang="en-US" dirty="0"/>
              <a:t>First version released in 2009</a:t>
            </a:r>
          </a:p>
          <a:p>
            <a:r>
              <a:rPr lang="en-US" dirty="0"/>
              <a:t>Envisioned as a simpler alternative to C/C++/Java in the compiled language world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</a:t>
            </a:r>
          </a:p>
          <a:p>
            <a:r>
              <a:rPr lang="en-US" dirty="0"/>
              <a:t>Desire to combine ease-of-use of popular interpreted languages with type safety and performance of compiled languages, among other things</a:t>
            </a:r>
          </a:p>
          <a:p>
            <a:pPr lvl="5"/>
            <a:r>
              <a:rPr lang="en-US" dirty="0"/>
              <a:t>Short compile times are also cool!</a:t>
            </a:r>
          </a:p>
          <a:p>
            <a:pPr lvl="5"/>
            <a:r>
              <a:rPr lang="en-US" dirty="0"/>
              <a:t>So is concurrency!</a:t>
            </a: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64748CA5-E1F9-064C-9FF6-4A209E70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2375"/>
            <a:ext cx="2898602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A5AF2-E39B-D74C-9607-0B5C15FAF1A2}"/>
              </a:ext>
            </a:extLst>
          </p:cNvPr>
          <p:cNvSpPr txBox="1"/>
          <p:nvPr/>
        </p:nvSpPr>
        <p:spPr>
          <a:xfrm>
            <a:off x="0" y="6858000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upload.wikimedia.org</a:t>
            </a:r>
            <a:r>
              <a:rPr lang="en-US" sz="1100" dirty="0"/>
              <a:t>/</a:t>
            </a:r>
            <a:r>
              <a:rPr lang="en-US" sz="1100" dirty="0" err="1"/>
              <a:t>wikipedia</a:t>
            </a:r>
            <a:r>
              <a:rPr lang="en-US" sz="1100" dirty="0"/>
              <a:t>/commons/4/44/</a:t>
            </a:r>
            <a:r>
              <a:rPr lang="en-US" sz="1100" dirty="0" err="1"/>
              <a:t>Gophercolor.jpg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04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0C6-7CC5-EF4B-93A0-DE2F337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3681-A7CE-634C-828D-F536CCE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Go Playground</a:t>
            </a:r>
            <a:r>
              <a:rPr lang="en-US" dirty="0"/>
              <a:t>: A place to try out Go code in the browser</a:t>
            </a:r>
          </a:p>
          <a:p>
            <a:pPr lvl="1"/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r>
              <a:rPr lang="en-US" i="1" dirty="0"/>
              <a:t>How to Write Go Code</a:t>
            </a:r>
            <a:r>
              <a:rPr lang="en-US" dirty="0"/>
              <a:t>: Learn the basics of workspace layout and writing, testing, and running Go code</a:t>
            </a:r>
          </a:p>
          <a:p>
            <a:pPr lvl="1"/>
            <a:r>
              <a:rPr lang="en-US" dirty="0">
                <a:hlinkClick r:id="rId3"/>
              </a:rPr>
              <a:t>https://golang.org/doc/code.html</a:t>
            </a:r>
            <a:endParaRPr lang="en-US" dirty="0"/>
          </a:p>
          <a:p>
            <a:r>
              <a:rPr lang="en-US" i="1" dirty="0"/>
              <a:t>A Tour of Go</a:t>
            </a:r>
            <a:r>
              <a:rPr lang="en-US" dirty="0"/>
              <a:t>: A more comprehensive guide to learning Go basics</a:t>
            </a:r>
          </a:p>
          <a:p>
            <a:pPr lvl="1"/>
            <a:r>
              <a:rPr lang="en-US" dirty="0">
                <a:hlinkClick r:id="rId4"/>
              </a:rPr>
              <a:t>https://tour.golang.org/welcome/1</a:t>
            </a:r>
            <a:endParaRPr lang="en-US" dirty="0"/>
          </a:p>
          <a:p>
            <a:r>
              <a:rPr lang="en-US" i="1" dirty="0"/>
              <a:t>vim-go</a:t>
            </a:r>
            <a:r>
              <a:rPr lang="en-US" dirty="0"/>
              <a:t>: VIM plugin for all your Go needs</a:t>
            </a:r>
          </a:p>
          <a:p>
            <a:pPr lvl="1"/>
            <a:r>
              <a:rPr lang="en-US" dirty="0">
                <a:hlinkClick r:id="rId5"/>
              </a:rPr>
              <a:t>https://github.com/fatih/vim-go#install</a:t>
            </a:r>
            <a:endParaRPr lang="en-US" dirty="0"/>
          </a:p>
          <a:p>
            <a:r>
              <a:rPr lang="en-US" i="1" dirty="0"/>
              <a:t>awesome-go</a:t>
            </a:r>
            <a:r>
              <a:rPr lang="en-US" b="1" dirty="0"/>
              <a:t>: </a:t>
            </a:r>
            <a:r>
              <a:rPr lang="en-US" dirty="0"/>
              <a:t>A curated list of all kinds of Go resources</a:t>
            </a:r>
          </a:p>
          <a:p>
            <a:pPr lvl="1"/>
            <a:r>
              <a:rPr lang="en-US" dirty="0">
                <a:hlinkClick r:id="rId6"/>
              </a:rPr>
              <a:t>https://awesome-go.com/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82002-BF8B-2C41-A70E-9D2B989A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253" y="3102416"/>
            <a:ext cx="3291747" cy="3755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49578-A51F-5A4D-9F1E-AB5C180A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8973-1020-894A-A2B2-48AA3E59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Effective Go</a:t>
            </a:r>
            <a:r>
              <a:rPr lang="en-US" dirty="0"/>
              <a:t>: Good design patterns for writing Go code</a:t>
            </a:r>
          </a:p>
          <a:p>
            <a:pPr lvl="1"/>
            <a:r>
              <a:rPr lang="en-US" dirty="0">
                <a:hlinkClick r:id="rId3"/>
              </a:rPr>
              <a:t>https://golang.org/doc/effective_go.html</a:t>
            </a:r>
            <a:endParaRPr lang="en-US" dirty="0"/>
          </a:p>
          <a:p>
            <a:r>
              <a:rPr lang="en-US" i="1" dirty="0"/>
              <a:t>Visualizing Concurrency in Go</a:t>
            </a:r>
            <a:r>
              <a:rPr lang="en-US" dirty="0"/>
              <a:t>: A visual guide to how different concurrency patterns work in Go</a:t>
            </a:r>
          </a:p>
          <a:p>
            <a:pPr lvl="1"/>
            <a:r>
              <a:rPr lang="en-US" dirty="0">
                <a:hlinkClick r:id="rId4"/>
              </a:rPr>
              <a:t>https://divan.github.io/posts/go_concurrency_visualize/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A262-ED25-4C41-9309-AAAD6DE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their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C91C-4198-364F-88D1-A38CDCB1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“Go aims to combine the safety and performance of a statically typed compiled language with the expressiveness and convenience of a dynamically typed interpreted language.</a:t>
            </a:r>
          </a:p>
          <a:p>
            <a:pPr marL="0" indent="0" algn="ctr">
              <a:buNone/>
            </a:pPr>
            <a:r>
              <a:rPr lang="en-US" sz="4000" i="1" dirty="0"/>
              <a:t>It also aims to be suitable for modern systems programming.” </a:t>
            </a:r>
            <a:r>
              <a:rPr lang="en-US" sz="4000" dirty="0"/>
              <a:t>[</a:t>
            </a:r>
            <a:r>
              <a:rPr lang="en-US" sz="4000" dirty="0">
                <a:hlinkClick r:id="rId3"/>
              </a:rPr>
              <a:t>1</a:t>
            </a:r>
            <a:r>
              <a:rPr lang="en-US" sz="4000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2151-79EA-DE4C-A7A4-D77B0304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A125-7B0B-F24F-A368-0C8439C6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installer/source for your OS: </a:t>
            </a:r>
            <a:r>
              <a:rPr lang="en-US" dirty="0">
                <a:hlinkClick r:id="rId3"/>
              </a:rPr>
              <a:t>https://golang.org/dl/</a:t>
            </a:r>
            <a:endParaRPr lang="en-US" dirty="0"/>
          </a:p>
          <a:p>
            <a:pPr lvl="1"/>
            <a:r>
              <a:rPr lang="en-US" dirty="0"/>
              <a:t>If you’re on </a:t>
            </a:r>
            <a:r>
              <a:rPr lang="en-US" dirty="0" err="1"/>
              <a:t>macOS</a:t>
            </a:r>
            <a:r>
              <a:rPr lang="en-US" dirty="0"/>
              <a:t> or Windows, just run the installer 👍</a:t>
            </a:r>
          </a:p>
          <a:p>
            <a:pPr lvl="1"/>
            <a:r>
              <a:rPr lang="en-US" dirty="0"/>
              <a:t>For Linux, here are instructions for building from source: </a:t>
            </a:r>
            <a:r>
              <a:rPr lang="en-US" dirty="0">
                <a:hlinkClick r:id="rId4"/>
              </a:rPr>
              <a:t>https://golang.org/doc/install/source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(.</a:t>
            </a:r>
            <a:r>
              <a:rPr lang="en-US" dirty="0" err="1"/>
              <a:t>zshrc</a:t>
            </a:r>
            <a:r>
              <a:rPr lang="en-US" dirty="0"/>
              <a:t> / .</a:t>
            </a:r>
            <a:r>
              <a:rPr lang="en-US" dirty="0" err="1"/>
              <a:t>bash_profile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GOPATH=$HOME/.go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PATH=“[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blahblah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]:$GOPATH/bin:$GOROOT/bin:[blah]”</a:t>
            </a:r>
          </a:p>
          <a:p>
            <a:r>
              <a:rPr lang="en-US" dirty="0"/>
              <a:t>See “How to Write Go Code”: </a:t>
            </a:r>
            <a:r>
              <a:rPr lang="en-US" dirty="0">
                <a:hlinkClick r:id="rId5"/>
              </a:rPr>
              <a:t>https://golang.org/doc/code.html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545-5290-0C40-80BE-CE17A9DD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007D9-57D8-694A-96FC-7EB0A0A4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91" b="32068"/>
          <a:stretch/>
        </p:blipFill>
        <p:spPr>
          <a:xfrm>
            <a:off x="838200" y="1690688"/>
            <a:ext cx="6187334" cy="2955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B7613-4327-1649-B8BE-87E22A21E0CF}"/>
              </a:ext>
            </a:extLst>
          </p:cNvPr>
          <p:cNvSpPr txBox="1"/>
          <p:nvPr/>
        </p:nvSpPr>
        <p:spPr>
          <a:xfrm>
            <a:off x="7324114" y="1690688"/>
            <a:ext cx="3902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your $GOPATH will look like</a:t>
            </a:r>
          </a:p>
          <a:p>
            <a:endParaRPr lang="en-US" dirty="0"/>
          </a:p>
          <a:p>
            <a:r>
              <a:rPr lang="en-US" dirty="0"/>
              <a:t>For me: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~/.go/bin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F90E-5E03-1343-850B-DE09A1AEA618}"/>
              </a:ext>
            </a:extLst>
          </p:cNvPr>
          <p:cNvSpPr txBox="1"/>
          <p:nvPr/>
        </p:nvSpPr>
        <p:spPr>
          <a:xfrm>
            <a:off x="838200" y="5057192"/>
            <a:ext cx="638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I created this bash function for easier navigating (</a:t>
            </a:r>
            <a:r>
              <a:rPr lang="en-US" dirty="0" err="1">
                <a:cs typeface="Consolas" panose="020B0609020204030204" pitchFamily="49" charset="0"/>
              </a:rPr>
              <a:t>protip</a:t>
            </a:r>
            <a:r>
              <a:rPr lang="en-US" dirty="0">
                <a:cs typeface="Consolas" panose="020B0609020204030204" pitchFamily="49" charset="0"/>
              </a:rPr>
              <a:t>: use </a:t>
            </a:r>
            <a:r>
              <a:rPr lang="en-US" dirty="0">
                <a:cs typeface="Consolas" panose="020B0609020204030204" pitchFamily="49" charset="0"/>
                <a:hlinkClick r:id="rId4"/>
              </a:rPr>
              <a:t>z.sh</a:t>
            </a:r>
            <a:r>
              <a:rPr lang="en-US" dirty="0">
                <a:cs typeface="Consolas" panose="020B0609020204030204" pitchFamily="49" charset="0"/>
              </a:rPr>
              <a:t>!)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cd "$GOPATH/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cneill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2EA9-A3AC-BF4E-9D97-B4078A5E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E133-E35A-2F41-B4D0-989D633A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cs typeface="Consolas" panose="020B0609020204030204" pitchFamily="49" charset="0"/>
              </a:rPr>
              <a:t>Install a specific package</a:t>
            </a:r>
            <a:r>
              <a:rPr lang="en-US" dirty="0">
                <a:cs typeface="Consolas" panose="020B0609020204030204" pitchFamily="49" charset="0"/>
              </a:rPr>
              <a:t>: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go 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cneill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/go-examples/ticker</a:t>
            </a:r>
            <a:br>
              <a:rPr lang="en-US" dirty="0">
                <a:cs typeface="Consolas" panose="020B0609020204030204" pitchFamily="49" charset="0"/>
              </a:rPr>
            </a:b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nsolas" panose="020B0609020204030204" pitchFamily="49" charset="0"/>
              </a:rPr>
              <a:t>Install all the packages in a project/directory</a:t>
            </a:r>
            <a:r>
              <a:rPr lang="en-US" dirty="0"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go get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cneill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/go-examples/...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cs typeface="Consolas" panose="020B0609020204030204" pitchFamily="49" charset="0"/>
              </a:rPr>
              <a:t>Update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go get –u [path]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More on imports / package namespaces here [</a:t>
            </a:r>
            <a:r>
              <a:rPr lang="en-US" dirty="0">
                <a:cs typeface="Consolas" panose="020B0609020204030204" pitchFamily="49" charset="0"/>
                <a:hlinkClick r:id="rId3"/>
              </a:rPr>
              <a:t>1</a:t>
            </a:r>
            <a:r>
              <a:rPr lang="en-US" dirty="0">
                <a:cs typeface="Consolas" panose="020B0609020204030204" pitchFamily="49" charset="0"/>
              </a:rPr>
              <a:t>][</a:t>
            </a:r>
            <a:r>
              <a:rPr lang="en-US" dirty="0">
                <a:cs typeface="Consolas" panose="020B0609020204030204" pitchFamily="49" charset="0"/>
                <a:hlinkClick r:id="rId4"/>
              </a:rPr>
              <a:t>2</a:t>
            </a:r>
            <a:r>
              <a:rPr lang="en-US" dirty="0"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284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59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38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1766</Words>
  <Application>Microsoft Macintosh PowerPoint</Application>
  <PresentationFormat>Widescreen</PresentationFormat>
  <Paragraphs>210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Go &amp; Tell</vt:lpstr>
      <vt:lpstr>History</vt:lpstr>
      <vt:lpstr>In their words</vt:lpstr>
      <vt:lpstr>Installing Go</vt:lpstr>
      <vt:lpstr>Example Workspace</vt:lpstr>
      <vt:lpstr>Installing dependencies</vt:lpstr>
      <vt:lpstr>Hello, world!</vt:lpstr>
      <vt:lpstr>Hello, world!</vt:lpstr>
      <vt:lpstr>Hello, world!</vt:lpstr>
      <vt:lpstr>Hello, world!</vt:lpstr>
      <vt:lpstr>Hello, world!</vt:lpstr>
      <vt:lpstr>Hello, server world!</vt:lpstr>
      <vt:lpstr>Awesome stuff about Go</vt:lpstr>
      <vt:lpstr>Differences from familiar languages*</vt:lpstr>
      <vt:lpstr>Other oddities</vt:lpstr>
      <vt:lpstr>Not-so-awesome stuff about Go</vt:lpstr>
      <vt:lpstr>Example interface + struct</vt:lpstr>
      <vt:lpstr>Example of simple concurrency</vt:lpstr>
      <vt:lpstr>You’ll read this 10,000 times, minimum</vt:lpstr>
      <vt:lpstr>Resources</vt:lpstr>
      <vt:lpstr>Advanced Resources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101</dc:title>
  <dc:creator>Microsoft Office User</dc:creator>
  <cp:lastModifiedBy>Microsoft Office User</cp:lastModifiedBy>
  <cp:revision>37</cp:revision>
  <dcterms:created xsi:type="dcterms:W3CDTF">2018-04-06T17:08:04Z</dcterms:created>
  <dcterms:modified xsi:type="dcterms:W3CDTF">2018-04-20T22:18:19Z</dcterms:modified>
</cp:coreProperties>
</file>