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76" r:id="rId5"/>
    <p:sldId id="269"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61"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Data Visualization</a:t>
            </a:r>
            <a:br>
              <a:rPr lang="en-US" sz="4400" b="1" dirty="0"/>
            </a:br>
            <a:r>
              <a:rPr lang="en-US" sz="3600" b="1" dirty="0"/>
              <a:t>Newmyer Wk4 Midterm Assignment (Redo)</a:t>
            </a:r>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p:txBody>
          <a:bodyPr/>
          <a:lstStyle/>
          <a:p>
            <a:r>
              <a:rPr lang="en-US" dirty="0"/>
              <a:t>MIDTERM ASSIGNMENT</a:t>
            </a:r>
          </a:p>
          <a:p>
            <a:r>
              <a:rPr lang="en-US" dirty="0"/>
              <a:t>June 2, 2023</a:t>
            </a:r>
          </a:p>
        </p:txBody>
      </p:sp>
    </p:spTree>
    <p:extLst>
      <p:ext uri="{BB962C8B-B14F-4D97-AF65-F5344CB8AC3E}">
        <p14:creationId xmlns:p14="http://schemas.microsoft.com/office/powerpoint/2010/main" val="11194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9B0D-0DAF-5DAC-7B8E-CA5F0C9D0066}"/>
              </a:ext>
            </a:extLst>
          </p:cNvPr>
          <p:cNvSpPr>
            <a:spLocks noGrp="1"/>
          </p:cNvSpPr>
          <p:nvPr>
            <p:ph type="title"/>
          </p:nvPr>
        </p:nvSpPr>
        <p:spPr/>
        <p:txBody>
          <a:bodyPr/>
          <a:lstStyle/>
          <a:p>
            <a:r>
              <a:rPr lang="en-US" dirty="0"/>
              <a:t>Overview: Marijuana Excise Tax</a:t>
            </a:r>
          </a:p>
        </p:txBody>
      </p:sp>
      <p:sp>
        <p:nvSpPr>
          <p:cNvPr id="3" name="TextBox 2">
            <a:extLst>
              <a:ext uri="{FF2B5EF4-FFF2-40B4-BE49-F238E27FC236}">
                <a16:creationId xmlns:a16="http://schemas.microsoft.com/office/drawing/2014/main" id="{21CACFC1-A21F-17CE-7EBF-4E0720E96AB4}"/>
              </a:ext>
            </a:extLst>
          </p:cNvPr>
          <p:cNvSpPr txBox="1"/>
          <p:nvPr/>
        </p:nvSpPr>
        <p:spPr>
          <a:xfrm>
            <a:off x="6368891" y="2607229"/>
            <a:ext cx="5087233" cy="3754874"/>
          </a:xfrm>
          <a:prstGeom prst="rect">
            <a:avLst/>
          </a:prstGeom>
          <a:noFill/>
        </p:spPr>
        <p:txBody>
          <a:bodyPr wrap="square" rtlCol="0">
            <a:spAutoFit/>
          </a:bodyPr>
          <a:lstStyle/>
          <a:p>
            <a:r>
              <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worked on this project for the Town. They were concerned about the amount of excise tax being paid by licensed businesses. In addition, there was a concern that the revenue was being underreported.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I designed a user-interface for data entry, then downloaded the .csv file. I created a couple of graphs to illustrate the conclusions for a town board meeting.  One of these was a pie chart showing the percentage of grows filing reports per year.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For this assignment I am elevating the visualizations to provide more detailed information beyond showing that reports weren’t being filed.</a:t>
            </a:r>
          </a:p>
          <a:p>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39DA8C-89FD-0822-D027-7EDAD369E2C3}"/>
              </a:ext>
            </a:extLst>
          </p:cNvPr>
          <p:cNvSpPr txBox="1"/>
          <p:nvPr/>
        </p:nvSpPr>
        <p:spPr>
          <a:xfrm>
            <a:off x="806196" y="2607229"/>
            <a:ext cx="3797604" cy="3539430"/>
          </a:xfrm>
          <a:prstGeom prst="rect">
            <a:avLst/>
          </a:prstGeom>
          <a:noFill/>
        </p:spPr>
        <p:txBody>
          <a:bodyPr wrap="square" rtlCol="0">
            <a:spAutoFit/>
          </a:bodyPr>
          <a:lstStyle/>
          <a:p>
            <a:r>
              <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this assignment, The dataset being used is a real example of one Colorado town’s marijuana excise tax income. </a:t>
            </a:r>
          </a:p>
          <a:p>
            <a:endParaRPr lang="en-US" sz="16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Excise tax reporting is essential for the setting the town budget each year.</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Calculating a percentage of all revenue sent to the State provides information on how much funding the Town should receive. </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Information on individual grow reporting is essential for compliance.</a:t>
            </a:r>
          </a:p>
        </p:txBody>
      </p:sp>
    </p:spTree>
    <p:extLst>
      <p:ext uri="{BB962C8B-B14F-4D97-AF65-F5344CB8AC3E}">
        <p14:creationId xmlns:p14="http://schemas.microsoft.com/office/powerpoint/2010/main" val="34373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713EB-3A01-4F07-4A3A-E7AC69603D35}"/>
              </a:ext>
            </a:extLst>
          </p:cNvPr>
          <p:cNvSpPr txBox="1"/>
          <p:nvPr/>
        </p:nvSpPr>
        <p:spPr>
          <a:xfrm>
            <a:off x="8196941" y="1692035"/>
            <a:ext cx="3259185" cy="440120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This horizontal bar chart illustrates the cumulative total of gross sales reported to the State of Colorado.</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Town calculates their Excise Sales Tax as a percentage of the gross sales reported to the State. The percentage varies by the length of time since the license was issued. Generally, the amount of excise tax is equal to 5% of the gross sales reported to the State.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It is also important to note which month has the greatest amount of gross sales. It is easy to identify that the amount of sales in March is nearly double the amount of the next closest reporting month June.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This is as expected with the local growing and tourist seasons.</a:t>
            </a:r>
          </a:p>
        </p:txBody>
      </p:sp>
      <p:pic>
        <p:nvPicPr>
          <p:cNvPr id="9" name="Picture 8">
            <a:extLst>
              <a:ext uri="{FF2B5EF4-FFF2-40B4-BE49-F238E27FC236}">
                <a16:creationId xmlns:a16="http://schemas.microsoft.com/office/drawing/2014/main" id="{BCC19BF6-0364-C44A-1ED4-AEB8E3D9C501}"/>
              </a:ext>
            </a:extLst>
          </p:cNvPr>
          <p:cNvPicPr>
            <a:picLocks noChangeAspect="1"/>
          </p:cNvPicPr>
          <p:nvPr/>
        </p:nvPicPr>
        <p:blipFill>
          <a:blip r:embed="rId2"/>
          <a:stretch>
            <a:fillRect/>
          </a:stretch>
        </p:blipFill>
        <p:spPr>
          <a:xfrm>
            <a:off x="483290" y="1309430"/>
            <a:ext cx="7437192" cy="4735530"/>
          </a:xfrm>
          <a:prstGeom prst="rect">
            <a:avLst/>
          </a:prstGeom>
        </p:spPr>
      </p:pic>
    </p:spTree>
    <p:extLst>
      <p:ext uri="{BB962C8B-B14F-4D97-AF65-F5344CB8AC3E}">
        <p14:creationId xmlns:p14="http://schemas.microsoft.com/office/powerpoint/2010/main" val="418042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0713EB-3A01-4F07-4A3A-E7AC69603D35}"/>
              </a:ext>
            </a:extLst>
          </p:cNvPr>
          <p:cNvSpPr txBox="1"/>
          <p:nvPr/>
        </p:nvSpPr>
        <p:spPr>
          <a:xfrm>
            <a:off x="7850777" y="1455150"/>
            <a:ext cx="3422469" cy="440120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This line chart has the monthly maximum revenue received by the town labeled next to the point on the curve. This provides important information for the town as they plan and set the budget for the following year.</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average revenue trendline has been added as a guideline to illustrate the quarterly average revenue.  This information is necessary for the Town Board to visualize how much money might be budgeted by quarter the following year.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Correspondingly, Town projects could be planned in the quarter following the highest revenue.  Showing the average provides limits to the amount that the Town should allocate to maintain a balance throughout the year. </a:t>
            </a:r>
          </a:p>
        </p:txBody>
      </p:sp>
      <p:pic>
        <p:nvPicPr>
          <p:cNvPr id="8" name="Picture 7">
            <a:extLst>
              <a:ext uri="{FF2B5EF4-FFF2-40B4-BE49-F238E27FC236}">
                <a16:creationId xmlns:a16="http://schemas.microsoft.com/office/drawing/2014/main" id="{E416E322-F31F-70FE-24B1-94BF57F7D991}"/>
              </a:ext>
            </a:extLst>
          </p:cNvPr>
          <p:cNvPicPr>
            <a:picLocks noChangeAspect="1"/>
          </p:cNvPicPr>
          <p:nvPr/>
        </p:nvPicPr>
        <p:blipFill>
          <a:blip r:embed="rId2"/>
          <a:stretch>
            <a:fillRect/>
          </a:stretch>
        </p:blipFill>
        <p:spPr>
          <a:xfrm>
            <a:off x="661928" y="1285333"/>
            <a:ext cx="6748986" cy="4901288"/>
          </a:xfrm>
          <a:prstGeom prst="rect">
            <a:avLst/>
          </a:prstGeom>
        </p:spPr>
      </p:pic>
    </p:spTree>
    <p:extLst>
      <p:ext uri="{BB962C8B-B14F-4D97-AF65-F5344CB8AC3E}">
        <p14:creationId xmlns:p14="http://schemas.microsoft.com/office/powerpoint/2010/main" val="202528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164D9B0-E5FD-F20A-91EB-672465661D1A}"/>
              </a:ext>
            </a:extLst>
          </p:cNvPr>
          <p:cNvPicPr>
            <a:picLocks noChangeAspect="1"/>
          </p:cNvPicPr>
          <p:nvPr/>
        </p:nvPicPr>
        <p:blipFill>
          <a:blip r:embed="rId2"/>
          <a:stretch>
            <a:fillRect/>
          </a:stretch>
        </p:blipFill>
        <p:spPr>
          <a:xfrm>
            <a:off x="377864" y="1360298"/>
            <a:ext cx="7365021" cy="4491862"/>
          </a:xfrm>
          <a:prstGeom prst="rect">
            <a:avLst/>
          </a:prstGeom>
        </p:spPr>
      </p:pic>
      <p:sp>
        <p:nvSpPr>
          <p:cNvPr id="4" name="TextBox 3">
            <a:extLst>
              <a:ext uri="{FF2B5EF4-FFF2-40B4-BE49-F238E27FC236}">
                <a16:creationId xmlns:a16="http://schemas.microsoft.com/office/drawing/2014/main" id="{3F0713EB-3A01-4F07-4A3A-E7AC69603D35}"/>
              </a:ext>
            </a:extLst>
          </p:cNvPr>
          <p:cNvSpPr txBox="1"/>
          <p:nvPr/>
        </p:nvSpPr>
        <p:spPr>
          <a:xfrm>
            <a:off x="8303915" y="1659285"/>
            <a:ext cx="3393874" cy="3539430"/>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The final illustration for this assignment is a pareto diagram. This is perhaps the most important visual.  The information it provides includes the stark reality that of the 79 licensed grows that should be reporting gross sales and submitting excise tax revenue to the Town, only 16.5% are in fact reporting and submitting.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Furthermore, three of the top grows contribute most of the Town revenue. This information is impactful in that it begs further investigation regarding the  lack of reporting and therefore lack of revenue to the Town from the remaining 76 licensed businesses. </a:t>
            </a:r>
          </a:p>
        </p:txBody>
      </p:sp>
      <p:sp>
        <p:nvSpPr>
          <p:cNvPr id="11" name="TextBox 10">
            <a:extLst>
              <a:ext uri="{FF2B5EF4-FFF2-40B4-BE49-F238E27FC236}">
                <a16:creationId xmlns:a16="http://schemas.microsoft.com/office/drawing/2014/main" id="{8358A710-442A-878B-E52A-B6430B7D5466}"/>
              </a:ext>
            </a:extLst>
          </p:cNvPr>
          <p:cNvSpPr txBox="1"/>
          <p:nvPr/>
        </p:nvSpPr>
        <p:spPr>
          <a:xfrm>
            <a:off x="5826034" y="1780460"/>
            <a:ext cx="1582783" cy="230832"/>
          </a:xfrm>
          <a:prstGeom prst="rect">
            <a:avLst/>
          </a:prstGeom>
          <a:noFill/>
        </p:spPr>
        <p:txBody>
          <a:bodyPr wrap="square" rtlCol="0">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Total Revenue $39,372</a:t>
            </a:r>
          </a:p>
        </p:txBody>
      </p:sp>
      <p:sp>
        <p:nvSpPr>
          <p:cNvPr id="14" name="TextBox 13">
            <a:extLst>
              <a:ext uri="{FF2B5EF4-FFF2-40B4-BE49-F238E27FC236}">
                <a16:creationId xmlns:a16="http://schemas.microsoft.com/office/drawing/2014/main" id="{26AFFDC5-D543-0891-32A3-FA28DAB1E938}"/>
              </a:ext>
            </a:extLst>
          </p:cNvPr>
          <p:cNvSpPr txBox="1"/>
          <p:nvPr/>
        </p:nvSpPr>
        <p:spPr>
          <a:xfrm>
            <a:off x="5643153" y="4592793"/>
            <a:ext cx="1582783" cy="507831"/>
          </a:xfrm>
          <a:prstGeom prst="rect">
            <a:avLst/>
          </a:prstGeom>
          <a:noFill/>
        </p:spPr>
        <p:txBody>
          <a:bodyPr wrap="square" rtlCol="0">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Of 79 licensed companies 16.5% are contributing to 100% of the Total Revenue.</a:t>
            </a:r>
          </a:p>
        </p:txBody>
      </p:sp>
    </p:spTree>
    <p:extLst>
      <p:ext uri="{BB962C8B-B14F-4D97-AF65-F5344CB8AC3E}">
        <p14:creationId xmlns:p14="http://schemas.microsoft.com/office/powerpoint/2010/main" val="32650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Conclusions: Marijuana Excise Tax</a:t>
            </a:r>
          </a:p>
        </p:txBody>
      </p:sp>
      <p:sp>
        <p:nvSpPr>
          <p:cNvPr id="3" name="Text Placeholder 2">
            <a:extLst>
              <a:ext uri="{FF2B5EF4-FFF2-40B4-BE49-F238E27FC236}">
                <a16:creationId xmlns:a16="http://schemas.microsoft.com/office/drawing/2014/main" id="{6A789605-6EC5-4CBB-2907-F3E13712043C}"/>
              </a:ext>
            </a:extLst>
          </p:cNvPr>
          <p:cNvSpPr>
            <a:spLocks noGrp="1"/>
          </p:cNvSpPr>
          <p:nvPr>
            <p:ph type="body" idx="1"/>
          </p:nvPr>
        </p:nvSpPr>
        <p:spPr>
          <a:xfrm>
            <a:off x="685801" y="2603500"/>
            <a:ext cx="3141878" cy="576262"/>
          </a:xfrm>
        </p:spPr>
        <p:txBody>
          <a:bodyPr/>
          <a:lstStyle/>
          <a:p>
            <a:r>
              <a:rPr lang="en-US" dirty="0"/>
              <a:t>Chart 1</a:t>
            </a:r>
          </a:p>
        </p:txBody>
      </p:sp>
      <p:sp>
        <p:nvSpPr>
          <p:cNvPr id="4" name="Text Placeholder 3">
            <a:extLst>
              <a:ext uri="{FF2B5EF4-FFF2-40B4-BE49-F238E27FC236}">
                <a16:creationId xmlns:a16="http://schemas.microsoft.com/office/drawing/2014/main" id="{4B4E91A4-3242-774C-6DD4-FA57744255BB}"/>
              </a:ext>
            </a:extLst>
          </p:cNvPr>
          <p:cNvSpPr>
            <a:spLocks noGrp="1"/>
          </p:cNvSpPr>
          <p:nvPr>
            <p:ph type="body" sz="half" idx="15"/>
          </p:nvPr>
        </p:nvSpPr>
        <p:spPr>
          <a:xfrm>
            <a:off x="685801" y="3179764"/>
            <a:ext cx="3299690" cy="2057253"/>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This data was generated using a Google Form user interface, results compiled in Google Sheets, and downloaded as an Excel File. </a:t>
            </a:r>
          </a:p>
          <a:p>
            <a:r>
              <a:rPr lang="en-US" dirty="0">
                <a:latin typeface="Calibri" panose="020F0502020204030204" pitchFamily="34" charset="0"/>
                <a:ea typeface="Calibri" panose="020F0502020204030204" pitchFamily="34" charset="0"/>
                <a:cs typeface="Calibri" panose="020F0502020204030204" pitchFamily="34" charset="0"/>
              </a:rPr>
              <a:t>Cumulative data were written as formulas in Excel cells.</a:t>
            </a:r>
          </a:p>
          <a:p>
            <a:r>
              <a:rPr lang="en-US" dirty="0">
                <a:latin typeface="Calibri" panose="020F0502020204030204" pitchFamily="34" charset="0"/>
                <a:ea typeface="Calibri" panose="020F0502020204030204" pitchFamily="34" charset="0"/>
                <a:cs typeface="Calibri" panose="020F0502020204030204" pitchFamily="34" charset="0"/>
              </a:rPr>
              <a:t>Each grow within the municipality is required to submit monthly tax returns to both the State of Colorado and the Town. The month of March shows the greatest amount of gross revenue reported to the State.</a:t>
            </a:r>
          </a:p>
        </p:txBody>
      </p:sp>
      <p:sp>
        <p:nvSpPr>
          <p:cNvPr id="5" name="Text Placeholder 4">
            <a:extLst>
              <a:ext uri="{FF2B5EF4-FFF2-40B4-BE49-F238E27FC236}">
                <a16:creationId xmlns:a16="http://schemas.microsoft.com/office/drawing/2014/main" id="{DAC13E49-9645-A37A-86F0-4F78FE3FEC20}"/>
              </a:ext>
            </a:extLst>
          </p:cNvPr>
          <p:cNvSpPr>
            <a:spLocks noGrp="1"/>
          </p:cNvSpPr>
          <p:nvPr>
            <p:ph type="body" sz="quarter" idx="3"/>
          </p:nvPr>
        </p:nvSpPr>
        <p:spPr/>
        <p:txBody>
          <a:bodyPr/>
          <a:lstStyle/>
          <a:p>
            <a:r>
              <a:rPr lang="en-US" dirty="0"/>
              <a:t>Chart 2</a:t>
            </a:r>
          </a:p>
        </p:txBody>
      </p:sp>
      <p:sp>
        <p:nvSpPr>
          <p:cNvPr id="6" name="Text Placeholder 5">
            <a:extLst>
              <a:ext uri="{FF2B5EF4-FFF2-40B4-BE49-F238E27FC236}">
                <a16:creationId xmlns:a16="http://schemas.microsoft.com/office/drawing/2014/main" id="{081B948A-4378-0858-E266-C108559947CD}"/>
              </a:ext>
            </a:extLst>
          </p:cNvPr>
          <p:cNvSpPr>
            <a:spLocks noGrp="1"/>
          </p:cNvSpPr>
          <p:nvPr>
            <p:ph type="body" sz="half" idx="16"/>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The next visualization shows the cumulative amount of excise tax being paid to the Town each month. This amount is based on the amount of gross sales reported to the State.</a:t>
            </a:r>
          </a:p>
          <a:p>
            <a:r>
              <a:rPr lang="en-US" dirty="0">
                <a:latin typeface="Calibri" panose="020F0502020204030204" pitchFamily="34" charset="0"/>
                <a:ea typeface="Calibri" panose="020F0502020204030204" pitchFamily="34" charset="0"/>
                <a:cs typeface="Calibri" panose="020F0502020204030204" pitchFamily="34" charset="0"/>
              </a:rPr>
              <a:t>As expected, the month of March provided the most funding. (This corresponds with harvest). </a:t>
            </a:r>
          </a:p>
          <a:p>
            <a:r>
              <a:rPr lang="en-US" dirty="0">
                <a:latin typeface="Calibri" panose="020F0502020204030204" pitchFamily="34" charset="0"/>
                <a:ea typeface="Calibri" panose="020F0502020204030204" pitchFamily="34" charset="0"/>
                <a:cs typeface="Calibri" panose="020F0502020204030204" pitchFamily="34" charset="0"/>
              </a:rPr>
              <a:t>The average revenue trendline provides a useful picture as the Town Board determines the budget for the following year.</a:t>
            </a:r>
          </a:p>
        </p:txBody>
      </p:sp>
      <p:sp>
        <p:nvSpPr>
          <p:cNvPr id="7" name="Text Placeholder 6">
            <a:extLst>
              <a:ext uri="{FF2B5EF4-FFF2-40B4-BE49-F238E27FC236}">
                <a16:creationId xmlns:a16="http://schemas.microsoft.com/office/drawing/2014/main" id="{83015FC7-60CD-28CE-EED6-6F39F3D0F60C}"/>
              </a:ext>
            </a:extLst>
          </p:cNvPr>
          <p:cNvSpPr>
            <a:spLocks noGrp="1"/>
          </p:cNvSpPr>
          <p:nvPr>
            <p:ph type="body" sz="quarter" idx="13"/>
          </p:nvPr>
        </p:nvSpPr>
        <p:spPr/>
        <p:txBody>
          <a:bodyPr/>
          <a:lstStyle/>
          <a:p>
            <a:r>
              <a:rPr lang="en-US" dirty="0"/>
              <a:t>Chart 3</a:t>
            </a:r>
          </a:p>
        </p:txBody>
      </p:sp>
      <p:sp>
        <p:nvSpPr>
          <p:cNvPr id="8" name="Text Placeholder 7">
            <a:extLst>
              <a:ext uri="{FF2B5EF4-FFF2-40B4-BE49-F238E27FC236}">
                <a16:creationId xmlns:a16="http://schemas.microsoft.com/office/drawing/2014/main" id="{62883EB8-855E-F432-C363-34C75C144EBD}"/>
              </a:ext>
            </a:extLst>
          </p:cNvPr>
          <p:cNvSpPr>
            <a:spLocks noGrp="1"/>
          </p:cNvSpPr>
          <p:nvPr>
            <p:ph type="body" sz="half" idx="17"/>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The final visualization, a Pareto diagram, provides the most information out of these three.  </a:t>
            </a:r>
          </a:p>
          <a:p>
            <a:r>
              <a:rPr lang="en-US" dirty="0">
                <a:latin typeface="Calibri" panose="020F0502020204030204" pitchFamily="34" charset="0"/>
                <a:ea typeface="Calibri" panose="020F0502020204030204" pitchFamily="34" charset="0"/>
                <a:cs typeface="Calibri" panose="020F0502020204030204" pitchFamily="34" charset="0"/>
              </a:rPr>
              <a:t>One interesting piece of information is that most of the grows are either not reporting any gross sales to the State or not filing reports to the Town (or both). The town should investigate this further.</a:t>
            </a:r>
          </a:p>
          <a:p>
            <a:r>
              <a:rPr lang="en-US" dirty="0">
                <a:latin typeface="Calibri" panose="020F0502020204030204" pitchFamily="34" charset="0"/>
                <a:ea typeface="Calibri" panose="020F0502020204030204" pitchFamily="34" charset="0"/>
                <a:cs typeface="Calibri" panose="020F0502020204030204" pitchFamily="34" charset="0"/>
              </a:rPr>
              <a:t>Most of the revenue is coming from the first six grows listed with AE reporting gross sales to the State and paying the most in taxes to the Town. Further investigation is warranted.</a:t>
            </a:r>
          </a:p>
        </p:txBody>
      </p:sp>
    </p:spTree>
    <p:extLst>
      <p:ext uri="{BB962C8B-B14F-4D97-AF65-F5344CB8AC3E}">
        <p14:creationId xmlns:p14="http://schemas.microsoft.com/office/powerpoint/2010/main" val="77380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815</TotalTime>
  <Words>801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Data Visualization Newmyer Wk4 Midterm Assignment (Redo)</vt:lpstr>
      <vt:lpstr>Overview: Marijuana Excise Tax</vt:lpstr>
      <vt:lpstr>PowerPoint Presentation</vt:lpstr>
      <vt:lpstr>PowerPoint Presentation</vt:lpstr>
      <vt:lpstr>PowerPoint Presentation</vt:lpstr>
      <vt:lpstr>Conclusions: Marijuana Excise 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6</cp:revision>
  <dcterms:created xsi:type="dcterms:W3CDTF">2023-05-06T21:57:14Z</dcterms:created>
  <dcterms:modified xsi:type="dcterms:W3CDTF">2023-06-03T01:15:24Z</dcterms:modified>
</cp:coreProperties>
</file>