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30"/>
  </p:notesMasterIdLst>
  <p:sldIdLst>
    <p:sldId id="256" r:id="rId2"/>
    <p:sldId id="262" r:id="rId3"/>
    <p:sldId id="501" r:id="rId4"/>
    <p:sldId id="503" r:id="rId5"/>
    <p:sldId id="504" r:id="rId6"/>
    <p:sldId id="510" r:id="rId7"/>
    <p:sldId id="511" r:id="rId8"/>
    <p:sldId id="508" r:id="rId9"/>
    <p:sldId id="505" r:id="rId10"/>
    <p:sldId id="506" r:id="rId11"/>
    <p:sldId id="509" r:id="rId12"/>
    <p:sldId id="515" r:id="rId13"/>
    <p:sldId id="513" r:id="rId14"/>
    <p:sldId id="514" r:id="rId15"/>
    <p:sldId id="517" r:id="rId16"/>
    <p:sldId id="518" r:id="rId17"/>
    <p:sldId id="519" r:id="rId18"/>
    <p:sldId id="516" r:id="rId19"/>
    <p:sldId id="522" r:id="rId20"/>
    <p:sldId id="521" r:id="rId21"/>
    <p:sldId id="520" r:id="rId22"/>
    <p:sldId id="512" r:id="rId23"/>
    <p:sldId id="523" r:id="rId24"/>
    <p:sldId id="524" r:id="rId25"/>
    <p:sldId id="525" r:id="rId26"/>
    <p:sldId id="502" r:id="rId27"/>
    <p:sldId id="526" r:id="rId28"/>
    <p:sldId id="35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5" autoAdjust="0"/>
    <p:restoredTop sz="94955" autoAdjust="0"/>
  </p:normalViewPr>
  <p:slideViewPr>
    <p:cSldViewPr snapToGrid="0">
      <p:cViewPr>
        <p:scale>
          <a:sx n="100" d="100"/>
          <a:sy n="100" d="100"/>
        </p:scale>
        <p:origin x="10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154D-D795-443E-A4D4-C228A812AFF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28F9-1D73-4072-AC3E-E6ED9FC3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3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https://dev.mysql.com/doc/refman/5.6/en/server-system-variables.html#sysvar_net_buffer_length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28F9-1D73-4072-AC3E-E6ED9FC3FA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https://www.cnblogs.com/hulianwangjiagoushi/p/12299773.html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28F9-1D73-4072-AC3E-E6ED9FC3FA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3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A28F9-1D73-4072-AC3E-E6ED9FC3FA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3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51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38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0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3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5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2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8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5181-72C9-4B78-BEBF-28A68E4A9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MariaDB</a:t>
            </a:r>
            <a:br>
              <a:rPr lang="en-US" altLang="zh-CN" b="1" dirty="0"/>
            </a:br>
            <a:r>
              <a:rPr lang="en-US" altLang="zh-CN" b="1" dirty="0"/>
              <a:t>-INNODB</a:t>
            </a:r>
            <a:r>
              <a:rPr lang="zh-CN" altLang="en-US" b="1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331D6B-DC2E-4F8A-B2F1-00610DE21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刘增光</a:t>
            </a:r>
          </a:p>
        </p:txBody>
      </p:sp>
    </p:spTree>
    <p:extLst>
      <p:ext uri="{BB962C8B-B14F-4D97-AF65-F5344CB8AC3E}">
        <p14:creationId xmlns:p14="http://schemas.microsoft.com/office/powerpoint/2010/main" val="255921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4" y="955818"/>
            <a:ext cx="5859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net_buffer_length</a:t>
            </a:r>
            <a:r>
              <a:rPr lang="en-US" altLang="zh-CN" b="1" dirty="0">
                <a:solidFill>
                  <a:schemeClr val="bg1"/>
                </a:solidFill>
              </a:rPr>
              <a:t>=16K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net_write_timeout</a:t>
            </a:r>
            <a:r>
              <a:rPr lang="en-US" altLang="zh-CN" b="1" dirty="0">
                <a:solidFill>
                  <a:schemeClr val="bg1"/>
                </a:solidFill>
              </a:rPr>
              <a:t>=1800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b="1" dirty="0"/>
          </a:p>
          <a:p>
            <a:r>
              <a:rPr lang="zh-CN" altLang="en-US" b="1" dirty="0"/>
              <a:t>用来存放客户端连接线程的连接信息和返回客户端的结果集。当</a:t>
            </a:r>
            <a:r>
              <a:rPr lang="en-US" altLang="zh-CN" b="1" dirty="0"/>
              <a:t>MariaDB</a:t>
            </a:r>
            <a:r>
              <a:rPr lang="zh-CN" altLang="en-US" b="1" dirty="0"/>
              <a:t>开始产生可以返回的结果集，会在通过网络返回给客户端请求线程之前，会先暂存在通过</a:t>
            </a:r>
            <a:r>
              <a:rPr lang="en-US" altLang="zh-CN" b="1" dirty="0" err="1"/>
              <a:t>net_buffer_lenth</a:t>
            </a:r>
            <a:r>
              <a:rPr lang="zh-CN" altLang="en-US" b="1" dirty="0"/>
              <a:t>所设置的缓冲区中，等满足一定大小的时候才开始向客户端发送，以提高网络传输效率。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注：</a:t>
            </a:r>
            <a:r>
              <a:rPr lang="en-US" altLang="zh-CN" b="1" dirty="0" err="1"/>
              <a:t>net_buffer_lenth</a:t>
            </a:r>
            <a:r>
              <a:rPr lang="zh-CN" altLang="en-US" b="1" dirty="0"/>
              <a:t>参数所设置的仅仅只是该缓存区的初始化大小，</a:t>
            </a:r>
            <a:r>
              <a:rPr lang="en-US" altLang="zh-CN" b="1" dirty="0"/>
              <a:t>MariaDB</a:t>
            </a:r>
            <a:r>
              <a:rPr lang="zh-CN" altLang="en-US" b="1" dirty="0"/>
              <a:t>会根据实际需要自行申请更多内存以满足需求，但最大不会超过</a:t>
            </a:r>
            <a:r>
              <a:rPr lang="en-US" altLang="zh-CN" b="1" dirty="0" err="1"/>
              <a:t>max_allowed_packet</a:t>
            </a:r>
            <a:r>
              <a:rPr lang="en-US" altLang="zh-CN" b="1" dirty="0"/>
              <a:t> </a:t>
            </a:r>
            <a:r>
              <a:rPr lang="zh-CN" altLang="en-US" b="1" dirty="0"/>
              <a:t>参数大小。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发送接收设置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902757-DAA8-4D1B-9079-05130A2A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98" y="1374393"/>
            <a:ext cx="5399981" cy="41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4" y="955818"/>
            <a:ext cx="3746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connect_timeout</a:t>
            </a:r>
            <a:r>
              <a:rPr lang="en-US" altLang="zh-CN" b="1" dirty="0">
                <a:solidFill>
                  <a:schemeClr val="bg1"/>
                </a:solidFill>
              </a:rPr>
              <a:t>=10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wait_timeout</a:t>
            </a:r>
            <a:r>
              <a:rPr lang="en-US" altLang="zh-CN" b="1" dirty="0">
                <a:solidFill>
                  <a:schemeClr val="bg1"/>
                </a:solidFill>
              </a:rPr>
              <a:t>=28800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interactive_timeout</a:t>
            </a:r>
            <a:r>
              <a:rPr lang="en-US" altLang="zh-CN" b="1" dirty="0">
                <a:solidFill>
                  <a:schemeClr val="bg1"/>
                </a:solidFill>
              </a:rPr>
              <a:t>=28800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net_write_timeout</a:t>
            </a:r>
            <a:r>
              <a:rPr lang="en-US" altLang="zh-CN" b="1" dirty="0">
                <a:solidFill>
                  <a:schemeClr val="bg1"/>
                </a:solidFill>
              </a:rPr>
              <a:t>=1800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net_read_timeout</a:t>
            </a:r>
            <a:r>
              <a:rPr lang="en-US" altLang="zh-CN" b="1" dirty="0">
                <a:solidFill>
                  <a:schemeClr val="bg1"/>
                </a:solidFill>
              </a:rPr>
              <a:t>=30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-----------------------------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net_retry_count</a:t>
            </a:r>
            <a:r>
              <a:rPr lang="en-US" altLang="zh-CN" b="1" dirty="0">
                <a:solidFill>
                  <a:schemeClr val="bg1"/>
                </a:solidFill>
              </a:rPr>
              <a:t>=1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超时设置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EF8CC9-25B2-47C9-B556-532B113AE3CE}"/>
              </a:ext>
            </a:extLst>
          </p:cNvPr>
          <p:cNvSpPr txBox="1"/>
          <p:nvPr/>
        </p:nvSpPr>
        <p:spPr>
          <a:xfrm>
            <a:off x="4208016" y="1001688"/>
            <a:ext cx="7554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TCP</a:t>
            </a:r>
            <a:r>
              <a:rPr lang="zh-CN" altLang="en-US" b="1" dirty="0"/>
              <a:t>三次握手的基础之上，建立</a:t>
            </a:r>
            <a:r>
              <a:rPr lang="en-US" altLang="zh-CN" b="1" dirty="0"/>
              <a:t>MariaDB</a:t>
            </a:r>
            <a:r>
              <a:rPr lang="zh-CN" altLang="en-US" b="1" dirty="0"/>
              <a:t>通讯协议的连接，这个连接建立过程受</a:t>
            </a:r>
            <a:r>
              <a:rPr lang="en-US" altLang="zh-CN" b="1" dirty="0" err="1"/>
              <a:t>connect_timeout</a:t>
            </a:r>
            <a:r>
              <a:rPr lang="zh-CN" altLang="en-US" b="1" dirty="0"/>
              <a:t>参数控制</a:t>
            </a:r>
          </a:p>
          <a:p>
            <a:r>
              <a:rPr lang="en-US" altLang="zh-CN" b="1" dirty="0"/>
              <a:t>--------------------TCP established--------------------</a:t>
            </a:r>
          </a:p>
          <a:p>
            <a:r>
              <a:rPr lang="en-US" altLang="zh-CN" b="1" dirty="0"/>
              <a:t>MySQL Server(10.10.20.96)-------&gt;Client(10.10.20.51)</a:t>
            </a:r>
          </a:p>
          <a:p>
            <a:r>
              <a:rPr lang="en-US" altLang="zh-CN" b="1" dirty="0"/>
              <a:t>Client(10.10.20.51)-------&gt;MySQL Server(10.10.20.96)</a:t>
            </a:r>
          </a:p>
          <a:p>
            <a:r>
              <a:rPr lang="en-US" altLang="zh-CN" b="1" dirty="0"/>
              <a:t>MySQL Server(10.10.20.96)-------&gt;Client(10.10.20.51)</a:t>
            </a:r>
          </a:p>
          <a:p>
            <a:r>
              <a:rPr lang="en-US" altLang="zh-CN" b="1" dirty="0"/>
              <a:t>--------------------established--------------------</a:t>
            </a:r>
          </a:p>
          <a:p>
            <a:endParaRPr lang="en-US" altLang="zh-CN" b="1" dirty="0"/>
          </a:p>
          <a:p>
            <a:r>
              <a:rPr lang="zh-CN" altLang="en-US" b="1" dirty="0"/>
              <a:t>在</a:t>
            </a:r>
            <a:r>
              <a:rPr lang="en-US" altLang="zh-CN" b="1" dirty="0"/>
              <a:t>MySQL</a:t>
            </a:r>
            <a:r>
              <a:rPr lang="zh-CN" altLang="en-US" b="1" dirty="0"/>
              <a:t>通讯协议建立连接之后，此时客户端连接的超时受</a:t>
            </a:r>
            <a:r>
              <a:rPr lang="en-US" altLang="zh-CN" b="1" dirty="0" err="1"/>
              <a:t>wait_timeout</a:t>
            </a:r>
            <a:r>
              <a:rPr lang="zh-CN" altLang="en-US" b="1" dirty="0"/>
              <a:t>和</a:t>
            </a:r>
            <a:r>
              <a:rPr lang="en-US" altLang="zh-CN" b="1" dirty="0" err="1"/>
              <a:t>interactive_timeout</a:t>
            </a:r>
            <a:r>
              <a:rPr lang="zh-CN" altLang="en-US" b="1" dirty="0"/>
              <a:t>参数控制</a:t>
            </a:r>
          </a:p>
          <a:p>
            <a:r>
              <a:rPr lang="zh-CN" altLang="en-US" b="1" dirty="0"/>
              <a:t>建立连接后无交互：</a:t>
            </a:r>
            <a:r>
              <a:rPr lang="en-US" altLang="zh-CN" b="1" dirty="0"/>
              <a:t>MySQL server ---</a:t>
            </a:r>
            <a:r>
              <a:rPr lang="en-US" altLang="zh-CN" b="1" dirty="0" err="1"/>
              <a:t>wait_timeout</a:t>
            </a:r>
            <a:r>
              <a:rPr lang="en-US" altLang="zh-CN" b="1" dirty="0"/>
              <a:t>--- Client</a:t>
            </a:r>
          </a:p>
          <a:p>
            <a:r>
              <a:rPr lang="zh-CN" altLang="en-US" b="1" dirty="0"/>
              <a:t>建立连接交互后：</a:t>
            </a:r>
            <a:r>
              <a:rPr lang="en-US" altLang="zh-CN" b="1" dirty="0"/>
              <a:t>MySQL server ---</a:t>
            </a:r>
            <a:r>
              <a:rPr lang="en-US" altLang="zh-CN" b="1" dirty="0" err="1"/>
              <a:t>interactive_timeout</a:t>
            </a:r>
            <a:r>
              <a:rPr lang="en-US" altLang="zh-CN" b="1" dirty="0"/>
              <a:t>--- Client</a:t>
            </a:r>
          </a:p>
          <a:p>
            <a:endParaRPr lang="en-US" altLang="zh-CN" b="1" dirty="0"/>
          </a:p>
          <a:p>
            <a:r>
              <a:rPr lang="zh-CN" altLang="en-US" b="1" dirty="0"/>
              <a:t>在如果客户端有数据包传输，那么这个数据包的传输超时由</a:t>
            </a:r>
            <a:r>
              <a:rPr lang="en-US" altLang="zh-CN" b="1" dirty="0" err="1"/>
              <a:t>net_read_timeout</a:t>
            </a:r>
            <a:r>
              <a:rPr lang="zh-CN" altLang="en-US" b="1" dirty="0"/>
              <a:t>和</a:t>
            </a:r>
            <a:r>
              <a:rPr lang="en-US" altLang="zh-CN" b="1" dirty="0" err="1"/>
              <a:t>net_write_timeout</a:t>
            </a:r>
            <a:r>
              <a:rPr lang="zh-CN" altLang="en-US" b="1" dirty="0"/>
              <a:t>参数控制</a:t>
            </a:r>
          </a:p>
          <a:p>
            <a:r>
              <a:rPr lang="en-US" altLang="zh-CN" b="1" dirty="0"/>
              <a:t>-------------------client</a:t>
            </a:r>
            <a:r>
              <a:rPr lang="zh-CN" altLang="en-US" b="1" dirty="0"/>
              <a:t>与</a:t>
            </a:r>
            <a:r>
              <a:rPr lang="en-US" altLang="zh-CN" b="1" dirty="0"/>
              <a:t>server</a:t>
            </a:r>
            <a:r>
              <a:rPr lang="zh-CN" altLang="en-US" b="1" dirty="0"/>
              <a:t>端有数据传输时</a:t>
            </a:r>
            <a:r>
              <a:rPr lang="en-US" altLang="zh-CN" b="1" dirty="0"/>
              <a:t>-------------------</a:t>
            </a:r>
          </a:p>
          <a:p>
            <a:r>
              <a:rPr lang="en-US" altLang="zh-CN" b="1" dirty="0"/>
              <a:t>client -----&gt;MySQL Server(</a:t>
            </a:r>
            <a:r>
              <a:rPr lang="en-US" altLang="zh-CN" b="1" dirty="0" err="1"/>
              <a:t>net_read_timeout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client &lt;-----MySQL Server(</a:t>
            </a:r>
            <a:r>
              <a:rPr lang="en-US" altLang="zh-CN" b="1" dirty="0" err="1"/>
              <a:t>net_write_timeout</a:t>
            </a:r>
            <a:r>
              <a:rPr lang="en-US" altLang="zh-C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676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执行过程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E9063D-05AA-413A-8897-9332153D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66791"/>
            <a:ext cx="10680252" cy="6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0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en-US" altLang="zh-CN" sz="3600" b="1" dirty="0" err="1"/>
              <a:t>InnoDB</a:t>
            </a:r>
            <a:r>
              <a:rPr lang="en-US" altLang="zh-CN" sz="3600" b="1" dirty="0"/>
              <a:t> B-Tree</a:t>
            </a:r>
            <a:r>
              <a:rPr lang="zh-CN" altLang="en-US" sz="3600" b="1" dirty="0"/>
              <a:t>结构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8DC2E4-2D3E-438D-93F4-34296C1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49"/>
            <a:ext cx="12192000" cy="5286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A1A7C6-221F-44FB-9A43-43DEB1AAA6F7}"/>
              </a:ext>
            </a:extLst>
          </p:cNvPr>
          <p:cNvSpPr txBox="1"/>
          <p:nvPr/>
        </p:nvSpPr>
        <p:spPr>
          <a:xfrm>
            <a:off x="8445538" y="4441968"/>
            <a:ext cx="3746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聚簇索引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主索引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非聚簇索引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辅助索引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覆盖索引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回表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自增列</a:t>
            </a:r>
            <a:r>
              <a:rPr lang="en-US" altLang="zh-CN" b="1" dirty="0">
                <a:solidFill>
                  <a:schemeClr val="bg1"/>
                </a:solidFill>
              </a:rPr>
              <a:t>/UUID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B0F5837-F16B-4570-9B9D-C85243584624}"/>
              </a:ext>
            </a:extLst>
          </p:cNvPr>
          <p:cNvCxnSpPr>
            <a:cxnSpLocks/>
          </p:cNvCxnSpPr>
          <p:nvPr/>
        </p:nvCxnSpPr>
        <p:spPr>
          <a:xfrm rot="10800000">
            <a:off x="1362075" y="2305052"/>
            <a:ext cx="6858000" cy="1790698"/>
          </a:xfrm>
          <a:prstGeom prst="curvedConnector3">
            <a:avLst>
              <a:gd name="adj1" fmla="val 44444"/>
            </a:avLst>
          </a:prstGeom>
          <a:ln w="28575"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4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en-US" altLang="zh-CN" sz="3600" b="1" dirty="0" err="1"/>
              <a:t>Innodb</a:t>
            </a:r>
            <a:r>
              <a:rPr lang="zh-CN" altLang="en-US" sz="3600" b="1" dirty="0"/>
              <a:t>内存管理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4" y="955818"/>
            <a:ext cx="4510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innodb_buffer_pool_size</a:t>
            </a:r>
            <a:r>
              <a:rPr lang="en-US" altLang="zh-CN" b="1" dirty="0">
                <a:solidFill>
                  <a:schemeClr val="bg1"/>
                </a:solidFill>
              </a:rPr>
              <a:t>=48G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用于数据缓存（</a:t>
            </a:r>
            <a:r>
              <a:rPr lang="en-US" altLang="zh-CN" b="1" dirty="0" err="1">
                <a:solidFill>
                  <a:srgbClr val="FFFFFF"/>
                </a:solidFill>
              </a:rPr>
              <a:t>InnoDB</a:t>
            </a:r>
            <a:r>
              <a:rPr lang="zh-CN" altLang="en-US" b="1" dirty="0">
                <a:solidFill>
                  <a:srgbClr val="FFFFFF"/>
                </a:solidFill>
              </a:rPr>
              <a:t>数据页面）、索引缓存、缓冲数据（脏页）、内部结构（自适应哈希索引，行锁等）。一般设置为总内存的</a:t>
            </a:r>
            <a:r>
              <a:rPr lang="en-US" altLang="zh-CN" b="1" dirty="0">
                <a:solidFill>
                  <a:srgbClr val="FFFFFF"/>
                </a:solidFill>
              </a:rPr>
              <a:t>3/4</a:t>
            </a:r>
            <a:r>
              <a:rPr lang="zh-CN" altLang="en-US" b="1" dirty="0">
                <a:solidFill>
                  <a:srgbClr val="FFFFFF"/>
                </a:solidFill>
              </a:rPr>
              <a:t>至</a:t>
            </a:r>
            <a:r>
              <a:rPr lang="en-US" altLang="zh-CN" b="1" dirty="0">
                <a:solidFill>
                  <a:srgbClr val="FFFFFF"/>
                </a:solidFill>
              </a:rPr>
              <a:t>4/5</a:t>
            </a:r>
            <a:r>
              <a:rPr lang="zh-CN" altLang="en-US" b="1" dirty="0">
                <a:solidFill>
                  <a:srgbClr val="FFFFFF"/>
                </a:solidFill>
              </a:rPr>
              <a:t>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innodb_buffer_pool_instances</a:t>
            </a:r>
            <a:r>
              <a:rPr lang="en-US" altLang="zh-CN" b="1" dirty="0">
                <a:solidFill>
                  <a:schemeClr val="bg1"/>
                </a:solidFill>
              </a:rPr>
              <a:t>=8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innodb_buffer_pool_chunk_size</a:t>
            </a:r>
            <a:r>
              <a:rPr lang="en-US" altLang="zh-CN" b="1" dirty="0">
                <a:solidFill>
                  <a:schemeClr val="bg1"/>
                </a:solidFill>
              </a:rPr>
              <a:t>=128M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innodb_page_size</a:t>
            </a:r>
            <a:r>
              <a:rPr lang="en-US" altLang="zh-CN" b="1" dirty="0">
                <a:solidFill>
                  <a:schemeClr val="bg1"/>
                </a:solidFill>
              </a:rPr>
              <a:t>=16K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rgbClr val="FFFFFF"/>
                </a:solidFill>
              </a:rPr>
              <a:t>buffer pool</a:t>
            </a:r>
            <a:r>
              <a:rPr lang="zh-CN" altLang="en-US" b="1" dirty="0">
                <a:solidFill>
                  <a:srgbClr val="FFFFFF"/>
                </a:solidFill>
              </a:rPr>
              <a:t>被划分为多个缓存实例，进行页表管理。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D29711-BB79-42B3-B4DF-0262CD94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730529"/>
            <a:ext cx="7096125" cy="33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en-US" altLang="zh-CN" sz="3600" b="1" dirty="0" err="1"/>
              <a:t>Innodb</a:t>
            </a:r>
            <a:r>
              <a:rPr lang="zh-CN" altLang="en-US" sz="3600" b="1" dirty="0"/>
              <a:t>内存管理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11A051-6D58-4E83-B3EE-C37B064D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12" y="815832"/>
            <a:ext cx="6524625" cy="5086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4" y="955818"/>
            <a:ext cx="4510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innodb_old_blocks_time</a:t>
            </a:r>
            <a:r>
              <a:rPr lang="en-US" altLang="zh-CN" b="1" dirty="0">
                <a:solidFill>
                  <a:schemeClr val="bg1"/>
                </a:solidFill>
              </a:rPr>
              <a:t>=1000</a:t>
            </a:r>
          </a:p>
          <a:p>
            <a:endParaRPr lang="en-US" altLang="zh-CN" b="1" dirty="0">
              <a:solidFill>
                <a:srgbClr val="FFFFFF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注：大缓存池可能会带来很多脏页，导致</a:t>
            </a:r>
            <a:r>
              <a:rPr lang="en-US" altLang="zh-CN" b="1" dirty="0" err="1">
                <a:solidFill>
                  <a:srgbClr val="FFFFFF"/>
                </a:solidFill>
              </a:rPr>
              <a:t>InnoDB</a:t>
            </a:r>
            <a:r>
              <a:rPr lang="zh-CN" altLang="en-US" b="1" dirty="0">
                <a:solidFill>
                  <a:srgbClr val="FFFFFF"/>
                </a:solidFill>
              </a:rPr>
              <a:t>在关闭的时候会消耗很长的时间。同时，重启服务器要较长时间预热缓冲池。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en-US" altLang="zh-CN" sz="3600" b="1" dirty="0" err="1"/>
              <a:t>Innodb</a:t>
            </a:r>
            <a:r>
              <a:rPr lang="zh-CN" altLang="en-US" sz="3600" b="1" dirty="0"/>
              <a:t>内存管理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4" y="955818"/>
            <a:ext cx="451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innodb_sort_buffer_size</a:t>
            </a:r>
            <a:r>
              <a:rPr lang="en-US" altLang="zh-CN" b="1" dirty="0">
                <a:solidFill>
                  <a:schemeClr val="bg1"/>
                </a:solidFill>
              </a:rPr>
              <a:t>=1M</a:t>
            </a:r>
          </a:p>
          <a:p>
            <a:endParaRPr lang="en-US" altLang="zh-CN" b="1" dirty="0">
              <a:solidFill>
                <a:srgbClr val="FFFFFF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在创建</a:t>
            </a:r>
            <a:r>
              <a:rPr lang="en-US" altLang="zh-CN" b="1" dirty="0" err="1">
                <a:solidFill>
                  <a:srgbClr val="FFFFFF"/>
                </a:solidFill>
              </a:rPr>
              <a:t>InnoDB</a:t>
            </a:r>
            <a:r>
              <a:rPr lang="zh-CN" altLang="en-US" b="1" dirty="0">
                <a:solidFill>
                  <a:srgbClr val="FFFFFF"/>
                </a:solidFill>
              </a:rPr>
              <a:t>索引时用于指定对数据排序的排序缓冲区的大小。利用这块内存把数据读进来进行内部排序然后写入磁盘。这个参数只会在创建索引的过程中被使用，不会用在后面的维护操作；在索引创建完毕后</a:t>
            </a:r>
            <a:r>
              <a:rPr lang="en-US" altLang="zh-CN" b="1" dirty="0" err="1">
                <a:solidFill>
                  <a:srgbClr val="FFFFFF"/>
                </a:solidFill>
              </a:rPr>
              <a:t>innodb_sort_buffer</a:t>
            </a:r>
            <a:r>
              <a:rPr lang="zh-CN" altLang="en-US" b="1" dirty="0">
                <a:solidFill>
                  <a:srgbClr val="FFFFFF"/>
                </a:solidFill>
              </a:rPr>
              <a:t>会被释放。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7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执行过程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E9063D-05AA-413A-8897-9332153D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66791"/>
            <a:ext cx="10680252" cy="6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查询缓存管理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3" y="955818"/>
            <a:ext cx="111875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MariaDB</a:t>
            </a:r>
            <a:r>
              <a:rPr lang="zh-CN" altLang="en-US" b="1" dirty="0">
                <a:solidFill>
                  <a:srgbClr val="FFFFFF"/>
                </a:solidFill>
              </a:rPr>
              <a:t>的查询缓存实质上是缓存 </a:t>
            </a:r>
            <a:r>
              <a:rPr lang="en-US" altLang="zh-CN" b="1" dirty="0">
                <a:solidFill>
                  <a:srgbClr val="FFFFFF"/>
                </a:solidFill>
              </a:rPr>
              <a:t>SQL </a:t>
            </a:r>
            <a:r>
              <a:rPr lang="zh-CN" altLang="en-US" b="1" dirty="0">
                <a:solidFill>
                  <a:srgbClr val="FFFFFF"/>
                </a:solidFill>
              </a:rPr>
              <a:t>的 </a:t>
            </a:r>
            <a:r>
              <a:rPr lang="en-US" altLang="zh-CN" b="1" dirty="0">
                <a:solidFill>
                  <a:srgbClr val="FFFFFF"/>
                </a:solidFill>
              </a:rPr>
              <a:t>Hash </a:t>
            </a:r>
            <a:r>
              <a:rPr lang="zh-CN" altLang="en-US" b="1" dirty="0">
                <a:solidFill>
                  <a:srgbClr val="FFFFFF"/>
                </a:solidFill>
              </a:rPr>
              <a:t>值和该 </a:t>
            </a:r>
            <a:r>
              <a:rPr lang="en-US" altLang="zh-CN" b="1" dirty="0">
                <a:solidFill>
                  <a:srgbClr val="FFFFFF"/>
                </a:solidFill>
              </a:rPr>
              <a:t>SQL </a:t>
            </a:r>
            <a:r>
              <a:rPr lang="zh-CN" altLang="en-US" b="1" dirty="0">
                <a:solidFill>
                  <a:srgbClr val="FFFFFF"/>
                </a:solidFill>
              </a:rPr>
              <a:t>的查询结果。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have_query_cache</a:t>
            </a:r>
            <a:r>
              <a:rPr lang="en-US" altLang="zh-CN" b="1" dirty="0">
                <a:solidFill>
                  <a:schemeClr val="bg1"/>
                </a:solidFill>
              </a:rPr>
              <a:t>=1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是否支持“查询缓存”功能。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query_cache_limit</a:t>
            </a:r>
            <a:r>
              <a:rPr lang="en-US" altLang="zh-CN" b="1" dirty="0">
                <a:solidFill>
                  <a:schemeClr val="bg1"/>
                </a:solidFill>
              </a:rPr>
              <a:t>=1M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缓存的最大查询结果，查询结果大于该值时不会被缓存。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query_cache_min_res_unit</a:t>
            </a:r>
            <a:r>
              <a:rPr lang="en-US" altLang="zh-CN" b="1" dirty="0">
                <a:solidFill>
                  <a:schemeClr val="bg1"/>
                </a:solidFill>
              </a:rPr>
              <a:t>=4K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查询缓存分配的最小块（字节）。</a:t>
            </a:r>
          </a:p>
          <a:p>
            <a:r>
              <a:rPr lang="zh-CN" altLang="en-US" b="1" dirty="0">
                <a:solidFill>
                  <a:srgbClr val="FFFFFF"/>
                </a:solidFill>
              </a:rPr>
              <a:t>当查询进行时，</a:t>
            </a:r>
            <a:r>
              <a:rPr lang="en-US" altLang="zh-CN" b="1" dirty="0">
                <a:solidFill>
                  <a:srgbClr val="FFFFFF"/>
                </a:solidFill>
              </a:rPr>
              <a:t>MariaDB</a:t>
            </a:r>
            <a:r>
              <a:rPr lang="zh-CN" altLang="en-US" b="1" dirty="0">
                <a:solidFill>
                  <a:srgbClr val="FFFFFF"/>
                </a:solidFill>
              </a:rPr>
              <a:t>把查询结果保存在 </a:t>
            </a:r>
            <a:r>
              <a:rPr lang="en-US" altLang="zh-CN" b="1" dirty="0">
                <a:solidFill>
                  <a:srgbClr val="FFFFFF"/>
                </a:solidFill>
              </a:rPr>
              <a:t>query cache</a:t>
            </a:r>
            <a:r>
              <a:rPr lang="zh-CN" altLang="en-US" b="1" dirty="0">
                <a:solidFill>
                  <a:srgbClr val="FFFFFF"/>
                </a:solidFill>
              </a:rPr>
              <a:t>。如果保存的结果较大，边检索结果，边申请新空间进行保存。如果查询结果比较小，会造成内存碎片。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query_cache_size</a:t>
            </a:r>
            <a:r>
              <a:rPr lang="en-US" altLang="zh-CN" b="1" dirty="0">
                <a:solidFill>
                  <a:schemeClr val="bg1"/>
                </a:solidFill>
              </a:rPr>
              <a:t>=1G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为缓存查询结果分配的总内存。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query_cache_type</a:t>
            </a:r>
            <a:r>
              <a:rPr lang="en-US" altLang="zh-CN" b="1" dirty="0">
                <a:solidFill>
                  <a:schemeClr val="bg1"/>
                </a:solidFill>
              </a:rPr>
              <a:t>=1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缓存除以 </a:t>
            </a:r>
            <a:r>
              <a:rPr lang="en-US" altLang="zh-CN" b="1" dirty="0">
                <a:solidFill>
                  <a:srgbClr val="FFFFFF"/>
                </a:solidFill>
              </a:rPr>
              <a:t>select </a:t>
            </a:r>
            <a:r>
              <a:rPr lang="en-US" altLang="zh-CN" b="1" dirty="0" err="1">
                <a:solidFill>
                  <a:srgbClr val="FFFFFF"/>
                </a:solidFill>
              </a:rPr>
              <a:t>sql_no_cache</a:t>
            </a:r>
            <a:r>
              <a:rPr lang="en-US" altLang="zh-CN" b="1" dirty="0">
                <a:solidFill>
                  <a:srgbClr val="FFFFFF"/>
                </a:solidFill>
              </a:rPr>
              <a:t> </a:t>
            </a:r>
            <a:r>
              <a:rPr lang="zh-CN" altLang="en-US" b="1" dirty="0">
                <a:solidFill>
                  <a:srgbClr val="FFFFFF"/>
                </a:solidFill>
              </a:rPr>
              <a:t>开头的所有查询结果。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query_cache_wlock_invalidate</a:t>
            </a:r>
            <a:r>
              <a:rPr lang="en-US" altLang="zh-CN" b="1" dirty="0">
                <a:solidFill>
                  <a:schemeClr val="bg1"/>
                </a:solidFill>
              </a:rPr>
              <a:t>=0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如果该表被锁住，是否返回缓存中的数据。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注：如果表的数据有一条发生变化，那么缓存好的结果将全部不再有效。这对于频繁更新的表，查询缓存是不适合的。缓存机制是通过对 </a:t>
            </a:r>
            <a:r>
              <a:rPr lang="en-US" altLang="zh-CN" b="1" dirty="0">
                <a:solidFill>
                  <a:srgbClr val="FFFFFF"/>
                </a:solidFill>
              </a:rPr>
              <a:t>SQL </a:t>
            </a:r>
            <a:r>
              <a:rPr lang="zh-CN" altLang="en-US" b="1" dirty="0">
                <a:solidFill>
                  <a:srgbClr val="FFFFFF"/>
                </a:solidFill>
              </a:rPr>
              <a:t>的 </a:t>
            </a:r>
            <a:r>
              <a:rPr lang="en-US" altLang="zh-CN" b="1" dirty="0">
                <a:solidFill>
                  <a:srgbClr val="FFFFFF"/>
                </a:solidFill>
              </a:rPr>
              <a:t>Hash</a:t>
            </a:r>
            <a:r>
              <a:rPr lang="zh-CN" altLang="en-US" b="1" dirty="0">
                <a:solidFill>
                  <a:srgbClr val="FFFFFF"/>
                </a:solidFill>
              </a:rPr>
              <a:t>，得出的值为 </a:t>
            </a:r>
            <a:r>
              <a:rPr lang="en-US" altLang="zh-CN" b="1" dirty="0">
                <a:solidFill>
                  <a:srgbClr val="FFFFFF"/>
                </a:solidFill>
              </a:rPr>
              <a:t>Key</a:t>
            </a:r>
            <a:r>
              <a:rPr lang="zh-CN" altLang="en-US" b="1" dirty="0">
                <a:solidFill>
                  <a:srgbClr val="FFFFFF"/>
                </a:solidFill>
              </a:rPr>
              <a:t>，查询结果为 </a:t>
            </a:r>
            <a:r>
              <a:rPr lang="en-US" altLang="zh-CN" b="1" dirty="0">
                <a:solidFill>
                  <a:srgbClr val="FFFFFF"/>
                </a:solidFill>
              </a:rPr>
              <a:t>Value </a:t>
            </a:r>
            <a:r>
              <a:rPr lang="zh-CN" altLang="en-US" b="1" dirty="0">
                <a:solidFill>
                  <a:srgbClr val="FFFFFF"/>
                </a:solidFill>
              </a:rPr>
              <a:t>来存放的，如果</a:t>
            </a:r>
            <a:r>
              <a:rPr lang="en-US" altLang="zh-CN" b="1" dirty="0">
                <a:solidFill>
                  <a:srgbClr val="FFFFFF"/>
                </a:solidFill>
              </a:rPr>
              <a:t>SQL</a:t>
            </a:r>
            <a:r>
              <a:rPr lang="zh-CN" altLang="en-US" b="1" dirty="0">
                <a:solidFill>
                  <a:srgbClr val="FFFFFF"/>
                </a:solidFill>
              </a:rPr>
              <a:t>语句有一点不一样，也命中不了缓存。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临时表管理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3" y="955818"/>
            <a:ext cx="11187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Order By, Group By</a:t>
            </a:r>
            <a:r>
              <a:rPr lang="zh-CN" altLang="en-US" b="1" dirty="0">
                <a:solidFill>
                  <a:srgbClr val="FFFFFF"/>
                </a:solidFill>
              </a:rPr>
              <a:t>等操作可能需要临时表。每次创建临时表，</a:t>
            </a:r>
            <a:r>
              <a:rPr lang="en-US" altLang="zh-CN" b="1" dirty="0" err="1">
                <a:solidFill>
                  <a:srgbClr val="FFFFFF"/>
                </a:solidFill>
              </a:rPr>
              <a:t>Created_tmp_tables</a:t>
            </a:r>
            <a:r>
              <a:rPr lang="zh-CN" altLang="en-US" b="1" dirty="0">
                <a:solidFill>
                  <a:srgbClr val="FFFFFF"/>
                </a:solidFill>
              </a:rPr>
              <a:t>增加，如果临时表大小超过</a:t>
            </a:r>
            <a:r>
              <a:rPr lang="en-US" altLang="zh-CN" b="1" dirty="0" err="1">
                <a:solidFill>
                  <a:srgbClr val="FFFFFF"/>
                </a:solidFill>
              </a:rPr>
              <a:t>tmp_table_size</a:t>
            </a:r>
            <a:r>
              <a:rPr lang="zh-CN" altLang="en-US" b="1" dirty="0">
                <a:solidFill>
                  <a:srgbClr val="FFFFFF"/>
                </a:solidFill>
              </a:rPr>
              <a:t>，则在磁盘上创建临时表，</a:t>
            </a:r>
            <a:r>
              <a:rPr lang="en-US" altLang="zh-CN" b="1" dirty="0" err="1">
                <a:solidFill>
                  <a:srgbClr val="FFFFFF"/>
                </a:solidFill>
              </a:rPr>
              <a:t>Created_tmp_disk_tables</a:t>
            </a:r>
            <a:r>
              <a:rPr lang="zh-CN" altLang="en-US" b="1" dirty="0">
                <a:solidFill>
                  <a:srgbClr val="FFFFFF"/>
                </a:solidFill>
              </a:rPr>
              <a:t>也增加。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tmp_table_size</a:t>
            </a:r>
            <a:r>
              <a:rPr lang="en-US" altLang="zh-CN" b="1" dirty="0">
                <a:solidFill>
                  <a:schemeClr val="bg1"/>
                </a:solidFill>
              </a:rPr>
              <a:t>=512M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max_heap_table_size</a:t>
            </a:r>
            <a:r>
              <a:rPr lang="en-US" altLang="zh-CN" b="1" dirty="0">
                <a:solidFill>
                  <a:schemeClr val="bg1"/>
                </a:solidFill>
              </a:rPr>
              <a:t>=512M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会影响临时表的内存缓存大小 ，同步调整。</a:t>
            </a:r>
          </a:p>
        </p:txBody>
      </p:sp>
    </p:spTree>
    <p:extLst>
      <p:ext uri="{BB962C8B-B14F-4D97-AF65-F5344CB8AC3E}">
        <p14:creationId xmlns:p14="http://schemas.microsoft.com/office/powerpoint/2010/main" val="337924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FC5671-9C39-4B11-906A-5048EFB1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5" y="880288"/>
            <a:ext cx="11784589" cy="5931922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8103386D-BFC7-4524-9484-F53F2BBAA7F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集群架构图</a:t>
            </a:r>
          </a:p>
        </p:txBody>
      </p:sp>
    </p:spTree>
    <p:extLst>
      <p:ext uri="{BB962C8B-B14F-4D97-AF65-F5344CB8AC3E}">
        <p14:creationId xmlns:p14="http://schemas.microsoft.com/office/powerpoint/2010/main" val="395934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操作内存管理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3" y="955818"/>
            <a:ext cx="11187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批量插入操作：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bulk_insert_buffer_size</a:t>
            </a:r>
            <a:r>
              <a:rPr lang="en-US" altLang="zh-CN" b="1" dirty="0">
                <a:solidFill>
                  <a:schemeClr val="bg1"/>
                </a:solidFill>
              </a:rPr>
              <a:t>=8M		</a:t>
            </a:r>
            <a:r>
              <a:rPr lang="en-US" altLang="zh-CN" b="1" dirty="0">
                <a:solidFill>
                  <a:srgbClr val="FFFFFF"/>
                </a:solidFill>
              </a:rPr>
              <a:t># insert … values(…),(…)… </a:t>
            </a:r>
            <a:r>
              <a:rPr lang="zh-CN" altLang="en-US" b="1" dirty="0">
                <a:solidFill>
                  <a:srgbClr val="FFFFFF"/>
                </a:solidFill>
              </a:rPr>
              <a:t>或</a:t>
            </a:r>
            <a:r>
              <a:rPr lang="en-US" altLang="zh-CN" b="1" dirty="0">
                <a:solidFill>
                  <a:srgbClr val="FFFFFF"/>
                </a:solidFill>
              </a:rPr>
              <a:t>load data </a:t>
            </a:r>
            <a:r>
              <a:rPr lang="en-US" altLang="zh-CN" b="1" dirty="0" err="1">
                <a:solidFill>
                  <a:srgbClr val="FFFFFF"/>
                </a:solidFill>
              </a:rPr>
              <a:t>infile</a:t>
            </a:r>
            <a:r>
              <a:rPr lang="zh-CN" altLang="en-US" b="1" dirty="0">
                <a:solidFill>
                  <a:srgbClr val="FFFFFF"/>
                </a:solidFill>
              </a:rPr>
              <a:t>等操作的缓存空间。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排序操作：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sort_buffer_size</a:t>
            </a:r>
            <a:r>
              <a:rPr lang="en-US" altLang="zh-CN" b="1" dirty="0">
                <a:solidFill>
                  <a:schemeClr val="bg1"/>
                </a:solidFill>
              </a:rPr>
              <a:t>=8M	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对结果集排序时。如缓存空间不足，则使用磁盘文件排序。</a:t>
            </a:r>
          </a:p>
          <a:p>
            <a:endParaRPr lang="zh-CN" altLang="en-US" b="1" dirty="0">
              <a:solidFill>
                <a:srgbClr val="FFFFFF"/>
              </a:solidFill>
            </a:endParaRPr>
          </a:p>
          <a:p>
            <a:r>
              <a:rPr lang="en-US" altLang="zh-CN" b="1" dirty="0">
                <a:solidFill>
                  <a:srgbClr val="FFFFFF"/>
                </a:solidFill>
              </a:rPr>
              <a:t>Join</a:t>
            </a:r>
            <a:r>
              <a:rPr lang="zh-CN" altLang="en-US" b="1" dirty="0">
                <a:solidFill>
                  <a:srgbClr val="FFFFFF"/>
                </a:solidFill>
              </a:rPr>
              <a:t>操作</a:t>
            </a:r>
            <a:r>
              <a:rPr lang="en-US" altLang="zh-CN" b="1" dirty="0">
                <a:solidFill>
                  <a:srgbClr val="FFFFFF"/>
                </a:solidFill>
              </a:rPr>
              <a:t>: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join_buffer_size</a:t>
            </a:r>
            <a:r>
              <a:rPr lang="en-US" altLang="zh-CN" b="1" dirty="0">
                <a:solidFill>
                  <a:schemeClr val="bg1"/>
                </a:solidFill>
              </a:rPr>
              <a:t>=8M	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当查询必须连接两个或多个表的数据集并且不能使用索引时。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当</a:t>
            </a:r>
            <a:r>
              <a:rPr lang="en-US" altLang="zh-CN" b="1" dirty="0">
                <a:solidFill>
                  <a:srgbClr val="FFFFFF"/>
                </a:solidFill>
              </a:rPr>
              <a:t>Join Buffer</a:t>
            </a:r>
            <a:r>
              <a:rPr lang="zh-CN" altLang="en-US" b="1" dirty="0">
                <a:solidFill>
                  <a:srgbClr val="FFFFFF"/>
                </a:solidFill>
              </a:rPr>
              <a:t>太小，先将</a:t>
            </a:r>
            <a:r>
              <a:rPr lang="en-US" altLang="zh-CN" b="1" dirty="0">
                <a:solidFill>
                  <a:srgbClr val="FFFFFF"/>
                </a:solidFill>
              </a:rPr>
              <a:t>Join Buffer</a:t>
            </a:r>
            <a:r>
              <a:rPr lang="zh-CN" altLang="en-US" b="1" dirty="0">
                <a:solidFill>
                  <a:srgbClr val="FFFFFF"/>
                </a:solidFill>
              </a:rPr>
              <a:t>中的结果集与需要</a:t>
            </a:r>
            <a:r>
              <a:rPr lang="en-US" altLang="zh-CN" b="1" dirty="0">
                <a:solidFill>
                  <a:srgbClr val="FFFFFF"/>
                </a:solidFill>
              </a:rPr>
              <a:t>Join</a:t>
            </a:r>
            <a:r>
              <a:rPr lang="zh-CN" altLang="en-US" b="1" dirty="0">
                <a:solidFill>
                  <a:srgbClr val="FFFFFF"/>
                </a:solidFill>
              </a:rPr>
              <a:t>的表进行</a:t>
            </a:r>
            <a:r>
              <a:rPr lang="en-US" altLang="zh-CN" b="1" dirty="0">
                <a:solidFill>
                  <a:srgbClr val="FFFFFF"/>
                </a:solidFill>
              </a:rPr>
              <a:t>Join</a:t>
            </a:r>
            <a:r>
              <a:rPr lang="zh-CN" altLang="en-US" b="1" dirty="0">
                <a:solidFill>
                  <a:srgbClr val="FFFFFF"/>
                </a:solidFill>
              </a:rPr>
              <a:t>操作，然后清空</a:t>
            </a:r>
            <a:r>
              <a:rPr lang="en-US" altLang="zh-CN" b="1" dirty="0">
                <a:solidFill>
                  <a:srgbClr val="FFFFFF"/>
                </a:solidFill>
              </a:rPr>
              <a:t>Join Buffer</a:t>
            </a:r>
            <a:r>
              <a:rPr lang="zh-CN" altLang="en-US" b="1" dirty="0">
                <a:solidFill>
                  <a:srgbClr val="FFFFFF"/>
                </a:solidFill>
              </a:rPr>
              <a:t>中的数据，继续将剩余的结果集写入此</a:t>
            </a:r>
            <a:r>
              <a:rPr lang="en-US" altLang="zh-CN" b="1" dirty="0">
                <a:solidFill>
                  <a:srgbClr val="FFFFFF"/>
                </a:solidFill>
              </a:rPr>
              <a:t>Buffer</a:t>
            </a:r>
            <a:r>
              <a:rPr lang="zh-CN" altLang="en-US" b="1" dirty="0">
                <a:solidFill>
                  <a:srgbClr val="FFFFFF"/>
                </a:solidFill>
              </a:rPr>
              <a:t>中，如此往复。易造成被驱动表需要被多次读取，成倍增加</a:t>
            </a:r>
            <a:r>
              <a:rPr lang="en-US" altLang="zh-CN" b="1" dirty="0">
                <a:solidFill>
                  <a:srgbClr val="FFFFFF"/>
                </a:solidFill>
              </a:rPr>
              <a:t>IO</a:t>
            </a:r>
            <a:r>
              <a:rPr lang="zh-CN" altLang="en-US" b="1" dirty="0">
                <a:solidFill>
                  <a:srgbClr val="FFFFFF"/>
                </a:solidFill>
              </a:rPr>
              <a:t>访问。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顺序读取数据操作：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read_buffer_size</a:t>
            </a:r>
            <a:r>
              <a:rPr lang="en-US" altLang="zh-CN" b="1" dirty="0">
                <a:solidFill>
                  <a:schemeClr val="bg1"/>
                </a:solidFill>
              </a:rPr>
              <a:t>=8M</a:t>
            </a:r>
            <a:r>
              <a:rPr lang="en-US" altLang="zh-CN" b="1" dirty="0">
                <a:solidFill>
                  <a:srgbClr val="FFFFFF"/>
                </a:solidFill>
              </a:rPr>
              <a:t>				# </a:t>
            </a:r>
            <a:r>
              <a:rPr lang="zh-CN" altLang="en-US" b="1" dirty="0">
                <a:solidFill>
                  <a:srgbClr val="FFFFFF"/>
                </a:solidFill>
              </a:rPr>
              <a:t>无法使用索引的情况下的全表扫描或全索引扫描。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>
                <a:solidFill>
                  <a:srgbClr val="FFFFFF"/>
                </a:solidFill>
              </a:rPr>
              <a:t>MariaDB</a:t>
            </a:r>
            <a:r>
              <a:rPr lang="zh-CN" altLang="en-US" b="1" dirty="0">
                <a:solidFill>
                  <a:srgbClr val="FFFFFF"/>
                </a:solidFill>
              </a:rPr>
              <a:t>按照数据的存储顺序依次读取数据块，每次读取的数据块首先会暂存在</a:t>
            </a:r>
            <a:r>
              <a:rPr lang="en-US" altLang="zh-CN" b="1" dirty="0" err="1">
                <a:solidFill>
                  <a:srgbClr val="FFFFFF"/>
                </a:solidFill>
              </a:rPr>
              <a:t>read_buffer_size</a:t>
            </a:r>
            <a:r>
              <a:rPr lang="zh-CN" altLang="en-US" b="1" dirty="0">
                <a:solidFill>
                  <a:srgbClr val="FFFFFF"/>
                </a:solidFill>
              </a:rPr>
              <a:t>中，当</a:t>
            </a:r>
            <a:r>
              <a:rPr lang="en-US" altLang="zh-CN" b="1" dirty="0">
                <a:solidFill>
                  <a:srgbClr val="FFFFFF"/>
                </a:solidFill>
              </a:rPr>
              <a:t>buffer</a:t>
            </a:r>
            <a:r>
              <a:rPr lang="zh-CN" altLang="en-US" b="1" dirty="0">
                <a:solidFill>
                  <a:srgbClr val="FFFFFF"/>
                </a:solidFill>
              </a:rPr>
              <a:t>空间被写满或者全部数据读取结束后，再将</a:t>
            </a:r>
            <a:r>
              <a:rPr lang="en-US" altLang="zh-CN" b="1" dirty="0">
                <a:solidFill>
                  <a:srgbClr val="FFFFFF"/>
                </a:solidFill>
              </a:rPr>
              <a:t>buffer</a:t>
            </a:r>
            <a:r>
              <a:rPr lang="zh-CN" altLang="en-US" b="1" dirty="0">
                <a:solidFill>
                  <a:srgbClr val="FFFFFF"/>
                </a:solidFill>
              </a:rPr>
              <a:t>中的数据返回给上层调用者，以提高效率。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随机读取数据操作：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read_rnd_buffer_size</a:t>
            </a:r>
            <a:r>
              <a:rPr lang="en-US" altLang="zh-CN" b="1" dirty="0">
                <a:solidFill>
                  <a:schemeClr val="bg1"/>
                </a:solidFill>
              </a:rPr>
              <a:t>=8M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根据索引信息读取表数据，根据排序后的结果集与表进行</a:t>
            </a:r>
            <a:r>
              <a:rPr lang="en-US" altLang="zh-CN" b="1" dirty="0">
                <a:solidFill>
                  <a:srgbClr val="FFFFFF"/>
                </a:solidFill>
              </a:rPr>
              <a:t>Join</a:t>
            </a:r>
            <a:r>
              <a:rPr lang="zh-CN" altLang="en-US" b="1" dirty="0">
                <a:solidFill>
                  <a:srgbClr val="FFFFFF"/>
                </a:solidFill>
              </a:rPr>
              <a:t>等。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6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并发管理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61553" y="955818"/>
            <a:ext cx="11187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thread_cache_size</a:t>
            </a:r>
            <a:r>
              <a:rPr lang="en-US" altLang="zh-CN" b="1" dirty="0">
                <a:solidFill>
                  <a:schemeClr val="bg1"/>
                </a:solidFill>
              </a:rPr>
              <a:t>=8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为提高创建连接线程的效率，将部分空闲的连接线程保持在一个缓存区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>
                <a:solidFill>
                  <a:srgbClr val="FFFFFF"/>
                </a:solidFill>
              </a:rPr>
              <a:t>								   </a:t>
            </a:r>
            <a:r>
              <a:rPr lang="zh-CN" altLang="en-US" b="1" dirty="0">
                <a:solidFill>
                  <a:srgbClr val="FFFFFF"/>
                </a:solidFill>
              </a:rPr>
              <a:t>以备新进连接请求的时候使用。适用场景：短连接频繁应用程序。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thread_stack</a:t>
            </a:r>
            <a:r>
              <a:rPr lang="en-US" altLang="zh-CN" b="1" dirty="0">
                <a:solidFill>
                  <a:schemeClr val="bg1"/>
                </a:solidFill>
              </a:rPr>
              <a:t>=512K</a:t>
            </a:r>
            <a:r>
              <a:rPr lang="en-US" altLang="zh-CN" b="1" dirty="0">
                <a:solidFill>
                  <a:srgbClr val="FFFFFF"/>
                </a:solidFill>
              </a:rPr>
              <a:t> 				# </a:t>
            </a:r>
            <a:r>
              <a:rPr lang="zh-CN" altLang="en-US" b="1" dirty="0">
                <a:solidFill>
                  <a:srgbClr val="FFFFFF"/>
                </a:solidFill>
              </a:rPr>
              <a:t>存放每一个线程自身的标识信息，如线程</a:t>
            </a:r>
            <a:r>
              <a:rPr lang="en-US" altLang="zh-CN" b="1" dirty="0">
                <a:solidFill>
                  <a:srgbClr val="FFFFFF"/>
                </a:solidFill>
              </a:rPr>
              <a:t>id</a:t>
            </a:r>
            <a:r>
              <a:rPr lang="zh-CN" altLang="en-US" b="1" dirty="0">
                <a:solidFill>
                  <a:srgbClr val="FFFFFF"/>
                </a:solidFill>
              </a:rPr>
              <a:t>，线程运行时基本信息等。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table_open_cache</a:t>
            </a:r>
            <a:r>
              <a:rPr lang="en-US" altLang="zh-CN" b="1" dirty="0">
                <a:solidFill>
                  <a:schemeClr val="bg1"/>
                </a:solidFill>
              </a:rPr>
              <a:t>=600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表缓存区主要用来缓存表文件的文件句柄信息。</a:t>
            </a:r>
            <a:r>
              <a:rPr lang="en-US" altLang="zh-CN" b="1" dirty="0">
                <a:solidFill>
                  <a:srgbClr val="FFFFFF"/>
                </a:solidFill>
              </a:rPr>
              <a:t>N*</a:t>
            </a:r>
            <a:r>
              <a:rPr lang="en-US" altLang="zh-CN" b="1" dirty="0" err="1">
                <a:solidFill>
                  <a:srgbClr val="FFFFFF"/>
                </a:solidFill>
              </a:rPr>
              <a:t>max_connections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table_definition_cache</a:t>
            </a:r>
            <a:r>
              <a:rPr lang="en-US" altLang="zh-CN" b="1" dirty="0">
                <a:solidFill>
                  <a:schemeClr val="bg1"/>
                </a:solidFill>
              </a:rPr>
              <a:t>=600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存放表定义信息。同上。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max_connections</a:t>
            </a:r>
            <a:r>
              <a:rPr lang="en-US" altLang="zh-CN" b="1" dirty="0">
                <a:solidFill>
                  <a:schemeClr val="bg1"/>
                </a:solidFill>
              </a:rPr>
              <a:t>=150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允许连接到数据库的最大连接数量。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back_log</a:t>
            </a:r>
            <a:r>
              <a:rPr lang="en-US" altLang="zh-CN" b="1" dirty="0">
                <a:solidFill>
                  <a:schemeClr val="bg1"/>
                </a:solidFill>
              </a:rPr>
              <a:t>=80				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控制监听</a:t>
            </a:r>
            <a:r>
              <a:rPr lang="en-US" altLang="zh-CN" b="1" dirty="0">
                <a:solidFill>
                  <a:srgbClr val="FFFFFF"/>
                </a:solidFill>
              </a:rPr>
              <a:t>TCP</a:t>
            </a:r>
            <a:r>
              <a:rPr lang="zh-CN" altLang="en-US" b="1" dirty="0">
                <a:solidFill>
                  <a:srgbClr val="FFFFFF"/>
                </a:solidFill>
              </a:rPr>
              <a:t>端口时设置的积压请求栈大小。</a:t>
            </a:r>
            <a:r>
              <a:rPr lang="en-US" altLang="zh-CN" b="1" dirty="0">
                <a:solidFill>
                  <a:srgbClr val="FFFFFF"/>
                </a:solidFill>
              </a:rPr>
              <a:t>50+max_connections/5</a:t>
            </a:r>
            <a:endParaRPr lang="zh-CN" altLang="en-US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query_cache_wlock_invalidate</a:t>
            </a:r>
            <a:r>
              <a:rPr lang="en-US" altLang="zh-CN" b="1" dirty="0">
                <a:solidFill>
                  <a:schemeClr val="bg1"/>
                </a:solidFill>
              </a:rPr>
              <a:t>=0	</a:t>
            </a:r>
            <a:r>
              <a:rPr lang="en-US" altLang="zh-CN" b="1" dirty="0">
                <a:solidFill>
                  <a:srgbClr val="FFFFFF"/>
                </a:solidFill>
              </a:rPr>
              <a:t># </a:t>
            </a:r>
            <a:r>
              <a:rPr lang="zh-CN" altLang="en-US" b="1" dirty="0">
                <a:solidFill>
                  <a:srgbClr val="FFFFFF"/>
                </a:solidFill>
              </a:rPr>
              <a:t>如果该表被锁住，是否返回缓存中的数据。</a:t>
            </a:r>
            <a:endParaRPr lang="en-US" altLang="zh-CN" b="1" dirty="0">
              <a:solidFill>
                <a:srgbClr val="FFFFFF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注：如果表的数据有一条发生变化，那么缓存好的结果将全部不再有效。这对于频繁更新的表，查询缓存是不适合的。缓存机制是通过对 </a:t>
            </a:r>
            <a:r>
              <a:rPr lang="en-US" altLang="zh-CN" b="1" dirty="0">
                <a:solidFill>
                  <a:srgbClr val="FFFFFF"/>
                </a:solidFill>
              </a:rPr>
              <a:t>SQL </a:t>
            </a:r>
            <a:r>
              <a:rPr lang="zh-CN" altLang="en-US" b="1" dirty="0">
                <a:solidFill>
                  <a:srgbClr val="FFFFFF"/>
                </a:solidFill>
              </a:rPr>
              <a:t>的 </a:t>
            </a:r>
            <a:r>
              <a:rPr lang="en-US" altLang="zh-CN" b="1" dirty="0">
                <a:solidFill>
                  <a:srgbClr val="FFFFFF"/>
                </a:solidFill>
              </a:rPr>
              <a:t>Hash</a:t>
            </a:r>
            <a:r>
              <a:rPr lang="zh-CN" altLang="en-US" b="1" dirty="0">
                <a:solidFill>
                  <a:srgbClr val="FFFFFF"/>
                </a:solidFill>
              </a:rPr>
              <a:t>，得出的值为 </a:t>
            </a:r>
            <a:r>
              <a:rPr lang="en-US" altLang="zh-CN" b="1" dirty="0">
                <a:solidFill>
                  <a:srgbClr val="FFFFFF"/>
                </a:solidFill>
              </a:rPr>
              <a:t>Key</a:t>
            </a:r>
            <a:r>
              <a:rPr lang="zh-CN" altLang="en-US" b="1" dirty="0">
                <a:solidFill>
                  <a:srgbClr val="FFFFFF"/>
                </a:solidFill>
              </a:rPr>
              <a:t>，查询结果为 </a:t>
            </a:r>
            <a:r>
              <a:rPr lang="en-US" altLang="zh-CN" b="1" dirty="0">
                <a:solidFill>
                  <a:srgbClr val="FFFFFF"/>
                </a:solidFill>
              </a:rPr>
              <a:t>Value </a:t>
            </a:r>
            <a:r>
              <a:rPr lang="zh-CN" altLang="en-US" b="1" dirty="0">
                <a:solidFill>
                  <a:srgbClr val="FFFFFF"/>
                </a:solidFill>
              </a:rPr>
              <a:t>来存放的，如果</a:t>
            </a:r>
            <a:r>
              <a:rPr lang="en-US" altLang="zh-CN" b="1" dirty="0">
                <a:solidFill>
                  <a:srgbClr val="FFFFFF"/>
                </a:solidFill>
              </a:rPr>
              <a:t>SQL</a:t>
            </a:r>
            <a:r>
              <a:rPr lang="zh-CN" altLang="en-US" b="1" dirty="0">
                <a:solidFill>
                  <a:srgbClr val="FFFFFF"/>
                </a:solidFill>
              </a:rPr>
              <a:t>语句有一点不一样，也命中不了缓存。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7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性能优化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E7902-8570-4A62-AAF1-19BED8D2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243"/>
            <a:ext cx="12192000" cy="61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1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主主备份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配置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194853" y="984393"/>
            <a:ext cx="11187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DN1-1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server-id =</a:t>
            </a:r>
            <a:r>
              <a:rPr lang="en-US" altLang="zh-CN" b="1" dirty="0">
                <a:solidFill>
                  <a:srgbClr val="FFFFFF"/>
                </a:solidFill>
              </a:rPr>
              <a:t> 1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log-bin = mdb1-log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relay-log = mdb1-relay-log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replicate-wild-ignore-table=</a:t>
            </a:r>
            <a:r>
              <a:rPr lang="en-US" altLang="zh-CN" b="1" dirty="0" err="1">
                <a:solidFill>
                  <a:schemeClr val="bg1"/>
                </a:solidFill>
              </a:rPr>
              <a:t>mysql</a:t>
            </a:r>
            <a:r>
              <a:rPr lang="en-US" altLang="zh-CN" b="1" dirty="0">
                <a:solidFill>
                  <a:schemeClr val="bg1"/>
                </a:solidFill>
              </a:rPr>
              <a:t>.%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replicate-wild-ignore-table=</a:t>
            </a:r>
            <a:r>
              <a:rPr lang="en-US" altLang="zh-CN" b="1" dirty="0" err="1">
                <a:solidFill>
                  <a:schemeClr val="bg1"/>
                </a:solidFill>
              </a:rPr>
              <a:t>information_schema</a:t>
            </a:r>
            <a:r>
              <a:rPr lang="en-US" altLang="zh-CN" b="1" dirty="0">
                <a:solidFill>
                  <a:schemeClr val="bg1"/>
                </a:solidFill>
              </a:rPr>
              <a:t>.%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log-slave-updates=on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slave-skip-errors=all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skip_name_resolve</a:t>
            </a:r>
            <a:r>
              <a:rPr lang="en-US" altLang="zh-CN" b="1" dirty="0">
                <a:solidFill>
                  <a:schemeClr val="bg1"/>
                </a:solidFill>
              </a:rPr>
              <a:t> = ON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innodb_file_per_table</a:t>
            </a:r>
            <a:r>
              <a:rPr lang="en-US" altLang="zh-CN" b="1" dirty="0">
                <a:solidFill>
                  <a:schemeClr val="bg1"/>
                </a:solidFill>
              </a:rPr>
              <a:t> = ON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auto_increment_offset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dirty="0">
                <a:solidFill>
                  <a:srgbClr val="FFFFFF"/>
                </a:solidFill>
              </a:rPr>
              <a:t>1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auto_increment_increment</a:t>
            </a:r>
            <a:r>
              <a:rPr lang="en-US" altLang="zh-CN" b="1" dirty="0">
                <a:solidFill>
                  <a:schemeClr val="bg1"/>
                </a:solidFill>
              </a:rPr>
              <a:t> = 2</a:t>
            </a:r>
          </a:p>
          <a:p>
            <a:endParaRPr lang="en-US" altLang="zh-CN" b="1" dirty="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16A792-F976-417B-A8D2-83C1D5AB788B}"/>
              </a:ext>
            </a:extLst>
          </p:cNvPr>
          <p:cNvSpPr txBox="1"/>
          <p:nvPr/>
        </p:nvSpPr>
        <p:spPr>
          <a:xfrm>
            <a:off x="6188664" y="984392"/>
            <a:ext cx="5898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DN1-2: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server-id = </a:t>
            </a:r>
            <a:r>
              <a:rPr lang="en-US" altLang="zh-CN" b="1" dirty="0">
                <a:solidFill>
                  <a:srgbClr val="FFFFFF"/>
                </a:solidFill>
              </a:rPr>
              <a:t>2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log-bin = mdb1-log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relay-log = mdb1-relay-log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replicate-wild-ignore-table=</a:t>
            </a:r>
            <a:r>
              <a:rPr lang="en-US" altLang="zh-CN" b="1" dirty="0" err="1">
                <a:solidFill>
                  <a:schemeClr val="bg1"/>
                </a:solidFill>
              </a:rPr>
              <a:t>mysql</a:t>
            </a:r>
            <a:r>
              <a:rPr lang="en-US" altLang="zh-CN" b="1" dirty="0">
                <a:solidFill>
                  <a:schemeClr val="bg1"/>
                </a:solidFill>
              </a:rPr>
              <a:t>.%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replicate-wild-ignore-table=</a:t>
            </a:r>
            <a:r>
              <a:rPr lang="en-US" altLang="zh-CN" b="1" dirty="0" err="1">
                <a:solidFill>
                  <a:schemeClr val="bg1"/>
                </a:solidFill>
              </a:rPr>
              <a:t>information_schema</a:t>
            </a:r>
            <a:r>
              <a:rPr lang="en-US" altLang="zh-CN" b="1" dirty="0">
                <a:solidFill>
                  <a:schemeClr val="bg1"/>
                </a:solidFill>
              </a:rPr>
              <a:t>.%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log-slave-updates=on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slave-skip-errors=all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skip_name_resolve</a:t>
            </a:r>
            <a:r>
              <a:rPr lang="en-US" altLang="zh-CN" b="1" dirty="0">
                <a:solidFill>
                  <a:schemeClr val="bg1"/>
                </a:solidFill>
              </a:rPr>
              <a:t> = ON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innodb_file_per_table</a:t>
            </a:r>
            <a:r>
              <a:rPr lang="en-US" altLang="zh-CN" b="1" dirty="0">
                <a:solidFill>
                  <a:schemeClr val="bg1"/>
                </a:solidFill>
              </a:rPr>
              <a:t> = ON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auto_increment_offset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dirty="0">
                <a:solidFill>
                  <a:srgbClr val="FFFFFF"/>
                </a:solidFill>
              </a:rPr>
              <a:t>2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auto_increment_increment</a:t>
            </a:r>
            <a:r>
              <a:rPr lang="en-US" altLang="zh-CN" b="1" dirty="0">
                <a:solidFill>
                  <a:schemeClr val="bg1"/>
                </a:solidFill>
              </a:rPr>
              <a:t> = 2</a:t>
            </a:r>
          </a:p>
          <a:p>
            <a:endParaRPr lang="en-US" altLang="zh-C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7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主主备份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授权及状态查看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194853" y="984393"/>
            <a:ext cx="11187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授权管理：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grant replication slave, replication client on *.* to 'mdb12'@'172.10.0.122' identified by '123456';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flush privileges;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change master to </a:t>
            </a:r>
            <a:r>
              <a:rPr lang="en-US" altLang="zh-CN" b="1" dirty="0" err="1">
                <a:solidFill>
                  <a:schemeClr val="bg1"/>
                </a:solidFill>
              </a:rPr>
              <a:t>master_host</a:t>
            </a:r>
            <a:r>
              <a:rPr lang="en-US" altLang="zh-CN" b="1" dirty="0">
                <a:solidFill>
                  <a:schemeClr val="bg1"/>
                </a:solidFill>
              </a:rPr>
              <a:t>='172.10.0.122',master_user='mdb11', </a:t>
            </a:r>
            <a:r>
              <a:rPr lang="en-US" altLang="zh-CN" b="1" dirty="0" err="1">
                <a:solidFill>
                  <a:schemeClr val="bg1"/>
                </a:solidFill>
              </a:rPr>
              <a:t>master_password</a:t>
            </a:r>
            <a:r>
              <a:rPr lang="en-US" altLang="zh-CN" b="1" dirty="0">
                <a:solidFill>
                  <a:schemeClr val="bg1"/>
                </a:solidFill>
              </a:rPr>
              <a:t>='123456', </a:t>
            </a:r>
            <a:r>
              <a:rPr lang="en-US" altLang="zh-CN" b="1" dirty="0" err="1">
                <a:solidFill>
                  <a:schemeClr val="bg1"/>
                </a:solidFill>
              </a:rPr>
              <a:t>master_port</a:t>
            </a:r>
            <a:r>
              <a:rPr lang="en-US" altLang="zh-CN" b="1" dirty="0">
                <a:solidFill>
                  <a:schemeClr val="bg1"/>
                </a:solidFill>
              </a:rPr>
              <a:t>=3306, </a:t>
            </a:r>
            <a:r>
              <a:rPr lang="en-US" altLang="zh-CN" b="1" dirty="0" err="1">
                <a:solidFill>
                  <a:schemeClr val="bg1"/>
                </a:solidFill>
              </a:rPr>
              <a:t>master_log_file</a:t>
            </a:r>
            <a:r>
              <a:rPr lang="en-US" altLang="zh-CN" b="1" dirty="0">
                <a:solidFill>
                  <a:schemeClr val="bg1"/>
                </a:solidFill>
              </a:rPr>
              <a:t>='mdb1-log.000002', </a:t>
            </a:r>
            <a:r>
              <a:rPr lang="en-US" altLang="zh-CN" b="1" dirty="0" err="1">
                <a:solidFill>
                  <a:schemeClr val="bg1"/>
                </a:solidFill>
              </a:rPr>
              <a:t>master_log_pos</a:t>
            </a:r>
            <a:r>
              <a:rPr lang="en-US" altLang="zh-CN" b="1" dirty="0">
                <a:solidFill>
                  <a:schemeClr val="bg1"/>
                </a:solidFill>
              </a:rPr>
              <a:t>=692, </a:t>
            </a:r>
            <a:r>
              <a:rPr lang="en-US" altLang="zh-CN" b="1" dirty="0" err="1">
                <a:solidFill>
                  <a:schemeClr val="bg1"/>
                </a:solidFill>
              </a:rPr>
              <a:t>master_connect_retry</a:t>
            </a:r>
            <a:r>
              <a:rPr lang="en-US" altLang="zh-CN" b="1" dirty="0">
                <a:solidFill>
                  <a:schemeClr val="bg1"/>
                </a:solidFill>
              </a:rPr>
              <a:t>=30;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start slave;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grant replication slave, replication client on *.* to 'mdb11'@'172.10.0.121' identified by '123456';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flush privileges;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change master to </a:t>
            </a:r>
            <a:r>
              <a:rPr lang="en-US" altLang="zh-CN" b="1" dirty="0" err="1">
                <a:solidFill>
                  <a:schemeClr val="bg1"/>
                </a:solidFill>
              </a:rPr>
              <a:t>master_host</a:t>
            </a:r>
            <a:r>
              <a:rPr lang="en-US" altLang="zh-CN" b="1" dirty="0">
                <a:solidFill>
                  <a:schemeClr val="bg1"/>
                </a:solidFill>
              </a:rPr>
              <a:t>='172.10.0.121',master_user='mdb12', </a:t>
            </a:r>
            <a:r>
              <a:rPr lang="en-US" altLang="zh-CN" b="1" dirty="0" err="1">
                <a:solidFill>
                  <a:schemeClr val="bg1"/>
                </a:solidFill>
              </a:rPr>
              <a:t>master_password</a:t>
            </a:r>
            <a:r>
              <a:rPr lang="en-US" altLang="zh-CN" b="1" dirty="0">
                <a:solidFill>
                  <a:schemeClr val="bg1"/>
                </a:solidFill>
              </a:rPr>
              <a:t>='123456', </a:t>
            </a:r>
            <a:r>
              <a:rPr lang="en-US" altLang="zh-CN" b="1" dirty="0" err="1">
                <a:solidFill>
                  <a:schemeClr val="bg1"/>
                </a:solidFill>
              </a:rPr>
              <a:t>master_port</a:t>
            </a:r>
            <a:r>
              <a:rPr lang="en-US" altLang="zh-CN" b="1" dirty="0">
                <a:solidFill>
                  <a:schemeClr val="bg1"/>
                </a:solidFill>
              </a:rPr>
              <a:t>=3306, </a:t>
            </a:r>
            <a:r>
              <a:rPr lang="en-US" altLang="zh-CN" b="1" dirty="0" err="1">
                <a:solidFill>
                  <a:schemeClr val="bg1"/>
                </a:solidFill>
              </a:rPr>
              <a:t>master_log_file</a:t>
            </a:r>
            <a:r>
              <a:rPr lang="en-US" altLang="zh-CN" b="1" dirty="0">
                <a:solidFill>
                  <a:schemeClr val="bg1"/>
                </a:solidFill>
              </a:rPr>
              <a:t>='mdb1-log.000002', </a:t>
            </a:r>
            <a:r>
              <a:rPr lang="en-US" altLang="zh-CN" b="1" dirty="0" err="1">
                <a:solidFill>
                  <a:schemeClr val="bg1"/>
                </a:solidFill>
              </a:rPr>
              <a:t>master_log_pos</a:t>
            </a:r>
            <a:r>
              <a:rPr lang="en-US" altLang="zh-CN" b="1" dirty="0">
                <a:solidFill>
                  <a:schemeClr val="bg1"/>
                </a:solidFill>
              </a:rPr>
              <a:t>=692, </a:t>
            </a:r>
            <a:r>
              <a:rPr lang="en-US" altLang="zh-CN" b="1" dirty="0" err="1">
                <a:solidFill>
                  <a:schemeClr val="bg1"/>
                </a:solidFill>
              </a:rPr>
              <a:t>master_connect_retry</a:t>
            </a:r>
            <a:r>
              <a:rPr lang="en-US" altLang="zh-CN" b="1" dirty="0">
                <a:solidFill>
                  <a:schemeClr val="bg1"/>
                </a:solidFill>
              </a:rPr>
              <a:t>=30;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start slave;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FFFF"/>
                </a:solidFill>
              </a:rPr>
              <a:t>状态查看：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show master;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show slave;</a:t>
            </a:r>
          </a:p>
        </p:txBody>
      </p:sp>
    </p:spTree>
    <p:extLst>
      <p:ext uri="{BB962C8B-B14F-4D97-AF65-F5344CB8AC3E}">
        <p14:creationId xmlns:p14="http://schemas.microsoft.com/office/powerpoint/2010/main" val="219234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多节点管理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AD509E-58DC-4D9E-9A88-4E99480269C0}"/>
              </a:ext>
            </a:extLst>
          </p:cNvPr>
          <p:cNvSpPr txBox="1"/>
          <p:nvPr/>
        </p:nvSpPr>
        <p:spPr>
          <a:xfrm>
            <a:off x="4147727" y="984393"/>
            <a:ext cx="550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[</a:t>
            </a:r>
            <a:r>
              <a:rPr lang="en-US" altLang="zh-CN" b="1" dirty="0" err="1">
                <a:solidFill>
                  <a:srgbClr val="FFFFFF"/>
                </a:solidFill>
              </a:rPr>
              <a:t>mysqld_multi</a:t>
            </a:r>
            <a:r>
              <a:rPr lang="en-US" altLang="zh-CN" b="1" dirty="0">
                <a:solidFill>
                  <a:srgbClr val="FFFFFF"/>
                </a:solidFill>
              </a:rPr>
              <a:t>]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mysqld</a:t>
            </a:r>
            <a:r>
              <a:rPr lang="en-US" altLang="zh-CN" b="1" dirty="0">
                <a:solidFill>
                  <a:schemeClr val="bg1"/>
                </a:solidFill>
              </a:rPr>
              <a:t>=/</a:t>
            </a:r>
            <a:r>
              <a:rPr lang="en-US" altLang="zh-CN" b="1" dirty="0" err="1">
                <a:solidFill>
                  <a:schemeClr val="bg1"/>
                </a:solidFill>
              </a:rPr>
              <a:t>usr</a:t>
            </a:r>
            <a:r>
              <a:rPr lang="en-US" altLang="zh-CN" b="1" dirty="0">
                <a:solidFill>
                  <a:schemeClr val="bg1"/>
                </a:solidFill>
              </a:rPr>
              <a:t>/bin/</a:t>
            </a:r>
            <a:r>
              <a:rPr lang="en-US" altLang="zh-CN" b="1" dirty="0" err="1">
                <a:solidFill>
                  <a:schemeClr val="bg1"/>
                </a:solidFill>
              </a:rPr>
              <a:t>mysqld_safe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mysqladmin</a:t>
            </a:r>
            <a:r>
              <a:rPr lang="en-US" altLang="zh-CN" b="1" dirty="0">
                <a:solidFill>
                  <a:schemeClr val="bg1"/>
                </a:solidFill>
              </a:rPr>
              <a:t>=/</a:t>
            </a:r>
            <a:r>
              <a:rPr lang="en-US" altLang="zh-CN" b="1" dirty="0" err="1">
                <a:solidFill>
                  <a:schemeClr val="bg1"/>
                </a:solidFill>
              </a:rPr>
              <a:t>usr</a:t>
            </a:r>
            <a:r>
              <a:rPr lang="en-US" altLang="zh-CN" b="1" dirty="0">
                <a:solidFill>
                  <a:schemeClr val="bg1"/>
                </a:solidFill>
              </a:rPr>
              <a:t>/bin/</a:t>
            </a:r>
            <a:r>
              <a:rPr lang="en-US" altLang="zh-CN" b="1" dirty="0" err="1">
                <a:solidFill>
                  <a:schemeClr val="bg1"/>
                </a:solidFill>
              </a:rPr>
              <a:t>mysqladmin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log=/home/mysqld_multi.log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30F55-C19A-40C7-9947-C976C5F96A24}"/>
              </a:ext>
            </a:extLst>
          </p:cNvPr>
          <p:cNvSpPr txBox="1"/>
          <p:nvPr/>
        </p:nvSpPr>
        <p:spPr>
          <a:xfrm>
            <a:off x="194852" y="2460947"/>
            <a:ext cx="11187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[mysqld3306]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pid</a:t>
            </a:r>
            <a:r>
              <a:rPr lang="en-US" altLang="zh-CN" b="1" dirty="0">
                <a:solidFill>
                  <a:schemeClr val="bg1"/>
                </a:solidFill>
              </a:rPr>
              <a:t>-file=/home/mariads3306/</a:t>
            </a:r>
            <a:r>
              <a:rPr lang="en-US" altLang="zh-CN" b="1" dirty="0" err="1">
                <a:solidFill>
                  <a:schemeClr val="bg1"/>
                </a:solidFill>
              </a:rPr>
              <a:t>mysql.pid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socket=/home/mariads3306/</a:t>
            </a:r>
            <a:r>
              <a:rPr lang="en-US" altLang="zh-CN" b="1" dirty="0" err="1">
                <a:solidFill>
                  <a:schemeClr val="bg1"/>
                </a:solidFill>
              </a:rPr>
              <a:t>mysql.sock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port=3306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datadir</a:t>
            </a:r>
            <a:r>
              <a:rPr lang="en-US" altLang="zh-CN" b="1" dirty="0">
                <a:solidFill>
                  <a:schemeClr val="bg1"/>
                </a:solidFill>
              </a:rPr>
              <a:t>=/home/mariads3306/data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log-bin=/home/mariads3306/</a:t>
            </a:r>
            <a:r>
              <a:rPr lang="en-US" altLang="zh-CN" b="1" dirty="0" err="1">
                <a:solidFill>
                  <a:schemeClr val="bg1"/>
                </a:solidFill>
              </a:rPr>
              <a:t>binlog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5584DC-73AE-42C4-A53F-35A9ADD9325A}"/>
              </a:ext>
            </a:extLst>
          </p:cNvPr>
          <p:cNvSpPr txBox="1"/>
          <p:nvPr/>
        </p:nvSpPr>
        <p:spPr>
          <a:xfrm>
            <a:off x="6598240" y="2460947"/>
            <a:ext cx="5398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[mysqld3307]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pid</a:t>
            </a:r>
            <a:r>
              <a:rPr lang="en-US" altLang="zh-CN" b="1" dirty="0">
                <a:solidFill>
                  <a:schemeClr val="bg1"/>
                </a:solidFill>
              </a:rPr>
              <a:t>-file=/home/mariads3307/</a:t>
            </a:r>
            <a:r>
              <a:rPr lang="en-US" altLang="zh-CN" b="1" dirty="0" err="1">
                <a:solidFill>
                  <a:schemeClr val="bg1"/>
                </a:solidFill>
              </a:rPr>
              <a:t>mysql.pid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socket=/home/mariads3307/</a:t>
            </a:r>
            <a:r>
              <a:rPr lang="en-US" altLang="zh-CN" b="1" dirty="0" err="1">
                <a:solidFill>
                  <a:schemeClr val="bg1"/>
                </a:solidFill>
              </a:rPr>
              <a:t>mysql.sock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port=3307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datadir</a:t>
            </a:r>
            <a:r>
              <a:rPr lang="en-US" altLang="zh-CN" b="1" dirty="0">
                <a:solidFill>
                  <a:schemeClr val="bg1"/>
                </a:solidFill>
              </a:rPr>
              <a:t>=/home/mariads3307/data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log-bin=/home/mariads3307/</a:t>
            </a:r>
            <a:r>
              <a:rPr lang="en-US" altLang="zh-CN" b="1" dirty="0" err="1">
                <a:solidFill>
                  <a:schemeClr val="bg1"/>
                </a:solidFill>
              </a:rPr>
              <a:t>binlog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73FE83-D03F-4AF8-A9FB-D5772E07A48E}"/>
              </a:ext>
            </a:extLst>
          </p:cNvPr>
          <p:cNvSpPr txBox="1"/>
          <p:nvPr/>
        </p:nvSpPr>
        <p:spPr>
          <a:xfrm>
            <a:off x="4147728" y="4594547"/>
            <a:ext cx="39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启动命令：</a:t>
            </a:r>
            <a:endParaRPr lang="en-US" altLang="zh-CN" b="1" dirty="0">
              <a:solidFill>
                <a:srgbClr val="FFFFFF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# </a:t>
            </a:r>
            <a:r>
              <a:rPr lang="en-US" altLang="zh-CN" b="1" dirty="0" err="1">
                <a:solidFill>
                  <a:schemeClr val="bg1"/>
                </a:solidFill>
              </a:rPr>
              <a:t>mysqld_multi</a:t>
            </a:r>
            <a:r>
              <a:rPr lang="en-US" altLang="zh-CN" b="1" dirty="0">
                <a:solidFill>
                  <a:schemeClr val="bg1"/>
                </a:solidFill>
              </a:rPr>
              <a:t> start 3306-3307</a:t>
            </a:r>
          </a:p>
        </p:txBody>
      </p:sp>
    </p:spTree>
    <p:extLst>
      <p:ext uri="{BB962C8B-B14F-4D97-AF65-F5344CB8AC3E}">
        <p14:creationId xmlns:p14="http://schemas.microsoft.com/office/powerpoint/2010/main" val="385630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文本框 239">
            <a:extLst>
              <a:ext uri="{FF2B5EF4-FFF2-40B4-BE49-F238E27FC236}">
                <a16:creationId xmlns:a16="http://schemas.microsoft.com/office/drawing/2014/main" id="{614EB412-8021-49EF-84E8-9176AF71C009}"/>
              </a:ext>
            </a:extLst>
          </p:cNvPr>
          <p:cNvSpPr txBox="1"/>
          <p:nvPr/>
        </p:nvSpPr>
        <p:spPr>
          <a:xfrm>
            <a:off x="461553" y="955818"/>
            <a:ext cx="11181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MariaDB</a:t>
            </a:r>
            <a:r>
              <a:rPr lang="zh-CN" altLang="en-US" b="1" dirty="0"/>
              <a:t>集群安装步骤：</a:t>
            </a:r>
            <a:endParaRPr lang="en-US" altLang="zh-CN" b="1" dirty="0"/>
          </a:p>
          <a:p>
            <a:r>
              <a:rPr lang="en-US" altLang="zh-CN" dirty="0"/>
              <a:t>    1. </a:t>
            </a:r>
            <a:r>
              <a:rPr lang="zh-CN" altLang="en-US" dirty="0"/>
              <a:t>将集群安装包解压至</a:t>
            </a:r>
            <a:r>
              <a:rPr lang="en-US" altLang="zh-CN" dirty="0"/>
              <a:t>/root</a:t>
            </a:r>
            <a:r>
              <a:rPr lang="zh-CN" altLang="en-US" dirty="0"/>
              <a:t>下；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给定集群内主机</a:t>
            </a:r>
            <a:r>
              <a:rPr lang="en-US" altLang="zh-CN" dirty="0"/>
              <a:t>A IP</a:t>
            </a:r>
            <a:r>
              <a:rPr lang="zh-CN" altLang="en-US" dirty="0"/>
              <a:t>，主机</a:t>
            </a:r>
            <a:r>
              <a:rPr lang="en-US" altLang="zh-CN" dirty="0"/>
              <a:t>B IP</a:t>
            </a:r>
            <a:r>
              <a:rPr lang="zh-CN" altLang="en-US" dirty="0"/>
              <a:t>，虚拟</a:t>
            </a:r>
            <a:r>
              <a:rPr lang="en-US" altLang="zh-CN" dirty="0"/>
              <a:t>IP</a:t>
            </a:r>
            <a:r>
              <a:rPr lang="zh-CN" altLang="en-US" dirty="0"/>
              <a:t>及安装模式，运行</a:t>
            </a:r>
            <a:r>
              <a:rPr lang="en-US" altLang="zh-CN" dirty="0"/>
              <a:t>auto.sh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 # ./auto.sh IPA IPB VIP MUL</a:t>
            </a:r>
          </a:p>
          <a:p>
            <a:r>
              <a:rPr lang="en-US" altLang="zh-CN" dirty="0"/>
              <a:t>    3. </a:t>
            </a:r>
            <a:r>
              <a:rPr lang="zh-CN" altLang="en-US" dirty="0"/>
              <a:t>如没有配置主机间互信，则需要在安装过程中，输入主机密码；否则等待安装完成。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376B611B-9E97-46C4-B093-265FBF760F41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集群运维步骤</a:t>
            </a:r>
            <a:endParaRPr lang="zh-CN" altLang="en-US" sz="36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60ED70C-1668-400B-816B-E0DCA91F06DF}"/>
              </a:ext>
            </a:extLst>
          </p:cNvPr>
          <p:cNvSpPr txBox="1"/>
          <p:nvPr/>
        </p:nvSpPr>
        <p:spPr>
          <a:xfrm>
            <a:off x="465903" y="2762844"/>
            <a:ext cx="11181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MariaDB</a:t>
            </a:r>
            <a:r>
              <a:rPr lang="zh-CN" altLang="en-US" b="1" dirty="0"/>
              <a:t>集群运维命令：</a:t>
            </a:r>
            <a:endParaRPr lang="en-US" altLang="zh-CN" b="1" dirty="0"/>
          </a:p>
          <a:p>
            <a:r>
              <a:rPr lang="en-US" altLang="zh-CN" dirty="0"/>
              <a:t>    1. </a:t>
            </a:r>
            <a:r>
              <a:rPr lang="en-US" altLang="zh-CN" dirty="0" err="1"/>
              <a:t>mysqld_multi</a:t>
            </a:r>
            <a:r>
              <a:rPr lang="en-US" altLang="zh-CN" dirty="0"/>
              <a:t> report </a:t>
            </a:r>
            <a:r>
              <a:rPr lang="zh-CN" altLang="en-US" dirty="0"/>
              <a:t>查看集群下</a:t>
            </a:r>
            <a:r>
              <a:rPr lang="en-US" altLang="zh-CN" dirty="0" err="1"/>
              <a:t>mariadb</a:t>
            </a:r>
            <a:r>
              <a:rPr lang="zh-CN" altLang="en-US" dirty="0"/>
              <a:t>实例运行情况；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zh-CN" altLang="en-US" dirty="0"/>
              <a:t>查看集群虚拟</a:t>
            </a:r>
            <a:r>
              <a:rPr lang="en-US" altLang="zh-CN" dirty="0"/>
              <a:t>IP</a:t>
            </a:r>
            <a:r>
              <a:rPr lang="zh-CN" altLang="en-US" dirty="0"/>
              <a:t>在哪台主机上；</a:t>
            </a:r>
            <a:endParaRPr lang="en-US" altLang="zh-CN" dirty="0"/>
          </a:p>
          <a:p>
            <a:r>
              <a:rPr lang="zh-CN" altLang="en-US" dirty="0"/>
              <a:t>注：集群具有自主恢复功能。即在任意的</a:t>
            </a:r>
            <a:r>
              <a:rPr lang="en-US" altLang="zh-CN" dirty="0" err="1"/>
              <a:t>mariadb</a:t>
            </a:r>
            <a:r>
              <a:rPr lang="zh-CN" altLang="en-US" dirty="0"/>
              <a:t>实例，</a:t>
            </a:r>
            <a:r>
              <a:rPr lang="en-US" altLang="zh-CN" dirty="0" err="1"/>
              <a:t>mycat</a:t>
            </a:r>
            <a:r>
              <a:rPr lang="zh-CN" altLang="en-US" dirty="0"/>
              <a:t>，</a:t>
            </a:r>
            <a:r>
              <a:rPr lang="en-US" altLang="zh-CN" dirty="0" err="1"/>
              <a:t>keepalived</a:t>
            </a:r>
            <a:r>
              <a:rPr lang="zh-CN" altLang="en-US" dirty="0"/>
              <a:t>失活后，会自动激活；即使系统重启，集群仍然会自动恢复。</a:t>
            </a:r>
          </a:p>
        </p:txBody>
      </p:sp>
    </p:spTree>
    <p:extLst>
      <p:ext uri="{BB962C8B-B14F-4D97-AF65-F5344CB8AC3E}">
        <p14:creationId xmlns:p14="http://schemas.microsoft.com/office/powerpoint/2010/main" val="344535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文本框 239">
            <a:extLst>
              <a:ext uri="{FF2B5EF4-FFF2-40B4-BE49-F238E27FC236}">
                <a16:creationId xmlns:a16="http://schemas.microsoft.com/office/drawing/2014/main" id="{614EB412-8021-49EF-84E8-9176AF71C009}"/>
              </a:ext>
            </a:extLst>
          </p:cNvPr>
          <p:cNvSpPr txBox="1"/>
          <p:nvPr/>
        </p:nvSpPr>
        <p:spPr>
          <a:xfrm>
            <a:off x="461553" y="955818"/>
            <a:ext cx="1118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MariaDB</a:t>
            </a:r>
            <a:r>
              <a:rPr lang="zh-CN" altLang="en-US" b="1" dirty="0"/>
              <a:t>配置参数有</a:t>
            </a:r>
            <a:r>
              <a:rPr lang="en-US" altLang="zh-CN" b="1" dirty="0"/>
              <a:t>600</a:t>
            </a:r>
            <a:r>
              <a:rPr lang="zh-CN" altLang="en-US" b="1" dirty="0"/>
              <a:t>多个，很多时候要借助手册或</a:t>
            </a:r>
            <a:r>
              <a:rPr lang="en-US" altLang="zh-CN" b="1" dirty="0" err="1"/>
              <a:t>baidu</a:t>
            </a:r>
            <a:r>
              <a:rPr lang="zh-CN" altLang="en-US" b="1" dirty="0"/>
              <a:t>才能理解它们的意义。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手册链接：</a:t>
            </a:r>
            <a:endParaRPr lang="en-US" altLang="zh-CN" b="1" dirty="0"/>
          </a:p>
          <a:p>
            <a:r>
              <a:rPr lang="en-US" altLang="zh-CN" dirty="0"/>
              <a:t>https://dev.mysql.com/doc/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376B611B-9E97-46C4-B093-265FBF760F41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0026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6E25C16F-1B8B-4FC9-9009-D082481779D8}"/>
              </a:ext>
            </a:extLst>
          </p:cNvPr>
          <p:cNvSpPr txBox="1">
            <a:spLocks/>
          </p:cNvSpPr>
          <p:nvPr/>
        </p:nvSpPr>
        <p:spPr>
          <a:xfrm>
            <a:off x="684211" y="1149531"/>
            <a:ext cx="10941731" cy="46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7200" b="1" dirty="0">
                <a:solidFill>
                  <a:schemeClr val="tx1">
                    <a:lumMod val="95000"/>
                  </a:schemeClr>
                </a:solidFill>
                <a:latin typeface="+mn-ea"/>
              </a:rPr>
              <a:t>Thank You</a:t>
            </a:r>
            <a:endParaRPr lang="en-US" altLang="zh-CN" sz="7200" b="1" dirty="0">
              <a:solidFill>
                <a:schemeClr val="tx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73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3" y="796018"/>
            <a:ext cx="111818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	MariaDB yum</a:t>
            </a:r>
            <a:r>
              <a:rPr lang="zh-CN" altLang="en-US" dirty="0"/>
              <a:t>源配置：编制</a:t>
            </a:r>
            <a:r>
              <a:rPr lang="en-US" altLang="zh-CN" dirty="0" err="1"/>
              <a:t>MariaDB.repo</a:t>
            </a:r>
            <a:r>
              <a:rPr lang="zh-CN" altLang="en-US" dirty="0"/>
              <a:t>库指向文件，并将其放置到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yum.repos.d</a:t>
            </a:r>
            <a:r>
              <a:rPr lang="en-US" altLang="zh-CN" dirty="0"/>
              <a:t>/</a:t>
            </a:r>
            <a:r>
              <a:rPr lang="zh-CN" altLang="en-US" dirty="0"/>
              <a:t>中；</a:t>
            </a:r>
            <a:endParaRPr lang="en-US" altLang="zh-CN" dirty="0"/>
          </a:p>
          <a:p>
            <a:pPr lvl="1"/>
            <a:r>
              <a:rPr lang="en-US" altLang="zh-CN" dirty="0"/>
              <a:t># MariaDB 10.3 CentOS repository list - created 2019-06-17 00:27 UTC</a:t>
            </a:r>
          </a:p>
          <a:p>
            <a:pPr lvl="1"/>
            <a:r>
              <a:rPr lang="en-US" altLang="zh-CN" dirty="0"/>
              <a:t># http://downloads.mariadb.org/mariadb/repositories/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mariadb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name=MariaDB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baseurl</a:t>
            </a:r>
            <a:r>
              <a:rPr lang="en-US" altLang="zh-CN" dirty="0"/>
              <a:t>=http://yum.mariadb.org/10.3/centos7-amd64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gpgkey</a:t>
            </a:r>
            <a:r>
              <a:rPr lang="en-US" altLang="zh-CN" dirty="0"/>
              <a:t>=https://yum.mariadb.org/RPM-GPG-KEY-MariaDB</a:t>
            </a:r>
          </a:p>
          <a:p>
            <a:pPr lvl="1"/>
            <a:r>
              <a:rPr lang="en-US" altLang="zh-CN" dirty="0" err="1"/>
              <a:t>baseurl</a:t>
            </a:r>
            <a:r>
              <a:rPr lang="en-US" altLang="zh-CN" dirty="0"/>
              <a:t>=http://mirrors.aliyun.com/mariadb/yum/10.3/centos7-amd64</a:t>
            </a:r>
          </a:p>
          <a:p>
            <a:pPr lvl="1"/>
            <a:r>
              <a:rPr lang="en-US" altLang="zh-CN" dirty="0" err="1"/>
              <a:t>gpgkey</a:t>
            </a:r>
            <a:r>
              <a:rPr lang="en-US" altLang="zh-CN" dirty="0"/>
              <a:t>=http://mirrors.aliyun.com/mariadb/yum/RPM-GPG-KEY-MariaDB</a:t>
            </a:r>
          </a:p>
          <a:p>
            <a:pPr lvl="1"/>
            <a:r>
              <a:rPr lang="en-US" altLang="zh-CN" dirty="0" err="1"/>
              <a:t>gpgcheck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2.	</a:t>
            </a:r>
            <a:r>
              <a:rPr lang="zh-CN" altLang="en-US" dirty="0"/>
              <a:t>安装</a:t>
            </a:r>
            <a:r>
              <a:rPr lang="en-US" altLang="zh-CN" dirty="0"/>
              <a:t>MariaDB</a:t>
            </a:r>
            <a:r>
              <a:rPr lang="zh-CN" altLang="en-US" dirty="0"/>
              <a:t>服务器端和客户端；</a:t>
            </a:r>
          </a:p>
          <a:p>
            <a:pPr lvl="1"/>
            <a:r>
              <a:rPr lang="en-US" altLang="zh-CN" dirty="0"/>
              <a:t>yum install MariaDB-server MariaDB-client</a:t>
            </a:r>
          </a:p>
          <a:p>
            <a:r>
              <a:rPr lang="en-US" altLang="zh-CN" dirty="0"/>
              <a:t>3.	</a:t>
            </a:r>
            <a:r>
              <a:rPr lang="zh-CN" altLang="en-US" dirty="0"/>
              <a:t>启动</a:t>
            </a:r>
            <a:r>
              <a:rPr lang="en-US" altLang="zh-CN" dirty="0"/>
              <a:t>MariaDB</a:t>
            </a:r>
            <a:r>
              <a:rPr lang="zh-CN" altLang="en-US" dirty="0"/>
              <a:t>服务，并设置开机启动；</a:t>
            </a:r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mariadb</a:t>
            </a:r>
            <a:endParaRPr lang="en-US" altLang="zh-CN" dirty="0"/>
          </a:p>
          <a:p>
            <a:pPr lvl="1"/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mariadb</a:t>
            </a:r>
            <a:endParaRPr lang="en-US" altLang="zh-CN" dirty="0"/>
          </a:p>
          <a:p>
            <a:r>
              <a:rPr lang="en-US" altLang="zh-CN" dirty="0"/>
              <a:t>4.	</a:t>
            </a:r>
            <a:r>
              <a:rPr lang="zh-CN" altLang="en-US" dirty="0"/>
              <a:t>初始化</a:t>
            </a:r>
            <a:r>
              <a:rPr lang="en-US" altLang="zh-CN" dirty="0"/>
              <a:t>MariaDB</a:t>
            </a:r>
            <a:r>
              <a:rPr lang="zh-CN" altLang="en-US" dirty="0"/>
              <a:t>相应的配置；</a:t>
            </a:r>
          </a:p>
          <a:p>
            <a:pPr lvl="1"/>
            <a:r>
              <a:rPr lang="en-US" altLang="zh-CN" dirty="0" err="1"/>
              <a:t>mysql_secure_installation</a:t>
            </a:r>
            <a:endParaRPr lang="en-US" altLang="zh-CN" dirty="0"/>
          </a:p>
          <a:p>
            <a:r>
              <a:rPr lang="en-US" altLang="zh-CN" dirty="0"/>
              <a:t>5.	</a:t>
            </a:r>
            <a:r>
              <a:rPr lang="zh-CN" altLang="en-US" dirty="0"/>
              <a:t>访问用户授权；</a:t>
            </a:r>
          </a:p>
          <a:p>
            <a:pPr lvl="1"/>
            <a:r>
              <a:rPr lang="en-US" altLang="zh-CN" dirty="0"/>
              <a:t>GRANT ALL PRIVILEGES ON *.* TO 'root'@'%' IDENTIFIED BY '</a:t>
            </a:r>
            <a:r>
              <a:rPr lang="en-US" altLang="zh-CN" dirty="0">
                <a:solidFill>
                  <a:schemeClr val="accent6"/>
                </a:solidFill>
              </a:rPr>
              <a:t>123456</a:t>
            </a:r>
            <a:r>
              <a:rPr lang="en-US" altLang="zh-CN" dirty="0"/>
              <a:t>' WITH GRANT OPTION;</a:t>
            </a:r>
          </a:p>
          <a:p>
            <a:pPr lvl="1"/>
            <a:r>
              <a:rPr lang="en-US" altLang="zh-CN" dirty="0"/>
              <a:t>FLUSH PRIVILEGES;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MariaDB10.3.7</a:t>
            </a:r>
            <a:r>
              <a:rPr lang="zh-CN" altLang="en-US" sz="3600" b="1" dirty="0"/>
              <a:t>安装（</a:t>
            </a:r>
            <a:r>
              <a:rPr lang="en-US" altLang="zh-CN" sz="3600" b="1" dirty="0"/>
              <a:t>centos 7</a:t>
            </a:r>
            <a:r>
              <a:rPr lang="zh-CN" altLang="en-US" sz="3600" b="1" dirty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3012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3" y="955818"/>
            <a:ext cx="1118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character-set-server=utf8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collation-server=utf8_unicode_ci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字符集设置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56FF33-ACDE-4079-9FA8-1C63769A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7" y="1781120"/>
            <a:ext cx="4530657" cy="39996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7CE0F9-E95F-44AF-B987-FA19B2E1D5FA}"/>
              </a:ext>
            </a:extLst>
          </p:cNvPr>
          <p:cNvSpPr txBox="1"/>
          <p:nvPr/>
        </p:nvSpPr>
        <p:spPr>
          <a:xfrm>
            <a:off x="5347020" y="2067069"/>
            <a:ext cx="6155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数据库级：</a:t>
            </a:r>
            <a:endParaRPr lang="en-US" altLang="zh-CN" b="1" dirty="0"/>
          </a:p>
          <a:p>
            <a:r>
              <a:rPr lang="en-US" altLang="zh-CN" b="1" dirty="0"/>
              <a:t>ALTER DATABASE database-name CHARACTER SET charset-name COLLATE collation-name;</a:t>
            </a:r>
          </a:p>
          <a:p>
            <a:endParaRPr lang="en-US" altLang="zh-CN" b="1" dirty="0"/>
          </a:p>
          <a:p>
            <a:r>
              <a:rPr lang="zh-CN" altLang="en-US" b="1" dirty="0"/>
              <a:t>表级：</a:t>
            </a:r>
            <a:endParaRPr lang="en-US" altLang="zh-CN" b="1" dirty="0"/>
          </a:p>
          <a:p>
            <a:r>
              <a:rPr lang="en-US" altLang="zh-CN" b="1" dirty="0"/>
              <a:t>ALTER TABLE table-name CHARACTER SET charset-name COLLATE collation-name; </a:t>
            </a:r>
          </a:p>
          <a:p>
            <a:endParaRPr lang="en-US" altLang="zh-CN" b="1" dirty="0"/>
          </a:p>
          <a:p>
            <a:r>
              <a:rPr lang="zh-CN" altLang="en-US" b="1" dirty="0"/>
              <a:t>字段级：</a:t>
            </a:r>
            <a:endParaRPr lang="en-US" altLang="zh-CN" b="1" dirty="0"/>
          </a:p>
          <a:p>
            <a:r>
              <a:rPr lang="en-US" altLang="zh-CN" b="1" dirty="0"/>
              <a:t>ALTER TABLE table-name MODIFY column-name column-type CHARACTER SET charset-name COLLATE collation-name;</a:t>
            </a:r>
          </a:p>
        </p:txBody>
      </p:sp>
    </p:spTree>
    <p:extLst>
      <p:ext uri="{BB962C8B-B14F-4D97-AF65-F5344CB8AC3E}">
        <p14:creationId xmlns:p14="http://schemas.microsoft.com/office/powerpoint/2010/main" val="21951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3" y="955818"/>
            <a:ext cx="111818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lower_case_table_names</a:t>
            </a:r>
            <a:r>
              <a:rPr lang="en-US" altLang="zh-CN" b="1" dirty="0">
                <a:solidFill>
                  <a:schemeClr val="bg1"/>
                </a:solidFill>
              </a:rPr>
              <a:t>=1</a:t>
            </a:r>
          </a:p>
          <a:p>
            <a:endParaRPr lang="en-US" altLang="zh-CN" b="1" dirty="0"/>
          </a:p>
          <a:p>
            <a:r>
              <a:rPr lang="en-US" altLang="zh-CN" b="1" dirty="0" err="1"/>
              <a:t>lower_case_table_names</a:t>
            </a:r>
            <a:r>
              <a:rPr lang="en-US" altLang="zh-CN" b="1" dirty="0"/>
              <a:t> </a:t>
            </a:r>
            <a:r>
              <a:rPr lang="zh-CN" altLang="en-US" b="1" dirty="0"/>
              <a:t>是</a:t>
            </a:r>
            <a:r>
              <a:rPr lang="en-US" altLang="zh-CN" b="1" dirty="0" err="1"/>
              <a:t>mysql</a:t>
            </a:r>
            <a:r>
              <a:rPr lang="zh-CN" altLang="en-US" b="1" dirty="0"/>
              <a:t>设置大小写是否敏感的一个参数。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lower_case_table_names</a:t>
            </a:r>
            <a:r>
              <a:rPr lang="en-US" altLang="zh-CN" b="1" dirty="0"/>
              <a:t>=0 </a:t>
            </a:r>
            <a:r>
              <a:rPr lang="zh-CN" altLang="en-US" b="1" dirty="0"/>
              <a:t>表名存储为给定的大小写，比较区分大小写</a:t>
            </a:r>
            <a:endParaRPr lang="en-US" altLang="zh-CN" b="1" dirty="0"/>
          </a:p>
          <a:p>
            <a:r>
              <a:rPr lang="en-US" altLang="zh-CN" b="1" dirty="0" err="1"/>
              <a:t>lower_case_table_names</a:t>
            </a:r>
            <a:r>
              <a:rPr lang="en-US" altLang="zh-CN" b="1" dirty="0"/>
              <a:t>=1 </a:t>
            </a:r>
            <a:r>
              <a:rPr lang="zh-CN" altLang="en-US" b="1" dirty="0"/>
              <a:t>表名存储在磁盘是小写，比较的时候不区分大小写</a:t>
            </a:r>
            <a:r>
              <a:rPr lang="en-US" altLang="zh-CN" b="1" dirty="0" err="1"/>
              <a:t>lower_case_table_names</a:t>
            </a:r>
            <a:r>
              <a:rPr lang="en-US" altLang="zh-CN" b="1" dirty="0"/>
              <a:t>=2 </a:t>
            </a:r>
            <a:r>
              <a:rPr lang="zh-CN" altLang="en-US" b="1" dirty="0"/>
              <a:t>表名存储为给定的大小写，比较的时候是小写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注：</a:t>
            </a:r>
            <a:r>
              <a:rPr lang="en-US" altLang="zh-CN" b="1" dirty="0" err="1"/>
              <a:t>unix</a:t>
            </a:r>
            <a:r>
              <a:rPr lang="en-US" altLang="zh-CN" b="1" dirty="0"/>
              <a:t>, </a:t>
            </a:r>
            <a:r>
              <a:rPr lang="en-US" altLang="zh-CN" b="1" dirty="0" err="1"/>
              <a:t>linux</a:t>
            </a:r>
            <a:r>
              <a:rPr lang="zh-CN" altLang="en-US" b="1" dirty="0"/>
              <a:t>下</a:t>
            </a:r>
            <a:r>
              <a:rPr lang="en-US" altLang="zh-CN" b="1" dirty="0" err="1"/>
              <a:t>lower_case_table_names</a:t>
            </a:r>
            <a:r>
              <a:rPr lang="zh-CN" altLang="en-US" b="1" dirty="0"/>
              <a:t>默认值为 </a:t>
            </a:r>
            <a:r>
              <a:rPr lang="en-US" altLang="zh-CN" b="1" dirty="0"/>
              <a:t>0.</a:t>
            </a:r>
          </a:p>
          <a:p>
            <a:r>
              <a:rPr lang="en-US" altLang="zh-CN" b="1" dirty="0"/>
              <a:t>       windows</a:t>
            </a:r>
            <a:r>
              <a:rPr lang="zh-CN" altLang="en-US" b="1" dirty="0"/>
              <a:t>下默认值是 </a:t>
            </a:r>
            <a:r>
              <a:rPr lang="en-US" altLang="zh-CN" b="1" dirty="0"/>
              <a:t>1.</a:t>
            </a:r>
          </a:p>
          <a:p>
            <a:r>
              <a:rPr lang="en-US" altLang="zh-CN" b="1" dirty="0"/>
              <a:t>       Mac OS X</a:t>
            </a:r>
            <a:r>
              <a:rPr lang="zh-CN" altLang="en-US" b="1" dirty="0"/>
              <a:t>下默认值是 </a:t>
            </a:r>
            <a:r>
              <a:rPr lang="en-US" altLang="zh-CN" b="1" dirty="0"/>
              <a:t>2.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大小写设置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8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3" y="393843"/>
            <a:ext cx="1133992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log_output</a:t>
            </a:r>
            <a:r>
              <a:rPr lang="en-US" altLang="zh-CN" b="1" dirty="0">
                <a:solidFill>
                  <a:schemeClr val="bg1"/>
                </a:solidFill>
              </a:rPr>
              <a:t>=FILE</a:t>
            </a:r>
          </a:p>
          <a:p>
            <a:endParaRPr lang="en-US" altLang="zh-CN" sz="1400" b="1" dirty="0"/>
          </a:p>
          <a:p>
            <a:r>
              <a:rPr lang="en-US" altLang="zh-CN" b="1" dirty="0"/>
              <a:t># </a:t>
            </a:r>
            <a:r>
              <a:rPr lang="zh-CN" altLang="en-US" b="1" dirty="0"/>
              <a:t>错误日志：记录 </a:t>
            </a:r>
            <a:r>
              <a:rPr lang="en-US" altLang="zh-CN" b="1" dirty="0"/>
              <a:t>MySQL </a:t>
            </a:r>
            <a:r>
              <a:rPr lang="zh-CN" altLang="en-US" b="1" dirty="0"/>
              <a:t>启动、运行和关闭时遇到的问题。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bg1"/>
                </a:solidFill>
              </a:rPr>
              <a:t>log-error=/home/mariads3310/err.log</a:t>
            </a:r>
          </a:p>
          <a:p>
            <a:endParaRPr lang="en-US" altLang="zh-CN" sz="1400" b="1" dirty="0"/>
          </a:p>
          <a:p>
            <a:r>
              <a:rPr lang="en-US" altLang="zh-CN" b="1" dirty="0"/>
              <a:t># </a:t>
            </a:r>
            <a:r>
              <a:rPr lang="zh-CN" altLang="en-US" b="1" dirty="0"/>
              <a:t>一般查询日志：记录客户端连接和从客户端接收的</a:t>
            </a:r>
            <a:r>
              <a:rPr lang="en-US" altLang="zh-CN" b="1" dirty="0"/>
              <a:t>SQL</a:t>
            </a:r>
            <a:r>
              <a:rPr lang="zh-CN" altLang="en-US" b="1" dirty="0"/>
              <a:t>语句，当检查客户端错误的时候，这个日志非常有用。</a:t>
            </a:r>
            <a:endParaRPr lang="en-US" altLang="zh-CN" b="1" dirty="0"/>
          </a:p>
          <a:p>
            <a:r>
              <a:rPr lang="en-US" altLang="zh-CN" b="1" dirty="0" err="1">
                <a:solidFill>
                  <a:schemeClr val="bg1"/>
                </a:solidFill>
              </a:rPr>
              <a:t>general_log</a:t>
            </a:r>
            <a:r>
              <a:rPr lang="en-US" altLang="zh-CN" b="1" dirty="0">
                <a:solidFill>
                  <a:schemeClr val="bg1"/>
                </a:solidFill>
              </a:rPr>
              <a:t>=1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general_log_file</a:t>
            </a:r>
            <a:r>
              <a:rPr lang="en-US" altLang="zh-CN" b="1" dirty="0">
                <a:solidFill>
                  <a:schemeClr val="bg1"/>
                </a:solidFill>
              </a:rPr>
              <a:t>=/home/mariads3310/gen.log</a:t>
            </a:r>
          </a:p>
          <a:p>
            <a:endParaRPr lang="en-US" altLang="zh-CN" sz="1400" b="1" dirty="0"/>
          </a:p>
          <a:p>
            <a:r>
              <a:rPr lang="en-US" altLang="zh-CN" b="1" dirty="0"/>
              <a:t># </a:t>
            </a:r>
            <a:r>
              <a:rPr lang="zh-CN" altLang="en-US" b="1" dirty="0"/>
              <a:t>二进制日志：记录数据库的改变。两种用途：</a:t>
            </a:r>
            <a:r>
              <a:rPr lang="en-US" altLang="zh-CN" b="1" dirty="0"/>
              <a:t>(1) </a:t>
            </a:r>
            <a:r>
              <a:rPr lang="zh-CN" altLang="en-US" b="1" dirty="0"/>
              <a:t>主从复制；</a:t>
            </a:r>
            <a:r>
              <a:rPr lang="en-US" altLang="zh-CN" b="1" dirty="0"/>
              <a:t>(2) </a:t>
            </a:r>
            <a:r>
              <a:rPr lang="zh-CN" altLang="en-US" b="1" dirty="0"/>
              <a:t>数据恢复。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bg1"/>
                </a:solidFill>
              </a:rPr>
              <a:t>log-bin=/home/mariads3310/</a:t>
            </a:r>
            <a:r>
              <a:rPr lang="en-US" altLang="zh-CN" b="1" dirty="0" err="1">
                <a:solidFill>
                  <a:schemeClr val="bg1"/>
                </a:solidFill>
              </a:rPr>
              <a:t>binlog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binlog_format</a:t>
            </a:r>
            <a:r>
              <a:rPr lang="en-US" altLang="zh-CN" b="1" dirty="0">
                <a:solidFill>
                  <a:schemeClr val="bg1"/>
                </a:solidFill>
              </a:rPr>
              <a:t>=MIXED</a:t>
            </a:r>
            <a:r>
              <a:rPr lang="en-US" altLang="zh-CN" b="1" dirty="0"/>
              <a:t> 				# MIXED</a:t>
            </a:r>
            <a:r>
              <a:rPr lang="zh-CN" altLang="en-US" b="1" dirty="0"/>
              <a:t>、</a:t>
            </a:r>
            <a:r>
              <a:rPr lang="en-US" altLang="zh-CN" b="1" dirty="0"/>
              <a:t>RBR</a:t>
            </a:r>
            <a:r>
              <a:rPr lang="zh-CN" altLang="en-US" b="1" dirty="0"/>
              <a:t>、</a:t>
            </a:r>
            <a:r>
              <a:rPr lang="en-US" altLang="zh-CN" b="1" dirty="0"/>
              <a:t>SBR</a:t>
            </a:r>
            <a:r>
              <a:rPr lang="zh-CN" altLang="en-US" b="1" dirty="0"/>
              <a:t>三种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expire_logs_days</a:t>
            </a:r>
            <a:r>
              <a:rPr lang="en-US" altLang="zh-CN" b="1" dirty="0">
                <a:solidFill>
                  <a:schemeClr val="bg1"/>
                </a:solidFill>
              </a:rPr>
              <a:t>=7                        	</a:t>
            </a:r>
            <a:r>
              <a:rPr lang="en-US" altLang="zh-CN" b="1" dirty="0"/>
              <a:t># </a:t>
            </a:r>
            <a:r>
              <a:rPr lang="en-US" altLang="zh-CN" b="1" dirty="0" err="1"/>
              <a:t>binlog</a:t>
            </a:r>
            <a:r>
              <a:rPr lang="zh-CN" altLang="en-US" b="1" dirty="0"/>
              <a:t>过期清理时间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max_binlog_size</a:t>
            </a:r>
            <a:r>
              <a:rPr lang="en-US" altLang="zh-CN" b="1" dirty="0">
                <a:solidFill>
                  <a:schemeClr val="bg1"/>
                </a:solidFill>
              </a:rPr>
              <a:t>=100M                   	</a:t>
            </a:r>
            <a:r>
              <a:rPr lang="en-US" altLang="zh-CN" b="1" dirty="0"/>
              <a:t># </a:t>
            </a:r>
            <a:r>
              <a:rPr lang="en-US" altLang="zh-CN" b="1" dirty="0" err="1"/>
              <a:t>binlog</a:t>
            </a:r>
            <a:r>
              <a:rPr lang="zh-CN" altLang="en-US" b="1" dirty="0"/>
              <a:t>每个日志文件大小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binlog_cache_size</a:t>
            </a:r>
            <a:r>
              <a:rPr lang="en-US" altLang="zh-CN" b="1" dirty="0">
                <a:solidFill>
                  <a:schemeClr val="bg1"/>
                </a:solidFill>
              </a:rPr>
              <a:t>=4M                    	</a:t>
            </a:r>
            <a:r>
              <a:rPr lang="en-US" altLang="zh-CN" b="1" dirty="0"/>
              <a:t># </a:t>
            </a:r>
            <a:r>
              <a:rPr lang="en-US" altLang="zh-CN" b="1" dirty="0" err="1"/>
              <a:t>binlog</a:t>
            </a:r>
            <a:r>
              <a:rPr lang="zh-CN" altLang="en-US" b="1" dirty="0"/>
              <a:t>缓存大小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max_binlog_cache_size</a:t>
            </a:r>
            <a:r>
              <a:rPr lang="en-US" altLang="zh-CN" b="1" dirty="0">
                <a:solidFill>
                  <a:schemeClr val="bg1"/>
                </a:solidFill>
              </a:rPr>
              <a:t>=512M         	</a:t>
            </a:r>
            <a:r>
              <a:rPr lang="en-US" altLang="zh-CN" b="1" dirty="0"/>
              <a:t># </a:t>
            </a:r>
            <a:r>
              <a:rPr lang="zh-CN" altLang="en-US" b="1" dirty="0"/>
              <a:t>最大</a:t>
            </a:r>
            <a:r>
              <a:rPr lang="en-US" altLang="zh-CN" b="1" dirty="0" err="1"/>
              <a:t>binlog</a:t>
            </a:r>
            <a:r>
              <a:rPr lang="zh-CN" altLang="en-US" b="1" dirty="0"/>
              <a:t>缓存大小</a:t>
            </a:r>
            <a:endParaRPr lang="en-US" altLang="zh-CN" b="1" dirty="0"/>
          </a:p>
          <a:p>
            <a:endParaRPr lang="en-US" altLang="zh-CN" sz="1400" b="1" dirty="0"/>
          </a:p>
          <a:p>
            <a:r>
              <a:rPr lang="zh-CN" altLang="en-US" b="1" dirty="0"/>
              <a:t>查看二进制日志：</a:t>
            </a:r>
            <a:r>
              <a:rPr lang="en-US" altLang="zh-CN" b="1" dirty="0" err="1"/>
              <a:t>mysqlbinlog</a:t>
            </a:r>
            <a:r>
              <a:rPr lang="en-US" altLang="zh-CN" b="1" dirty="0"/>
              <a:t> ./binlog.000001 –v</a:t>
            </a:r>
          </a:p>
          <a:p>
            <a:r>
              <a:rPr lang="zh-CN" altLang="en-US" b="1" dirty="0"/>
              <a:t>恢复数据库：</a:t>
            </a:r>
            <a:r>
              <a:rPr lang="en-US" altLang="zh-CN" b="1" dirty="0" err="1"/>
              <a:t>mysqlbinlog</a:t>
            </a:r>
            <a:r>
              <a:rPr lang="en-US" altLang="zh-CN" b="1" dirty="0"/>
              <a:t> ./binlog.000001 | </a:t>
            </a:r>
            <a:r>
              <a:rPr lang="en-US" altLang="zh-CN" b="1" dirty="0" err="1"/>
              <a:t>mysql</a:t>
            </a:r>
            <a:r>
              <a:rPr lang="en-US" altLang="zh-CN" b="1" dirty="0"/>
              <a:t> -u root –p</a:t>
            </a:r>
          </a:p>
          <a:p>
            <a:endParaRPr lang="en-US" altLang="zh-CN" sz="1400" b="1" dirty="0"/>
          </a:p>
          <a:p>
            <a:r>
              <a:rPr lang="en-US" altLang="zh-CN" b="1" dirty="0"/>
              <a:t>MariaDB [(none)]&gt; reset master		# </a:t>
            </a:r>
            <a:r>
              <a:rPr lang="zh-CN" altLang="en-US" b="1" dirty="0"/>
              <a:t>删除所有二进制日志</a:t>
            </a:r>
            <a:endParaRPr lang="en-US" altLang="zh-CN" b="1" dirty="0"/>
          </a:p>
          <a:p>
            <a:r>
              <a:rPr lang="en-US" altLang="zh-CN" b="1" dirty="0"/>
              <a:t>MariaDB [(none)]&gt; show master logs	# </a:t>
            </a:r>
            <a:r>
              <a:rPr lang="zh-CN" altLang="en-US" b="1" dirty="0"/>
              <a:t>查看日志文件名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日志配置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511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3" y="727218"/>
            <a:ext cx="11339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 </a:t>
            </a:r>
            <a:r>
              <a:rPr lang="zh-CN" altLang="en-US" b="1" dirty="0"/>
              <a:t>慢查询日志：记录执行时间超过 </a:t>
            </a:r>
            <a:r>
              <a:rPr lang="en-US" altLang="zh-CN" b="1" dirty="0" err="1"/>
              <a:t>long_query_time</a:t>
            </a:r>
            <a:r>
              <a:rPr lang="en-US" altLang="zh-CN" b="1" dirty="0"/>
              <a:t> </a:t>
            </a:r>
            <a:r>
              <a:rPr lang="zh-CN" altLang="en-US" b="1" dirty="0"/>
              <a:t>阀值的查询。</a:t>
            </a:r>
            <a:endParaRPr lang="en-US" altLang="zh-CN" b="1" dirty="0"/>
          </a:p>
          <a:p>
            <a:r>
              <a:rPr lang="en-US" altLang="zh-CN" b="1" dirty="0" err="1">
                <a:solidFill>
                  <a:schemeClr val="bg1"/>
                </a:solidFill>
              </a:rPr>
              <a:t>slow_query_log</a:t>
            </a:r>
            <a:r>
              <a:rPr lang="en-US" altLang="zh-CN" b="1" dirty="0">
                <a:solidFill>
                  <a:schemeClr val="bg1"/>
                </a:solidFill>
              </a:rPr>
              <a:t>=1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slow_query_log_file</a:t>
            </a:r>
            <a:r>
              <a:rPr lang="en-US" altLang="zh-CN" b="1" dirty="0">
                <a:solidFill>
                  <a:schemeClr val="bg1"/>
                </a:solidFill>
              </a:rPr>
              <a:t>=/home/mariads3310/slow.log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long_query_time</a:t>
            </a:r>
            <a:r>
              <a:rPr lang="en-US" altLang="zh-CN" b="1" dirty="0">
                <a:solidFill>
                  <a:schemeClr val="bg1"/>
                </a:solidFill>
              </a:rPr>
              <a:t>=10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min_examined_row_limit</a:t>
            </a:r>
            <a:r>
              <a:rPr lang="en-US" altLang="zh-CN" b="1" dirty="0">
                <a:solidFill>
                  <a:schemeClr val="bg1"/>
                </a:solidFill>
              </a:rPr>
              <a:t>=0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log_queries_not_using_indexes</a:t>
            </a:r>
            <a:r>
              <a:rPr lang="en-US" altLang="zh-CN" b="1" dirty="0">
                <a:solidFill>
                  <a:schemeClr val="bg1"/>
                </a:solidFill>
              </a:rPr>
              <a:t>=0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/>
              <a:t># redo</a:t>
            </a:r>
            <a:r>
              <a:rPr lang="zh-CN" altLang="en-US" b="1" dirty="0"/>
              <a:t>日志：</a:t>
            </a:r>
            <a:endParaRPr lang="en-US" altLang="zh-CN" b="1" dirty="0"/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innodb_log_buffer_size</a:t>
            </a:r>
            <a:r>
              <a:rPr lang="en-US" altLang="zh-CN" b="1" dirty="0">
                <a:solidFill>
                  <a:schemeClr val="bg1"/>
                </a:solidFill>
              </a:rPr>
              <a:t>=8M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innodb_flush_log_trx_commit</a:t>
            </a:r>
            <a:r>
              <a:rPr lang="en-US" altLang="zh-CN" b="1" dirty="0">
                <a:solidFill>
                  <a:schemeClr val="bg1"/>
                </a:solidFill>
              </a:rPr>
              <a:t>=1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/>
              <a:t>三种方式将</a:t>
            </a:r>
            <a:r>
              <a:rPr lang="en-US" altLang="zh-CN" b="1" dirty="0" err="1"/>
              <a:t>innodb</a:t>
            </a:r>
            <a:r>
              <a:rPr lang="zh-CN" altLang="en-US" b="1" dirty="0"/>
              <a:t>日志缓冲区的日志刷新到磁盘：</a:t>
            </a:r>
            <a:r>
              <a:rPr lang="en-US" altLang="zh-CN" b="1" dirty="0"/>
              <a:t>1. Master Thread </a:t>
            </a:r>
            <a:r>
              <a:rPr lang="zh-CN" altLang="en-US" b="1" dirty="0"/>
              <a:t>每秒一次执行刷新</a:t>
            </a:r>
            <a:r>
              <a:rPr lang="en-US" altLang="zh-CN" b="1" dirty="0" err="1"/>
              <a:t>Innodb_log_buffer</a:t>
            </a:r>
            <a:r>
              <a:rPr lang="zh-CN" altLang="en-US" b="1" dirty="0"/>
              <a:t>到重做日志文件</a:t>
            </a:r>
            <a:r>
              <a:rPr lang="en-US" altLang="zh-CN" b="1" dirty="0"/>
              <a:t>; 2. </a:t>
            </a:r>
            <a:r>
              <a:rPr lang="zh-CN" altLang="en-US" b="1" dirty="0"/>
              <a:t>每个事务提交时会将重做日志刷新到重做日志文件</a:t>
            </a:r>
            <a:r>
              <a:rPr lang="en-US" altLang="zh-CN" b="1" dirty="0"/>
              <a:t>; 3. </a:t>
            </a:r>
            <a:r>
              <a:rPr lang="zh-CN" altLang="en-US" b="1" dirty="0"/>
              <a:t>当重做日志缓存可用空间 少于一半时，重做日志缓存被刷新到重做日志文件。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日志配置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73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执行过程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E9063D-05AA-413A-8897-9332153D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66791"/>
            <a:ext cx="10680252" cy="6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2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E5F297-8CB8-446A-BAA1-0752AC860DD9}"/>
              </a:ext>
            </a:extLst>
          </p:cNvPr>
          <p:cNvSpPr txBox="1"/>
          <p:nvPr/>
        </p:nvSpPr>
        <p:spPr>
          <a:xfrm>
            <a:off x="461553" y="955818"/>
            <a:ext cx="11181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max_allowed_packet</a:t>
            </a:r>
            <a:r>
              <a:rPr lang="en-US" altLang="zh-CN" b="1" dirty="0">
                <a:solidFill>
                  <a:schemeClr val="bg1"/>
                </a:solidFill>
              </a:rPr>
              <a:t>=1G</a:t>
            </a:r>
          </a:p>
          <a:p>
            <a:endParaRPr lang="en-US" altLang="zh-CN" b="1" dirty="0"/>
          </a:p>
          <a:p>
            <a:r>
              <a:rPr lang="en-US" altLang="zh-CN" b="1" dirty="0"/>
              <a:t>Packet: 1. </a:t>
            </a:r>
            <a:r>
              <a:rPr lang="zh-CN" altLang="en-US" b="1" dirty="0"/>
              <a:t>客户端发送到</a:t>
            </a:r>
            <a:r>
              <a:rPr lang="en-US" altLang="zh-CN" b="1" dirty="0" err="1"/>
              <a:t>mysql</a:t>
            </a:r>
            <a:r>
              <a:rPr lang="en-US" altLang="zh-CN" b="1" dirty="0"/>
              <a:t> </a:t>
            </a:r>
            <a:r>
              <a:rPr lang="zh-CN" altLang="en-US" b="1" dirty="0"/>
              <a:t>服务端的单个</a:t>
            </a:r>
            <a:r>
              <a:rPr lang="en-US" altLang="zh-CN" b="1" dirty="0"/>
              <a:t>SQL STATEMENT;</a:t>
            </a:r>
          </a:p>
          <a:p>
            <a:r>
              <a:rPr lang="en-US" altLang="zh-CN" b="1" dirty="0"/>
              <a:t>              2. </a:t>
            </a:r>
            <a:r>
              <a:rPr lang="zh-CN" altLang="en-US" b="1" dirty="0"/>
              <a:t>服务端发送到客户端的单行数据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      3. master</a:t>
            </a:r>
            <a:r>
              <a:rPr lang="zh-CN" altLang="en-US" b="1" dirty="0"/>
              <a:t>发往</a:t>
            </a:r>
            <a:r>
              <a:rPr lang="en-US" altLang="zh-CN" b="1" dirty="0"/>
              <a:t>slave</a:t>
            </a:r>
            <a:r>
              <a:rPr lang="zh-CN" altLang="en-US" b="1" dirty="0"/>
              <a:t>的一个</a:t>
            </a:r>
            <a:r>
              <a:rPr lang="en-US" altLang="zh-CN" b="1" dirty="0"/>
              <a:t>binary log event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客户端和服务端都有自己的</a:t>
            </a:r>
            <a:r>
              <a:rPr lang="en-US" altLang="zh-CN" b="1" dirty="0" err="1"/>
              <a:t>max_allowed_packet</a:t>
            </a:r>
            <a:r>
              <a:rPr lang="zh-CN" altLang="en-US" b="1" dirty="0"/>
              <a:t>变量，所以要调节此参数时，必须同时增加</a:t>
            </a:r>
            <a:r>
              <a:rPr lang="en-US" altLang="zh-CN" b="1" dirty="0"/>
              <a:t>server</a:t>
            </a:r>
            <a:r>
              <a:rPr lang="zh-CN" altLang="en-US" b="1" dirty="0"/>
              <a:t>端和</a:t>
            </a:r>
            <a:r>
              <a:rPr lang="en-US" altLang="zh-CN" b="1" dirty="0"/>
              <a:t>client</a:t>
            </a:r>
            <a:r>
              <a:rPr lang="zh-CN" altLang="en-US" b="1" dirty="0"/>
              <a:t>端的配置变量。</a:t>
            </a:r>
          </a:p>
          <a:p>
            <a:endParaRPr lang="en-US" altLang="zh-CN" b="1" dirty="0"/>
          </a:p>
          <a:p>
            <a:r>
              <a:rPr lang="zh-CN" altLang="en-US" b="1" dirty="0"/>
              <a:t>设置依据及注意事项：</a:t>
            </a:r>
            <a:endParaRPr lang="en-US" altLang="zh-CN" b="1" dirty="0"/>
          </a:p>
          <a:p>
            <a:r>
              <a:rPr lang="en-US" altLang="zh-CN" b="1" dirty="0"/>
              <a:t>1. </a:t>
            </a:r>
            <a:r>
              <a:rPr lang="zh-CN" altLang="en-US" b="1" dirty="0"/>
              <a:t>修改时需要设为</a:t>
            </a:r>
            <a:r>
              <a:rPr lang="en-US" altLang="zh-CN" b="1" dirty="0"/>
              <a:t>1024</a:t>
            </a:r>
            <a:r>
              <a:rPr lang="zh-CN" altLang="en-US" b="1" dirty="0"/>
              <a:t>的整数倍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是否存在大字段（</a:t>
            </a:r>
            <a:r>
              <a:rPr lang="en-US" altLang="zh-CN" b="1" dirty="0"/>
              <a:t>blob</a:t>
            </a:r>
            <a:r>
              <a:rPr lang="zh-CN" altLang="en-US" b="1" dirty="0"/>
              <a:t>、</a:t>
            </a:r>
            <a:r>
              <a:rPr lang="en-US" altLang="zh-CN" b="1" dirty="0"/>
              <a:t>text</a:t>
            </a:r>
            <a:r>
              <a:rPr lang="zh-CN" altLang="en-US" b="1" dirty="0"/>
              <a:t>等），若存在需要适当调大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内存大小设置，</a:t>
            </a:r>
            <a:r>
              <a:rPr lang="en-US" altLang="zh-CN" b="1" dirty="0" err="1"/>
              <a:t>innodb_buffer_pool</a:t>
            </a:r>
            <a:r>
              <a:rPr lang="zh-CN" altLang="en-US" b="1" dirty="0"/>
              <a:t>是否足够大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设置过大有何影响？</a:t>
            </a:r>
            <a:endParaRPr lang="en-US" altLang="zh-CN" b="1" dirty="0"/>
          </a:p>
          <a:p>
            <a:r>
              <a:rPr lang="zh-CN" altLang="en-US" b="1" dirty="0"/>
              <a:t>答：增大此配置的值并不会有太多危险，因为额外的内存仅仅只在需要的时候被分配。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AD539-C769-4B62-825A-A3A8A73C5025}"/>
              </a:ext>
            </a:extLst>
          </p:cNvPr>
          <p:cNvSpPr txBox="1"/>
          <p:nvPr/>
        </p:nvSpPr>
        <p:spPr>
          <a:xfrm>
            <a:off x="0" y="204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MariaDB</a:t>
            </a:r>
            <a:r>
              <a:rPr lang="zh-CN" altLang="en-US" sz="3600" b="1" dirty="0"/>
              <a:t>单节点配置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发送接收设置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111449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</TotalTime>
  <Words>3210</Words>
  <Application>Microsoft Office PowerPoint</Application>
  <PresentationFormat>宽屏</PresentationFormat>
  <Paragraphs>293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宋体</vt:lpstr>
      <vt:lpstr>幼圆</vt:lpstr>
      <vt:lpstr>Century Gothic</vt:lpstr>
      <vt:lpstr>Wingdings 3</vt:lpstr>
      <vt:lpstr>切片</vt:lpstr>
      <vt:lpstr>MariaDB -INNODB引擎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lzg</dc:creator>
  <cp:lastModifiedBy>liu zg</cp:lastModifiedBy>
  <cp:revision>370</cp:revision>
  <dcterms:created xsi:type="dcterms:W3CDTF">2017-07-10T06:08:05Z</dcterms:created>
  <dcterms:modified xsi:type="dcterms:W3CDTF">2020-07-23T01:26:19Z</dcterms:modified>
</cp:coreProperties>
</file>