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336" r:id="rId2"/>
    <p:sldId id="345" r:id="rId3"/>
    <p:sldId id="346" r:id="rId4"/>
    <p:sldId id="347" r:id="rId5"/>
    <p:sldId id="343" r:id="rId6"/>
    <p:sldId id="348" r:id="rId7"/>
    <p:sldId id="368" r:id="rId8"/>
    <p:sldId id="369" r:id="rId9"/>
    <p:sldId id="370" r:id="rId10"/>
    <p:sldId id="349" r:id="rId11"/>
    <p:sldId id="372" r:id="rId12"/>
    <p:sldId id="335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9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8A4F"/>
    <a:srgbClr val="FFFF99"/>
    <a:srgbClr val="FFC000"/>
    <a:srgbClr val="F5F4CC"/>
    <a:srgbClr val="FFFFCC"/>
    <a:srgbClr val="FFFF66"/>
    <a:srgbClr val="DDB54D"/>
    <a:srgbClr val="E0DE88"/>
    <a:srgbClr val="B23849"/>
    <a:srgbClr val="5C5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5" autoAdjust="0"/>
    <p:restoredTop sz="94599"/>
  </p:normalViewPr>
  <p:slideViewPr>
    <p:cSldViewPr snapToGrid="0" showGuides="1">
      <p:cViewPr varScale="1">
        <p:scale>
          <a:sx n="98" d="100"/>
          <a:sy n="98" d="100"/>
        </p:scale>
        <p:origin x="-346" y="-77"/>
      </p:cViewPr>
      <p:guideLst>
        <p:guide orient="horz" pos="219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CD510-BA35-4723-BBA3-616C445B4278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542A2-E9D4-4205-BFBA-BFA8FFE1F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236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542A2-E9D4-4205-BFBA-BFA8FFE1FF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964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542A2-E9D4-4205-BFBA-BFA8FFE1FF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277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542A2-E9D4-4205-BFBA-BFA8FFE1FF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713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542A2-E9D4-4205-BFBA-BFA8FFE1FF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487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E1D63-D534-4D37-AD00-6653B0F040A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306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542A2-E9D4-4205-BFBA-BFA8FFE1FF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315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542A2-E9D4-4205-BFBA-BFA8FFE1FF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315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542A2-E9D4-4205-BFBA-BFA8FFE1FF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315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542A2-E9D4-4205-BFBA-BFA8FFE1FF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747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215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1085850" y="1847850"/>
            <a:ext cx="2419350" cy="2457450"/>
          </a:xfrm>
          <a:custGeom>
            <a:avLst/>
            <a:gdLst>
              <a:gd name="connsiteX0" fmla="*/ 0 w 2419350"/>
              <a:gd name="connsiteY0" fmla="*/ 0 h 2457450"/>
              <a:gd name="connsiteX1" fmla="*/ 2419350 w 2419350"/>
              <a:gd name="connsiteY1" fmla="*/ 0 h 2457450"/>
              <a:gd name="connsiteX2" fmla="*/ 2419350 w 2419350"/>
              <a:gd name="connsiteY2" fmla="*/ 2457450 h 2457450"/>
              <a:gd name="connsiteX3" fmla="*/ 0 w 2419350"/>
              <a:gd name="connsiteY3" fmla="*/ 2457450 h 245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9350" h="2457450">
                <a:moveTo>
                  <a:pt x="0" y="0"/>
                </a:moveTo>
                <a:lnTo>
                  <a:pt x="2419350" y="0"/>
                </a:lnTo>
                <a:lnTo>
                  <a:pt x="2419350" y="2457450"/>
                </a:lnTo>
                <a:lnTo>
                  <a:pt x="0" y="24574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3632200" y="1847850"/>
            <a:ext cx="2419350" cy="2457450"/>
          </a:xfrm>
          <a:custGeom>
            <a:avLst/>
            <a:gdLst>
              <a:gd name="connsiteX0" fmla="*/ 0 w 2419350"/>
              <a:gd name="connsiteY0" fmla="*/ 0 h 2457450"/>
              <a:gd name="connsiteX1" fmla="*/ 2419350 w 2419350"/>
              <a:gd name="connsiteY1" fmla="*/ 0 h 2457450"/>
              <a:gd name="connsiteX2" fmla="*/ 2419350 w 2419350"/>
              <a:gd name="connsiteY2" fmla="*/ 2457450 h 2457450"/>
              <a:gd name="connsiteX3" fmla="*/ 0 w 2419350"/>
              <a:gd name="connsiteY3" fmla="*/ 2457450 h 245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9350" h="2457450">
                <a:moveTo>
                  <a:pt x="0" y="0"/>
                </a:moveTo>
                <a:lnTo>
                  <a:pt x="2419350" y="0"/>
                </a:lnTo>
                <a:lnTo>
                  <a:pt x="2419350" y="2457450"/>
                </a:lnTo>
                <a:lnTo>
                  <a:pt x="0" y="24574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6178550" y="1847850"/>
            <a:ext cx="2419350" cy="2457450"/>
          </a:xfrm>
          <a:custGeom>
            <a:avLst/>
            <a:gdLst>
              <a:gd name="connsiteX0" fmla="*/ 0 w 2419350"/>
              <a:gd name="connsiteY0" fmla="*/ 0 h 2457450"/>
              <a:gd name="connsiteX1" fmla="*/ 2419350 w 2419350"/>
              <a:gd name="connsiteY1" fmla="*/ 0 h 2457450"/>
              <a:gd name="connsiteX2" fmla="*/ 2419350 w 2419350"/>
              <a:gd name="connsiteY2" fmla="*/ 2457450 h 2457450"/>
              <a:gd name="connsiteX3" fmla="*/ 0 w 2419350"/>
              <a:gd name="connsiteY3" fmla="*/ 2457450 h 245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9350" h="2457450">
                <a:moveTo>
                  <a:pt x="0" y="0"/>
                </a:moveTo>
                <a:lnTo>
                  <a:pt x="2419350" y="0"/>
                </a:lnTo>
                <a:lnTo>
                  <a:pt x="2419350" y="2457450"/>
                </a:lnTo>
                <a:lnTo>
                  <a:pt x="0" y="24574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8724900" y="1847850"/>
            <a:ext cx="2419350" cy="2457450"/>
          </a:xfrm>
          <a:custGeom>
            <a:avLst/>
            <a:gdLst>
              <a:gd name="connsiteX0" fmla="*/ 0 w 2419350"/>
              <a:gd name="connsiteY0" fmla="*/ 0 h 2457450"/>
              <a:gd name="connsiteX1" fmla="*/ 2419350 w 2419350"/>
              <a:gd name="connsiteY1" fmla="*/ 0 h 2457450"/>
              <a:gd name="connsiteX2" fmla="*/ 2419350 w 2419350"/>
              <a:gd name="connsiteY2" fmla="*/ 2457450 h 2457450"/>
              <a:gd name="connsiteX3" fmla="*/ 0 w 2419350"/>
              <a:gd name="connsiteY3" fmla="*/ 2457450 h 245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9350" h="2457450">
                <a:moveTo>
                  <a:pt x="0" y="0"/>
                </a:moveTo>
                <a:lnTo>
                  <a:pt x="2419350" y="0"/>
                </a:lnTo>
                <a:lnTo>
                  <a:pt x="2419350" y="2457450"/>
                </a:lnTo>
                <a:lnTo>
                  <a:pt x="0" y="24574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片占位符 19"/>
          <p:cNvSpPr>
            <a:spLocks noGrp="1"/>
          </p:cNvSpPr>
          <p:nvPr>
            <p:ph type="pic" sz="quarter" idx="13"/>
          </p:nvPr>
        </p:nvSpPr>
        <p:spPr>
          <a:xfrm>
            <a:off x="1085850" y="3889376"/>
            <a:ext cx="3179128" cy="1901825"/>
          </a:xfrm>
          <a:custGeom>
            <a:avLst/>
            <a:gdLst>
              <a:gd name="connsiteX0" fmla="*/ 0 w 3179128"/>
              <a:gd name="connsiteY0" fmla="*/ 0 h 1901825"/>
              <a:gd name="connsiteX1" fmla="*/ 3179128 w 3179128"/>
              <a:gd name="connsiteY1" fmla="*/ 0 h 1901825"/>
              <a:gd name="connsiteX2" fmla="*/ 3179128 w 3179128"/>
              <a:gd name="connsiteY2" fmla="*/ 1901825 h 1901825"/>
              <a:gd name="connsiteX3" fmla="*/ 0 w 3179128"/>
              <a:gd name="connsiteY3" fmla="*/ 1901825 h 190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9128" h="1901825">
                <a:moveTo>
                  <a:pt x="0" y="0"/>
                </a:moveTo>
                <a:lnTo>
                  <a:pt x="3179128" y="0"/>
                </a:lnTo>
                <a:lnTo>
                  <a:pt x="3179128" y="1901825"/>
                </a:lnTo>
                <a:lnTo>
                  <a:pt x="0" y="19018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4"/>
          </p:nvPr>
        </p:nvSpPr>
        <p:spPr>
          <a:xfrm>
            <a:off x="4515961" y="3889376"/>
            <a:ext cx="3179128" cy="1901825"/>
          </a:xfrm>
          <a:custGeom>
            <a:avLst/>
            <a:gdLst>
              <a:gd name="connsiteX0" fmla="*/ 0 w 3179128"/>
              <a:gd name="connsiteY0" fmla="*/ 0 h 1901825"/>
              <a:gd name="connsiteX1" fmla="*/ 3179128 w 3179128"/>
              <a:gd name="connsiteY1" fmla="*/ 0 h 1901825"/>
              <a:gd name="connsiteX2" fmla="*/ 3179128 w 3179128"/>
              <a:gd name="connsiteY2" fmla="*/ 1901825 h 1901825"/>
              <a:gd name="connsiteX3" fmla="*/ 0 w 3179128"/>
              <a:gd name="connsiteY3" fmla="*/ 1901825 h 190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9128" h="1901825">
                <a:moveTo>
                  <a:pt x="0" y="0"/>
                </a:moveTo>
                <a:lnTo>
                  <a:pt x="3179128" y="0"/>
                </a:lnTo>
                <a:lnTo>
                  <a:pt x="3179128" y="1901825"/>
                </a:lnTo>
                <a:lnTo>
                  <a:pt x="0" y="19018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图片占位符 21"/>
          <p:cNvSpPr>
            <a:spLocks noGrp="1"/>
          </p:cNvSpPr>
          <p:nvPr>
            <p:ph type="pic" sz="quarter" idx="15"/>
          </p:nvPr>
        </p:nvSpPr>
        <p:spPr>
          <a:xfrm>
            <a:off x="7946073" y="3889376"/>
            <a:ext cx="3179128" cy="1901825"/>
          </a:xfrm>
          <a:custGeom>
            <a:avLst/>
            <a:gdLst>
              <a:gd name="connsiteX0" fmla="*/ 0 w 3179128"/>
              <a:gd name="connsiteY0" fmla="*/ 0 h 1901825"/>
              <a:gd name="connsiteX1" fmla="*/ 3179128 w 3179128"/>
              <a:gd name="connsiteY1" fmla="*/ 0 h 1901825"/>
              <a:gd name="connsiteX2" fmla="*/ 3179128 w 3179128"/>
              <a:gd name="connsiteY2" fmla="*/ 1901825 h 1901825"/>
              <a:gd name="connsiteX3" fmla="*/ 0 w 3179128"/>
              <a:gd name="connsiteY3" fmla="*/ 1901825 h 190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9128" h="1901825">
                <a:moveTo>
                  <a:pt x="0" y="0"/>
                </a:moveTo>
                <a:lnTo>
                  <a:pt x="3179128" y="0"/>
                </a:lnTo>
                <a:lnTo>
                  <a:pt x="3179128" y="1901825"/>
                </a:lnTo>
                <a:lnTo>
                  <a:pt x="0" y="19018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0"/>
          </p:nvPr>
        </p:nvSpPr>
        <p:spPr>
          <a:xfrm>
            <a:off x="1085850" y="1695451"/>
            <a:ext cx="3179128" cy="1901825"/>
          </a:xfrm>
          <a:custGeom>
            <a:avLst/>
            <a:gdLst>
              <a:gd name="connsiteX0" fmla="*/ 0 w 3179128"/>
              <a:gd name="connsiteY0" fmla="*/ 0 h 1901825"/>
              <a:gd name="connsiteX1" fmla="*/ 3179128 w 3179128"/>
              <a:gd name="connsiteY1" fmla="*/ 0 h 1901825"/>
              <a:gd name="connsiteX2" fmla="*/ 3179128 w 3179128"/>
              <a:gd name="connsiteY2" fmla="*/ 1901825 h 1901825"/>
              <a:gd name="connsiteX3" fmla="*/ 0 w 3179128"/>
              <a:gd name="connsiteY3" fmla="*/ 1901825 h 190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9128" h="1901825">
                <a:moveTo>
                  <a:pt x="0" y="0"/>
                </a:moveTo>
                <a:lnTo>
                  <a:pt x="3179128" y="0"/>
                </a:lnTo>
                <a:lnTo>
                  <a:pt x="3179128" y="1901825"/>
                </a:lnTo>
                <a:lnTo>
                  <a:pt x="0" y="19018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1"/>
          </p:nvPr>
        </p:nvSpPr>
        <p:spPr>
          <a:xfrm>
            <a:off x="4515961" y="1695451"/>
            <a:ext cx="3179128" cy="1901825"/>
          </a:xfrm>
          <a:custGeom>
            <a:avLst/>
            <a:gdLst>
              <a:gd name="connsiteX0" fmla="*/ 0 w 3179128"/>
              <a:gd name="connsiteY0" fmla="*/ 0 h 1901825"/>
              <a:gd name="connsiteX1" fmla="*/ 3179128 w 3179128"/>
              <a:gd name="connsiteY1" fmla="*/ 0 h 1901825"/>
              <a:gd name="connsiteX2" fmla="*/ 3179128 w 3179128"/>
              <a:gd name="connsiteY2" fmla="*/ 1901825 h 1901825"/>
              <a:gd name="connsiteX3" fmla="*/ 0 w 3179128"/>
              <a:gd name="connsiteY3" fmla="*/ 1901825 h 190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9128" h="1901825">
                <a:moveTo>
                  <a:pt x="0" y="0"/>
                </a:moveTo>
                <a:lnTo>
                  <a:pt x="3179128" y="0"/>
                </a:lnTo>
                <a:lnTo>
                  <a:pt x="3179128" y="1901825"/>
                </a:lnTo>
                <a:lnTo>
                  <a:pt x="0" y="19018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2"/>
          </p:nvPr>
        </p:nvSpPr>
        <p:spPr>
          <a:xfrm>
            <a:off x="7946073" y="1695451"/>
            <a:ext cx="3179128" cy="1901825"/>
          </a:xfrm>
          <a:custGeom>
            <a:avLst/>
            <a:gdLst>
              <a:gd name="connsiteX0" fmla="*/ 0 w 3179128"/>
              <a:gd name="connsiteY0" fmla="*/ 0 h 1901825"/>
              <a:gd name="connsiteX1" fmla="*/ 3179128 w 3179128"/>
              <a:gd name="connsiteY1" fmla="*/ 0 h 1901825"/>
              <a:gd name="connsiteX2" fmla="*/ 3179128 w 3179128"/>
              <a:gd name="connsiteY2" fmla="*/ 1901825 h 1901825"/>
              <a:gd name="connsiteX3" fmla="*/ 0 w 3179128"/>
              <a:gd name="connsiteY3" fmla="*/ 1901825 h 190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9128" h="1901825">
                <a:moveTo>
                  <a:pt x="0" y="0"/>
                </a:moveTo>
                <a:lnTo>
                  <a:pt x="3179128" y="0"/>
                </a:lnTo>
                <a:lnTo>
                  <a:pt x="3179128" y="1901825"/>
                </a:lnTo>
                <a:lnTo>
                  <a:pt x="0" y="19018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266826" y="2130879"/>
            <a:ext cx="4645789" cy="2228850"/>
          </a:xfrm>
          <a:custGeom>
            <a:avLst/>
            <a:gdLst>
              <a:gd name="connsiteX0" fmla="*/ 0 w 4645789"/>
              <a:gd name="connsiteY0" fmla="*/ 0 h 2228850"/>
              <a:gd name="connsiteX1" fmla="*/ 4645789 w 4645789"/>
              <a:gd name="connsiteY1" fmla="*/ 0 h 2228850"/>
              <a:gd name="connsiteX2" fmla="*/ 4645789 w 4645789"/>
              <a:gd name="connsiteY2" fmla="*/ 2228850 h 2228850"/>
              <a:gd name="connsiteX3" fmla="*/ 0 w 4645789"/>
              <a:gd name="connsiteY3" fmla="*/ 2228850 h 222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5789" h="2228850">
                <a:moveTo>
                  <a:pt x="0" y="0"/>
                </a:moveTo>
                <a:lnTo>
                  <a:pt x="4645789" y="0"/>
                </a:lnTo>
                <a:lnTo>
                  <a:pt x="4645789" y="2228850"/>
                </a:lnTo>
                <a:lnTo>
                  <a:pt x="0" y="22288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6279387" y="2130879"/>
            <a:ext cx="4645789" cy="2228850"/>
          </a:xfrm>
          <a:custGeom>
            <a:avLst/>
            <a:gdLst>
              <a:gd name="connsiteX0" fmla="*/ 0 w 4645789"/>
              <a:gd name="connsiteY0" fmla="*/ 0 h 2228850"/>
              <a:gd name="connsiteX1" fmla="*/ 4645789 w 4645789"/>
              <a:gd name="connsiteY1" fmla="*/ 0 h 2228850"/>
              <a:gd name="connsiteX2" fmla="*/ 4645789 w 4645789"/>
              <a:gd name="connsiteY2" fmla="*/ 2228850 h 2228850"/>
              <a:gd name="connsiteX3" fmla="*/ 0 w 4645789"/>
              <a:gd name="connsiteY3" fmla="*/ 2228850 h 222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5789" h="2228850">
                <a:moveTo>
                  <a:pt x="0" y="0"/>
                </a:moveTo>
                <a:lnTo>
                  <a:pt x="4645789" y="0"/>
                </a:lnTo>
                <a:lnTo>
                  <a:pt x="4645789" y="2228850"/>
                </a:lnTo>
                <a:lnTo>
                  <a:pt x="0" y="22288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4768021" y="1745705"/>
            <a:ext cx="2676104" cy="2676106"/>
          </a:xfrm>
          <a:custGeom>
            <a:avLst/>
            <a:gdLst>
              <a:gd name="connsiteX0" fmla="*/ 1338052 w 2676104"/>
              <a:gd name="connsiteY0" fmla="*/ 0 h 2676106"/>
              <a:gd name="connsiteX1" fmla="*/ 2676104 w 2676104"/>
              <a:gd name="connsiteY1" fmla="*/ 1338053 h 2676106"/>
              <a:gd name="connsiteX2" fmla="*/ 1338052 w 2676104"/>
              <a:gd name="connsiteY2" fmla="*/ 2676106 h 2676106"/>
              <a:gd name="connsiteX3" fmla="*/ 0 w 2676104"/>
              <a:gd name="connsiteY3" fmla="*/ 1338053 h 2676106"/>
              <a:gd name="connsiteX4" fmla="*/ 1338052 w 2676104"/>
              <a:gd name="connsiteY4" fmla="*/ 0 h 2676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6104" h="2676106">
                <a:moveTo>
                  <a:pt x="1338052" y="0"/>
                </a:moveTo>
                <a:cubicBezTo>
                  <a:pt x="2077038" y="0"/>
                  <a:pt x="2676104" y="599067"/>
                  <a:pt x="2676104" y="1338053"/>
                </a:cubicBezTo>
                <a:cubicBezTo>
                  <a:pt x="2676104" y="2077039"/>
                  <a:pt x="2077038" y="2676106"/>
                  <a:pt x="1338052" y="2676106"/>
                </a:cubicBezTo>
                <a:cubicBezTo>
                  <a:pt x="599066" y="2676106"/>
                  <a:pt x="0" y="2077039"/>
                  <a:pt x="0" y="1338053"/>
                </a:cubicBezTo>
                <a:cubicBezTo>
                  <a:pt x="0" y="599067"/>
                  <a:pt x="599066" y="0"/>
                  <a:pt x="1338052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kumimoji="0" lang="zh-CN" altLang="en-US" sz="1600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6B2D-4E46-425F-83D6-AACDF2CB790B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1CDD-DB91-49EF-AE13-B83FF7D6F6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8002" y="1178428"/>
            <a:ext cx="11157817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600" indent="0">
              <a:buNone/>
              <a:defRPr sz="1600"/>
            </a:lvl2pPr>
            <a:lvl3pPr marL="1218565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6730" indent="0">
              <a:buNone/>
              <a:defRPr sz="1200"/>
            </a:lvl6pPr>
            <a:lvl7pPr marL="3656330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08002" y="455086"/>
            <a:ext cx="11157817" cy="66051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359588" y="3784491"/>
            <a:ext cx="483241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075948" y="2356207"/>
            <a:ext cx="3201590" cy="2533883"/>
            <a:chOff x="5114876" y="1483426"/>
            <a:chExt cx="3201590" cy="2533883"/>
          </a:xfrm>
        </p:grpSpPr>
        <p:sp>
          <p:nvSpPr>
            <p:cNvPr id="2" name="矩形 1"/>
            <p:cNvSpPr/>
            <p:nvPr/>
          </p:nvSpPr>
          <p:spPr>
            <a:xfrm rot="1800000">
              <a:off x="5876237" y="2067367"/>
              <a:ext cx="2440229" cy="194994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82000">
                  <a:srgbClr val="F8F8F8">
                    <a:alpha val="0"/>
                  </a:srgb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5114876" y="1483426"/>
              <a:ext cx="1964001" cy="196400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DDB5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5" r="57493"/>
          <a:stretch>
            <a:fillRect/>
          </a:stretch>
        </p:blipFill>
        <p:spPr>
          <a:xfrm>
            <a:off x="2139519" y="2451834"/>
            <a:ext cx="1722268" cy="177460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21" r="7352"/>
          <a:stretch>
            <a:fillRect/>
          </a:stretch>
        </p:blipFill>
        <p:spPr>
          <a:xfrm>
            <a:off x="10666176" y="3649890"/>
            <a:ext cx="1371945" cy="10020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477288" y="2789911"/>
            <a:ext cx="6188888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4400" dirty="0" smtClean="0">
                <a:solidFill>
                  <a:srgbClr val="5C5C5B"/>
                </a:solidFill>
                <a:latin typeface="+mj-ea"/>
              </a:rPr>
              <a:t>框架架构部</a:t>
            </a:r>
            <a:endParaRPr lang="zh-CN" altLang="en-US" sz="4400" dirty="0">
              <a:solidFill>
                <a:srgbClr val="5C5C5B"/>
              </a:solidFill>
              <a:latin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75264" y="3603416"/>
            <a:ext cx="4332884" cy="3877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C5C5B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2019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C5C5B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年</a:t>
            </a:r>
            <a:r>
              <a:rPr lang="en-US" altLang="zh-CN" sz="1600" dirty="0" smtClean="0">
                <a:solidFill>
                  <a:srgbClr val="5C5C5B"/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02</a:t>
            </a:r>
            <a:r>
              <a:rPr lang="zh-CN" altLang="en-US" sz="1600" dirty="0" smtClean="0">
                <a:solidFill>
                  <a:srgbClr val="5C5C5B"/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月</a:t>
            </a:r>
            <a:r>
              <a:rPr lang="en-US" altLang="zh-CN" sz="1600" dirty="0" smtClean="0">
                <a:solidFill>
                  <a:srgbClr val="5C5C5B"/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14</a:t>
            </a:r>
            <a:r>
              <a:rPr lang="zh-CN" altLang="en-US" sz="1600" dirty="0" smtClean="0">
                <a:solidFill>
                  <a:srgbClr val="5C5C5B"/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日</a:t>
            </a:r>
            <a:r>
              <a:rPr lang="zh-CN" altLang="en-US" sz="1600" dirty="0">
                <a:solidFill>
                  <a:srgbClr val="5C5C5B"/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汇报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C5C5B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602480" y="2324491"/>
            <a:ext cx="2148524" cy="1700438"/>
            <a:chOff x="2075947" y="2471621"/>
            <a:chExt cx="3201591" cy="2533883"/>
          </a:xfrm>
        </p:grpSpPr>
        <p:grpSp>
          <p:nvGrpSpPr>
            <p:cNvPr id="2" name="组合 1"/>
            <p:cNvGrpSpPr/>
            <p:nvPr/>
          </p:nvGrpSpPr>
          <p:grpSpPr>
            <a:xfrm>
              <a:off x="2075948" y="2471621"/>
              <a:ext cx="3201590" cy="2533883"/>
              <a:chOff x="5114876" y="1483426"/>
              <a:chExt cx="3201590" cy="2533883"/>
            </a:xfrm>
          </p:grpSpPr>
          <p:sp>
            <p:nvSpPr>
              <p:cNvPr id="3" name="矩形 2"/>
              <p:cNvSpPr/>
              <p:nvPr/>
            </p:nvSpPr>
            <p:spPr>
              <a:xfrm rot="1800000">
                <a:off x="5876237" y="2067367"/>
                <a:ext cx="2440229" cy="1949942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82000">
                    <a:srgbClr val="F8F8F8">
                      <a:alpha val="0"/>
                    </a:srgbClr>
                  </a:gs>
                </a:gsLst>
                <a:lin ang="6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5114876" y="1483426"/>
                <a:ext cx="1964001" cy="1964002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DDB5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2075947" y="2850439"/>
              <a:ext cx="1964001" cy="113271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u="none" strike="noStrike" kern="1200" cap="none" spc="0" normalizeH="0" baseline="0" noProof="0" dirty="0" smtClean="0">
                  <a:ln>
                    <a:noFill/>
                  </a:ln>
                  <a:solidFill>
                    <a:srgbClr val="DDB54D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  <a:cs typeface="+mn-cs"/>
                </a:rPr>
                <a:t>02</a:t>
              </a:r>
              <a:endParaRPr kumimoji="0" lang="en-US" altLang="zh-CN" sz="4000" b="1" u="none" strike="noStrike" kern="1200" cap="none" spc="0" normalizeH="0" baseline="0" noProof="0" dirty="0">
                <a:ln>
                  <a:noFill/>
                </a:ln>
                <a:solidFill>
                  <a:srgbClr val="DDB54D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2602481" y="3884613"/>
            <a:ext cx="9589519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171836" y="2592705"/>
            <a:ext cx="565368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 smtClean="0">
                <a:solidFill>
                  <a:srgbClr val="5C5C5B"/>
                </a:solidFill>
                <a:latin typeface="+mj-ea"/>
                <a:ea typeface="+mj-ea"/>
              </a:rPr>
              <a:t>下周</a:t>
            </a:r>
            <a:r>
              <a:rPr lang="zh-CN" altLang="en-US" sz="4000" dirty="0">
                <a:solidFill>
                  <a:srgbClr val="5C5C5B"/>
                </a:solidFill>
                <a:latin typeface="+mj-ea"/>
                <a:ea typeface="+mj-ea"/>
              </a:rPr>
              <a:t>计划</a:t>
            </a:r>
            <a:endParaRPr kumimoji="0" lang="zh-CN" alt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5C5C5B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840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34518" y="332313"/>
            <a:ext cx="940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595757"/>
                </a:solidFill>
                <a:latin typeface="微软雅黑" panose="020B0503020204020204" charset="-122"/>
                <a:ea typeface="微软雅黑" panose="020B0503020204020204" charset="-122"/>
              </a:rPr>
              <a:t>下周</a:t>
            </a:r>
            <a:r>
              <a:rPr lang="zh-CN" altLang="en-US" sz="2400" dirty="0">
                <a:solidFill>
                  <a:srgbClr val="595757"/>
                </a:solidFill>
                <a:latin typeface="微软雅黑" panose="020B0503020204020204" charset="-122"/>
                <a:ea typeface="微软雅黑" panose="020B0503020204020204" charset="-122"/>
              </a:rPr>
              <a:t>计划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6432" r="57304" b="1289"/>
          <a:stretch/>
        </p:blipFill>
        <p:spPr>
          <a:xfrm>
            <a:off x="494324" y="291557"/>
            <a:ext cx="537607" cy="5444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4324" y="1040310"/>
            <a:ext cx="11250001" cy="562718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、完成人民信用报告的开发工作</a:t>
            </a:r>
            <a:endParaRPr lang="en-US" altLang="zh-CN" sz="2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、完成大数据实时数仓二期数据抽取的开发工作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 Dashboard 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80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5601560" y="3784491"/>
            <a:ext cx="659044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522100" y="3496575"/>
            <a:ext cx="4332884" cy="3621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5C5C5B"/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谢谢观看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C5C5B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075948" y="2356207"/>
            <a:ext cx="3201590" cy="2533883"/>
            <a:chOff x="5114876" y="1483426"/>
            <a:chExt cx="3201590" cy="2533883"/>
          </a:xfrm>
        </p:grpSpPr>
        <p:sp>
          <p:nvSpPr>
            <p:cNvPr id="21" name="矩形 20"/>
            <p:cNvSpPr/>
            <p:nvPr/>
          </p:nvSpPr>
          <p:spPr>
            <a:xfrm rot="1800000">
              <a:off x="5876237" y="2067367"/>
              <a:ext cx="2440229" cy="194994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82000">
                  <a:srgbClr val="F8F8F8">
                    <a:alpha val="0"/>
                  </a:srgb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114876" y="1483426"/>
              <a:ext cx="1964001" cy="196400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DDB5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5" r="57493"/>
          <a:stretch>
            <a:fillRect/>
          </a:stretch>
        </p:blipFill>
        <p:spPr>
          <a:xfrm>
            <a:off x="2139519" y="2451834"/>
            <a:ext cx="1722268" cy="1774604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21" r="7352"/>
          <a:stretch>
            <a:fillRect/>
          </a:stretch>
        </p:blipFill>
        <p:spPr>
          <a:xfrm>
            <a:off x="10666176" y="3649890"/>
            <a:ext cx="1371945" cy="100200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4477288" y="2718256"/>
            <a:ext cx="5653684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en-US" altLang="zh-CN" sz="4400" dirty="0">
                <a:solidFill>
                  <a:srgbClr val="5C5C5B"/>
                </a:solidFill>
                <a:latin typeface="+mj-ea"/>
                <a:ea typeface="+mj-ea"/>
              </a:rPr>
              <a:t>THANKS!</a:t>
            </a:r>
            <a:endParaRPr lang="zh-CN" altLang="en-US" sz="4400" dirty="0">
              <a:solidFill>
                <a:srgbClr val="5C5C5B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00000">
            <a:off x="8381767" y="3316819"/>
            <a:ext cx="2440229" cy="1949942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2000">
                <a:srgbClr val="F8F8F8">
                  <a:alpha val="0"/>
                </a:srgb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2" name="直接连接符 1"/>
          <p:cNvCxnSpPr/>
          <p:nvPr/>
        </p:nvCxnSpPr>
        <p:spPr>
          <a:xfrm rot="5400000">
            <a:off x="6952344" y="1611087"/>
            <a:ext cx="3222171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7620406" y="2732878"/>
            <a:ext cx="1964001" cy="1964002"/>
          </a:xfrm>
          <a:prstGeom prst="ellipse">
            <a:avLst/>
          </a:prstGeom>
          <a:solidFill>
            <a:schemeClr val="bg1"/>
          </a:solidFill>
          <a:ln w="57150">
            <a:solidFill>
              <a:srgbClr val="DDB5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20405" y="3024036"/>
            <a:ext cx="1964001" cy="69929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noProof="0" dirty="0">
                <a:solidFill>
                  <a:srgbClr val="DDB54D"/>
                </a:solidFill>
                <a:latin typeface="Century Gothic" panose="020B0502020202020204" pitchFamily="34" charset="0"/>
                <a:ea typeface="微软雅黑"/>
              </a:rPr>
              <a:t>目录</a:t>
            </a:r>
            <a:endParaRPr kumimoji="0" lang="en-US" altLang="zh-CN" sz="3600" b="0" u="none" strike="noStrike" kern="1200" cap="none" spc="0" normalizeH="0" baseline="0" noProof="0" dirty="0">
              <a:ln>
                <a:noFill/>
              </a:ln>
              <a:solidFill>
                <a:srgbClr val="DDB54D"/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20405" y="3709657"/>
            <a:ext cx="1964001" cy="493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noProof="0" dirty="0" smtClean="0">
                <a:solidFill>
                  <a:srgbClr val="DDB54D"/>
                </a:solidFill>
                <a:latin typeface="Century Gothic" panose="020B0502020202020204" pitchFamily="34" charset="0"/>
                <a:ea typeface="微软雅黑"/>
              </a:rPr>
              <a:t>CONTENT</a:t>
            </a:r>
            <a:endParaRPr kumimoji="0" lang="en-US" altLang="zh-CN" sz="2400" b="0" u="none" strike="noStrike" kern="1200" cap="none" spc="0" normalizeH="0" baseline="0" noProof="0" dirty="0">
              <a:ln>
                <a:noFill/>
              </a:ln>
              <a:solidFill>
                <a:srgbClr val="DDB54D"/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172219" y="2601871"/>
            <a:ext cx="1004266" cy="844330"/>
            <a:chOff x="6191037" y="861181"/>
            <a:chExt cx="4641136" cy="3902006"/>
          </a:xfrm>
        </p:grpSpPr>
        <p:sp>
          <p:nvSpPr>
            <p:cNvPr id="9" name="矩形 8"/>
            <p:cNvSpPr/>
            <p:nvPr/>
          </p:nvSpPr>
          <p:spPr>
            <a:xfrm rot="1800000">
              <a:off x="7430050" y="1670286"/>
              <a:ext cx="3402123" cy="309290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82000">
                  <a:srgbClr val="F8F8F8">
                    <a:alpha val="0"/>
                  </a:srgb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191037" y="861181"/>
              <a:ext cx="3115200" cy="3115201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rgbClr val="DDB5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u="none" strike="noStrike" kern="1200" cap="none" spc="0" normalizeH="0" baseline="0" noProof="0" dirty="0" smtClean="0">
                  <a:ln>
                    <a:noFill/>
                  </a:ln>
                  <a:solidFill>
                    <a:srgbClr val="DDB54D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</a:rPr>
                <a:t>1</a:t>
              </a:r>
              <a:endParaRPr kumimoji="0" lang="zh-CN" alt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DDB54D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3033490" y="276189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dirty="0" smtClean="0">
                <a:solidFill>
                  <a:srgbClr val="5C5C5B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截止至本周项目情况</a:t>
            </a:r>
            <a:endParaRPr lang="zh-CN" altLang="en-US" sz="2400" dirty="0">
              <a:solidFill>
                <a:srgbClr val="5C5C5B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172219" y="3661708"/>
            <a:ext cx="1004266" cy="844330"/>
            <a:chOff x="6191037" y="861181"/>
            <a:chExt cx="4641136" cy="3902006"/>
          </a:xfrm>
        </p:grpSpPr>
        <p:sp>
          <p:nvSpPr>
            <p:cNvPr id="35" name="矩形 34"/>
            <p:cNvSpPr/>
            <p:nvPr/>
          </p:nvSpPr>
          <p:spPr>
            <a:xfrm rot="1800000">
              <a:off x="7430050" y="1670286"/>
              <a:ext cx="3402123" cy="309290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82000">
                  <a:srgbClr val="F8F8F8">
                    <a:alpha val="0"/>
                  </a:srgb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6191037" y="861181"/>
              <a:ext cx="3115200" cy="3115201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rgbClr val="DDB5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u="none" strike="noStrike" kern="1200" cap="none" spc="0" normalizeH="0" baseline="0" noProof="0" dirty="0" smtClean="0">
                  <a:ln>
                    <a:noFill/>
                  </a:ln>
                  <a:solidFill>
                    <a:srgbClr val="DDB54D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</a:rPr>
                <a:t>2</a:t>
              </a:r>
              <a:endParaRPr kumimoji="0" lang="zh-CN" alt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DDB54D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3033490" y="382172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dirty="0" smtClean="0">
                <a:solidFill>
                  <a:srgbClr val="5C5C5B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下周工作计划</a:t>
            </a:r>
            <a:endParaRPr lang="zh-CN" altLang="en-US" sz="2400" dirty="0">
              <a:solidFill>
                <a:srgbClr val="5C5C5B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172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602481" y="2278744"/>
            <a:ext cx="2148524" cy="1700438"/>
            <a:chOff x="2075947" y="2471621"/>
            <a:chExt cx="3201591" cy="2533883"/>
          </a:xfrm>
        </p:grpSpPr>
        <p:grpSp>
          <p:nvGrpSpPr>
            <p:cNvPr id="2" name="组合 1"/>
            <p:cNvGrpSpPr/>
            <p:nvPr/>
          </p:nvGrpSpPr>
          <p:grpSpPr>
            <a:xfrm>
              <a:off x="2075948" y="2471621"/>
              <a:ext cx="3201590" cy="2533883"/>
              <a:chOff x="5114876" y="1483426"/>
              <a:chExt cx="3201590" cy="2533883"/>
            </a:xfrm>
          </p:grpSpPr>
          <p:sp>
            <p:nvSpPr>
              <p:cNvPr id="3" name="矩形 2"/>
              <p:cNvSpPr/>
              <p:nvPr/>
            </p:nvSpPr>
            <p:spPr>
              <a:xfrm rot="1800000">
                <a:off x="5876237" y="2067367"/>
                <a:ext cx="2440229" cy="1949942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82000">
                    <a:srgbClr val="F8F8F8">
                      <a:alpha val="0"/>
                    </a:srgbClr>
                  </a:gs>
                </a:gsLst>
                <a:lin ang="6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5114876" y="1483426"/>
                <a:ext cx="1964001" cy="1964002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DDB5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2075947" y="2850439"/>
              <a:ext cx="1964001" cy="113271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u="none" strike="noStrike" kern="1200" cap="none" spc="0" normalizeH="0" baseline="0" noProof="0" dirty="0" smtClean="0">
                  <a:ln>
                    <a:noFill/>
                  </a:ln>
                  <a:solidFill>
                    <a:srgbClr val="DDB54D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  <a:cs typeface="+mn-cs"/>
                </a:rPr>
                <a:t>01</a:t>
              </a:r>
              <a:endParaRPr kumimoji="0" lang="en-US" altLang="zh-CN" sz="4000" b="1" u="none" strike="noStrike" kern="1200" cap="none" spc="0" normalizeH="0" baseline="0" noProof="0" dirty="0">
                <a:ln>
                  <a:noFill/>
                </a:ln>
                <a:solidFill>
                  <a:srgbClr val="DDB54D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2602481" y="3884613"/>
            <a:ext cx="9589519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171836" y="2592705"/>
            <a:ext cx="565368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dirty="0">
                <a:solidFill>
                  <a:srgbClr val="5C5C5B"/>
                </a:solidFill>
                <a:latin typeface="+mj-ea"/>
                <a:cs typeface="经典综艺体简" panose="02010609000101010101" pitchFamily="49" charset="-122"/>
              </a:rPr>
              <a:t>截止至本周项目情况</a:t>
            </a:r>
          </a:p>
        </p:txBody>
      </p:sp>
    </p:spTree>
    <p:extLst>
      <p:ext uri="{BB962C8B-B14F-4D97-AF65-F5344CB8AC3E}">
        <p14:creationId xmlns:p14="http://schemas.microsoft.com/office/powerpoint/2010/main" val="144774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 26"/>
          <p:cNvGrpSpPr/>
          <p:nvPr/>
        </p:nvGrpSpPr>
        <p:grpSpPr>
          <a:xfrm>
            <a:off x="4079618" y="2023717"/>
            <a:ext cx="3657220" cy="3430190"/>
            <a:chOff x="3667183" y="2024586"/>
            <a:chExt cx="4474280" cy="4196529"/>
          </a:xfrm>
        </p:grpSpPr>
        <p:sp>
          <p:nvSpPr>
            <p:cNvPr id="5" name="六边形 4">
              <a:extLst>
                <a:ext uri="{FF2B5EF4-FFF2-40B4-BE49-F238E27FC236}">
                  <a16:creationId xmlns:a16="http://schemas.microsoft.com/office/drawing/2014/main" xmlns="" id="{56DB647F-5745-4531-883F-9AD6A6BC4B99}"/>
                </a:ext>
              </a:extLst>
            </p:cNvPr>
            <p:cNvSpPr/>
            <p:nvPr/>
          </p:nvSpPr>
          <p:spPr>
            <a:xfrm rot="16200000">
              <a:off x="4328765" y="2136050"/>
              <a:ext cx="1576234" cy="1434131"/>
            </a:xfrm>
            <a:prstGeom prst="hexagon">
              <a:avLst/>
            </a:prstGeom>
            <a:solidFill>
              <a:srgbClr val="E0DE88"/>
            </a:solidFill>
            <a:ln w="158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>
                <a:solidFill>
                  <a:schemeClr val="bg1"/>
                </a:solidFill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DBACD028-EDD0-4CC0-925A-22B4E6A93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4010" y="2562407"/>
              <a:ext cx="603448" cy="603448"/>
            </a:xfrm>
            <a:prstGeom prst="rect">
              <a:avLst/>
            </a:prstGeom>
          </p:spPr>
        </p:pic>
        <p:sp>
          <p:nvSpPr>
            <p:cNvPr id="7" name="六边形 6">
              <a:extLst>
                <a:ext uri="{FF2B5EF4-FFF2-40B4-BE49-F238E27FC236}">
                  <a16:creationId xmlns:a16="http://schemas.microsoft.com/office/drawing/2014/main" xmlns="" id="{2F2CCC6D-B77E-47ED-8BA1-5C05EA9B0481}"/>
                </a:ext>
              </a:extLst>
            </p:cNvPr>
            <p:cNvSpPr/>
            <p:nvPr/>
          </p:nvSpPr>
          <p:spPr>
            <a:xfrm rot="16200000">
              <a:off x="3596131" y="3425992"/>
              <a:ext cx="1576235" cy="1434131"/>
            </a:xfrm>
            <a:prstGeom prst="hexagon">
              <a:avLst/>
            </a:prstGeom>
            <a:solidFill>
              <a:srgbClr val="FFC000"/>
            </a:solidFill>
            <a:ln w="158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>
                <a:solidFill>
                  <a:schemeClr val="bg1"/>
                </a:solidFill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xmlns="" id="{8FBFC881-C88B-4F8A-AF64-CEF5EB081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9896" y="3831184"/>
              <a:ext cx="603448" cy="603448"/>
            </a:xfrm>
            <a:prstGeom prst="rect">
              <a:avLst/>
            </a:prstGeom>
          </p:spPr>
        </p:pic>
        <p:sp>
          <p:nvSpPr>
            <p:cNvPr id="9" name="六边形 8">
              <a:extLst>
                <a:ext uri="{FF2B5EF4-FFF2-40B4-BE49-F238E27FC236}">
                  <a16:creationId xmlns:a16="http://schemas.microsoft.com/office/drawing/2014/main" xmlns="" id="{9DF45BE1-2397-407D-AED5-4ED7B488DF5D}"/>
                </a:ext>
              </a:extLst>
            </p:cNvPr>
            <p:cNvSpPr/>
            <p:nvPr/>
          </p:nvSpPr>
          <p:spPr>
            <a:xfrm rot="16200000">
              <a:off x="4328765" y="4715933"/>
              <a:ext cx="1576233" cy="1434131"/>
            </a:xfrm>
            <a:prstGeom prst="hexagon">
              <a:avLst/>
            </a:prstGeom>
            <a:solidFill>
              <a:srgbClr val="DDB54D"/>
            </a:solidFill>
            <a:ln w="158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>
                <a:solidFill>
                  <a:schemeClr val="bg1"/>
                </a:solidFill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xmlns="" id="{222FE210-DB35-483A-AE5B-1038779EB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4010" y="5142290"/>
              <a:ext cx="603448" cy="603448"/>
            </a:xfrm>
            <a:prstGeom prst="rect">
              <a:avLst/>
            </a:prstGeom>
          </p:spPr>
        </p:pic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xmlns="" id="{DACA8FF8-6322-447F-BA01-FD408B26413C}"/>
                </a:ext>
              </a:extLst>
            </p:cNvPr>
            <p:cNvSpPr/>
            <p:nvPr/>
          </p:nvSpPr>
          <p:spPr>
            <a:xfrm rot="16200000">
              <a:off x="5928070" y="4650346"/>
              <a:ext cx="1576231" cy="1434131"/>
            </a:xfrm>
            <a:prstGeom prst="hexagon">
              <a:avLst/>
            </a:prstGeom>
            <a:solidFill>
              <a:srgbClr val="E0DE88"/>
            </a:solidFill>
            <a:ln w="158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>
                <a:solidFill>
                  <a:schemeClr val="bg1"/>
                </a:solidFill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xmlns="" id="{DFE8C7A5-0E06-4692-8C81-B7AF5E643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3314" y="5070787"/>
              <a:ext cx="603448" cy="645712"/>
            </a:xfrm>
            <a:prstGeom prst="rect">
              <a:avLst/>
            </a:prstGeom>
          </p:spPr>
        </p:pic>
        <p:sp>
          <p:nvSpPr>
            <p:cNvPr id="13" name="六边形 12">
              <a:extLst>
                <a:ext uri="{FF2B5EF4-FFF2-40B4-BE49-F238E27FC236}">
                  <a16:creationId xmlns:a16="http://schemas.microsoft.com/office/drawing/2014/main" xmlns="" id="{7717D8AB-F44E-4307-A3B5-B55D115EA7CF}"/>
                </a:ext>
              </a:extLst>
            </p:cNvPr>
            <p:cNvSpPr/>
            <p:nvPr/>
          </p:nvSpPr>
          <p:spPr>
            <a:xfrm rot="16200000">
              <a:off x="6636281" y="3371091"/>
              <a:ext cx="1576233" cy="1434131"/>
            </a:xfrm>
            <a:prstGeom prst="hexagon">
              <a:avLst/>
            </a:prstGeom>
            <a:solidFill>
              <a:srgbClr val="FFC000"/>
            </a:solidFill>
            <a:ln w="158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>
                <a:solidFill>
                  <a:schemeClr val="bg1"/>
                </a:solidFill>
              </a:endParaRP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xmlns="" id="{D2A8FFD8-445A-4792-96AC-1C7DF62D4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2772" y="3962537"/>
              <a:ext cx="631387" cy="350770"/>
            </a:xfrm>
            <a:prstGeom prst="rect">
              <a:avLst/>
            </a:prstGeom>
            <a:noFill/>
          </p:spPr>
        </p:pic>
        <p:sp>
          <p:nvSpPr>
            <p:cNvPr id="15" name="六边形 14">
              <a:extLst>
                <a:ext uri="{FF2B5EF4-FFF2-40B4-BE49-F238E27FC236}">
                  <a16:creationId xmlns:a16="http://schemas.microsoft.com/office/drawing/2014/main" xmlns="" id="{BA5E9FA8-0491-437D-899D-9C4C632B991D}"/>
                </a:ext>
              </a:extLst>
            </p:cNvPr>
            <p:cNvSpPr/>
            <p:nvPr/>
          </p:nvSpPr>
          <p:spPr>
            <a:xfrm rot="16200000">
              <a:off x="5901460" y="2095637"/>
              <a:ext cx="1576233" cy="1434131"/>
            </a:xfrm>
            <a:prstGeom prst="hexagon">
              <a:avLst/>
            </a:prstGeom>
            <a:solidFill>
              <a:srgbClr val="DDB54D"/>
            </a:solidFill>
            <a:ln w="158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>
                <a:solidFill>
                  <a:schemeClr val="bg1"/>
                </a:solidFill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xmlns="" id="{60F16387-9FDD-4A5B-B06A-51A2DC764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8631" y="2400233"/>
              <a:ext cx="877402" cy="877402"/>
            </a:xfrm>
            <a:prstGeom prst="rect">
              <a:avLst/>
            </a:prstGeom>
          </p:spPr>
        </p:pic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BC0C6A98-D7B4-44B0-8C68-CEE6FEB7C4D8}"/>
              </a:ext>
            </a:extLst>
          </p:cNvPr>
          <p:cNvSpPr/>
          <p:nvPr/>
        </p:nvSpPr>
        <p:spPr>
          <a:xfrm>
            <a:off x="1426659" y="2868769"/>
            <a:ext cx="2730107" cy="702720"/>
          </a:xfrm>
          <a:prstGeom prst="rect">
            <a:avLst/>
          </a:prstGeom>
        </p:spPr>
        <p:txBody>
          <a:bodyPr wrap="square" lIns="162524" tIns="81262" rIns="162524" bIns="81262">
            <a:spAutoFit/>
          </a:bodyPr>
          <a:lstStyle/>
          <a:p>
            <a:pPr algn="just" defTabSz="1625180" fontAlgn="base">
              <a:lnSpc>
                <a:spcPts val="2134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为提供人民信用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提供用户信用报告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634CF281-2A3C-40B6-BA2F-70403574E10F}"/>
              </a:ext>
            </a:extLst>
          </p:cNvPr>
          <p:cNvSpPr/>
          <p:nvPr/>
        </p:nvSpPr>
        <p:spPr>
          <a:xfrm>
            <a:off x="1412594" y="2353457"/>
            <a:ext cx="2253459" cy="433416"/>
          </a:xfrm>
          <a:prstGeom prst="rect">
            <a:avLst/>
          </a:prstGeom>
        </p:spPr>
        <p:txBody>
          <a:bodyPr wrap="square" lIns="162524" tIns="81262" rIns="162524" bIns="81262">
            <a:spAutoFit/>
          </a:bodyPr>
          <a:lstStyle/>
          <a:p>
            <a:pPr algn="just" defTabSz="1625180" fontAlgn="base">
              <a:lnSpc>
                <a:spcPts val="2134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人民信用报告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78175" y="344743"/>
            <a:ext cx="97896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595757"/>
                </a:solidFill>
                <a:latin typeface="微软雅黑" panose="020B0503020204020204" charset="-122"/>
                <a:ea typeface="微软雅黑" panose="020B0503020204020204" charset="-122"/>
              </a:rPr>
              <a:t>框架架构部本周工作总览</a:t>
            </a:r>
            <a:endParaRPr lang="zh-CN" altLang="en-US" sz="2400" dirty="0">
              <a:solidFill>
                <a:srgbClr val="59575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6432" r="57304" b="1289"/>
          <a:stretch/>
        </p:blipFill>
        <p:spPr>
          <a:xfrm>
            <a:off x="494324" y="291557"/>
            <a:ext cx="537607" cy="544459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BC0C6A98-D7B4-44B0-8C68-CEE6FEB7C4D8}"/>
              </a:ext>
            </a:extLst>
          </p:cNvPr>
          <p:cNvSpPr/>
          <p:nvPr/>
        </p:nvSpPr>
        <p:spPr>
          <a:xfrm>
            <a:off x="1426659" y="4284622"/>
            <a:ext cx="2730107" cy="702720"/>
          </a:xfrm>
          <a:prstGeom prst="rect">
            <a:avLst/>
          </a:prstGeom>
        </p:spPr>
        <p:txBody>
          <a:bodyPr wrap="square" lIns="162524" tIns="81262" rIns="162524" bIns="81262">
            <a:spAutoFit/>
          </a:bodyPr>
          <a:lstStyle/>
          <a:p>
            <a:pPr algn="just" defTabSz="1625180" fontAlgn="base">
              <a:lnSpc>
                <a:spcPts val="2134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重构数据抽取框架，提供数据抽取管理功能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634CF281-2A3C-40B6-BA2F-70403574E10F}"/>
              </a:ext>
            </a:extLst>
          </p:cNvPr>
          <p:cNvSpPr/>
          <p:nvPr/>
        </p:nvSpPr>
        <p:spPr>
          <a:xfrm>
            <a:off x="1327509" y="3769310"/>
            <a:ext cx="2253459" cy="433416"/>
          </a:xfrm>
          <a:prstGeom prst="rect">
            <a:avLst/>
          </a:prstGeom>
        </p:spPr>
        <p:txBody>
          <a:bodyPr wrap="square" lIns="162524" tIns="81262" rIns="162524" bIns="81262">
            <a:spAutoFit/>
          </a:bodyPr>
          <a:lstStyle/>
          <a:p>
            <a:pPr algn="just" defTabSz="1625180" fontAlgn="base">
              <a:lnSpc>
                <a:spcPts val="2134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大数据实时数仓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634CF281-2A3C-40B6-BA2F-70403574E10F}"/>
              </a:ext>
            </a:extLst>
          </p:cNvPr>
          <p:cNvSpPr/>
          <p:nvPr/>
        </p:nvSpPr>
        <p:spPr>
          <a:xfrm>
            <a:off x="8337756" y="2094113"/>
            <a:ext cx="2920543" cy="702720"/>
          </a:xfrm>
          <a:prstGeom prst="rect">
            <a:avLst/>
          </a:prstGeom>
        </p:spPr>
        <p:txBody>
          <a:bodyPr wrap="square" lIns="162524" tIns="81262" rIns="162524" bIns="81262">
            <a:spAutoFit/>
          </a:bodyPr>
          <a:lstStyle/>
          <a:p>
            <a:pPr lvl="0" algn="just" defTabSz="1625180" fontAlgn="base">
              <a:lnSpc>
                <a:spcPts val="2134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用户中心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 defTabSz="1625180" fontAlgn="base">
              <a:lnSpc>
                <a:spcPts val="2134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BC0C6A98-D7B4-44B0-8C68-CEE6FEB7C4D8}"/>
              </a:ext>
            </a:extLst>
          </p:cNvPr>
          <p:cNvSpPr/>
          <p:nvPr/>
        </p:nvSpPr>
        <p:spPr>
          <a:xfrm>
            <a:off x="8337756" y="2482794"/>
            <a:ext cx="2730107" cy="594998"/>
          </a:xfrm>
          <a:prstGeom prst="rect">
            <a:avLst/>
          </a:prstGeom>
        </p:spPr>
        <p:txBody>
          <a:bodyPr wrap="square" lIns="162524" tIns="81262" rIns="162524" bIns="81262">
            <a:spAutoFit/>
          </a:bodyPr>
          <a:lstStyle/>
          <a:p>
            <a:pPr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增加微信登录和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指纹登录接口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634CF281-2A3C-40B6-BA2F-70403574E10F}"/>
              </a:ext>
            </a:extLst>
          </p:cNvPr>
          <p:cNvSpPr/>
          <p:nvPr/>
        </p:nvSpPr>
        <p:spPr>
          <a:xfrm>
            <a:off x="8337756" y="3427910"/>
            <a:ext cx="2920543" cy="433416"/>
          </a:xfrm>
          <a:prstGeom prst="rect">
            <a:avLst/>
          </a:prstGeom>
        </p:spPr>
        <p:txBody>
          <a:bodyPr wrap="square" lIns="162524" tIns="81262" rIns="162524" bIns="81262">
            <a:spAutoFit/>
          </a:bodyPr>
          <a:lstStyle/>
          <a:p>
            <a:pPr lvl="0" algn="just" defTabSz="1625180" fontAlgn="base">
              <a:lnSpc>
                <a:spcPts val="2134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Sentinel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改造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BC0C6A98-D7B4-44B0-8C68-CEE6FEB7C4D8}"/>
              </a:ext>
            </a:extLst>
          </p:cNvPr>
          <p:cNvSpPr/>
          <p:nvPr/>
        </p:nvSpPr>
        <p:spPr>
          <a:xfrm>
            <a:off x="8337755" y="3942850"/>
            <a:ext cx="2730107" cy="594998"/>
          </a:xfrm>
          <a:prstGeom prst="rect">
            <a:avLst/>
          </a:prstGeom>
        </p:spPr>
        <p:txBody>
          <a:bodyPr wrap="square" lIns="162524" tIns="81262" rIns="162524" bIns="81262">
            <a:spAutoFit/>
          </a:bodyPr>
          <a:lstStyle/>
          <a:p>
            <a:pPr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改造阿里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Sentinel Dashboard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634CF281-2A3C-40B6-BA2F-70403574E10F}"/>
              </a:ext>
            </a:extLst>
          </p:cNvPr>
          <p:cNvSpPr/>
          <p:nvPr/>
        </p:nvSpPr>
        <p:spPr>
          <a:xfrm>
            <a:off x="8337755" y="4744102"/>
            <a:ext cx="2920543" cy="433416"/>
          </a:xfrm>
          <a:prstGeom prst="rect">
            <a:avLst/>
          </a:prstGeom>
        </p:spPr>
        <p:txBody>
          <a:bodyPr wrap="square" lIns="162524" tIns="81262" rIns="162524" bIns="81262">
            <a:spAutoFit/>
          </a:bodyPr>
          <a:lstStyle/>
          <a:p>
            <a:pPr lvl="0" algn="just" defTabSz="1625180" fontAlgn="base">
              <a:lnSpc>
                <a:spcPts val="2134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科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DSP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指标优化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862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95605" y="274545"/>
            <a:ext cx="10914820" cy="578493"/>
            <a:chOff x="395667" y="274247"/>
            <a:chExt cx="7792692" cy="578431"/>
          </a:xfrm>
        </p:grpSpPr>
        <p:sp>
          <p:nvSpPr>
            <p:cNvPr id="37" name="TextBox 32"/>
            <p:cNvSpPr txBox="1">
              <a:spLocks noChangeArrowheads="1"/>
            </p:cNvSpPr>
            <p:nvPr/>
          </p:nvSpPr>
          <p:spPr bwMode="auto">
            <a:xfrm>
              <a:off x="395667" y="274247"/>
              <a:ext cx="603357" cy="578431"/>
            </a:xfrm>
            <a:prstGeom prst="roundRect">
              <a:avLst/>
            </a:prstGeom>
            <a:solidFill>
              <a:srgbClr val="FD6518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 smtClean="0">
                  <a:solidFill>
                    <a:schemeClr val="bg1"/>
                  </a:solidFill>
                  <a:ea typeface="微软雅黑" panose="020B0503020204020204" charset="-122"/>
                </a:rPr>
                <a:t>01</a:t>
              </a:r>
              <a:endParaRPr lang="zh-CN" altLang="en-US" sz="3200" i="1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198961" y="333296"/>
              <a:ext cx="6989398" cy="46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人民信用</a:t>
              </a:r>
              <a:r>
                <a:rPr lang="zh-CN" alt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报告</a:t>
              </a:r>
              <a:endPara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TextBox 6"/>
          <p:cNvSpPr txBox="1"/>
          <p:nvPr/>
        </p:nvSpPr>
        <p:spPr>
          <a:xfrm>
            <a:off x="479003" y="1076603"/>
            <a:ext cx="3804965" cy="12618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主要驱动者</a:t>
            </a:r>
            <a:r>
              <a:rPr lang="en-US" altLang="zh-CN" sz="1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项目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负责人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：孙留成</a:t>
            </a:r>
            <a:endParaRPr lang="en-US" altLang="zh-CN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    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技术总监：    黄杰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40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交付物实施团队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框架架构部</a:t>
            </a:r>
            <a:endParaRPr lang="zh-CN" altLang="en-US" sz="16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4355975" y="1076603"/>
            <a:ext cx="7627109" cy="12636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marL="609600" indent="-60960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17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配合团队</a:t>
            </a:r>
            <a:r>
              <a:rPr lang="zh-CN" altLang="en-US" sz="1700" b="1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1700" b="1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60960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17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风控</a:t>
            </a:r>
            <a:r>
              <a:rPr lang="zh-CN" altLang="en-US" sz="1700" b="1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团队</a:t>
            </a:r>
            <a:endParaRPr lang="zh-CN" altLang="en-US" sz="17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Content Placeholder 2"/>
          <p:cNvSpPr txBox="1"/>
          <p:nvPr/>
        </p:nvSpPr>
        <p:spPr>
          <a:xfrm>
            <a:off x="478790" y="4840650"/>
            <a:ext cx="3804920" cy="182743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项目目标：</a:t>
            </a:r>
            <a:endParaRPr kumimoji="0" lang="en-US" altLang="zh-CN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indent="-609600">
              <a:lnSpc>
                <a:spcPts val="1800"/>
              </a:lnSpc>
              <a:defRPr/>
            </a:pPr>
            <a:endParaRPr lang="en-US" altLang="zh-CN" sz="1600" dirty="0" smtClean="0"/>
          </a:p>
          <a:p>
            <a:pPr indent="-609600">
              <a:lnSpc>
                <a:spcPts val="1800"/>
              </a:lnSpc>
              <a:defRPr/>
            </a:pPr>
            <a:r>
              <a:rPr lang="zh-CN" altLang="en-US" sz="1600" dirty="0" smtClean="0"/>
              <a:t>保障人民信用报告疫情期间正常上线</a:t>
            </a:r>
            <a:endParaRPr lang="en-US" altLang="zh-CN" sz="1600" dirty="0"/>
          </a:p>
        </p:txBody>
      </p:sp>
      <p:sp>
        <p:nvSpPr>
          <p:cNvPr id="18" name="TextBox 10"/>
          <p:cNvSpPr txBox="1"/>
          <p:nvPr/>
        </p:nvSpPr>
        <p:spPr>
          <a:xfrm>
            <a:off x="4356099" y="2411053"/>
            <a:ext cx="7626985" cy="426093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详细进展</a:t>
            </a:r>
            <a:r>
              <a:rPr kumimoji="0" lang="en-US" altLang="zh-CN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项目风险</a:t>
            </a:r>
            <a:r>
              <a:rPr kumimoji="0" lang="en-US" altLang="zh-CN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defRPr/>
            </a:pPr>
            <a:endParaRPr lang="en-US" altLang="zh-CN" sz="140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进展：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、为提供人民信用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app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生成和查询用户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信用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报告，已完成接口定义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开发人民报告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代码指标接口，开发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24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个模块系统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指标，已完成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部署报告需要的规则引擎到开发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测试环境，整体进度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70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%</a:t>
            </a:r>
          </a:p>
          <a:p>
            <a:pPr>
              <a:defRPr/>
            </a:pPr>
            <a:endParaRPr lang="en-US" altLang="zh-CN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、已完成人民信用报告金融版系统设计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Content Placeholder 2"/>
          <p:cNvSpPr txBox="1"/>
          <p:nvPr/>
        </p:nvSpPr>
        <p:spPr>
          <a:xfrm>
            <a:off x="478790" y="2411053"/>
            <a:ext cx="3804920" cy="232362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</a:t>
            </a:r>
            <a:r>
              <a:rPr lang="zh-CN" altLang="en-US" sz="17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kumimoji="0" lang="zh-CN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kumimoji="0" lang="en-US" altLang="zh-CN" sz="17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indent="-609600">
              <a:lnSpc>
                <a:spcPts val="1800"/>
              </a:lnSpc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疫情期间，为提高公司工作效率，整合公司</a:t>
            </a:r>
            <a:r>
              <a:rPr lang="zh-CN" altLang="en-US" sz="15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资源，协调架构部门参与风控人民信用报告的开发工作</a:t>
            </a:r>
            <a:endParaRPr kumimoji="0" lang="en-US" altLang="zh-CN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95603" y="274545"/>
            <a:ext cx="9177885" cy="578493"/>
            <a:chOff x="395667" y="274247"/>
            <a:chExt cx="6816969" cy="578431"/>
          </a:xfrm>
        </p:grpSpPr>
        <p:sp>
          <p:nvSpPr>
            <p:cNvPr id="5" name="TextBox 32"/>
            <p:cNvSpPr txBox="1">
              <a:spLocks noChangeArrowheads="1"/>
            </p:cNvSpPr>
            <p:nvPr/>
          </p:nvSpPr>
          <p:spPr bwMode="auto">
            <a:xfrm>
              <a:off x="395667" y="274247"/>
              <a:ext cx="603357" cy="578431"/>
            </a:xfrm>
            <a:prstGeom prst="roundRect">
              <a:avLst/>
            </a:prstGeom>
            <a:solidFill>
              <a:srgbClr val="FD6518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37215" y="463228"/>
              <a:ext cx="6075421" cy="367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1625180" fontAlgn="base">
                <a:lnSpc>
                  <a:spcPts val="2134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大数据实时数</a:t>
              </a:r>
              <a:r>
                <a:rPr lang="zh-CN" alt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仓二期数据抽取模块</a:t>
              </a:r>
              <a:endPara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491603" y="2411911"/>
            <a:ext cx="3792365" cy="16570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Arial" panose="020B0604020202020204" pitchFamily="34" charset="0"/>
              <a:buNone/>
              <a:defRPr/>
            </a:pPr>
            <a:r>
              <a:rPr lang="zh-CN" altLang="en-US" sz="17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项目背景：</a:t>
            </a:r>
            <a:endParaRPr lang="en-US" altLang="zh-CN" sz="17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buFont typeface="Arial" panose="020B0604020202020204" pitchFamily="34" charset="0"/>
              <a:buNone/>
              <a:defRPr/>
            </a:pPr>
            <a:endParaRPr lang="zh-CN" altLang="en-US" sz="17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疫情期间，为提高公司工作效率，整合公司资源，协调架构部门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参与大数据部门模块的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开发工作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buNone/>
              <a:defRPr/>
            </a:pP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buNone/>
              <a:defRPr/>
            </a:pP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479003" y="1076603"/>
            <a:ext cx="3804965" cy="12618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lvl="0"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主要驱动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者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项目负责人：</a:t>
            </a:r>
            <a:r>
              <a:rPr lang="zh-CN" altLang="en-US" sz="1400" noProof="0" dirty="0" smtClean="0"/>
              <a:t>季莹皓</a:t>
            </a:r>
            <a:endParaRPr lang="en-US" altLang="zh-CN" sz="1400" dirty="0" smtClean="0"/>
          </a:p>
          <a:p>
            <a:pPr lvl="0"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交付物实施团队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框架架构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部</a:t>
            </a:r>
            <a:endParaRPr lang="zh-CN" altLang="en-US" sz="16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Content Placeholder 2"/>
          <p:cNvSpPr txBox="1"/>
          <p:nvPr/>
        </p:nvSpPr>
        <p:spPr>
          <a:xfrm>
            <a:off x="478790" y="4171950"/>
            <a:ext cx="3804920" cy="2631671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项目目标</a:t>
            </a:r>
            <a:r>
              <a:rPr kumimoji="0" lang="zh-CN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kumimoji="0" lang="en-US" altLang="zh-CN" sz="17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indent="-609600">
              <a:lnSpc>
                <a:spcPts val="1800"/>
              </a:lnSpc>
              <a:defRPr/>
            </a:pPr>
            <a:r>
              <a:rPr lang="zh-CN" altLang="en-US" sz="1400" dirty="0" smtClean="0"/>
              <a:t>保障大数据实时数仓二期功能疫情</a:t>
            </a:r>
            <a:r>
              <a:rPr lang="zh-CN" altLang="en-US" sz="1400" dirty="0"/>
              <a:t>期间正常上线</a:t>
            </a:r>
            <a:endParaRPr lang="en-US" altLang="zh-CN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355974" y="2411911"/>
            <a:ext cx="7626985" cy="439171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详细</a:t>
            </a:r>
            <a:r>
              <a:rPr kumimoji="0" lang="zh-CN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进展</a:t>
            </a:r>
            <a:r>
              <a:rPr kumimoji="0" lang="en-US" altLang="zh-CN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项目风险</a:t>
            </a:r>
            <a:r>
              <a:rPr kumimoji="0" lang="en-US" altLang="zh-CN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4355974" y="1076602"/>
            <a:ext cx="7627109" cy="126188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配合团队：</a:t>
            </a:r>
            <a:endParaRPr kumimoji="0" lang="en-US" altLang="zh-CN" sz="17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17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大数据</a:t>
            </a:r>
            <a:r>
              <a:rPr lang="zh-CN" altLang="en-US" sz="1700" b="1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团队</a:t>
            </a:r>
            <a:endParaRPr lang="zh-CN" altLang="en-US" sz="17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55974" y="2970287"/>
            <a:ext cx="71091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进展：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defRPr/>
            </a:pPr>
            <a:endParaRPr lang="en-US" altLang="zh-CN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、已完成数据抽取模块的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SpringBoot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改造工作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defRPr/>
            </a:pPr>
            <a:endParaRPr lang="en-US" altLang="zh-CN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、已完成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Maxwell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数据抽取的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进程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管理技术攻关工作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defRPr/>
            </a:pPr>
            <a:endParaRPr lang="en-US" altLang="zh-CN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、已开展数据抽取的接口设计工作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115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95603" y="260898"/>
            <a:ext cx="9261015" cy="578493"/>
            <a:chOff x="395667" y="274247"/>
            <a:chExt cx="6878715" cy="578431"/>
          </a:xfrm>
        </p:grpSpPr>
        <p:sp>
          <p:nvSpPr>
            <p:cNvPr id="5" name="TextBox 32"/>
            <p:cNvSpPr txBox="1">
              <a:spLocks noChangeArrowheads="1"/>
            </p:cNvSpPr>
            <p:nvPr/>
          </p:nvSpPr>
          <p:spPr bwMode="auto">
            <a:xfrm>
              <a:off x="395667" y="274247"/>
              <a:ext cx="603357" cy="578431"/>
            </a:xfrm>
            <a:prstGeom prst="roundRect">
              <a:avLst/>
            </a:prstGeom>
            <a:solidFill>
              <a:srgbClr val="FD6518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98961" y="333296"/>
              <a:ext cx="6075421" cy="46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95757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用户中心登录功能扩展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495369" y="2411911"/>
            <a:ext cx="3792365" cy="21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Arial" panose="020B0604020202020204" pitchFamily="34" charset="0"/>
              <a:buNone/>
              <a:defRPr/>
            </a:pPr>
            <a:r>
              <a:rPr lang="zh-CN" altLang="en-US" sz="17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项目背景：</a:t>
            </a:r>
            <a:endParaRPr lang="en-US" altLang="zh-CN" sz="17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buFont typeface="Arial" panose="020B0604020202020204" pitchFamily="34" charset="0"/>
              <a:buNone/>
              <a:defRPr/>
            </a:pPr>
            <a:endParaRPr lang="en-US" altLang="zh-CN" sz="17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buFont typeface="Arial" panose="020B0604020202020204" pitchFamily="34" charset="0"/>
              <a:buNone/>
              <a:defRPr/>
            </a:pPr>
            <a:r>
              <a:rPr lang="zh-CN" altLang="en-US" sz="17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为公司业务系统提供统一的用户注册、</a:t>
            </a:r>
            <a:endParaRPr lang="en-US" altLang="zh-CN" sz="17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buFont typeface="Arial" panose="020B0604020202020204" pitchFamily="34" charset="0"/>
              <a:buNone/>
              <a:defRPr/>
            </a:pPr>
            <a:r>
              <a:rPr lang="zh-CN" altLang="en-US" sz="17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 、鉴权服务。</a:t>
            </a:r>
            <a:endParaRPr lang="zh-CN" altLang="en-US" sz="17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479003" y="1076603"/>
            <a:ext cx="3804965" cy="12618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lvl="0"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主要驱动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者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</a:t>
            </a:r>
            <a:r>
              <a:rPr lang="zh-CN" altLang="en-US" sz="16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刘志来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</a:t>
            </a:r>
          </a:p>
          <a:p>
            <a:pPr lvl="0">
              <a:defRPr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交付物实施团队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框架架构部</a:t>
            </a:r>
          </a:p>
        </p:txBody>
      </p:sp>
      <p:sp>
        <p:nvSpPr>
          <p:cNvPr id="10" name="Content Placeholder 2"/>
          <p:cNvSpPr txBox="1"/>
          <p:nvPr/>
        </p:nvSpPr>
        <p:spPr>
          <a:xfrm>
            <a:off x="478790" y="4643621"/>
            <a:ext cx="3804920" cy="2160000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项目目标</a:t>
            </a:r>
            <a:r>
              <a:rPr kumimoji="0" lang="zh-CN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kumimoji="0" lang="en-US" altLang="zh-CN" sz="17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609600" lvl="0" indent="-60960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17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为各业务系统提供微信登陆及</a:t>
            </a:r>
            <a:r>
              <a:rPr lang="en-US" altLang="zh-CN" sz="17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7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</a:t>
            </a:r>
            <a:endParaRPr lang="en-US" altLang="zh-CN" sz="17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lvl="0" indent="-60960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17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纹</a:t>
            </a:r>
            <a:r>
              <a:rPr lang="zh-CN" altLang="en-US" sz="17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登陆接口，实现微信登陆使用</a:t>
            </a:r>
            <a:endParaRPr kumimoji="0" lang="en-US" altLang="zh-CN" sz="170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66634" y="2411911"/>
            <a:ext cx="7626985" cy="439171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详细</a:t>
            </a:r>
            <a:r>
              <a:rPr kumimoji="0" lang="zh-CN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进展</a:t>
            </a:r>
            <a:r>
              <a:rPr kumimoji="0" lang="en-US" altLang="zh-CN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项目风险</a:t>
            </a:r>
            <a:r>
              <a:rPr kumimoji="0" lang="en-US" altLang="zh-CN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4355974" y="1076603"/>
            <a:ext cx="7627109" cy="126188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配合团队：</a:t>
            </a:r>
            <a:endParaRPr kumimoji="0" lang="en-US" altLang="zh-CN" sz="17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1700" b="1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平台事业部开发团队</a:t>
            </a:r>
            <a:endParaRPr lang="zh-CN" altLang="en-US" sz="17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482581" y="2809067"/>
            <a:ext cx="73950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、已完成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指纹登录接口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、微信登录接口完成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，目前处于暂停状态，支援其他开发部门紧急需求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661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95603" y="260898"/>
            <a:ext cx="9261015" cy="578493"/>
            <a:chOff x="395667" y="274247"/>
            <a:chExt cx="6878715" cy="578431"/>
          </a:xfrm>
        </p:grpSpPr>
        <p:sp>
          <p:nvSpPr>
            <p:cNvPr id="5" name="TextBox 32"/>
            <p:cNvSpPr txBox="1">
              <a:spLocks noChangeArrowheads="1"/>
            </p:cNvSpPr>
            <p:nvPr/>
          </p:nvSpPr>
          <p:spPr bwMode="auto">
            <a:xfrm>
              <a:off x="395667" y="274247"/>
              <a:ext cx="603357" cy="578431"/>
            </a:xfrm>
            <a:prstGeom prst="roundRect">
              <a:avLst/>
            </a:prstGeom>
            <a:solidFill>
              <a:srgbClr val="FD6518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98961" y="333296"/>
              <a:ext cx="6075421" cy="461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Sentinel Dashboard </a:t>
              </a: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改造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495369" y="2411911"/>
            <a:ext cx="3792365" cy="21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Arial" panose="020B0604020202020204" pitchFamily="34" charset="0"/>
              <a:buNone/>
              <a:defRPr/>
            </a:pPr>
            <a:r>
              <a:rPr lang="zh-CN" altLang="en-US" sz="17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项目背景：</a:t>
            </a:r>
            <a:endParaRPr lang="en-US" altLang="zh-CN" sz="17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buFont typeface="Arial" panose="020B0604020202020204" pitchFamily="34" charset="0"/>
              <a:buNone/>
              <a:defRPr/>
            </a:pPr>
            <a:r>
              <a:rPr lang="en-US" altLang="zh-CN" sz="17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 </a:t>
            </a:r>
            <a:r>
              <a:rPr lang="zh-CN" altLang="en-US" sz="17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是阿里的一个开源限流框</a:t>
            </a:r>
            <a:endParaRPr lang="en-US" altLang="zh-CN" sz="17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buFont typeface="Arial" panose="020B0604020202020204" pitchFamily="34" charset="0"/>
              <a:buNone/>
              <a:defRPr/>
            </a:pPr>
            <a:r>
              <a:rPr lang="zh-CN" altLang="en-US" sz="17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架，但其</a:t>
            </a:r>
            <a:r>
              <a:rPr lang="en-US" altLang="zh-CN" sz="17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Dashboard</a:t>
            </a:r>
            <a:r>
              <a:rPr lang="zh-CN" altLang="en-US" sz="17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不支持持久化和</a:t>
            </a:r>
            <a:endParaRPr lang="en-US" altLang="zh-CN" sz="17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buFont typeface="Arial" panose="020B0604020202020204" pitchFamily="34" charset="0"/>
              <a:buNone/>
              <a:defRPr/>
            </a:pPr>
            <a:r>
              <a:rPr lang="zh-CN" altLang="en-US" sz="17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集群化，需要二次改造后才能用于公</a:t>
            </a:r>
            <a:endParaRPr lang="en-US" altLang="zh-CN" sz="17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buFont typeface="Arial" panose="020B0604020202020204" pitchFamily="34" charset="0"/>
              <a:buNone/>
              <a:defRPr/>
            </a:pPr>
            <a:r>
              <a:rPr lang="zh-CN" altLang="en-US" sz="17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司生产环境。</a:t>
            </a:r>
            <a:endParaRPr lang="zh-CN" altLang="en-US" sz="17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479003" y="1076603"/>
            <a:ext cx="3804965" cy="12618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lvl="0"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主要驱动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者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</a:t>
            </a:r>
            <a:r>
              <a:rPr lang="zh-CN" altLang="en-US" sz="16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马海云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</a:t>
            </a:r>
          </a:p>
          <a:p>
            <a:pPr lvl="0">
              <a:defRPr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交付物实施团队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框架架构部</a:t>
            </a:r>
          </a:p>
        </p:txBody>
      </p:sp>
      <p:sp>
        <p:nvSpPr>
          <p:cNvPr id="10" name="Content Placeholder 2"/>
          <p:cNvSpPr txBox="1"/>
          <p:nvPr/>
        </p:nvSpPr>
        <p:spPr>
          <a:xfrm>
            <a:off x="478790" y="4643621"/>
            <a:ext cx="3804920" cy="2160000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项目目标</a:t>
            </a:r>
            <a:r>
              <a:rPr kumimoji="0" lang="zh-CN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kumimoji="0" lang="en-US" altLang="zh-CN" sz="17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609600" lvl="0" indent="-60960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17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改造</a:t>
            </a:r>
            <a:r>
              <a:rPr lang="en-US" altLang="zh-CN" sz="17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Sentinel Dashboard</a:t>
            </a:r>
            <a:r>
              <a:rPr lang="zh-CN" altLang="en-US" sz="17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，使其能用</a:t>
            </a:r>
            <a:endParaRPr lang="en-US" altLang="zh-CN" sz="17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lvl="0" indent="-60960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17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于公司生产环境，为公共和支付等团</a:t>
            </a:r>
            <a:endParaRPr lang="en-US" altLang="zh-CN" sz="17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lvl="0" indent="-60960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17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队提供限流服务</a:t>
            </a:r>
            <a:endParaRPr kumimoji="0" lang="en-US" altLang="zh-CN" sz="170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66634" y="2411911"/>
            <a:ext cx="7626985" cy="439171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详细</a:t>
            </a:r>
            <a:r>
              <a:rPr kumimoji="0" lang="zh-CN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进展</a:t>
            </a:r>
            <a:r>
              <a:rPr kumimoji="0" lang="en-US" altLang="zh-CN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项目风险</a:t>
            </a:r>
            <a:r>
              <a:rPr kumimoji="0" lang="en-US" altLang="zh-CN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4355974" y="1076603"/>
            <a:ext cx="7627109" cy="126188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配合团队：</a:t>
            </a:r>
            <a:endParaRPr kumimoji="0" lang="en-US" altLang="zh-CN" sz="17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</a:t>
            </a:r>
            <a:endParaRPr kumimoji="0" lang="en-US" altLang="zh-CN" sz="17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482581" y="2809067"/>
            <a:ext cx="73950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、已完成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指纹登录接口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、微信登录接口完成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en-US" sz="1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，目前处于暂停状态，支援其他开发部门紧急需求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356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95603" y="260898"/>
            <a:ext cx="9261015" cy="578493"/>
            <a:chOff x="395667" y="274247"/>
            <a:chExt cx="6878715" cy="578431"/>
          </a:xfrm>
        </p:grpSpPr>
        <p:sp>
          <p:nvSpPr>
            <p:cNvPr id="5" name="TextBox 32"/>
            <p:cNvSpPr txBox="1">
              <a:spLocks noChangeArrowheads="1"/>
            </p:cNvSpPr>
            <p:nvPr/>
          </p:nvSpPr>
          <p:spPr bwMode="auto">
            <a:xfrm>
              <a:off x="395667" y="274247"/>
              <a:ext cx="603357" cy="578431"/>
            </a:xfrm>
            <a:prstGeom prst="roundRect">
              <a:avLst/>
            </a:prstGeom>
            <a:solidFill>
              <a:srgbClr val="FD6518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+mn-cs"/>
                </a:rPr>
                <a:t>05</a:t>
              </a:r>
              <a:endParaRPr kumimoji="0" lang="zh-CN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98961" y="333296"/>
              <a:ext cx="6075421" cy="46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科赋</a:t>
              </a:r>
              <a:r>
                <a:rPr lang="en-US" altLang="zh-C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DSP</a:t>
              </a: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指标</a:t>
              </a:r>
              <a:r>
                <a:rPr lang="zh-CN" alt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优化</a:t>
              </a:r>
              <a:endPara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495369" y="2411911"/>
            <a:ext cx="3792365" cy="21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Arial" panose="020B0604020202020204" pitchFamily="34" charset="0"/>
              <a:buNone/>
              <a:defRPr/>
            </a:pPr>
            <a:r>
              <a:rPr lang="zh-CN" altLang="en-US" sz="17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项目背景：</a:t>
            </a:r>
            <a:endParaRPr lang="en-US" altLang="zh-CN" sz="17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buFont typeface="Arial" panose="020B0604020202020204" pitchFamily="34" charset="0"/>
              <a:buNone/>
              <a:defRPr/>
            </a:pPr>
            <a:endParaRPr lang="en-US" altLang="zh-CN" sz="17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buFont typeface="Arial" panose="020B0604020202020204" pitchFamily="34" charset="0"/>
              <a:buNone/>
              <a:defRPr/>
            </a:pPr>
            <a:r>
              <a:rPr lang="en-US" altLang="zh-CN" sz="17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DSP</a:t>
            </a:r>
            <a:r>
              <a:rPr lang="zh-CN" altLang="en-US" sz="17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三方征信数据源为外部数据源，</a:t>
            </a:r>
            <a:endParaRPr lang="en-US" altLang="zh-CN" sz="17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buFont typeface="Arial" panose="020B0604020202020204" pitchFamily="34" charset="0"/>
              <a:buNone/>
              <a:defRPr/>
            </a:pPr>
            <a:r>
              <a:rPr lang="zh-CN" altLang="en-US" sz="17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受三方业务和网络原因，会导致征信</a:t>
            </a:r>
            <a:endParaRPr lang="en-US" altLang="zh-CN" sz="17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buFont typeface="Arial" panose="020B0604020202020204" pitchFamily="34" charset="0"/>
              <a:buNone/>
              <a:defRPr/>
            </a:pPr>
            <a:r>
              <a:rPr lang="zh-CN" altLang="en-US" sz="17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源不可用，需要进行监控和优化</a:t>
            </a:r>
            <a:endParaRPr lang="zh-CN" altLang="en-US" sz="17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479003" y="1076603"/>
            <a:ext cx="3804965" cy="12618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lvl="0"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主要驱动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者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王晓翔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</a:t>
            </a:r>
          </a:p>
          <a:p>
            <a:pPr lvl="0">
              <a:defRPr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交付物实施团队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框架架构部</a:t>
            </a:r>
          </a:p>
        </p:txBody>
      </p:sp>
      <p:sp>
        <p:nvSpPr>
          <p:cNvPr id="10" name="Content Placeholder 2"/>
          <p:cNvSpPr txBox="1"/>
          <p:nvPr/>
        </p:nvSpPr>
        <p:spPr>
          <a:xfrm>
            <a:off x="478790" y="4643621"/>
            <a:ext cx="3804920" cy="2160000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项目目标</a:t>
            </a:r>
            <a:r>
              <a:rPr kumimoji="0" lang="zh-CN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kumimoji="0" lang="en-US" altLang="zh-CN" sz="17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609600" lvl="0" indent="-60960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17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7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DSP</a:t>
            </a:r>
            <a:r>
              <a:rPr lang="zh-CN" altLang="en-US" sz="17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指标加入监控并优化性能</a:t>
            </a:r>
            <a:endParaRPr kumimoji="0" lang="en-US" altLang="zh-CN" sz="170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66634" y="2411911"/>
            <a:ext cx="7626985" cy="439171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详细</a:t>
            </a:r>
            <a:r>
              <a:rPr kumimoji="0" lang="zh-CN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进展</a:t>
            </a:r>
            <a:r>
              <a:rPr kumimoji="0" lang="en-US" altLang="zh-CN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项目风险</a:t>
            </a:r>
            <a:r>
              <a:rPr kumimoji="0" lang="en-US" altLang="zh-CN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4355974" y="1076603"/>
            <a:ext cx="7627109" cy="126188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配合团队：</a:t>
            </a:r>
            <a:endParaRPr kumimoji="0" lang="en-US" altLang="zh-CN" sz="17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17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科赋</a:t>
            </a:r>
            <a:r>
              <a:rPr lang="zh-CN" altLang="en-US" sz="1700" b="1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团队</a:t>
            </a:r>
            <a:endParaRPr lang="zh-CN" altLang="en-US" sz="17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482581" y="2809067"/>
            <a:ext cx="73950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、已完成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</a:p>
          <a:p>
            <a:pPr lvl="0">
              <a:defRPr/>
            </a:pP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、目前处于暂停状态，支援其他开发部门紧急需求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281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自定义 8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F213B"/>
      </a:accent1>
      <a:accent2>
        <a:srgbClr val="FFFFFF"/>
      </a:accent2>
      <a:accent3>
        <a:srgbClr val="DF213B"/>
      </a:accent3>
      <a:accent4>
        <a:srgbClr val="FFFFFF"/>
      </a:accent4>
      <a:accent5>
        <a:srgbClr val="DF213B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4520</TotalTime>
  <Words>719</Words>
  <Application>Microsoft Office PowerPoint</Application>
  <PresentationFormat>自定义</PresentationFormat>
  <Paragraphs>219</Paragraphs>
  <Slides>12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包图主题2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逆流的小鱼</dc:creator>
  <cp:lastModifiedBy>cc陈超</cp:lastModifiedBy>
  <cp:revision>548</cp:revision>
  <dcterms:created xsi:type="dcterms:W3CDTF">2017-08-15T09:17:00Z</dcterms:created>
  <dcterms:modified xsi:type="dcterms:W3CDTF">2020-02-14T15:15:27Z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