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2" r:id="rId7"/>
    <p:sldId id="277" r:id="rId8"/>
    <p:sldId id="261" r:id="rId9"/>
    <p:sldId id="262" r:id="rId10"/>
    <p:sldId id="270" r:id="rId11"/>
    <p:sldId id="271" r:id="rId12"/>
    <p:sldId id="273" r:id="rId13"/>
    <p:sldId id="274" r:id="rId14"/>
    <p:sldId id="275" r:id="rId15"/>
    <p:sldId id="276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8" r:id="rId24"/>
    <p:sldId id="279" r:id="rId25"/>
    <p:sldId id="281" r:id="rId26"/>
    <p:sldId id="282" r:id="rId27"/>
    <p:sldId id="280" r:id="rId28"/>
    <p:sldId id="28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4F02C-1C1E-4258-8AB2-12AB4133F0BB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75BE-1CEC-4499-9C5A-576CFE17F4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11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7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18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46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84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3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744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09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35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19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4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1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01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60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5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09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28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1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314E5D-6E98-405B-9E9F-81C4CFE4C040}" type="datetimeFigureOut">
              <a:rPr lang="zh-TW" altLang="en-US" smtClean="0"/>
              <a:t>2022/6/6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DC5583-D971-4F2D-B795-C64200E2E6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951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iwaniot.com.tw/wp-content/uploads/2016/06/61TqdKQlFWL._SL1000_-600x450.jpg" TargetMode="External"/><Relationship Id="rId2" Type="http://schemas.openxmlformats.org/officeDocument/2006/relationships/hyperlink" Target="httpswww.wikitechy.comfinal-year-projectdotnetmotor-control-robots-with-voltage-regulatorarduino-feat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en/software" TargetMode="External"/><Relationship Id="rId5" Type="http://schemas.openxmlformats.org/officeDocument/2006/relationships/hyperlink" Target="https://cf.shopee.tw/file/5ec71766a094e30074de9dc36a3f768f" TargetMode="External"/><Relationship Id="rId4" Type="http://schemas.openxmlformats.org/officeDocument/2006/relationships/hyperlink" Target="https://cf.shopee.tw/file/be6c6e9a9950178aa1116655278d66d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arduino.cc/reference/en/libraries/ledcontro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n/thread-17909-1-1.html" TargetMode="External"/><Relationship Id="rId3" Type="http://schemas.openxmlformats.org/officeDocument/2006/relationships/hyperlink" Target="https://openlabtaipei.hackpad.tw/8X8-LED-MAX7219-zmhqrqDFdR4" TargetMode="External"/><Relationship Id="rId7" Type="http://schemas.openxmlformats.org/officeDocument/2006/relationships/hyperlink" Target="https://docs.arduino.cc/built-in-examples/display/RowColumnScanning" TargetMode="External"/><Relationship Id="rId2" Type="http://schemas.openxmlformats.org/officeDocument/2006/relationships/hyperlink" Target="http://nelijs.blogspot.com/2015/08/blog-po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ck.tw/blog/arduino-88-led-matrix-max7219/" TargetMode="External"/><Relationship Id="rId5" Type="http://schemas.openxmlformats.org/officeDocument/2006/relationships/hyperlink" Target="https://www.geek-workshop.com/thread-25062-1-1.html" TargetMode="External"/><Relationship Id="rId4" Type="http://schemas.openxmlformats.org/officeDocument/2006/relationships/hyperlink" Target="https://read01.com/yz307B.html#.Yp3X69ZBy3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2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107986" y="646084"/>
            <a:ext cx="7585788" cy="12456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第</a:t>
            </a:r>
            <a:r>
              <a:rPr lang="en-US" altLang="zh-TW" dirty="0">
                <a:solidFill>
                  <a:schemeClr val="bg1"/>
                </a:solidFill>
              </a:rPr>
              <a:t>14</a:t>
            </a:r>
            <a:r>
              <a:rPr lang="zh-TW" altLang="en-US" dirty="0">
                <a:solidFill>
                  <a:schemeClr val="bg1"/>
                </a:solidFill>
              </a:rPr>
              <a:t>組 專題報告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主題 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 貪吃蛇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799634" y="4765431"/>
            <a:ext cx="5087567" cy="2162909"/>
          </a:xfrm>
        </p:spPr>
        <p:txBody>
          <a:bodyPr>
            <a:normAutofit fontScale="92500"/>
          </a:bodyPr>
          <a:lstStyle/>
          <a:p>
            <a:pPr algn="l"/>
            <a:r>
              <a:rPr lang="zh-TW" altLang="en-US" sz="3600" dirty="0">
                <a:solidFill>
                  <a:schemeClr val="bg1"/>
                </a:solidFill>
              </a:rPr>
              <a:t>組員</a:t>
            </a:r>
            <a:r>
              <a:rPr lang="en-US" altLang="zh-TW" sz="3600" dirty="0">
                <a:solidFill>
                  <a:schemeClr val="bg1"/>
                </a:solidFill>
              </a:rPr>
              <a:t>:</a:t>
            </a:r>
            <a:r>
              <a:rPr lang="zh-TW" altLang="en-US" sz="3600" dirty="0">
                <a:solidFill>
                  <a:schemeClr val="bg1"/>
                </a:solidFill>
              </a:rPr>
              <a:t> 電子一孝</a:t>
            </a:r>
            <a:r>
              <a:rPr lang="en-US" altLang="zh-TW" sz="3600" dirty="0">
                <a:solidFill>
                  <a:schemeClr val="bg1"/>
                </a:solidFill>
              </a:rPr>
              <a:t>2</a:t>
            </a:r>
            <a:r>
              <a:rPr lang="zh-TW" altLang="en-US" sz="3600" dirty="0">
                <a:solidFill>
                  <a:schemeClr val="bg1"/>
                </a:solidFill>
              </a:rPr>
              <a:t>號王宥翔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l"/>
            <a:r>
              <a:rPr lang="zh-TW" altLang="en-US" sz="3600" dirty="0">
                <a:solidFill>
                  <a:schemeClr val="bg1"/>
                </a:solidFill>
              </a:rPr>
              <a:t>           電子一孝</a:t>
            </a:r>
            <a:r>
              <a:rPr lang="en-US" altLang="zh-TW" sz="3600" dirty="0">
                <a:solidFill>
                  <a:schemeClr val="bg1"/>
                </a:solidFill>
              </a:rPr>
              <a:t>5</a:t>
            </a:r>
            <a:r>
              <a:rPr lang="zh-TW" altLang="en-US" sz="3600" dirty="0">
                <a:solidFill>
                  <a:schemeClr val="bg1"/>
                </a:solidFill>
              </a:rPr>
              <a:t>號李其睿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l"/>
            <a:r>
              <a:rPr lang="zh-TW" altLang="en-US" sz="3600" dirty="0">
                <a:solidFill>
                  <a:schemeClr val="bg1"/>
                </a:solidFill>
              </a:rPr>
              <a:t>           電子一孝</a:t>
            </a:r>
            <a:r>
              <a:rPr lang="en-US" altLang="zh-TW" sz="3600" dirty="0">
                <a:solidFill>
                  <a:schemeClr val="bg1"/>
                </a:solidFill>
              </a:rPr>
              <a:t>16</a:t>
            </a:r>
            <a:r>
              <a:rPr lang="zh-TW" altLang="en-US" sz="3600" dirty="0">
                <a:solidFill>
                  <a:schemeClr val="bg1"/>
                </a:solidFill>
              </a:rPr>
              <a:t>號陳廷睿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l"/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3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27000" r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8DE5F5D-2FF6-55DF-36C7-B788EA6A20AA}"/>
              </a:ext>
            </a:extLst>
          </p:cNvPr>
          <p:cNvSpPr txBox="1"/>
          <p:nvPr/>
        </p:nvSpPr>
        <p:spPr>
          <a:xfrm>
            <a:off x="296692" y="131323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研究結果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A82BB2-BE82-CD18-2766-C725A62BD83C}"/>
              </a:ext>
            </a:extLst>
          </p:cNvPr>
          <p:cNvSpPr txBox="1"/>
          <p:nvPr/>
        </p:nvSpPr>
        <p:spPr>
          <a:xfrm>
            <a:off x="1134532" y="2241109"/>
            <a:ext cx="5000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遊戲開始後，根據程式的運行會隨機產生一格食物，使用者須操縱貪吃蛇方向吃到食物，令身體變長得到分數</a:t>
            </a:r>
          </a:p>
        </p:txBody>
      </p:sp>
    </p:spTree>
    <p:extLst>
      <p:ext uri="{BB962C8B-B14F-4D97-AF65-F5344CB8AC3E}">
        <p14:creationId xmlns:p14="http://schemas.microsoft.com/office/powerpoint/2010/main" val="243332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B1349B4-9F87-69E9-590C-897BA72F49D5}"/>
              </a:ext>
            </a:extLst>
          </p:cNvPr>
          <p:cNvSpPr txBox="1"/>
          <p:nvPr/>
        </p:nvSpPr>
        <p:spPr>
          <a:xfrm>
            <a:off x="296692" y="131323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研究結果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69FB99-DA2B-73BF-7734-60562A4CFED5}"/>
              </a:ext>
            </a:extLst>
          </p:cNvPr>
          <p:cNvSpPr txBox="1"/>
          <p:nvPr/>
        </p:nvSpPr>
        <p:spPr>
          <a:xfrm>
            <a:off x="1134532" y="2241109"/>
            <a:ext cx="500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遊戲失敗的判定是貪吃蛇撞到身體，之後會有跑馬燈消除整個</a:t>
            </a:r>
            <a:r>
              <a:rPr lang="en-US" altLang="zh-TW" sz="3600" dirty="0">
                <a:solidFill>
                  <a:schemeClr val="bg1"/>
                </a:solidFill>
              </a:rPr>
              <a:t>L</a:t>
            </a:r>
            <a:r>
              <a:rPr lang="zh-TW" altLang="en-US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>
                <a:solidFill>
                  <a:schemeClr val="bg1"/>
                </a:solidFill>
              </a:rPr>
              <a:t>E</a:t>
            </a:r>
            <a:r>
              <a:rPr lang="zh-TW" altLang="en-US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>
                <a:solidFill>
                  <a:schemeClr val="bg1"/>
                </a:solidFill>
              </a:rPr>
              <a:t>D</a:t>
            </a:r>
            <a:r>
              <a:rPr lang="zh-TW" altLang="en-US" sz="3600" dirty="0">
                <a:solidFill>
                  <a:schemeClr val="bg1"/>
                </a:solidFill>
              </a:rPr>
              <a:t>矩陣，然後矩陣會顯示出使用者的得分</a:t>
            </a:r>
            <a:endParaRPr lang="en-US" altLang="zh-TW" sz="3600" dirty="0">
              <a:solidFill>
                <a:schemeClr val="bg1"/>
              </a:solidFill>
            </a:endParaRPr>
          </a:p>
          <a:p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3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D8B929-1195-A300-A4AE-150ED4BA5426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研究困境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B1704ED-60C9-23B1-A9EB-71C50163382E}"/>
              </a:ext>
            </a:extLst>
          </p:cNvPr>
          <p:cNvSpPr txBox="1"/>
          <p:nvPr/>
        </p:nvSpPr>
        <p:spPr>
          <a:xfrm>
            <a:off x="147335" y="1997838"/>
            <a:ext cx="7672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1.</a:t>
            </a:r>
            <a:r>
              <a:rPr lang="zh-TW" altLang="en-US" sz="3600" dirty="0">
                <a:solidFill>
                  <a:schemeClr val="bg1"/>
                </a:solidFill>
              </a:rPr>
              <a:t>原先一開始要使用的開發版為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   </a:t>
            </a:r>
            <a:r>
              <a:rPr lang="en-US" altLang="zh-TW" sz="3600" dirty="0" err="1">
                <a:solidFill>
                  <a:schemeClr val="bg1"/>
                </a:solidFill>
              </a:rPr>
              <a:t>Blune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Bleetle</a:t>
            </a:r>
            <a:r>
              <a:rPr lang="en-US" altLang="zh-TW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 err="1">
                <a:solidFill>
                  <a:schemeClr val="bg1"/>
                </a:solidFill>
              </a:rPr>
              <a:t>Bleetle</a:t>
            </a:r>
            <a:r>
              <a:rPr lang="en-US" altLang="zh-TW" sz="3600" dirty="0">
                <a:solidFill>
                  <a:schemeClr val="bg1"/>
                </a:solidFill>
              </a:rPr>
              <a:t> BLE</a:t>
            </a:r>
            <a:r>
              <a:rPr lang="zh-TW" altLang="en-US" sz="3600" dirty="0">
                <a:solidFill>
                  <a:schemeClr val="bg1"/>
                </a:solidFill>
              </a:rPr>
              <a:t>控制器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，但訂購了許久並未送達，只好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    改變原先計畫把開發版換成了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熟悉的</a:t>
            </a:r>
            <a:r>
              <a:rPr lang="en-US" altLang="zh-TW" sz="3600" dirty="0">
                <a:solidFill>
                  <a:schemeClr val="bg1"/>
                </a:solidFill>
              </a:rPr>
              <a:t>Arduino Uno R3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9A5008-B35F-EC5F-F375-1FE7F723B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718" y="160506"/>
            <a:ext cx="2709154" cy="270915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183F86E-E376-D82C-94D2-67BF1032D52E}"/>
              </a:ext>
            </a:extLst>
          </p:cNvPr>
          <p:cNvSpPr txBox="1"/>
          <p:nvPr/>
        </p:nvSpPr>
        <p:spPr>
          <a:xfrm>
            <a:off x="8745366" y="2863839"/>
            <a:ext cx="35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Blune</a:t>
            </a:r>
            <a:r>
              <a:rPr lang="en-US" altLang="zh-TW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Bleetle</a:t>
            </a:r>
            <a:r>
              <a:rPr lang="en-US" altLang="zh-TW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Bleetle</a:t>
            </a:r>
            <a:r>
              <a:rPr lang="en-US" altLang="zh-TW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BLE</a:t>
            </a:r>
            <a:r>
              <a:rPr lang="zh-TW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控制器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E808541-0C17-9C2B-41B0-34AAE13A7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718" y="3292691"/>
            <a:ext cx="2891687" cy="2280302"/>
          </a:xfrm>
          <a:prstGeom prst="rect">
            <a:avLst/>
          </a:prstGeom>
        </p:spPr>
      </p:pic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CE4F3B24-DD0B-4D28-ACF3-A36530B90D25}"/>
              </a:ext>
            </a:extLst>
          </p:cNvPr>
          <p:cNvSpPr/>
          <p:nvPr/>
        </p:nvSpPr>
        <p:spPr>
          <a:xfrm rot="12064527">
            <a:off x="9744939" y="2180173"/>
            <a:ext cx="171352" cy="7430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08885C-5903-4CE9-53B5-2D4D50AB0778}"/>
              </a:ext>
            </a:extLst>
          </p:cNvPr>
          <p:cNvSpPr txBox="1"/>
          <p:nvPr/>
        </p:nvSpPr>
        <p:spPr>
          <a:xfrm>
            <a:off x="8531357" y="5817179"/>
            <a:ext cx="35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 R3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F7E0372F-7141-4E40-20B7-92E6463D373E}"/>
              </a:ext>
            </a:extLst>
          </p:cNvPr>
          <p:cNvSpPr/>
          <p:nvPr/>
        </p:nvSpPr>
        <p:spPr>
          <a:xfrm rot="12064527">
            <a:off x="10009170" y="5479113"/>
            <a:ext cx="226883" cy="4058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33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47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75BDA5-377C-0428-2007-1F9861D3F3D7}"/>
              </a:ext>
            </a:extLst>
          </p:cNvPr>
          <p:cNvSpPr txBox="1"/>
          <p:nvPr/>
        </p:nvSpPr>
        <p:spPr>
          <a:xfrm>
            <a:off x="1994170" y="1720840"/>
            <a:ext cx="8734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2.</a:t>
            </a:r>
            <a:r>
              <a:rPr lang="zh-TW" altLang="en-US" sz="3600" dirty="0">
                <a:solidFill>
                  <a:schemeClr val="bg1"/>
                </a:solidFill>
              </a:rPr>
              <a:t>再將開發版換成</a:t>
            </a:r>
            <a:r>
              <a:rPr lang="en-US" altLang="zh-TW" sz="3600" dirty="0">
                <a:solidFill>
                  <a:schemeClr val="bg1"/>
                </a:solidFill>
              </a:rPr>
              <a:t>Arduino Uno R3</a:t>
            </a:r>
            <a:r>
              <a:rPr lang="zh-TW" altLang="en-US" sz="3600" dirty="0">
                <a:solidFill>
                  <a:schemeClr val="bg1"/>
                </a:solidFill>
              </a:rPr>
              <a:t>後，原先參考文獻資料的程式</a:t>
            </a:r>
            <a:r>
              <a:rPr lang="en-US" altLang="zh-TW" sz="3600" dirty="0">
                <a:solidFill>
                  <a:schemeClr val="bg1"/>
                </a:solidFill>
              </a:rPr>
              <a:t>(</a:t>
            </a:r>
            <a:r>
              <a:rPr lang="zh-TW" altLang="en-US" sz="3600" dirty="0">
                <a:solidFill>
                  <a:schemeClr val="bg1"/>
                </a:solidFill>
              </a:rPr>
              <a:t>腳位輸入和輸出</a:t>
            </a:r>
            <a:r>
              <a:rPr lang="en-US" altLang="zh-TW" sz="3600" dirty="0">
                <a:solidFill>
                  <a:schemeClr val="bg1"/>
                </a:solidFill>
              </a:rPr>
              <a:t>…</a:t>
            </a:r>
            <a:r>
              <a:rPr lang="zh-TW" altLang="en-US" sz="3600" dirty="0">
                <a:solidFill>
                  <a:schemeClr val="bg1"/>
                </a:solidFill>
              </a:rPr>
              <a:t>之類的</a:t>
            </a:r>
            <a:r>
              <a:rPr lang="en-US" altLang="zh-TW" sz="3600" dirty="0">
                <a:solidFill>
                  <a:schemeClr val="bg1"/>
                </a:solidFill>
              </a:rPr>
              <a:t>)</a:t>
            </a:r>
            <a:r>
              <a:rPr lang="zh-TW" altLang="en-US" sz="3600" dirty="0">
                <a:solidFill>
                  <a:schemeClr val="bg1"/>
                </a:solidFill>
              </a:rPr>
              <a:t>就必須做更改，而後等材料齊全 組裝完成測試的時候，有遇到貪吃蛇的身體會出現少一格的狀況，還好只是邏輯錯誤，並做了修改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8747EE-73CC-1335-8DA7-700EAB10A6B6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研究困境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39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000" t="-14000" r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9452BE1-83D6-D7E0-3E26-2772158415BA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研究困境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68AA49-4444-176A-D974-9D0C6F768615}"/>
              </a:ext>
            </a:extLst>
          </p:cNvPr>
          <p:cNvSpPr txBox="1"/>
          <p:nvPr/>
        </p:nvSpPr>
        <p:spPr>
          <a:xfrm>
            <a:off x="1074904" y="1628186"/>
            <a:ext cx="95906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3.</a:t>
            </a:r>
            <a:r>
              <a:rPr lang="zh-TW" altLang="en-US" sz="3600" dirty="0">
                <a:solidFill>
                  <a:schemeClr val="bg1"/>
                </a:solidFill>
              </a:rPr>
              <a:t>疫情沒那麼嚴重的時候，因為我們組員剛好都是住宿生，可以晚上一起討論專題的事情，卻因為突如其來的疫情，上課變成了遠距，我們也從原本的實體討論變成了線上討論，造成了諸多不便，好在彼此都盡力克服線上討論的困擾</a:t>
            </a:r>
          </a:p>
        </p:txBody>
      </p:sp>
    </p:spTree>
    <p:extLst>
      <p:ext uri="{BB962C8B-B14F-4D97-AF65-F5344CB8AC3E}">
        <p14:creationId xmlns:p14="http://schemas.microsoft.com/office/powerpoint/2010/main" val="713186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EDB4873-1E86-9C69-7741-C82A44B4328A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研究困境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6B02E9-143F-FEDF-6EFF-406A9E0C5B28}"/>
              </a:ext>
            </a:extLst>
          </p:cNvPr>
          <p:cNvSpPr txBox="1"/>
          <p:nvPr/>
        </p:nvSpPr>
        <p:spPr>
          <a:xfrm>
            <a:off x="1493193" y="2124298"/>
            <a:ext cx="9590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</a:rPr>
              <a:t>4.</a:t>
            </a:r>
            <a:r>
              <a:rPr lang="zh-TW" altLang="en-US" sz="3600" dirty="0">
                <a:solidFill>
                  <a:schemeClr val="bg1"/>
                </a:solidFill>
              </a:rPr>
              <a:t>因為有組員需要去補習課業 去上多益還有家裡因素等諸多問題，導致所有人能剛好配合的時間一個禮拜就剩一天，所以每次討論時都十分的踴躍積極，深怕無法準時完成專題報告</a:t>
            </a:r>
          </a:p>
        </p:txBody>
      </p:sp>
    </p:spTree>
    <p:extLst>
      <p:ext uri="{BB962C8B-B14F-4D97-AF65-F5344CB8AC3E}">
        <p14:creationId xmlns:p14="http://schemas.microsoft.com/office/powerpoint/2010/main" val="194066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8C23E31-8568-5A9C-CF4D-E6FFB4593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3330"/>
              </p:ext>
            </p:extLst>
          </p:nvPr>
        </p:nvGraphicFramePr>
        <p:xfrm>
          <a:off x="707923" y="943898"/>
          <a:ext cx="11046542" cy="506779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523271">
                  <a:extLst>
                    <a:ext uri="{9D8B030D-6E8A-4147-A177-3AD203B41FA5}">
                      <a16:colId xmlns:a16="http://schemas.microsoft.com/office/drawing/2014/main" val="2853868057"/>
                    </a:ext>
                  </a:extLst>
                </a:gridCol>
                <a:gridCol w="5523271">
                  <a:extLst>
                    <a:ext uri="{9D8B030D-6E8A-4147-A177-3AD203B41FA5}">
                      <a16:colId xmlns:a16="http://schemas.microsoft.com/office/drawing/2014/main" val="2441881786"/>
                    </a:ext>
                  </a:extLst>
                </a:gridCol>
              </a:tblGrid>
              <a:tr h="7323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材料介紹</a:t>
                      </a:r>
                      <a:r>
                        <a:rPr lang="en-US" altLang="zh-TW" sz="2800" dirty="0"/>
                        <a:t>(</a:t>
                      </a:r>
                      <a:r>
                        <a:rPr lang="zh-TW" altLang="en-US" sz="2800" dirty="0"/>
                        <a:t>圖片標號</a:t>
                      </a:r>
                      <a:r>
                        <a:rPr lang="en-US" altLang="zh-TW" sz="2800" dirty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規格說明</a:t>
                      </a:r>
                      <a:r>
                        <a:rPr lang="en-US" altLang="zh-TW" sz="2800" dirty="0"/>
                        <a:t>(</a:t>
                      </a:r>
                      <a:r>
                        <a:rPr lang="zh-TW" altLang="en-US" sz="2800" dirty="0"/>
                        <a:t>超連結圖片網址</a:t>
                      </a:r>
                      <a:r>
                        <a:rPr lang="en-US" altLang="zh-TW" sz="2800" dirty="0"/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107706"/>
                  </a:ext>
                </a:extLst>
              </a:tr>
              <a:tr h="732395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開發版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圖一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  <a:hlinkClick r:id="rId2" action="ppaction://hlinkfil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Arduino Uno R3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09392"/>
                  </a:ext>
                </a:extLst>
              </a:tr>
              <a:tr h="734950">
                <a:tc>
                  <a:txBody>
                    <a:bodyPr/>
                    <a:lstStyle/>
                    <a:p>
                      <a:r>
                        <a:rPr lang="en-US" altLang="zh-TW" sz="2800" b="0" dirty="0"/>
                        <a:t>LED</a:t>
                      </a:r>
                      <a:r>
                        <a:rPr lang="zh-TW" altLang="en-US" sz="2800" b="0" dirty="0"/>
                        <a:t> </a:t>
                      </a:r>
                      <a:r>
                        <a:rPr lang="en-US" altLang="zh-TW" sz="2800" b="0" dirty="0"/>
                        <a:t>8</a:t>
                      </a:r>
                      <a:r>
                        <a:rPr lang="zh-TW" altLang="en-US" sz="2800" b="0" dirty="0"/>
                        <a:t>*</a:t>
                      </a:r>
                      <a:r>
                        <a:rPr lang="en-US" altLang="zh-TW" sz="2800" b="0" dirty="0"/>
                        <a:t>8</a:t>
                      </a:r>
                      <a:r>
                        <a:rPr lang="zh-TW" altLang="en-US" sz="2800" dirty="0"/>
                        <a:t>矩陣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圖二</a:t>
                      </a:r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bg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MAX7219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86194"/>
                  </a:ext>
                </a:extLst>
              </a:tr>
              <a:tr h="834254"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3*4 </a:t>
                      </a:r>
                      <a:r>
                        <a:rPr lang="zh-TW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薄膜鍵盤</a:t>
                      </a:r>
                      <a:r>
                        <a:rPr lang="en-US" altLang="zh-TW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圖三</a:t>
                      </a:r>
                      <a:r>
                        <a:rPr lang="en-US" altLang="zh-TW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TW" altLang="en-US" sz="28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i="0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3*4 </a:t>
                      </a:r>
                      <a:r>
                        <a:rPr lang="zh-TW" altLang="en-US" sz="2800" b="0" i="0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薄膜按鍵矩陣鍵盤模組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888453"/>
                  </a:ext>
                </a:extLst>
              </a:tr>
              <a:tr h="676502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effectLst/>
                        </a:rPr>
                        <a:t>杜邦線</a:t>
                      </a:r>
                      <a:r>
                        <a:rPr lang="en-US" altLang="zh-TW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圖四</a:t>
                      </a:r>
                      <a:r>
                        <a:rPr lang="en-US" altLang="zh-TW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TW" altLang="en-US" sz="28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chemeClr val="bg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杜邦線</a:t>
                      </a:r>
                      <a:endParaRPr lang="zh-TW" altLang="en-US" sz="2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867883"/>
                  </a:ext>
                </a:extLst>
              </a:tr>
              <a:tr h="680799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傳輸線</a:t>
                      </a:r>
                      <a:r>
                        <a:rPr lang="en-US" altLang="zh-TW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圖五</a:t>
                      </a:r>
                      <a:r>
                        <a:rPr lang="en-US" altLang="zh-TW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chemeClr val="bg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傳輸線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7014"/>
                  </a:ext>
                </a:extLst>
              </a:tr>
              <a:tr h="676502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程式</a:t>
                      </a:r>
                      <a:r>
                        <a:rPr lang="en-US" altLang="zh-TW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圖六</a:t>
                      </a:r>
                      <a:r>
                        <a:rPr lang="en-US" altLang="zh-TW" sz="2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Arduino IDE 1.8.19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11363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3B1A1EB7-D6F4-5475-7EA8-C9F5788FA58D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材料介紹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702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E8C31E-EBC1-2871-6668-126F09E6E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02" y="926513"/>
            <a:ext cx="7147395" cy="563623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229167-1BDE-15D1-5A41-C176C9D6785F}"/>
              </a:ext>
            </a:extLst>
          </p:cNvPr>
          <p:cNvSpPr txBox="1"/>
          <p:nvPr/>
        </p:nvSpPr>
        <p:spPr>
          <a:xfrm>
            <a:off x="576793" y="926513"/>
            <a:ext cx="186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圖一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B421E1-6992-82CA-09CC-ADE20A049517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材料介紹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21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6229167-1BDE-15D1-5A41-C176C9D6785F}"/>
              </a:ext>
            </a:extLst>
          </p:cNvPr>
          <p:cNvSpPr txBox="1"/>
          <p:nvPr/>
        </p:nvSpPr>
        <p:spPr>
          <a:xfrm>
            <a:off x="469788" y="1120588"/>
            <a:ext cx="186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圖二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37F1BA8-9432-A6E3-1CAA-4C62278C8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47" y="1120588"/>
            <a:ext cx="7288305" cy="546622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4379ED8-60D4-24F5-65E5-0CDF46A6C610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材料介紹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24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6229167-1BDE-15D1-5A41-C176C9D6785F}"/>
              </a:ext>
            </a:extLst>
          </p:cNvPr>
          <p:cNvSpPr txBox="1"/>
          <p:nvPr/>
        </p:nvSpPr>
        <p:spPr>
          <a:xfrm>
            <a:off x="457200" y="938719"/>
            <a:ext cx="186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8225332-AB08-A7DE-6378-B915D897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859" y="938719"/>
            <a:ext cx="7548282" cy="566121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639483E-1FDE-6F63-15D5-5C7B0869BE4B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材料介紹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349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926" y="185738"/>
            <a:ext cx="11548555" cy="6415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</a:rPr>
              <a:t>一</a:t>
            </a:r>
            <a:r>
              <a:rPr lang="en-US" altLang="zh-TW" sz="3600" dirty="0">
                <a:solidFill>
                  <a:schemeClr val="bg1"/>
                </a:solidFill>
              </a:rPr>
              <a:t>.</a:t>
            </a:r>
            <a:r>
              <a:rPr lang="zh-TW" altLang="en-US" sz="3600" dirty="0">
                <a:solidFill>
                  <a:schemeClr val="bg1"/>
                </a:solidFill>
              </a:rPr>
              <a:t>摘要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</a:rPr>
              <a:t>二</a:t>
            </a:r>
            <a:r>
              <a:rPr lang="en-US" altLang="zh-TW" sz="3600" dirty="0">
                <a:solidFill>
                  <a:schemeClr val="bg1"/>
                </a:solidFill>
              </a:rPr>
              <a:t>.</a:t>
            </a:r>
            <a:r>
              <a:rPr lang="zh-TW" altLang="en-US" sz="3600" dirty="0">
                <a:solidFill>
                  <a:schemeClr val="bg1"/>
                </a:solidFill>
              </a:rPr>
              <a:t>研究目的與動機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</a:rPr>
              <a:t>三</a:t>
            </a:r>
            <a:r>
              <a:rPr lang="en-US" altLang="zh-TW" sz="3600" dirty="0">
                <a:solidFill>
                  <a:schemeClr val="bg1"/>
                </a:solidFill>
              </a:rPr>
              <a:t>.</a:t>
            </a:r>
            <a:r>
              <a:rPr lang="zh-TW" altLang="en-US" sz="3600" dirty="0">
                <a:solidFill>
                  <a:schemeClr val="bg1"/>
                </a:solidFill>
              </a:rPr>
              <a:t>研究方法</a:t>
            </a:r>
            <a:r>
              <a:rPr lang="en-US" altLang="zh-TW" sz="3600" dirty="0">
                <a:solidFill>
                  <a:schemeClr val="bg1"/>
                </a:solidFill>
              </a:rPr>
              <a:t>(</a:t>
            </a:r>
            <a:r>
              <a:rPr lang="zh-TW" altLang="en-US" sz="3600" dirty="0">
                <a:solidFill>
                  <a:schemeClr val="bg1"/>
                </a:solidFill>
              </a:rPr>
              <a:t>過程</a:t>
            </a:r>
            <a:r>
              <a:rPr lang="en-US" altLang="zh-TW" sz="3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</a:rPr>
              <a:t>四</a:t>
            </a:r>
            <a:r>
              <a:rPr lang="en-US" altLang="zh-TW" sz="3600" dirty="0">
                <a:solidFill>
                  <a:schemeClr val="bg1"/>
                </a:solidFill>
              </a:rPr>
              <a:t>.</a:t>
            </a:r>
            <a:r>
              <a:rPr lang="zh-TW" altLang="en-US" sz="3600" dirty="0">
                <a:solidFill>
                  <a:schemeClr val="bg1"/>
                </a:solidFill>
              </a:rPr>
              <a:t>研究結果</a:t>
            </a:r>
            <a:r>
              <a:rPr lang="en-US" altLang="zh-TW" sz="3600" dirty="0">
                <a:solidFill>
                  <a:schemeClr val="bg1"/>
                </a:solidFill>
              </a:rPr>
              <a:t>(</a:t>
            </a:r>
            <a:r>
              <a:rPr lang="zh-TW" altLang="en-US" sz="3600" dirty="0">
                <a:solidFill>
                  <a:srgbClr val="FF0000"/>
                </a:solidFill>
              </a:rPr>
              <a:t>影片</a:t>
            </a:r>
            <a:r>
              <a:rPr lang="zh-TW" altLang="en-US" sz="3600" dirty="0">
                <a:solidFill>
                  <a:schemeClr val="bg1"/>
                </a:solidFill>
              </a:rPr>
              <a:t>玩法 照片</a:t>
            </a:r>
            <a:r>
              <a:rPr lang="en-US" altLang="zh-TW" sz="3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</a:rPr>
              <a:t>五</a:t>
            </a:r>
            <a:r>
              <a:rPr lang="en-US" altLang="zh-TW" sz="3600" dirty="0">
                <a:solidFill>
                  <a:schemeClr val="bg1"/>
                </a:solidFill>
              </a:rPr>
              <a:t>.</a:t>
            </a:r>
            <a:r>
              <a:rPr lang="zh-TW" altLang="en-US" sz="3600" dirty="0">
                <a:solidFill>
                  <a:schemeClr val="bg1"/>
                </a:solidFill>
              </a:rPr>
              <a:t>研究困境</a:t>
            </a:r>
            <a:r>
              <a:rPr lang="en-US" altLang="zh-TW" sz="3600" dirty="0">
                <a:solidFill>
                  <a:schemeClr val="bg1"/>
                </a:solidFill>
              </a:rPr>
              <a:t>(</a:t>
            </a:r>
            <a:r>
              <a:rPr lang="zh-TW" altLang="en-US" sz="3600" dirty="0">
                <a:solidFill>
                  <a:schemeClr val="bg1"/>
                </a:solidFill>
              </a:rPr>
              <a:t>材料的更換 程式 疫情干擾 時間難配合</a:t>
            </a:r>
            <a:r>
              <a:rPr lang="en-US" altLang="zh-TW" sz="3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</a:rPr>
              <a:t>六</a:t>
            </a:r>
            <a:r>
              <a:rPr lang="en-US" altLang="zh-TW" sz="3600" dirty="0">
                <a:solidFill>
                  <a:schemeClr val="bg1"/>
                </a:solidFill>
              </a:rPr>
              <a:t>.</a:t>
            </a:r>
            <a:r>
              <a:rPr lang="zh-TW" altLang="en-US" sz="3600" dirty="0">
                <a:solidFill>
                  <a:schemeClr val="bg1"/>
                </a:solidFill>
              </a:rPr>
              <a:t>材料介紹、程式拆解</a:t>
            </a:r>
            <a:r>
              <a:rPr lang="en-US" altLang="zh-TW" sz="3600" dirty="0">
                <a:solidFill>
                  <a:schemeClr val="bg1"/>
                </a:solidFill>
              </a:rPr>
              <a:t>(</a:t>
            </a:r>
            <a:r>
              <a:rPr lang="zh-TW" altLang="en-US" sz="3600" dirty="0">
                <a:solidFill>
                  <a:schemeClr val="bg1"/>
                </a:solidFill>
              </a:rPr>
              <a:t>補充程式庫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</a:rPr>
              <a:t>七</a:t>
            </a:r>
            <a:r>
              <a:rPr lang="en-US" altLang="zh-TW" sz="3600" dirty="0">
                <a:solidFill>
                  <a:schemeClr val="bg1"/>
                </a:solidFill>
              </a:rPr>
              <a:t>.</a:t>
            </a:r>
            <a:r>
              <a:rPr lang="zh-TW" altLang="en-US" sz="3600" dirty="0">
                <a:solidFill>
                  <a:schemeClr val="bg1"/>
                </a:solidFill>
              </a:rPr>
              <a:t>參考文獻 </a:t>
            </a:r>
            <a:r>
              <a:rPr lang="zh-TW" altLang="en-US" sz="3600" dirty="0">
                <a:solidFill>
                  <a:srgbClr val="FF0000"/>
                </a:solidFill>
              </a:rPr>
              <a:t>分工</a:t>
            </a:r>
          </a:p>
        </p:txBody>
      </p:sp>
    </p:spTree>
    <p:extLst>
      <p:ext uri="{BB962C8B-B14F-4D97-AF65-F5344CB8AC3E}">
        <p14:creationId xmlns:p14="http://schemas.microsoft.com/office/powerpoint/2010/main" val="350424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6229167-1BDE-15D1-5A41-C176C9D6785F}"/>
              </a:ext>
            </a:extLst>
          </p:cNvPr>
          <p:cNvSpPr txBox="1"/>
          <p:nvPr/>
        </p:nvSpPr>
        <p:spPr>
          <a:xfrm>
            <a:off x="654614" y="1120588"/>
            <a:ext cx="186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圖四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7A9BD0B-7D9B-3912-82D7-B8A8B6EE0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73" y="1120588"/>
            <a:ext cx="5375462" cy="537546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D77FBB2-2B47-2690-6E5D-136542078098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材料介紹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1069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6229167-1BDE-15D1-5A41-C176C9D6785F}"/>
              </a:ext>
            </a:extLst>
          </p:cNvPr>
          <p:cNvSpPr txBox="1"/>
          <p:nvPr/>
        </p:nvSpPr>
        <p:spPr>
          <a:xfrm>
            <a:off x="354965" y="806837"/>
            <a:ext cx="186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圖五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E23828-3F2C-0CD9-0574-D78EB578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89" y="858978"/>
            <a:ext cx="6075829" cy="556932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C09B4AC-3B3F-40AF-3017-45CC8DFDADE4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材料介紹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2859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6229167-1BDE-15D1-5A41-C176C9D6785F}"/>
              </a:ext>
            </a:extLst>
          </p:cNvPr>
          <p:cNvSpPr txBox="1"/>
          <p:nvPr/>
        </p:nvSpPr>
        <p:spPr>
          <a:xfrm>
            <a:off x="314146" y="2581930"/>
            <a:ext cx="186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圖六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F7E593-95DD-7DE4-6325-FBECFA544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92" y="2581930"/>
            <a:ext cx="7283216" cy="169414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EA6942C-88E3-5A83-4BF7-04A3B223012C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材料介紹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473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A90B8B5-2A10-7C62-A16E-977152C057C0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程式拆解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445613-125D-DE08-2D4B-5EFAF70BAB2A}"/>
              </a:ext>
            </a:extLst>
          </p:cNvPr>
          <p:cNvSpPr txBox="1"/>
          <p:nvPr/>
        </p:nvSpPr>
        <p:spPr>
          <a:xfrm>
            <a:off x="5473069" y="5573948"/>
            <a:ext cx="500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額外需要安裝的</a:t>
            </a:r>
            <a:r>
              <a:rPr lang="zh-TW" alt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程式庫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6D4136-4CA7-0B50-5F3D-5DE6B78F7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46" y="1284051"/>
            <a:ext cx="7934707" cy="42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12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55EDCE-4167-DD38-AF88-19613F23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2" y="2570533"/>
            <a:ext cx="11270115" cy="17169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7D71A04-183F-095F-FAF1-6A942E87DB95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程式拆解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9A30CF-BC73-9DCF-F2C2-D47D59142995}"/>
              </a:ext>
            </a:extLst>
          </p:cNvPr>
          <p:cNvSpPr txBox="1"/>
          <p:nvPr/>
        </p:nvSpPr>
        <p:spPr>
          <a:xfrm>
            <a:off x="7603788" y="4287466"/>
            <a:ext cx="500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控制貪吃蛇方向</a:t>
            </a:r>
          </a:p>
        </p:txBody>
      </p:sp>
    </p:spTree>
    <p:extLst>
      <p:ext uri="{BB962C8B-B14F-4D97-AF65-F5344CB8AC3E}">
        <p14:creationId xmlns:p14="http://schemas.microsoft.com/office/powerpoint/2010/main" val="31790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6E834C-40B3-130B-5DC7-3952F3D9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05" y="1216299"/>
            <a:ext cx="3324907" cy="515729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2339D9-4E4F-3514-FF91-3F43C4BE6F25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程式拆解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AF445D-E462-5124-F24F-70DDD1A57C51}"/>
              </a:ext>
            </a:extLst>
          </p:cNvPr>
          <p:cNvSpPr txBox="1"/>
          <p:nvPr/>
        </p:nvSpPr>
        <p:spPr>
          <a:xfrm>
            <a:off x="5570706" y="2551837"/>
            <a:ext cx="5000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貪吃蛇的邊界設定，要讓貪吃蛇碰到邊界後從另外一端出現</a:t>
            </a:r>
          </a:p>
        </p:txBody>
      </p:sp>
    </p:spTree>
    <p:extLst>
      <p:ext uri="{BB962C8B-B14F-4D97-AF65-F5344CB8AC3E}">
        <p14:creationId xmlns:p14="http://schemas.microsoft.com/office/powerpoint/2010/main" val="4082606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85CFCB1-3A63-1A40-5B42-65EFCB07AA02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程式拆解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F45B60F-6446-5495-9E26-4D406A45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4" y="966194"/>
            <a:ext cx="4928471" cy="26914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AE1BDDE-5C30-1C46-FD10-80FB310D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64" y="3984613"/>
            <a:ext cx="4928471" cy="207571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285F505-A4AB-A082-2234-33345D623033}"/>
              </a:ext>
            </a:extLst>
          </p:cNvPr>
          <p:cNvSpPr txBox="1"/>
          <p:nvPr/>
        </p:nvSpPr>
        <p:spPr>
          <a:xfrm>
            <a:off x="6481867" y="1711732"/>
            <a:ext cx="5000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貪吃蛇吃到食物的分數計算和加總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3F5FB5-B6CE-C730-A01A-BF20D7AA8BB5}"/>
              </a:ext>
            </a:extLst>
          </p:cNvPr>
          <p:cNvSpPr txBox="1"/>
          <p:nvPr/>
        </p:nvSpPr>
        <p:spPr>
          <a:xfrm>
            <a:off x="6481867" y="4699306"/>
            <a:ext cx="500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貪吃蛇的食物產生</a:t>
            </a:r>
          </a:p>
        </p:txBody>
      </p:sp>
    </p:spTree>
    <p:extLst>
      <p:ext uri="{BB962C8B-B14F-4D97-AF65-F5344CB8AC3E}">
        <p14:creationId xmlns:p14="http://schemas.microsoft.com/office/powerpoint/2010/main" val="1683730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A90B8B5-2A10-7C62-A16E-977152C057C0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程式拆解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7445613-125D-DE08-2D4B-5EFAF70BAB2A}"/>
              </a:ext>
            </a:extLst>
          </p:cNvPr>
          <p:cNvSpPr txBox="1"/>
          <p:nvPr/>
        </p:nvSpPr>
        <p:spPr>
          <a:xfrm>
            <a:off x="607474" y="3429000"/>
            <a:ext cx="527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主程式判斷貪吃蛇是否撞到自己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F5CE78-8E92-0319-0ADC-3EF126FE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9" y="2762656"/>
            <a:ext cx="5784101" cy="4875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79F2E44-59D3-ACE0-C2A4-EBDEBAB79386}"/>
              </a:ext>
            </a:extLst>
          </p:cNvPr>
          <p:cNvSpPr txBox="1"/>
          <p:nvPr/>
        </p:nvSpPr>
        <p:spPr>
          <a:xfrm>
            <a:off x="7341142" y="5657671"/>
            <a:ext cx="4974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遊戲失敗後，跑馬燈清除</a:t>
            </a:r>
            <a:r>
              <a:rPr lang="en-US" altLang="zh-TW" sz="2800" dirty="0">
                <a:solidFill>
                  <a:schemeClr val="bg1"/>
                </a:solidFill>
              </a:rPr>
              <a:t>LED</a:t>
            </a:r>
            <a:r>
              <a:rPr lang="zh-TW" altLang="en-US" sz="2800" dirty="0">
                <a:solidFill>
                  <a:schemeClr val="bg1"/>
                </a:solidFill>
              </a:rPr>
              <a:t>矩陣及閃爍分數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DACBA9F-45C2-4DBA-FAED-D51437D3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780" y="62000"/>
            <a:ext cx="3792797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9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14488C-1ED2-82F9-7E70-5C46EE6D9148}"/>
              </a:ext>
            </a:extLst>
          </p:cNvPr>
          <p:cNvSpPr txBox="1"/>
          <p:nvPr/>
        </p:nvSpPr>
        <p:spPr>
          <a:xfrm>
            <a:off x="1074904" y="160506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參考文獻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81D3E9-8530-285A-350C-98C5ED73BD84}"/>
              </a:ext>
            </a:extLst>
          </p:cNvPr>
          <p:cNvSpPr txBox="1"/>
          <p:nvPr/>
        </p:nvSpPr>
        <p:spPr>
          <a:xfrm>
            <a:off x="1134986" y="1650029"/>
            <a:ext cx="9709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程式參考 </a:t>
            </a:r>
            <a:r>
              <a:rPr lang="en-US" altLang="zh-TW" sz="3600" dirty="0">
                <a:solidFill>
                  <a:schemeClr val="bg1"/>
                </a:solidFill>
              </a:rPr>
              <a:t>:1.</a:t>
            </a:r>
            <a:r>
              <a:rPr lang="zh-TW" alt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主程式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zh-TW" altLang="en-US" sz="3600" dirty="0">
                <a:solidFill>
                  <a:schemeClr val="bg1"/>
                </a:solidFill>
              </a:rPr>
              <a:t>                    </a:t>
            </a:r>
            <a:r>
              <a:rPr lang="en-US" altLang="zh-TW" sz="3600" dirty="0">
                <a:solidFill>
                  <a:schemeClr val="bg1"/>
                </a:solidFill>
              </a:rPr>
              <a:t>2.</a:t>
            </a:r>
            <a:r>
              <a:rPr lang="zh-TW" altLang="en-US" sz="3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主程式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zh-TW" altLang="en-US" sz="3600" dirty="0">
                <a:solidFill>
                  <a:schemeClr val="bg1"/>
                </a:solidFill>
              </a:rPr>
              <a:t>                    </a:t>
            </a:r>
            <a:r>
              <a:rPr lang="en-US" altLang="zh-TW" sz="3600" dirty="0">
                <a:solidFill>
                  <a:schemeClr val="bg1"/>
                </a:solidFill>
              </a:rPr>
              <a:t>3.</a:t>
            </a:r>
            <a:r>
              <a:rPr lang="zh-TW" altLang="en-US" sz="36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主程式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zh-TW" altLang="en-US" sz="3600" dirty="0">
                <a:solidFill>
                  <a:schemeClr val="bg1"/>
                </a:solidFill>
              </a:rPr>
              <a:t>                    </a:t>
            </a:r>
            <a:r>
              <a:rPr lang="en-US" altLang="zh-TW" sz="3600" dirty="0">
                <a:solidFill>
                  <a:schemeClr val="bg1"/>
                </a:solidFill>
              </a:rPr>
              <a:t>4.</a:t>
            </a:r>
            <a:r>
              <a:rPr lang="zh-TW" altLang="en-US" sz="36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邊界穿越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zh-TW" altLang="en-US" sz="3600" dirty="0">
                <a:solidFill>
                  <a:schemeClr val="bg1"/>
                </a:solidFill>
              </a:rPr>
              <a:t>                    </a:t>
            </a:r>
            <a:r>
              <a:rPr lang="en-US" altLang="zh-TW" sz="3600" dirty="0">
                <a:solidFill>
                  <a:schemeClr val="bg1"/>
                </a:solidFill>
              </a:rPr>
              <a:t>5.</a:t>
            </a:r>
            <a:r>
              <a:rPr lang="en-US" altLang="zh-TW" sz="36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LED</a:t>
            </a:r>
            <a:r>
              <a:rPr lang="zh-TW" altLang="en-US" sz="36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矩陣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zh-TW" altLang="en-US" sz="3600" dirty="0">
                <a:solidFill>
                  <a:schemeClr val="bg1"/>
                </a:solidFill>
              </a:rPr>
              <a:t>                    </a:t>
            </a:r>
            <a:r>
              <a:rPr lang="en-US" altLang="zh-TW" sz="3600" dirty="0">
                <a:solidFill>
                  <a:schemeClr val="bg1"/>
                </a:solidFill>
              </a:rPr>
              <a:t>6.</a:t>
            </a:r>
            <a:r>
              <a:rPr lang="en-US" altLang="zh-TW" sz="36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LED</a:t>
            </a:r>
            <a:r>
              <a:rPr lang="zh-TW" altLang="en-US" sz="36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矩陣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zh-TW" altLang="en-US" sz="3600" dirty="0">
                <a:solidFill>
                  <a:schemeClr val="bg1"/>
                </a:solidFill>
              </a:rPr>
              <a:t>                    </a:t>
            </a:r>
            <a:r>
              <a:rPr lang="en-US" altLang="zh-TW" sz="3600" dirty="0">
                <a:solidFill>
                  <a:schemeClr val="bg1"/>
                </a:solidFill>
              </a:rPr>
              <a:t>7.</a:t>
            </a:r>
            <a:r>
              <a:rPr lang="en-US" altLang="zh-TW" sz="36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LED</a:t>
            </a:r>
            <a:r>
              <a:rPr lang="zh-TW" altLang="en-US" sz="36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矩陣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8138" y="1322960"/>
            <a:ext cx="11515724" cy="43914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3600" dirty="0">
                <a:solidFill>
                  <a:schemeClr val="bg1"/>
                </a:solidFill>
              </a:rPr>
              <a:t>用</a:t>
            </a:r>
            <a:r>
              <a:rPr lang="en-US" altLang="zh-TW" sz="3600" dirty="0">
                <a:solidFill>
                  <a:schemeClr val="bg1"/>
                </a:solidFill>
              </a:rPr>
              <a:t>Arduino Uno R3</a:t>
            </a:r>
            <a:r>
              <a:rPr lang="zh-TW" altLang="en-US" sz="3600" dirty="0">
                <a:solidFill>
                  <a:schemeClr val="bg1"/>
                </a:solidFill>
              </a:rPr>
              <a:t>的開發版為主體，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3600" dirty="0">
                <a:solidFill>
                  <a:schemeClr val="bg1"/>
                </a:solidFill>
              </a:rPr>
              <a:t>配合薄膜鍵盤和</a:t>
            </a:r>
            <a:r>
              <a:rPr lang="en-US" altLang="zh-TW" sz="3600" dirty="0">
                <a:solidFill>
                  <a:schemeClr val="bg1"/>
                </a:solidFill>
              </a:rPr>
              <a:t>8*8</a:t>
            </a:r>
            <a:r>
              <a:rPr lang="zh-TW" altLang="en-US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>
                <a:solidFill>
                  <a:schemeClr val="bg1"/>
                </a:solidFill>
              </a:rPr>
              <a:t>LED</a:t>
            </a:r>
            <a:r>
              <a:rPr lang="zh-TW" altLang="en-US" sz="3600" dirty="0">
                <a:solidFill>
                  <a:schemeClr val="bg1"/>
                </a:solidFill>
              </a:rPr>
              <a:t>矩陣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TW" sz="3600" dirty="0">
                <a:solidFill>
                  <a:schemeClr val="bg1"/>
                </a:solidFill>
              </a:rPr>
              <a:t>(MAX7219)</a:t>
            </a:r>
            <a:r>
              <a:rPr lang="zh-TW" altLang="en-US" sz="3600" dirty="0">
                <a:solidFill>
                  <a:schemeClr val="bg1"/>
                </a:solidFill>
              </a:rPr>
              <a:t>的使用，製作成童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TW" altLang="en-US" sz="3600" dirty="0">
                <a:solidFill>
                  <a:schemeClr val="bg1"/>
                </a:solidFill>
              </a:rPr>
              <a:t>年經典遊戲「貪吃蛇」的實體版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2CE2E51-B797-D399-F942-9D09F35304A1}"/>
              </a:ext>
            </a:extLst>
          </p:cNvPr>
          <p:cNvSpPr txBox="1"/>
          <p:nvPr/>
        </p:nvSpPr>
        <p:spPr>
          <a:xfrm>
            <a:off x="1281924" y="379379"/>
            <a:ext cx="978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摘要</a:t>
            </a:r>
            <a:r>
              <a:rPr lang="zh-TW" altLang="en-US" sz="3600" dirty="0">
                <a:solidFill>
                  <a:schemeClr val="bg1"/>
                </a:solidFill>
              </a:rPr>
              <a:t>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7980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22570" y="350196"/>
            <a:ext cx="107587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研究目的與動機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3600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隨著年紀的增長，偶爾會突然懷念起小時候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無憂無慮的生活，那時候小朋友最好的玩具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便是一台掌上型遊樂機，其中最令人印象深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刻的便是最經典的貪吃蛇遊戲，甚是想念，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剛好配合這次一年級的專題製作，便決定主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題便是貪吃蛇，這次重現了童年的經典，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雖然功能一樣，不過自己親手做的，多了一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份成就感</a:t>
            </a:r>
            <a:endParaRPr lang="en-US" altLang="zh-TW" sz="36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7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20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9847" y="243191"/>
            <a:ext cx="1107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研究方法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過程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A56D7BA-0251-6A90-DEBB-F0422BA2ED13}"/>
              </a:ext>
            </a:extLst>
          </p:cNvPr>
          <p:cNvSpPr txBox="1"/>
          <p:nvPr/>
        </p:nvSpPr>
        <p:spPr>
          <a:xfrm>
            <a:off x="803294" y="1112387"/>
            <a:ext cx="111072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1.</a:t>
            </a:r>
            <a:r>
              <a:rPr lang="zh-TW" altLang="en-US" sz="3600" dirty="0">
                <a:solidFill>
                  <a:schemeClr val="bg1"/>
                </a:solidFill>
              </a:rPr>
              <a:t>在和組員討論製作專題的方向和題目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en-US" altLang="zh-TW" sz="3600" dirty="0">
                <a:solidFill>
                  <a:schemeClr val="bg1"/>
                </a:solidFill>
              </a:rPr>
              <a:t>2.</a:t>
            </a:r>
            <a:r>
              <a:rPr lang="zh-TW" altLang="en-US" sz="3600" dirty="0">
                <a:solidFill>
                  <a:schemeClr val="bg1"/>
                </a:solidFill>
              </a:rPr>
              <a:t>開始上網找文獻和查找資料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en-US" altLang="zh-TW" sz="3600" dirty="0">
                <a:solidFill>
                  <a:schemeClr val="bg1"/>
                </a:solidFill>
              </a:rPr>
              <a:t>3.</a:t>
            </a:r>
            <a:r>
              <a:rPr lang="zh-TW" altLang="en-US" sz="3600" dirty="0">
                <a:solidFill>
                  <a:schemeClr val="bg1"/>
                </a:solidFill>
              </a:rPr>
              <a:t>確定材料和主要使用的開發版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en-US" altLang="zh-TW" sz="3600" dirty="0">
                <a:solidFill>
                  <a:schemeClr val="bg1"/>
                </a:solidFill>
              </a:rPr>
              <a:t>4.</a:t>
            </a:r>
            <a:r>
              <a:rPr lang="zh-TW" altLang="en-US" sz="3600" dirty="0">
                <a:solidFill>
                  <a:schemeClr val="bg1"/>
                </a:solidFill>
              </a:rPr>
              <a:t>上網訂購材料和去實體店購買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en-US" altLang="zh-TW" sz="3600" dirty="0">
                <a:solidFill>
                  <a:schemeClr val="bg1"/>
                </a:solidFill>
              </a:rPr>
              <a:t>5.</a:t>
            </a:r>
            <a:r>
              <a:rPr lang="zh-TW" altLang="en-US" sz="3600" dirty="0">
                <a:solidFill>
                  <a:schemeClr val="bg1"/>
                </a:solidFill>
              </a:rPr>
              <a:t>材料到了之後，開始進行電路的組裝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en-US" altLang="zh-TW" sz="3600" dirty="0">
                <a:solidFill>
                  <a:schemeClr val="bg1"/>
                </a:solidFill>
              </a:rPr>
              <a:t>6.</a:t>
            </a:r>
            <a:r>
              <a:rPr lang="zh-TW" altLang="en-US" sz="3600" dirty="0">
                <a:solidFill>
                  <a:schemeClr val="bg1"/>
                </a:solidFill>
              </a:rPr>
              <a:t>根據文獻資料的參考配合所教微處理機的知識，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zh-TW" altLang="en-US" sz="3600" dirty="0">
                <a:solidFill>
                  <a:schemeClr val="bg1"/>
                </a:solidFill>
              </a:rPr>
              <a:t>    針對需求把程式進行改良及優化</a:t>
            </a:r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en-US" altLang="zh-TW" sz="3600" dirty="0">
                <a:solidFill>
                  <a:schemeClr val="bg1"/>
                </a:solidFill>
              </a:rPr>
              <a:t>7.</a:t>
            </a:r>
            <a:r>
              <a:rPr lang="zh-TW" altLang="en-US" sz="3600" dirty="0">
                <a:solidFill>
                  <a:schemeClr val="bg1"/>
                </a:solidFill>
              </a:rPr>
              <a:t>測試修改 測試修改 測試修改 測試修改</a:t>
            </a:r>
            <a:r>
              <a:rPr lang="en-US" altLang="zh-TW" sz="3600" dirty="0">
                <a:solidFill>
                  <a:schemeClr val="bg1"/>
                </a:solidFill>
              </a:rPr>
              <a:t>…</a:t>
            </a:r>
          </a:p>
          <a:p>
            <a:r>
              <a:rPr lang="en-US" altLang="zh-TW" sz="3600" dirty="0">
                <a:solidFill>
                  <a:schemeClr val="bg1"/>
                </a:solidFill>
              </a:rPr>
              <a:t>8.</a:t>
            </a:r>
            <a:r>
              <a:rPr lang="zh-TW" altLang="en-US" sz="3600" dirty="0">
                <a:solidFill>
                  <a:schemeClr val="bg1"/>
                </a:solidFill>
              </a:rPr>
              <a:t>修改完成 </a:t>
            </a:r>
            <a:endParaRPr lang="en-US" altLang="zh-TW" sz="3600" dirty="0">
              <a:solidFill>
                <a:schemeClr val="bg1"/>
              </a:solidFill>
            </a:endParaRPr>
          </a:p>
          <a:p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6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217AA19-02EA-5321-C9D0-93305696E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36" y="0"/>
            <a:ext cx="6069027" cy="6858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D759BD2-775A-ED6D-8040-44962E68F294}"/>
              </a:ext>
            </a:extLst>
          </p:cNvPr>
          <p:cNvSpPr txBox="1"/>
          <p:nvPr/>
        </p:nvSpPr>
        <p:spPr>
          <a:xfrm>
            <a:off x="160179" y="202742"/>
            <a:ext cx="541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研究結果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6F27AA-8531-BEA4-1F45-6EB918584339}"/>
              </a:ext>
            </a:extLst>
          </p:cNvPr>
          <p:cNvSpPr txBox="1"/>
          <p:nvPr/>
        </p:nvSpPr>
        <p:spPr>
          <a:xfrm>
            <a:off x="1132795" y="3288507"/>
            <a:ext cx="405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貪吃蛇遊戲流程圖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0074F43-ABC6-A502-4047-232E12AD54B7}"/>
              </a:ext>
            </a:extLst>
          </p:cNvPr>
          <p:cNvSpPr/>
          <p:nvPr/>
        </p:nvSpPr>
        <p:spPr>
          <a:xfrm>
            <a:off x="5117511" y="3527613"/>
            <a:ext cx="906771" cy="244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0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B69EAEC-5843-D9A6-A985-C919AFD9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970" y="823806"/>
            <a:ext cx="7607030" cy="52103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103289D-3ACF-6A31-423B-CA16004B1C85}"/>
              </a:ext>
            </a:extLst>
          </p:cNvPr>
          <p:cNvSpPr txBox="1"/>
          <p:nvPr/>
        </p:nvSpPr>
        <p:spPr>
          <a:xfrm>
            <a:off x="-442936" y="177475"/>
            <a:ext cx="541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研究結果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416BD8-0A5D-97D9-4950-CD89C2912791}"/>
              </a:ext>
            </a:extLst>
          </p:cNvPr>
          <p:cNvSpPr txBox="1"/>
          <p:nvPr/>
        </p:nvSpPr>
        <p:spPr>
          <a:xfrm>
            <a:off x="726521" y="3327417"/>
            <a:ext cx="4056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成品圖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541F06E-29C5-547B-9267-88E3DFBE89BC}"/>
              </a:ext>
            </a:extLst>
          </p:cNvPr>
          <p:cNvSpPr/>
          <p:nvPr/>
        </p:nvSpPr>
        <p:spPr>
          <a:xfrm>
            <a:off x="4061010" y="3528272"/>
            <a:ext cx="906771" cy="2446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95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FA4E996-5F73-0A5D-9AA4-861C661B5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02" y="1219951"/>
            <a:ext cx="4374566" cy="506627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FD3528B-4C62-DAC4-0F3E-8BAF1CAB477B}"/>
              </a:ext>
            </a:extLst>
          </p:cNvPr>
          <p:cNvSpPr txBox="1"/>
          <p:nvPr/>
        </p:nvSpPr>
        <p:spPr>
          <a:xfrm>
            <a:off x="306419" y="179962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研究結果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B05A25-CEE9-4A4E-FEDE-816EA6916FB1}"/>
              </a:ext>
            </a:extLst>
          </p:cNvPr>
          <p:cNvSpPr txBox="1"/>
          <p:nvPr/>
        </p:nvSpPr>
        <p:spPr>
          <a:xfrm>
            <a:off x="8482521" y="1887166"/>
            <a:ext cx="700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2C0D60D-36B6-5AA9-B657-DF120B7E6C0F}"/>
              </a:ext>
            </a:extLst>
          </p:cNvPr>
          <p:cNvSpPr txBox="1"/>
          <p:nvPr/>
        </p:nvSpPr>
        <p:spPr>
          <a:xfrm>
            <a:off x="1134532" y="2241109"/>
            <a:ext cx="5000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玩法介紹 </a:t>
            </a:r>
            <a:r>
              <a:rPr lang="en-US" altLang="zh-TW" sz="3600" dirty="0">
                <a:solidFill>
                  <a:schemeClr val="bg1"/>
                </a:solidFill>
              </a:rPr>
              <a:t>:</a:t>
            </a:r>
            <a:r>
              <a:rPr lang="zh-TW" altLang="en-US" sz="3600" dirty="0">
                <a:solidFill>
                  <a:schemeClr val="bg1"/>
                </a:solidFill>
              </a:rPr>
              <a:t> </a:t>
            </a:r>
            <a:endParaRPr lang="en-US" altLang="zh-TW" sz="3600" dirty="0">
              <a:solidFill>
                <a:schemeClr val="bg1"/>
              </a:solidFill>
            </a:endParaRPr>
          </a:p>
          <a:p>
            <a:endParaRPr lang="en-US" altLang="zh-TW" sz="3600" dirty="0">
              <a:solidFill>
                <a:schemeClr val="bg1"/>
              </a:solidFill>
            </a:endParaRPr>
          </a:p>
          <a:p>
            <a:r>
              <a:rPr lang="zh-TW" altLang="en-US" sz="3600" dirty="0">
                <a:solidFill>
                  <a:schemeClr val="bg1"/>
                </a:solidFill>
              </a:rPr>
              <a:t>我們的貪吃蛇遊戲是以</a:t>
            </a:r>
            <a:r>
              <a:rPr lang="en-US" altLang="zh-TW" sz="3600" dirty="0">
                <a:solidFill>
                  <a:schemeClr val="bg1"/>
                </a:solidFill>
              </a:rPr>
              <a:t>3*4</a:t>
            </a:r>
            <a:r>
              <a:rPr lang="zh-TW" altLang="en-US" sz="3600" dirty="0">
                <a:solidFill>
                  <a:schemeClr val="bg1"/>
                </a:solidFill>
              </a:rPr>
              <a:t>鍵盤的</a:t>
            </a:r>
            <a:r>
              <a:rPr lang="en-US" altLang="zh-TW" sz="3600" dirty="0">
                <a:solidFill>
                  <a:schemeClr val="bg1"/>
                </a:solidFill>
              </a:rPr>
              <a:t>2</a:t>
            </a:r>
            <a:r>
              <a:rPr lang="zh-TW" altLang="en-US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>
                <a:solidFill>
                  <a:schemeClr val="bg1"/>
                </a:solidFill>
              </a:rPr>
              <a:t>4</a:t>
            </a:r>
            <a:r>
              <a:rPr lang="zh-TW" altLang="en-US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>
                <a:solidFill>
                  <a:schemeClr val="bg1"/>
                </a:solidFill>
              </a:rPr>
              <a:t>6</a:t>
            </a:r>
            <a:r>
              <a:rPr lang="zh-TW" altLang="en-US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>
                <a:solidFill>
                  <a:schemeClr val="bg1"/>
                </a:solidFill>
              </a:rPr>
              <a:t>8</a:t>
            </a:r>
            <a:r>
              <a:rPr lang="zh-TW" altLang="en-US" sz="3600" dirty="0">
                <a:solidFill>
                  <a:schemeClr val="bg1"/>
                </a:solidFill>
              </a:rPr>
              <a:t>鍵操控貪吃蛇的移動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92C4FA-6E89-FEF8-FF0A-F1D4AD93C74B}"/>
              </a:ext>
            </a:extLst>
          </p:cNvPr>
          <p:cNvSpPr txBox="1"/>
          <p:nvPr/>
        </p:nvSpPr>
        <p:spPr>
          <a:xfrm>
            <a:off x="7525967" y="2827506"/>
            <a:ext cx="700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D3692A-5850-73AC-6455-2F18AB78036E}"/>
              </a:ext>
            </a:extLst>
          </p:cNvPr>
          <p:cNvSpPr txBox="1"/>
          <p:nvPr/>
        </p:nvSpPr>
        <p:spPr>
          <a:xfrm>
            <a:off x="9435242" y="2827506"/>
            <a:ext cx="700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A58F713-7911-BE6D-9828-D24D748722E0}"/>
              </a:ext>
            </a:extLst>
          </p:cNvPr>
          <p:cNvSpPr txBox="1"/>
          <p:nvPr/>
        </p:nvSpPr>
        <p:spPr>
          <a:xfrm>
            <a:off x="8519696" y="3780478"/>
            <a:ext cx="700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</a:t>
            </a:r>
          </a:p>
        </p:txBody>
      </p:sp>
    </p:spTree>
    <p:extLst>
      <p:ext uri="{BB962C8B-B14F-4D97-AF65-F5344CB8AC3E}">
        <p14:creationId xmlns:p14="http://schemas.microsoft.com/office/powerpoint/2010/main" val="31939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15BEA5E-2403-FBF3-2525-5172DFE07916}"/>
              </a:ext>
            </a:extLst>
          </p:cNvPr>
          <p:cNvSpPr txBox="1"/>
          <p:nvPr/>
        </p:nvSpPr>
        <p:spPr>
          <a:xfrm>
            <a:off x="306419" y="179962"/>
            <a:ext cx="982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研究結果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C239A2-A211-1D4E-7D48-2E58638B7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11" y="179962"/>
            <a:ext cx="3648309" cy="64980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486EED9-BE07-3F8E-2126-9338DB66EC3B}"/>
              </a:ext>
            </a:extLst>
          </p:cNvPr>
          <p:cNvSpPr txBox="1"/>
          <p:nvPr/>
        </p:nvSpPr>
        <p:spPr>
          <a:xfrm>
            <a:off x="1134532" y="2241109"/>
            <a:ext cx="5000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遊戲啟動後，貪吃蛇會從</a:t>
            </a:r>
            <a:r>
              <a:rPr lang="en-US" altLang="zh-TW" sz="3600" dirty="0">
                <a:solidFill>
                  <a:schemeClr val="bg1"/>
                </a:solidFill>
              </a:rPr>
              <a:t>8</a:t>
            </a:r>
            <a:r>
              <a:rPr lang="zh-TW" altLang="en-US" sz="3600" dirty="0">
                <a:solidFill>
                  <a:schemeClr val="bg1"/>
                </a:solidFill>
              </a:rPr>
              <a:t>*</a:t>
            </a:r>
            <a:r>
              <a:rPr lang="en-US" altLang="zh-TW" sz="3600" dirty="0">
                <a:solidFill>
                  <a:schemeClr val="bg1"/>
                </a:solidFill>
              </a:rPr>
              <a:t>8</a:t>
            </a:r>
            <a:r>
              <a:rPr lang="zh-TW" altLang="en-US" sz="3600" dirty="0">
                <a:solidFill>
                  <a:schemeClr val="bg1"/>
                </a:solidFill>
              </a:rPr>
              <a:t>的</a:t>
            </a:r>
            <a:r>
              <a:rPr lang="en-US" altLang="zh-TW" sz="3600" dirty="0">
                <a:solidFill>
                  <a:schemeClr val="bg1"/>
                </a:solidFill>
              </a:rPr>
              <a:t>LED</a:t>
            </a:r>
            <a:r>
              <a:rPr lang="zh-TW" altLang="en-US" sz="3600" dirty="0">
                <a:solidFill>
                  <a:schemeClr val="bg1"/>
                </a:solidFill>
              </a:rPr>
              <a:t>矩陣的</a:t>
            </a:r>
            <a:r>
              <a:rPr lang="en-US" altLang="zh-TW" sz="3600" dirty="0">
                <a:solidFill>
                  <a:schemeClr val="bg1"/>
                </a:solidFill>
              </a:rPr>
              <a:t>6-3</a:t>
            </a:r>
            <a:r>
              <a:rPr lang="zh-TW" altLang="en-US" sz="3600" dirty="0">
                <a:solidFill>
                  <a:schemeClr val="bg1"/>
                </a:solidFill>
              </a:rPr>
              <a:t>生成一格的初始小蛇並向右移動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E70DFD9-E9CC-B4B6-2AAA-EAC5FB08D2FD}"/>
              </a:ext>
            </a:extLst>
          </p:cNvPr>
          <p:cNvSpPr/>
          <p:nvPr/>
        </p:nvSpPr>
        <p:spPr>
          <a:xfrm>
            <a:off x="9970851" y="1799616"/>
            <a:ext cx="1264596" cy="30155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42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1144</TotalTime>
  <Words>907</Words>
  <Application>Microsoft Office PowerPoint</Application>
  <PresentationFormat>寬螢幕</PresentationFormat>
  <Paragraphs>115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天體</vt:lpstr>
      <vt:lpstr>第14組 專題報告 主題 : 貪吃蛇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新冠肺炎</dc:title>
  <dc:creator>User</dc:creator>
  <cp:lastModifiedBy>Li jason</cp:lastModifiedBy>
  <cp:revision>26</cp:revision>
  <dcterms:created xsi:type="dcterms:W3CDTF">2022-04-26T13:58:55Z</dcterms:created>
  <dcterms:modified xsi:type="dcterms:W3CDTF">2022-06-06T10:58:00Z</dcterms:modified>
</cp:coreProperties>
</file>