
<file path=[Content_Types].xml><?xml version="1.0" encoding="utf-8"?>
<Types xmlns="http://schemas.openxmlformats.org/package/2006/content-types">
  <Override PartName="/ppt/tags/tag1.xml" ContentType="application/vnd.openxmlformats-officedocument.presentationml.tags+xml"/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Default Extension="jpeg" ContentType="image/jpeg"/>
  <Override PartName="/ppt/slides/slide25.xml" ContentType="application/vnd.openxmlformats-officedocument.presentationml.slide+xml"/>
  <Override PartName="/ppt/tableStyles.xml" ContentType="application/vnd.openxmlformats-officedocument.presentationml.tableStyles+xml"/>
  <Default Extension="emf" ContentType="image/x-emf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s/slide23.xml" ContentType="application/vnd.openxmlformats-officedocument.presentationml.slide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Default Extension="tiff" ContentType="image/tiff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6.xml" ContentType="application/vnd.openxmlformats-officedocument.presentationml.slide+xml"/>
  <Override PartName="/ppt/slides/slide17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Default Extension="gif" ContentType="image/gif"/>
  <Override PartName="/ppt/slides/slide4.xml" ContentType="application/vnd.openxmlformats-officedocument.presentationml.slide+xml"/>
  <Override PartName="/ppt/slides/slide15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id="2147483666" r:id="rId1"/>
  </p:sldMasterIdLst>
  <p:notesMasterIdLst>
    <p:notesMasterId r:id="rId27"/>
  </p:notesMasterIdLst>
  <p:sldIdLst>
    <p:sldId id="257" r:id="rId2"/>
    <p:sldId id="279" r:id="rId3"/>
    <p:sldId id="280" r:id="rId4"/>
    <p:sldId id="258" r:id="rId5"/>
    <p:sldId id="259" r:id="rId6"/>
    <p:sldId id="287" r:id="rId7"/>
    <p:sldId id="286" r:id="rId8"/>
    <p:sldId id="288" r:id="rId9"/>
    <p:sldId id="289" r:id="rId10"/>
    <p:sldId id="281" r:id="rId11"/>
    <p:sldId id="291" r:id="rId12"/>
    <p:sldId id="292" r:id="rId13"/>
    <p:sldId id="272" r:id="rId14"/>
    <p:sldId id="263" r:id="rId15"/>
    <p:sldId id="273" r:id="rId16"/>
    <p:sldId id="274" r:id="rId17"/>
    <p:sldId id="275" r:id="rId18"/>
    <p:sldId id="264" r:id="rId19"/>
    <p:sldId id="282" r:id="rId20"/>
    <p:sldId id="266" r:id="rId21"/>
    <p:sldId id="267" r:id="rId22"/>
    <p:sldId id="277" r:id="rId23"/>
    <p:sldId id="284" r:id="rId24"/>
    <p:sldId id="276" r:id="rId25"/>
    <p:sldId id="278" r:id="rId26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extLst>
    <p:ext uri="{E76CE94A-603C-4142-B9EB-6D1370010A27}">
      <p14:discardImageEditData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  <p:ext uri="{D31A062A-798A-4329-ABDD-BBA856620510}">
      <p14:defaultImageDpi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horzBarState="maximized">
    <p:restoredLeft sz="15620"/>
    <p:restoredTop sz="99807" autoAdjust="0"/>
  </p:normalViewPr>
  <p:slideViewPr>
    <p:cSldViewPr snapToGrid="0" snapToObjects="1">
      <p:cViewPr>
        <p:scale>
          <a:sx n="100" d="100"/>
          <a:sy n="100" d="100"/>
        </p:scale>
        <p:origin x="-1128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870E1-7113-474C-89CB-F840F680ED6B}" type="datetimeFigureOut">
              <a:rPr lang="en-US" smtClean="0"/>
              <a:pPr/>
              <a:t>3/24/15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46C97-A66A-714C-BB49-6E1629CCC2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8645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9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zh-CN"/>
              <a:t>TrustZone is a system-wide approach to provide hardware-level isolation on ARM platforms.</a:t>
            </a:r>
          </a:p>
          <a:p>
            <a:pPr>
              <a:spcBef>
                <a:spcPct val="0"/>
              </a:spcBef>
            </a:pPr>
            <a:r>
              <a:rPr lang="en-US" altLang="zh-CN"/>
              <a:t>It creates two isolated execution domains: secure</a:t>
            </a:r>
          </a:p>
          <a:p>
            <a:pPr>
              <a:spcBef>
                <a:spcPct val="0"/>
              </a:spcBef>
            </a:pPr>
            <a:r>
              <a:rPr lang="en-US" altLang="zh-CN"/>
              <a:t>domain and normal domain. The secure domain has a higher access privilege than the</a:t>
            </a:r>
          </a:p>
          <a:p>
            <a:pPr>
              <a:spcBef>
                <a:spcPct val="0"/>
              </a:spcBef>
            </a:pPr>
            <a:r>
              <a:rPr lang="en-US" altLang="zh-CN"/>
              <a:t>normal domain, so it can access the resources of the normal domain such as memory,</a:t>
            </a:r>
          </a:p>
          <a:p>
            <a:pPr>
              <a:spcBef>
                <a:spcPct val="0"/>
              </a:spcBef>
            </a:pPr>
            <a:r>
              <a:rPr lang="en-US" altLang="zh-CN"/>
              <a:t>CPU registers and peripherals, but not vice versa. There’s an NS bit in the CPU processor</a:t>
            </a:r>
          </a:p>
          <a:p>
            <a:pPr>
              <a:spcBef>
                <a:spcPct val="0"/>
              </a:spcBef>
            </a:pPr>
            <a:r>
              <a:rPr lang="en-US" altLang="zh-CN"/>
              <a:t>to control and indicate the state of the CPU - 0 means the secure state and is in secure domain while 1 means</a:t>
            </a:r>
          </a:p>
          <a:p>
            <a:pPr>
              <a:spcBef>
                <a:spcPct val="0"/>
              </a:spcBef>
            </a:pPr>
            <a:r>
              <a:rPr lang="en-US" altLang="zh-CN"/>
              <a:t>the normal state and is in normal domain. There’s an additional CPU mode, monitor mode, which only runs in</a:t>
            </a:r>
          </a:p>
          <a:p>
            <a:pPr>
              <a:spcBef>
                <a:spcPct val="0"/>
              </a:spcBef>
            </a:pPr>
            <a:r>
              <a:rPr lang="en-US" altLang="zh-CN"/>
              <a:t>the secure domain regardless of the value of the NS bit. The monitor mode serves as a</a:t>
            </a:r>
          </a:p>
          <a:p>
            <a:pPr>
              <a:spcBef>
                <a:spcPct val="0"/>
              </a:spcBef>
            </a:pPr>
            <a:r>
              <a:rPr lang="en-US" altLang="zh-CN"/>
              <a:t>gatekeeper between the normal domain and the secure domain. If the normal domain</a:t>
            </a:r>
          </a:p>
          <a:p>
            <a:pPr>
              <a:spcBef>
                <a:spcPct val="0"/>
              </a:spcBef>
            </a:pPr>
            <a:r>
              <a:rPr lang="en-US" altLang="zh-CN"/>
              <a:t>requests to switch to the secure domain, the CPU must first enter the monitor mode. </a:t>
            </a:r>
          </a:p>
          <a:p>
            <a:pPr>
              <a:spcBef>
                <a:spcPct val="0"/>
              </a:spcBef>
            </a:pPr>
            <a:r>
              <a:rPr lang="en-US" altLang="zh-CN"/>
              <a:t>The system bus also contains a bit to indicate the state of the bus transaction. Thus, normal</a:t>
            </a:r>
          </a:p>
          <a:p>
            <a:pPr>
              <a:spcBef>
                <a:spcPct val="0"/>
              </a:spcBef>
            </a:pPr>
            <a:r>
              <a:rPr lang="en-US" altLang="zh-CN"/>
              <a:t>peripherals can only perform normal transactions, but not the secure transactions.</a:t>
            </a:r>
            <a:endParaRPr lang="zh-CN" altLang="en-US"/>
          </a:p>
        </p:txBody>
      </p:sp>
      <p:sp>
        <p:nvSpPr>
          <p:cNvPr id="169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631C633-DAFB-5240-8B6C-E2E31CF1C677}" type="slidenum">
              <a:rPr lang="zh-CN" altLang="en-US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4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x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6858000" y="6398259"/>
            <a:ext cx="1905000" cy="3073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C1C1C"/>
                </a:solidFill>
              </a:defRPr>
            </a:lvl1pPr>
          </a:lstStyle>
          <a:p>
            <a:pPr algn="ctr"/>
            <a:fld id="{831E3C2F-A763-43B2-A7BF-CC1076841ADE}" type="slidenum">
              <a:rPr lang="en-US" smtClean="0"/>
              <a:pPr algn="ctr"/>
              <a:t>‹#›</a:t>
            </a:fld>
            <a:endParaRPr lang="en-US" dirty="0"/>
          </a:p>
        </p:txBody>
      </p:sp>
      <p:pic>
        <p:nvPicPr>
          <p:cNvPr id="16" name="image1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748240" y="76200"/>
            <a:ext cx="1267522" cy="583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image2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8900" y="63458"/>
            <a:ext cx="910920" cy="60849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" name="Group 20"/>
          <p:cNvGrpSpPr/>
          <p:nvPr/>
        </p:nvGrpSpPr>
        <p:grpSpPr>
          <a:xfrm>
            <a:off x="382586" y="701675"/>
            <a:ext cx="8542539" cy="31750"/>
            <a:chOff x="0" y="0"/>
            <a:chExt cx="8542538" cy="31750"/>
          </a:xfrm>
        </p:grpSpPr>
        <p:sp>
          <p:nvSpPr>
            <p:cNvPr id="18" name="Shape 18"/>
            <p:cNvSpPr/>
            <p:nvPr/>
          </p:nvSpPr>
          <p:spPr>
            <a:xfrm>
              <a:off x="-1" y="0"/>
              <a:ext cx="8542539" cy="31750"/>
            </a:xfrm>
            <a:prstGeom prst="rect">
              <a:avLst/>
            </a:prstGeom>
            <a:blipFill rotWithShape="1">
              <a:blip r:embed="rId4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19" name="Shape 19"/>
            <p:cNvSpPr/>
            <p:nvPr/>
          </p:nvSpPr>
          <p:spPr>
            <a:xfrm>
              <a:off x="-1" y="0"/>
              <a:ext cx="8542539" cy="31750"/>
            </a:xfrm>
            <a:prstGeom prst="rect">
              <a:avLst/>
            </a:prstGeom>
            <a:noFill/>
            <a:ln w="12700" cap="flat">
              <a:solidFill>
                <a:srgbClr val="A4EACA">
                  <a:alpha val="8093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1168400" y="0"/>
            <a:ext cx="6177409" cy="681038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400" smtClean="0">
                <a:solidFill>
                  <a:srgbClr val="333399"/>
                </a:solidFill>
              </a:rPr>
              <a:t>Click to edit Master title style</a:t>
            </a:r>
            <a:endParaRPr sz="4400">
              <a:solidFill>
                <a:srgbClr val="333399"/>
              </a:solidFill>
            </a:endParaRPr>
          </a:p>
        </p:txBody>
      </p:sp>
      <p:sp>
        <p:nvSpPr>
          <p:cNvPr id="22" name="Shape 22"/>
          <p:cNvSpPr>
            <a:spLocks noGrp="1"/>
          </p:cNvSpPr>
          <p:nvPr>
            <p:ph type="body" idx="1"/>
          </p:nvPr>
        </p:nvSpPr>
        <p:spPr>
          <a:xfrm>
            <a:off x="457200" y="1003300"/>
            <a:ext cx="8229600" cy="58547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3200" smtClean="0"/>
              <a:t>Click to edit Master text styles</a:t>
            </a:r>
          </a:p>
          <a:p>
            <a:pPr lvl="1">
              <a:defRPr sz="1800"/>
            </a:pPr>
            <a:r>
              <a:rPr lang="en-US" sz="3200" smtClean="0"/>
              <a:t>Second level</a:t>
            </a:r>
          </a:p>
          <a:p>
            <a:pPr lvl="2">
              <a:defRPr sz="1800"/>
            </a:pPr>
            <a:r>
              <a:rPr lang="en-US" sz="3200" smtClean="0"/>
              <a:t>Third level</a:t>
            </a:r>
          </a:p>
          <a:p>
            <a:pPr lvl="3">
              <a:defRPr sz="1800"/>
            </a:pPr>
            <a:r>
              <a:rPr lang="en-US" sz="3200" smtClean="0"/>
              <a:t>Fourth level</a:t>
            </a:r>
          </a:p>
          <a:p>
            <a:pPr lvl="4">
              <a:defRPr sz="1800"/>
            </a:pPr>
            <a:r>
              <a:rPr lang="en-US" sz="3200" smtClean="0"/>
              <a:t>Fifth level</a:t>
            </a:r>
            <a:endParaRPr sz="3200"/>
          </a:p>
        </p:txBody>
      </p:sp>
    </p:spTree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267"/>
            <a:ext cx="7772400" cy="147018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3077"/>
          </a:xfrm>
        </p:spPr>
        <p:txBody>
          <a:bodyPr/>
          <a:lstStyle>
            <a:lvl1pPr marL="0" indent="0" algn="ctr">
              <a:buNone/>
              <a:defRPr/>
            </a:lvl1pPr>
            <a:lvl2pPr marL="411480" indent="0" algn="ctr">
              <a:buNone/>
              <a:defRPr/>
            </a:lvl2pPr>
            <a:lvl3pPr marL="822960" indent="0" algn="ctr">
              <a:buNone/>
              <a:defRPr/>
            </a:lvl3pPr>
            <a:lvl4pPr marL="1234440" indent="0" algn="ctr">
              <a:buNone/>
              <a:defRPr/>
            </a:lvl4pPr>
            <a:lvl5pPr marL="1645920" indent="0" algn="ctr">
              <a:buNone/>
              <a:defRPr/>
            </a:lvl5pPr>
            <a:lvl6pPr marL="2057400" indent="0" algn="ctr">
              <a:buNone/>
              <a:defRPr/>
            </a:lvl6pPr>
            <a:lvl7pPr marL="2468880" indent="0" algn="ctr">
              <a:buNone/>
              <a:defRPr/>
            </a:lvl7pPr>
            <a:lvl8pPr marL="2880360" indent="0" algn="ctr">
              <a:buNone/>
              <a:defRPr/>
            </a:lvl8pPr>
            <a:lvl9pPr marL="329184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C00000"/>
              </a:buClr>
              <a:defRPr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72250"/>
            <a:ext cx="1800225" cy="2857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-105" charset="-122"/>
                <a:cs typeface="宋体" pitchFamily="-105" charset="-122"/>
              </a:defRPr>
            </a:lvl1pPr>
          </a:lstStyle>
          <a:p>
            <a:fld id="{793E426E-B668-B540-9BD3-C6DD849A4159}" type="datetime1">
              <a:rPr lang="en-US" altLang="zh-CN"/>
              <a:pPr/>
              <a:t>3/24/15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263878" y="6572250"/>
            <a:ext cx="2880122" cy="285750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-105" charset="-122"/>
                <a:cs typeface="宋体" pitchFamily="-105" charset="-122"/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itchFamily="-105" charset="-122"/>
                <a:cs typeface="宋体" pitchFamily="-105" charset="-122"/>
              </a:defRPr>
            </a:lvl1pPr>
          </a:lstStyle>
          <a:p>
            <a:fld id="{0544FD2F-6320-EA4F-B6D1-22430E893ED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jpeg"/><Relationship Id="rId6" Type="http://schemas.openxmlformats.org/officeDocument/2006/relationships/image" Target="../media/image2.tiff"/><Relationship Id="rId7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382586" y="701675"/>
            <a:ext cx="8542539" cy="31750"/>
            <a:chOff x="0" y="0"/>
            <a:chExt cx="8542538" cy="31750"/>
          </a:xfrm>
        </p:grpSpPr>
        <p:sp>
          <p:nvSpPr>
            <p:cNvPr id="2" name="Shape 2"/>
            <p:cNvSpPr/>
            <p:nvPr/>
          </p:nvSpPr>
          <p:spPr>
            <a:xfrm>
              <a:off x="-1" y="0"/>
              <a:ext cx="8542539" cy="31750"/>
            </a:xfrm>
            <a:prstGeom prst="rect">
              <a:avLst/>
            </a:prstGeom>
            <a:blipFill rotWithShape="1">
              <a:blip r:embed="rId5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  <p:sp>
          <p:nvSpPr>
            <p:cNvPr id="3" name="Shape 3"/>
            <p:cNvSpPr/>
            <p:nvPr/>
          </p:nvSpPr>
          <p:spPr>
            <a:xfrm>
              <a:off x="-1" y="0"/>
              <a:ext cx="8542539" cy="31750"/>
            </a:xfrm>
            <a:prstGeom prst="rect">
              <a:avLst/>
            </a:prstGeom>
            <a:noFill/>
            <a:ln w="12700" cap="flat">
              <a:solidFill>
                <a:srgbClr val="A4EACA">
                  <a:alpha val="80930"/>
                </a:srgbClr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endParaRPr/>
            </a:p>
          </p:txBody>
        </p:sp>
      </p:grpSp>
      <p:pic>
        <p:nvPicPr>
          <p:cNvPr id="5" name="image1.tif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989441" y="111229"/>
            <a:ext cx="1115221" cy="513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image2.tif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88900" y="63458"/>
            <a:ext cx="910920" cy="608495"/>
          </a:xfrm>
          <a:prstGeom prst="rect">
            <a:avLst/>
          </a:prstGeom>
          <a:ln w="12700">
            <a:miter lim="400000"/>
          </a:ln>
        </p:spPr>
      </p:pic>
      <p:sp>
        <p:nvSpPr>
          <p:cNvPr id="7" name="Shape 7"/>
          <p:cNvSpPr>
            <a:spLocks noGrp="1"/>
          </p:cNvSpPr>
          <p:nvPr>
            <p:ph type="sldNum" sz="quarter" idx="2"/>
          </p:nvPr>
        </p:nvSpPr>
        <p:spPr>
          <a:xfrm>
            <a:off x="6781800" y="6474459"/>
            <a:ext cx="1905000" cy="30733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b">
            <a:spAutoFit/>
          </a:bodyPr>
          <a:lstStyle>
            <a:lvl1pPr algn="r" defTabSz="457200">
              <a:defRPr sz="14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algn="ctr"/>
            <a:fld id="{831E3C2F-A763-43B2-A7BF-CC1076841ADE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33961" y="-7839"/>
            <a:ext cx="6975338" cy="77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45718" tIns="45718" rIns="45718" bIns="45718"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333399"/>
                </a:solidFill>
              </a:rPr>
              <a:t>Title Text</a:t>
            </a: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457200" y="1028700"/>
            <a:ext cx="8229600" cy="5829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p="http://schemas.openxmlformats.org/presentationml/2006/main" xmlns:r="http://schemas.openxmlformats.org/officeDocument/2006/relationships" xmlns:a="http://schemas.openxmlformats.org/drawingml/2006/main" xmlns="" val="1"/>
            </a:ext>
          </a:extLst>
        </p:spPr>
        <p:txBody>
          <a:bodyPr lIns="45718" tIns="45718" rIns="45718" bIns="45718"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</p:sldLayoutIdLst>
  <p:transition spd="med"/>
  <p:hf hdr="0" ftr="0" dt="0"/>
  <p:txStyles>
    <p:titleStyle>
      <a:lvl1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1pPr>
      <a:lvl2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2pPr>
      <a:lvl3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3pPr>
      <a:lvl4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4pPr>
      <a:lvl5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5pPr>
      <a:lvl6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6pPr>
      <a:lvl7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7pPr>
      <a:lvl8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8pPr>
      <a:lvl9pPr eaLnBrk="1" hangingPunct="1">
        <a:defRPr sz="4400">
          <a:solidFill>
            <a:srgbClr val="333399"/>
          </a:solidFill>
          <a:latin typeface="Tahoma"/>
          <a:ea typeface="Tahoma"/>
          <a:cs typeface="Tahoma"/>
          <a:sym typeface="Tahoma"/>
        </a:defRPr>
      </a:lvl9pPr>
    </p:titleStyle>
    <p:bodyStyle>
      <a:lvl1pPr marL="342900" indent="-342900" eaLnBrk="1" hangingPunct="1">
        <a:spcBef>
          <a:spcPts val="700"/>
        </a:spcBef>
        <a:buClr>
          <a:srgbClr val="3333CC"/>
        </a:buClr>
        <a:buSzPct val="60000"/>
        <a:buFont typeface="Wingdings"/>
        <a:buChar char="■"/>
        <a:defRPr sz="3200">
          <a:latin typeface="Tahoma"/>
          <a:ea typeface="Tahoma"/>
          <a:cs typeface="Tahoma"/>
          <a:sym typeface="Tahoma"/>
        </a:defRPr>
      </a:lvl1pPr>
      <a:lvl2pPr marL="783771" indent="-326571" eaLnBrk="1" hangingPunct="1">
        <a:spcBef>
          <a:spcPts val="700"/>
        </a:spcBef>
        <a:buClr>
          <a:srgbClr val="3333CC"/>
        </a:buClr>
        <a:buSzPct val="55000"/>
        <a:buFont typeface="Wingdings"/>
        <a:buChar char="■"/>
        <a:defRPr sz="3200">
          <a:latin typeface="Tahoma"/>
          <a:ea typeface="Tahoma"/>
          <a:cs typeface="Tahoma"/>
          <a:sym typeface="Tahoma"/>
        </a:defRPr>
      </a:lvl2pPr>
      <a:lvl3pPr marL="1219200" indent="-304800" eaLnBrk="1" hangingPunct="1">
        <a:spcBef>
          <a:spcPts val="700"/>
        </a:spcBef>
        <a:buClr>
          <a:srgbClr val="3333CC"/>
        </a:buClr>
        <a:buSzPct val="50000"/>
        <a:buFont typeface="Wingdings"/>
        <a:buChar char="■"/>
        <a:defRPr sz="3200">
          <a:latin typeface="Tahoma"/>
          <a:ea typeface="Tahoma"/>
          <a:cs typeface="Tahoma"/>
          <a:sym typeface="Tahoma"/>
        </a:defRPr>
      </a:lvl3pPr>
      <a:lvl4pPr marL="1737360" indent="-365760" eaLnBrk="1" hangingPunct="1">
        <a:spcBef>
          <a:spcPts val="700"/>
        </a:spcBef>
        <a:buClr>
          <a:srgbClr val="3333CC"/>
        </a:buClr>
        <a:buSzPct val="55000"/>
        <a:buFont typeface="Wingdings"/>
        <a:buChar char="■"/>
        <a:defRPr sz="3200">
          <a:latin typeface="Tahoma"/>
          <a:ea typeface="Tahoma"/>
          <a:cs typeface="Tahoma"/>
          <a:sym typeface="Tahoma"/>
        </a:defRPr>
      </a:lvl4pPr>
      <a:lvl5pPr marL="2235200" indent="-406400" eaLnBrk="1" hangingPunct="1">
        <a:spcBef>
          <a:spcPts val="700"/>
        </a:spcBef>
        <a:buClr>
          <a:srgbClr val="3333CC"/>
        </a:buClr>
        <a:buSzPct val="50000"/>
        <a:buFont typeface="Wingdings"/>
        <a:buChar char="■"/>
        <a:defRPr sz="3200">
          <a:latin typeface="Tahoma"/>
          <a:ea typeface="Tahoma"/>
          <a:cs typeface="Tahoma"/>
          <a:sym typeface="Tahoma"/>
        </a:defRPr>
      </a:lvl5pPr>
      <a:lvl6pPr marL="2692400" indent="-406400" eaLnBrk="1" hangingPunct="1">
        <a:spcBef>
          <a:spcPts val="700"/>
        </a:spcBef>
        <a:buClr>
          <a:srgbClr val="3333CC"/>
        </a:buClr>
        <a:buSzPct val="50000"/>
        <a:buFont typeface="Wingdings"/>
        <a:buChar char="•"/>
        <a:defRPr sz="3200">
          <a:latin typeface="Tahoma"/>
          <a:ea typeface="Tahoma"/>
          <a:cs typeface="Tahoma"/>
          <a:sym typeface="Tahoma"/>
        </a:defRPr>
      </a:lvl6pPr>
      <a:lvl7pPr marL="3149600" indent="-406400" eaLnBrk="1" hangingPunct="1">
        <a:spcBef>
          <a:spcPts val="700"/>
        </a:spcBef>
        <a:buClr>
          <a:srgbClr val="3333CC"/>
        </a:buClr>
        <a:buSzPct val="50000"/>
        <a:buFont typeface="Wingdings"/>
        <a:buChar char="•"/>
        <a:defRPr sz="3200">
          <a:latin typeface="Tahoma"/>
          <a:ea typeface="Tahoma"/>
          <a:cs typeface="Tahoma"/>
          <a:sym typeface="Tahoma"/>
        </a:defRPr>
      </a:lvl7pPr>
      <a:lvl8pPr marL="3606800" indent="-406400" eaLnBrk="1" hangingPunct="1">
        <a:spcBef>
          <a:spcPts val="700"/>
        </a:spcBef>
        <a:buClr>
          <a:srgbClr val="3333CC"/>
        </a:buClr>
        <a:buSzPct val="50000"/>
        <a:buFont typeface="Wingdings"/>
        <a:buChar char="•"/>
        <a:defRPr sz="3200">
          <a:latin typeface="Tahoma"/>
          <a:ea typeface="Tahoma"/>
          <a:cs typeface="Tahoma"/>
          <a:sym typeface="Tahoma"/>
        </a:defRPr>
      </a:lvl8pPr>
      <a:lvl9pPr marL="4064000" indent="-406400" eaLnBrk="1" hangingPunct="1">
        <a:spcBef>
          <a:spcPts val="700"/>
        </a:spcBef>
        <a:buClr>
          <a:srgbClr val="3333CC"/>
        </a:buClr>
        <a:buSzPct val="50000"/>
        <a:buFont typeface="Wingdings"/>
        <a:buChar char="•"/>
        <a:defRPr sz="3200">
          <a:latin typeface="Tahoma"/>
          <a:ea typeface="Tahoma"/>
          <a:cs typeface="Tahoma"/>
          <a:sym typeface="Tahoma"/>
        </a:defRPr>
      </a:lvl9pPr>
    </p:bodyStyle>
    <p:otherStyle>
      <a:lvl1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algn="r" defTabSz="457200" eaLnBrk="1" hangingPunct="1">
        <a:defRPr sz="1400"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tiff"/><Relationship Id="rId3" Type="http://schemas.openxmlformats.org/officeDocument/2006/relationships/image" Target="../media/image12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8.emf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200" dirty="0" err="1"/>
              <a:t>TrustOTP</a:t>
            </a:r>
            <a:r>
              <a:rPr lang="en-US" sz="3200" dirty="0"/>
              <a:t>: Smartphone as One-Time Password Token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Instructor</a:t>
            </a:r>
            <a:r>
              <a:rPr lang="en-US" dirty="0"/>
              <a:t>: Kun Sun, Ph.D.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54814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Background</a:t>
            </a:r>
            <a:endParaRPr lang="en-US" dirty="0" smtClean="0"/>
          </a:p>
          <a:p>
            <a:r>
              <a:rPr lang="en-US" dirty="0" smtClean="0"/>
              <a:t>Related work</a:t>
            </a:r>
          </a:p>
          <a:p>
            <a:r>
              <a:rPr lang="en-US" b="1" dirty="0" smtClean="0">
                <a:solidFill>
                  <a:srgbClr val="FF6600"/>
                </a:solidFill>
              </a:rPr>
              <a:t>Design </a:t>
            </a:r>
            <a:r>
              <a:rPr lang="en-US" b="1" dirty="0">
                <a:solidFill>
                  <a:srgbClr val="FF6600"/>
                </a:solidFill>
              </a:rPr>
              <a:t>&amp; Implementation</a:t>
            </a:r>
          </a:p>
          <a:p>
            <a:r>
              <a:rPr lang="en-US" dirty="0"/>
              <a:t>Evaluation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2589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>
          <a:xfrm>
            <a:off x="1095375" y="-76200"/>
            <a:ext cx="8010525" cy="773113"/>
          </a:xfrm>
        </p:spPr>
        <p:txBody>
          <a:bodyPr/>
          <a:lstStyle/>
          <a:p>
            <a:pPr eaLnBrk="1" hangingPunct="1"/>
            <a:r>
              <a:rPr lang="en-US" sz="3200" dirty="0" smtClean="0">
                <a:latin typeface="Tahoma" pitchFamily="-105" charset="0"/>
                <a:ea typeface="Tahoma" pitchFamily="-105" charset="0"/>
                <a:cs typeface="Tahoma" pitchFamily="-105" charset="0"/>
              </a:rPr>
              <a:t>One-time Password on Smartphone</a:t>
            </a:r>
          </a:p>
        </p:txBody>
      </p:sp>
      <p:sp>
        <p:nvSpPr>
          <p:cNvPr id="921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>
                <a:solidFill>
                  <a:srgbClr val="000000"/>
                </a:solidFill>
                <a:latin typeface="Tahoma" pitchFamily="-105" charset="0"/>
                <a:ea typeface="Tahoma" pitchFamily="-105" charset="0"/>
                <a:cs typeface="Tahoma" pitchFamily="-105" charset="0"/>
              </a:rPr>
              <a:t>Integrate physical tokens into </a:t>
            </a:r>
            <a:r>
              <a:rPr lang="en-US" sz="2800" dirty="0" err="1" smtClean="0">
                <a:solidFill>
                  <a:srgbClr val="000000"/>
                </a:solidFill>
                <a:latin typeface="Tahoma" pitchFamily="-105" charset="0"/>
                <a:ea typeface="Tahoma" pitchFamily="-105" charset="0"/>
                <a:cs typeface="Tahoma" pitchFamily="-105" charset="0"/>
              </a:rPr>
              <a:t>smartphone</a:t>
            </a:r>
            <a:endParaRPr lang="en-US" sz="2800" dirty="0" smtClean="0">
              <a:solidFill>
                <a:srgbClr val="000000"/>
              </a:solidFill>
              <a:latin typeface="Tahoma" pitchFamily="-105" charset="0"/>
              <a:ea typeface="Tahoma" pitchFamily="-105" charset="0"/>
              <a:cs typeface="Tahoma" pitchFamily="-105" charset="0"/>
            </a:endParaRPr>
          </a:p>
          <a:p>
            <a:pPr eaLnBrk="1" hangingPunct="1"/>
            <a:r>
              <a:rPr lang="en-US" sz="2800" dirty="0" smtClean="0">
                <a:solidFill>
                  <a:srgbClr val="000000"/>
                </a:solidFill>
                <a:latin typeface="Tahoma" pitchFamily="-105" charset="0"/>
                <a:ea typeface="Tahoma" pitchFamily="-105" charset="0"/>
                <a:cs typeface="Tahoma" pitchFamily="-105" charset="0"/>
              </a:rPr>
              <a:t>Requirements:</a:t>
            </a:r>
          </a:p>
          <a:p>
            <a:pPr lvl="1" eaLnBrk="1" hangingPunct="1"/>
            <a:r>
              <a:rPr lang="en-US" sz="2800" dirty="0" smtClean="0">
                <a:solidFill>
                  <a:srgbClr val="000000"/>
                </a:solidFill>
                <a:latin typeface="Tahoma" pitchFamily="-105" charset="0"/>
                <a:ea typeface="Tahoma" pitchFamily="-105" charset="0"/>
                <a:cs typeface="Tahoma" pitchFamily="-105" charset="0"/>
              </a:rPr>
              <a:t>Security</a:t>
            </a:r>
          </a:p>
          <a:p>
            <a:pPr lvl="3" eaLnBrk="1" hangingPunct="1"/>
            <a:r>
              <a:rPr lang="en-US" sz="2400" dirty="0" smtClean="0">
                <a:solidFill>
                  <a:srgbClr val="000000"/>
                </a:solidFill>
                <a:latin typeface="Tahoma" pitchFamily="-105" charset="0"/>
                <a:ea typeface="Tahoma" pitchFamily="-105" charset="0"/>
                <a:cs typeface="Tahoma" pitchFamily="-105" charset="0"/>
              </a:rPr>
              <a:t>Malicious mobile OS cannot compromise the keying material in the one-time password (OTP) generator</a:t>
            </a:r>
          </a:p>
          <a:p>
            <a:pPr lvl="3" eaLnBrk="1" hangingPunct="1"/>
            <a:r>
              <a:rPr lang="en-US" sz="2400" dirty="0" smtClean="0">
                <a:solidFill>
                  <a:srgbClr val="000000"/>
                </a:solidFill>
                <a:latin typeface="Tahoma" pitchFamily="-105" charset="0"/>
                <a:ea typeface="Tahoma" pitchFamily="-105" charset="0"/>
                <a:cs typeface="Tahoma" pitchFamily="-105" charset="0"/>
              </a:rPr>
              <a:t>It cannot read the OTP</a:t>
            </a:r>
          </a:p>
          <a:p>
            <a:pPr lvl="1" eaLnBrk="1" hangingPunct="1"/>
            <a:r>
              <a:rPr lang="en-US" sz="2800" dirty="0" smtClean="0">
                <a:solidFill>
                  <a:srgbClr val="000000"/>
                </a:solidFill>
                <a:latin typeface="Tahoma" pitchFamily="-105" charset="0"/>
                <a:ea typeface="Tahoma" pitchFamily="-105" charset="0"/>
                <a:cs typeface="Tahoma" pitchFamily="-105" charset="0"/>
              </a:rPr>
              <a:t>Reliability and Availability</a:t>
            </a:r>
          </a:p>
          <a:p>
            <a:pPr lvl="2" eaLnBrk="1" hangingPunct="1"/>
            <a:r>
              <a:rPr lang="en-US" sz="2400" dirty="0" smtClean="0">
                <a:solidFill>
                  <a:srgbClr val="000000"/>
                </a:solidFill>
                <a:latin typeface="Tahoma" pitchFamily="-105" charset="0"/>
                <a:ea typeface="Tahoma" pitchFamily="-105" charset="0"/>
                <a:cs typeface="Tahoma" pitchFamily="-105" charset="0"/>
              </a:rPr>
              <a:t>OTP works even if mobile OS crashes</a:t>
            </a:r>
          </a:p>
          <a:p>
            <a:pPr lvl="2" eaLnBrk="1" hangingPunct="1"/>
            <a:r>
              <a:rPr lang="en-US" sz="2400" dirty="0" smtClean="0">
                <a:solidFill>
                  <a:srgbClr val="000000"/>
                </a:solidFill>
                <a:latin typeface="Tahoma" pitchFamily="-105" charset="0"/>
                <a:ea typeface="Tahoma" pitchFamily="-105" charset="0"/>
                <a:cs typeface="Tahoma" pitchFamily="-105" charset="0"/>
              </a:rPr>
              <a:t>Trusted inputs (e.g., clock time) for the OTP generator</a:t>
            </a:r>
          </a:p>
          <a:p>
            <a:pPr lvl="2" eaLnBrk="1" hangingPunct="1"/>
            <a:r>
              <a:rPr lang="en-US" sz="2400" dirty="0" smtClean="0">
                <a:solidFill>
                  <a:srgbClr val="000000"/>
                </a:solidFill>
                <a:latin typeface="Tahoma" pitchFamily="-105" charset="0"/>
                <a:ea typeface="Tahoma" pitchFamily="-105" charset="0"/>
                <a:cs typeface="Tahoma" pitchFamily="-105" charset="0"/>
              </a:rPr>
              <a:t>Trusted display</a:t>
            </a:r>
            <a:endParaRPr lang="en-US" sz="2800" dirty="0" smtClean="0">
              <a:solidFill>
                <a:srgbClr val="000000"/>
              </a:solidFill>
              <a:latin typeface="Tahoma" pitchFamily="-105" charset="0"/>
              <a:ea typeface="Tahoma" pitchFamily="-105" charset="0"/>
              <a:cs typeface="Tahoma" pitchFamily="-105" charset="0"/>
            </a:endParaRPr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headEnd/>
            <a:tailEnd/>
          </a:ln>
        </p:spPr>
        <p:txBody>
          <a:bodyPr/>
          <a:lstStyle/>
          <a:p>
            <a:pPr defTabSz="457200"/>
            <a:fld id="{A29527E2-7319-7942-81FB-1475B60C9742}" type="slidenum">
              <a:rPr lang="en-US" smtClean="0"/>
              <a:pPr defTabSz="457200"/>
              <a:t>11</a:t>
            </a:fld>
            <a:endParaRPr lang="en-US" smtClean="0"/>
          </a:p>
        </p:txBody>
      </p:sp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ahoma" pitchFamily="-105" charset="0"/>
                <a:ea typeface="Tahoma" pitchFamily="-105" charset="0"/>
                <a:cs typeface="Tahoma" pitchFamily="-105" charset="0"/>
              </a:rPr>
              <a:t>TrustZone-based Solution</a:t>
            </a:r>
          </a:p>
        </p:txBody>
      </p:sp>
      <p:sp>
        <p:nvSpPr>
          <p:cNvPr id="931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0000"/>
                </a:solidFill>
                <a:latin typeface="Tahoma" pitchFamily="-105" charset="0"/>
                <a:ea typeface="Tahoma" pitchFamily="-105" charset="0"/>
                <a:cs typeface="Tahoma" pitchFamily="-105" charset="0"/>
              </a:rPr>
              <a:t>ARM TrustZone Technology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ahoma" pitchFamily="-105" charset="0"/>
                <a:ea typeface="Tahoma" pitchFamily="-105" charset="0"/>
                <a:cs typeface="Tahoma" pitchFamily="-105" charset="0"/>
              </a:rPr>
              <a:t>Two isolated execution environments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ahoma" pitchFamily="-105" charset="0"/>
                <a:ea typeface="Tahoma" pitchFamily="-105" charset="0"/>
                <a:cs typeface="Tahoma" pitchFamily="-105" charset="0"/>
              </a:rPr>
              <a:t>Mobile OS cannot access the disk, memory, CPU states of the OTP generator.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ahoma" pitchFamily="-105" charset="0"/>
                <a:ea typeface="Tahoma" pitchFamily="-105" charset="0"/>
                <a:cs typeface="Tahoma" pitchFamily="-105" charset="0"/>
              </a:rPr>
              <a:t>A secure clock for OTP generator</a:t>
            </a:r>
          </a:p>
          <a:p>
            <a:pPr lvl="1" eaLnBrk="1" hangingPunct="1"/>
            <a:r>
              <a:rPr lang="en-US" smtClean="0">
                <a:solidFill>
                  <a:srgbClr val="000000"/>
                </a:solidFill>
                <a:latin typeface="Tahoma" pitchFamily="-105" charset="0"/>
                <a:ea typeface="Tahoma" pitchFamily="-105" charset="0"/>
                <a:cs typeface="Tahoma" pitchFamily="-105" charset="0"/>
              </a:rPr>
              <a:t>A self-contained display and touchscreen. </a:t>
            </a: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headEnd/>
            <a:tailEnd/>
          </a:ln>
        </p:spPr>
        <p:txBody>
          <a:bodyPr/>
          <a:lstStyle/>
          <a:p>
            <a:pPr defTabSz="457200"/>
            <a:fld id="{D3BA8640-BD19-7C45-ABCD-D6C8C476C0EF}" type="slidenum">
              <a:rPr lang="en-US" smtClean="0"/>
              <a:pPr defTabSz="457200"/>
              <a:t>12</a:t>
            </a:fld>
            <a:endParaRPr lang="en-US" smtClean="0"/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ramewor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63600" y="1752600"/>
            <a:ext cx="7429500" cy="4699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13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TrustOTP</a:t>
            </a:r>
            <a:r>
              <a:rPr lang="en-US" sz="3200" dirty="0" smtClean="0"/>
              <a:t> Framework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681038"/>
            <a:ext cx="8229600" cy="1122362"/>
          </a:xfrm>
        </p:spPr>
        <p:txBody>
          <a:bodyPr/>
          <a:lstStyle/>
          <a:p>
            <a:r>
              <a:rPr lang="en-US" sz="2000" dirty="0" smtClean="0"/>
              <a:t>In </a:t>
            </a:r>
            <a:r>
              <a:rPr lang="en-US" sz="2000" dirty="0" smtClean="0"/>
              <a:t>the Secure domain</a:t>
            </a:r>
            <a:r>
              <a:rPr lang="zh-CN" altLang="en-US" sz="2000" dirty="0" smtClean="0"/>
              <a:t> </a:t>
            </a:r>
            <a:endParaRPr lang="en-US" altLang="zh-CN" sz="2000" dirty="0"/>
          </a:p>
          <a:p>
            <a:r>
              <a:rPr lang="en-US" sz="2000" dirty="0" smtClean="0"/>
              <a:t>Shard I/O device with the Rich OS</a:t>
            </a:r>
          </a:p>
          <a:p>
            <a:r>
              <a:rPr lang="en-US" sz="2000" dirty="0" smtClean="0"/>
              <a:t>Reliable switch between domains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633028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torag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107329" y="1003300"/>
            <a:ext cx="5112870" cy="3467096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14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Boot Sequence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003300"/>
            <a:ext cx="3975100" cy="5854700"/>
          </a:xfrm>
        </p:spPr>
        <p:txBody>
          <a:bodyPr/>
          <a:lstStyle/>
          <a:p>
            <a:r>
              <a:rPr lang="en-US" sz="2800" dirty="0"/>
              <a:t>Secure storage</a:t>
            </a:r>
            <a:endParaRPr lang="en-US" sz="2400" dirty="0"/>
          </a:p>
          <a:p>
            <a:pPr lvl="1"/>
            <a:r>
              <a:rPr lang="en-US" sz="2400" dirty="0" err="1"/>
              <a:t>MicroSD</a:t>
            </a:r>
            <a:r>
              <a:rPr lang="en-US" sz="2400" dirty="0"/>
              <a:t> card</a:t>
            </a:r>
          </a:p>
          <a:p>
            <a:r>
              <a:rPr lang="en-US" sz="2800" dirty="0"/>
              <a:t>Memory Isolation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Watermark</a:t>
            </a:r>
            <a:r>
              <a:rPr lang="en-US" sz="2400" dirty="0"/>
              <a:t> Mechanism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TZASC</a:t>
            </a:r>
            <a:r>
              <a:rPr lang="en-US" sz="2400" dirty="0"/>
              <a:t> (</a:t>
            </a:r>
            <a:r>
              <a:rPr lang="en-US" sz="2400" dirty="0" err="1"/>
              <a:t>TrustZone</a:t>
            </a:r>
            <a:r>
              <a:rPr lang="en-US" sz="2400" dirty="0"/>
              <a:t> Address Space Controller</a:t>
            </a:r>
            <a:r>
              <a:rPr lang="en-US" sz="2400" dirty="0" smtClean="0"/>
              <a:t>)</a:t>
            </a:r>
            <a:endParaRPr lang="en-US" sz="2800" dirty="0" smtClean="0"/>
          </a:p>
          <a:p>
            <a:r>
              <a:rPr lang="en-US" sz="2800" dirty="0" smtClean="0"/>
              <a:t>Secure boot</a:t>
            </a:r>
          </a:p>
          <a:p>
            <a:pPr lvl="1"/>
            <a:r>
              <a:rPr lang="en-US" sz="2400" dirty="0" smtClean="0"/>
              <a:t>Secure </a:t>
            </a:r>
            <a:r>
              <a:rPr lang="en-US" sz="2400" dirty="0" err="1" smtClean="0"/>
              <a:t>bootloader</a:t>
            </a:r>
            <a:endParaRPr lang="en-US" sz="2400" dirty="0" smtClean="0"/>
          </a:p>
          <a:p>
            <a:pPr lvl="1"/>
            <a:r>
              <a:rPr lang="en-US" sz="2400" dirty="0" smtClean="0"/>
              <a:t>Non-secure </a:t>
            </a:r>
            <a:r>
              <a:rPr lang="en-US" sz="2400" dirty="0" err="1" smtClean="0"/>
              <a:t>bootloader</a:t>
            </a:r>
            <a:endParaRPr lang="en-US" sz="2400" dirty="0" smtClean="0"/>
          </a:p>
          <a:p>
            <a:pPr lvl="1"/>
            <a:r>
              <a:rPr lang="en-US" sz="2400" dirty="0" smtClean="0"/>
              <a:t>Rich OS</a:t>
            </a:r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9475961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TrustOTP</a:t>
            </a:r>
            <a:r>
              <a:rPr lang="en-US" sz="3200" dirty="0" smtClean="0"/>
              <a:t> Trigger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Reliable switch</a:t>
            </a:r>
          </a:p>
          <a:p>
            <a:pPr lvl="1"/>
            <a:r>
              <a:rPr lang="en-US" sz="2800" dirty="0"/>
              <a:t>Non-</a:t>
            </a:r>
            <a:r>
              <a:rPr lang="en-US" sz="2800" dirty="0" err="1"/>
              <a:t>maskable</a:t>
            </a:r>
            <a:r>
              <a:rPr lang="en-US" sz="2800" dirty="0"/>
              <a:t> interrupt (</a:t>
            </a:r>
            <a:r>
              <a:rPr lang="en-US" sz="2800" dirty="0">
                <a:solidFill>
                  <a:srgbClr val="FF0000"/>
                </a:solidFill>
              </a:rPr>
              <a:t>NMI</a:t>
            </a:r>
            <a:r>
              <a:rPr lang="en-US" sz="2800" dirty="0" smtClean="0"/>
              <a:t>)</a:t>
            </a:r>
          </a:p>
          <a:p>
            <a:pPr lvl="2"/>
            <a:r>
              <a:rPr lang="en-US" sz="2400" dirty="0" smtClean="0"/>
              <a:t>The Rich OS cannot block or intercept</a:t>
            </a:r>
            <a:endParaRPr lang="en-US" sz="2400" dirty="0"/>
          </a:p>
          <a:p>
            <a:pPr lvl="1"/>
            <a:r>
              <a:rPr lang="en-US" sz="2800" dirty="0"/>
              <a:t>Secure interrupt (FIQ</a:t>
            </a:r>
            <a:r>
              <a:rPr lang="en-US" sz="2800" dirty="0" smtClean="0"/>
              <a:t>)</a:t>
            </a:r>
          </a:p>
          <a:p>
            <a:pPr lvl="2"/>
            <a:r>
              <a:rPr lang="en-US" sz="2400" dirty="0" smtClean="0"/>
              <a:t>The Rich OS cannot manipulate</a:t>
            </a:r>
          </a:p>
          <a:p>
            <a:pPr lvl="1"/>
            <a:r>
              <a:rPr lang="en-US" sz="2800" dirty="0" smtClean="0"/>
              <a:t>Interrupt source (</a:t>
            </a:r>
            <a:r>
              <a:rPr lang="en-US" sz="2800" dirty="0" smtClean="0">
                <a:solidFill>
                  <a:srgbClr val="FF0000"/>
                </a:solidFill>
              </a:rPr>
              <a:t>Configurable</a:t>
            </a:r>
            <a:r>
              <a:rPr lang="en-US" sz="2800" dirty="0" smtClean="0"/>
              <a:t>)</a:t>
            </a:r>
          </a:p>
          <a:p>
            <a:pPr lvl="2"/>
            <a:r>
              <a:rPr lang="en-US" sz="2400" dirty="0" smtClean="0"/>
              <a:t>Physical button</a:t>
            </a:r>
          </a:p>
          <a:p>
            <a:pPr lvl="2"/>
            <a:r>
              <a:rPr lang="en-US" sz="2400" dirty="0" smtClean="0"/>
              <a:t>Timer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7327202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16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OTP Generation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003300"/>
            <a:ext cx="8229600" cy="2578096"/>
          </a:xfrm>
        </p:spPr>
        <p:txBody>
          <a:bodyPr/>
          <a:lstStyle/>
          <a:p>
            <a:r>
              <a:rPr lang="en-US" altLang="zh-CN" sz="2800" dirty="0" smtClean="0"/>
              <a:t>Hash-based One-time Password (</a:t>
            </a:r>
            <a:r>
              <a:rPr lang="en-US" altLang="zh-CN" sz="2800" dirty="0" smtClean="0">
                <a:solidFill>
                  <a:srgbClr val="FF0000"/>
                </a:solidFill>
              </a:rPr>
              <a:t>HOTP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en-US" altLang="zh-CN" sz="2400" dirty="0" smtClean="0"/>
              <a:t>Event triggered</a:t>
            </a:r>
          </a:p>
          <a:p>
            <a:pPr lvl="1"/>
            <a:r>
              <a:rPr lang="en-US" altLang="zh-CN" sz="2400" dirty="0" smtClean="0"/>
              <a:t>Key &amp; Counter</a:t>
            </a:r>
          </a:p>
          <a:p>
            <a:r>
              <a:rPr lang="en-US" altLang="zh-CN" sz="2800" dirty="0" smtClean="0"/>
              <a:t>Time-based One-time Password (</a:t>
            </a:r>
            <a:r>
              <a:rPr lang="en-US" altLang="zh-CN" sz="2800" dirty="0" smtClean="0">
                <a:solidFill>
                  <a:srgbClr val="FF0000"/>
                </a:solidFill>
              </a:rPr>
              <a:t>TOTP</a:t>
            </a:r>
            <a:r>
              <a:rPr lang="en-US" altLang="zh-CN" sz="2800" dirty="0" smtClean="0"/>
              <a:t>)</a:t>
            </a:r>
          </a:p>
          <a:p>
            <a:pPr lvl="1"/>
            <a:r>
              <a:rPr lang="en-US" altLang="zh-CN" sz="2400" dirty="0" smtClean="0"/>
              <a:t>Time synchronized</a:t>
            </a:r>
          </a:p>
          <a:p>
            <a:pPr lvl="1"/>
            <a:r>
              <a:rPr lang="en-US" altLang="zh-CN" sz="2400" dirty="0" smtClean="0"/>
              <a:t>Key &amp;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Clock</a:t>
            </a:r>
          </a:p>
        </p:txBody>
      </p:sp>
      <p:pic>
        <p:nvPicPr>
          <p:cNvPr id="5" name="Picture 4" descr="algorithm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889000" y="3898900"/>
            <a:ext cx="3858920" cy="2565660"/>
          </a:xfrm>
          <a:prstGeom prst="rect">
            <a:avLst/>
          </a:prstGeom>
        </p:spPr>
      </p:pic>
      <p:pic>
        <p:nvPicPr>
          <p:cNvPr id="6" name="Picture 5" descr="para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5016500" y="4950727"/>
            <a:ext cx="2635250" cy="144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0417043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17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OTP Display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Secure I/O</a:t>
            </a:r>
          </a:p>
          <a:p>
            <a:pPr lvl="1"/>
            <a:r>
              <a:rPr lang="en-US" sz="2800" dirty="0" smtClean="0"/>
              <a:t>Display: IPU (Image Processing Unit)+LCD </a:t>
            </a:r>
          </a:p>
          <a:p>
            <a:pPr lvl="1"/>
            <a:r>
              <a:rPr lang="en-US" sz="2800" dirty="0" smtClean="0"/>
              <a:t>Input: 4-wire resistive touchscreen</a:t>
            </a:r>
          </a:p>
          <a:p>
            <a:r>
              <a:rPr lang="en-US" dirty="0" smtClean="0"/>
              <a:t>User-friendly manner</a:t>
            </a:r>
          </a:p>
          <a:p>
            <a:pPr lvl="1"/>
            <a:r>
              <a:rPr lang="en-US" sz="2800" dirty="0" smtClean="0"/>
              <a:t>Rich OS and </a:t>
            </a:r>
            <a:r>
              <a:rPr lang="en-US" sz="2800" dirty="0" err="1" smtClean="0"/>
              <a:t>TrustOTP</a:t>
            </a:r>
            <a:r>
              <a:rPr lang="en-US" sz="2800" dirty="0" smtClean="0"/>
              <a:t> run concurrently</a:t>
            </a:r>
          </a:p>
          <a:p>
            <a:pPr lvl="1"/>
            <a:r>
              <a:rPr lang="en-US" sz="2800" dirty="0" smtClean="0"/>
              <a:t>Watchdog timer</a:t>
            </a:r>
          </a:p>
          <a:p>
            <a:pPr lvl="1"/>
            <a:r>
              <a:rPr lang="en-US" sz="2800" dirty="0" smtClean="0"/>
              <a:t>1.5 seconds / cycle (Through experiment)</a:t>
            </a:r>
          </a:p>
          <a:p>
            <a:pPr lvl="2"/>
            <a:r>
              <a:rPr lang="en-US" sz="2400" dirty="0" smtClean="0"/>
              <a:t>0.5 second for display</a:t>
            </a:r>
          </a:p>
          <a:p>
            <a:pPr lvl="2"/>
            <a:r>
              <a:rPr lang="en-US" sz="2400" dirty="0" smtClean="0"/>
              <a:t>1 second for input 2~3 numbers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5678251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Security Analysis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Information Leakage</a:t>
            </a:r>
          </a:p>
          <a:p>
            <a:pPr lvl="1"/>
            <a:r>
              <a:rPr lang="en-US" sz="2800" dirty="0" smtClean="0"/>
              <a:t>Generated OTPs</a:t>
            </a:r>
          </a:p>
          <a:p>
            <a:pPr lvl="1"/>
            <a:r>
              <a:rPr lang="en-US" sz="2800" dirty="0" smtClean="0"/>
              <a:t>Shared Keys</a:t>
            </a:r>
          </a:p>
          <a:p>
            <a:r>
              <a:rPr lang="en-US" dirty="0" smtClean="0"/>
              <a:t>Control Flow Tampering</a:t>
            </a:r>
          </a:p>
          <a:p>
            <a:pPr lvl="1"/>
            <a:r>
              <a:rPr lang="en-US" sz="2800" dirty="0" smtClean="0"/>
              <a:t>Code Integrity</a:t>
            </a:r>
          </a:p>
          <a:p>
            <a:pPr lvl="1"/>
            <a:r>
              <a:rPr lang="en-US" sz="2800" dirty="0" smtClean="0"/>
              <a:t>Execution Integrity (</a:t>
            </a:r>
            <a:r>
              <a:rPr lang="en-US" sz="2800" dirty="0" smtClean="0">
                <a:solidFill>
                  <a:srgbClr val="FF0000"/>
                </a:solidFill>
              </a:rPr>
              <a:t>Interrupt</a:t>
            </a:r>
            <a:r>
              <a:rPr lang="en-US" sz="2800" dirty="0" smtClean="0"/>
              <a:t>)</a:t>
            </a:r>
          </a:p>
          <a:p>
            <a:r>
              <a:rPr lang="en-US" dirty="0" smtClean="0"/>
              <a:t>Denial-of-Service</a:t>
            </a:r>
          </a:p>
          <a:p>
            <a:pPr lvl="1"/>
            <a:r>
              <a:rPr lang="en-US" sz="2800" dirty="0" smtClean="0"/>
              <a:t>Switch between domains</a:t>
            </a:r>
          </a:p>
          <a:p>
            <a:pPr lvl="1"/>
            <a:r>
              <a:rPr lang="en-US" sz="2800" dirty="0" smtClean="0"/>
              <a:t>Static &amp; dynamic code</a:t>
            </a:r>
          </a:p>
          <a:p>
            <a:pPr lvl="1"/>
            <a:r>
              <a:rPr lang="en-US" sz="2800" dirty="0" smtClean="0"/>
              <a:t>Display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982185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Design </a:t>
            </a:r>
            <a:r>
              <a:rPr lang="en-US" dirty="0"/>
              <a:t>&amp; Implementation</a:t>
            </a:r>
          </a:p>
          <a:p>
            <a:r>
              <a:rPr lang="en-US" b="1" dirty="0">
                <a:solidFill>
                  <a:srgbClr val="FF6600"/>
                </a:solidFill>
              </a:rPr>
              <a:t>Evaluation</a:t>
            </a:r>
            <a:endParaRPr lang="en-US" b="1" dirty="0" smtClean="0">
              <a:solidFill>
                <a:srgbClr val="FF6600"/>
              </a:solidFill>
            </a:endParaRPr>
          </a:p>
          <a:p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2589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2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Design </a:t>
            </a:r>
            <a:r>
              <a:rPr lang="en-US" dirty="0"/>
              <a:t>&amp; Implementation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Related work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7578709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20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TrustOTP</a:t>
            </a:r>
            <a:r>
              <a:rPr lang="en-US" sz="3200" dirty="0" smtClean="0"/>
              <a:t> Performance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Before</a:t>
            </a:r>
            <a:r>
              <a:rPr lang="en-US" dirty="0" smtClean="0"/>
              <a:t> OTP display (60.48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fter</a:t>
            </a:r>
            <a:r>
              <a:rPr lang="en-US" dirty="0" smtClean="0"/>
              <a:t> OTP display (7.52 </a:t>
            </a:r>
            <a:r>
              <a:rPr lang="en-US" dirty="0" err="1" smtClean="0"/>
              <a:t>ms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688883686"/>
              </p:ext>
            </p:extLst>
          </p:nvPr>
        </p:nvGraphicFramePr>
        <p:xfrm>
          <a:off x="977900" y="1714500"/>
          <a:ext cx="5219700" cy="2578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9800"/>
                <a:gridCol w="2984500"/>
                <a:gridCol w="1295400"/>
              </a:tblGrid>
              <a:tr h="3222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Step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Operation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Time (</a:t>
                      </a:r>
                      <a:r>
                        <a:rPr lang="en-US" sz="1400" dirty="0" err="1" smtClean="0"/>
                        <a:t>ms</a:t>
                      </a:r>
                      <a:r>
                        <a:rPr lang="en-US" sz="1400" dirty="0" smtClean="0"/>
                        <a:t>)</a:t>
                      </a:r>
                      <a:endParaRPr lang="en-US" sz="1400" dirty="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Domain Switching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0.002</a:t>
                      </a:r>
                      <a:endParaRPr lang="en-US" sz="1400" dirty="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Context Saving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0.0006</a:t>
                      </a:r>
                      <a:endParaRPr lang="en-US" sz="1400" dirty="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TOTP/HOTP Generation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0.048/0.044</a:t>
                      </a:r>
                      <a:endParaRPr lang="en-US" sz="1400" dirty="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Background Matching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49.85</a:t>
                      </a:r>
                      <a:endParaRPr lang="en-US" sz="1400" dirty="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OTP</a:t>
                      </a:r>
                      <a:r>
                        <a:rPr lang="en-US" sz="1400" baseline="0" dirty="0" smtClean="0"/>
                        <a:t> Drawing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8.029</a:t>
                      </a:r>
                      <a:endParaRPr lang="en-US" sz="1400" dirty="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IPU Check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2.22</a:t>
                      </a:r>
                      <a:endParaRPr lang="en-US" sz="1400" dirty="0"/>
                    </a:p>
                  </a:txBody>
                  <a:tcPr/>
                </a:tc>
              </a:tr>
              <a:tr h="32226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Framebuffer</a:t>
                      </a:r>
                      <a:r>
                        <a:rPr lang="en-US" sz="1400" dirty="0" smtClean="0"/>
                        <a:t> Replacement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0.28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585255913"/>
              </p:ext>
            </p:extLst>
          </p:nvPr>
        </p:nvGraphicFramePr>
        <p:xfrm>
          <a:off x="977900" y="5285739"/>
          <a:ext cx="5257800" cy="949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/>
                <a:gridCol w="2984500"/>
                <a:gridCol w="1346200"/>
              </a:tblGrid>
              <a:tr h="3166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Operation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Time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166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Flushing IPU &amp;</a:t>
                      </a:r>
                      <a:r>
                        <a:rPr lang="en-US" baseline="0" dirty="0" smtClean="0"/>
                        <a:t> Rich OS Recovery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7.47</a:t>
                      </a:r>
                      <a:endParaRPr lang="en-US" dirty="0"/>
                    </a:p>
                  </a:txBody>
                  <a:tcPr/>
                </a:tc>
              </a:tr>
              <a:tr h="31665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Domain Switching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13761156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vellam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761680" y="3784600"/>
            <a:ext cx="4141019" cy="24892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>
          <a:xfrm>
            <a:off x="6858000" y="6385559"/>
            <a:ext cx="1905000" cy="307337"/>
          </a:xfrm>
        </p:spPr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21</a:t>
            </a:fld>
            <a:endParaRPr lang="en-US" dirty="0"/>
          </a:p>
        </p:txBody>
      </p:sp>
      <p:pic>
        <p:nvPicPr>
          <p:cNvPr id="6" name="Picture 5" descr="antutu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761680" y="1028700"/>
            <a:ext cx="4141019" cy="248920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Impact on the Rich OS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003300"/>
            <a:ext cx="4533900" cy="5041900"/>
          </a:xfrm>
        </p:spPr>
        <p:txBody>
          <a:bodyPr/>
          <a:lstStyle/>
          <a:p>
            <a:r>
              <a:rPr lang="en-US" dirty="0" smtClean="0"/>
              <a:t>Rich OS vs. </a:t>
            </a:r>
            <a:r>
              <a:rPr lang="en-US" dirty="0" err="1" smtClean="0"/>
              <a:t>TrustOTP</a:t>
            </a:r>
            <a:endParaRPr lang="en-US" dirty="0" smtClean="0"/>
          </a:p>
          <a:p>
            <a:r>
              <a:rPr lang="en-US" dirty="0" err="1" smtClean="0"/>
              <a:t>Antutu</a:t>
            </a:r>
            <a:endParaRPr lang="en-US" dirty="0"/>
          </a:p>
          <a:p>
            <a:pPr lvl="1"/>
            <a:r>
              <a:rPr lang="en-US" sz="2800" dirty="0"/>
              <a:t>CPU &amp; RAM</a:t>
            </a:r>
          </a:p>
          <a:p>
            <a:pPr lvl="1"/>
            <a:r>
              <a:rPr lang="en-US" sz="2800" dirty="0"/>
              <a:t>I/O </a:t>
            </a:r>
            <a:r>
              <a:rPr lang="en-US" sz="2800" dirty="0" smtClean="0"/>
              <a:t>devices</a:t>
            </a:r>
            <a:endParaRPr lang="en-US" dirty="0" smtClean="0"/>
          </a:p>
          <a:p>
            <a:r>
              <a:rPr lang="en-US" dirty="0" err="1" smtClean="0"/>
              <a:t>Vellamo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2818364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delay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823061" y="4928727"/>
            <a:ext cx="4177451" cy="1892294"/>
          </a:xfrm>
          <a:prstGeom prst="rect">
            <a:avLst/>
          </a:prstGeom>
        </p:spPr>
      </p:pic>
      <p:pic>
        <p:nvPicPr>
          <p:cNvPr id="6" name="Picture 5" descr="trust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823061" y="2908082"/>
            <a:ext cx="4177451" cy="1889955"/>
          </a:xfrm>
          <a:prstGeom prst="rect">
            <a:avLst/>
          </a:prstGeom>
        </p:spPr>
      </p:pic>
      <p:pic>
        <p:nvPicPr>
          <p:cNvPr id="7" name="Picture 6" descr="richos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4823061" y="825403"/>
            <a:ext cx="4206639" cy="190253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Power Consumption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003299"/>
            <a:ext cx="4737100" cy="5817721"/>
          </a:xfrm>
        </p:spPr>
        <p:txBody>
          <a:bodyPr/>
          <a:lstStyle/>
          <a:p>
            <a:r>
              <a:rPr lang="en-US" dirty="0" smtClean="0"/>
              <a:t>Rich OS</a:t>
            </a:r>
          </a:p>
          <a:p>
            <a:pPr lvl="1"/>
            <a:r>
              <a:rPr lang="en-US" sz="2800" dirty="0" smtClean="0"/>
              <a:t>Average=2,128 </a:t>
            </a:r>
            <a:r>
              <a:rPr lang="en-US" sz="2800" dirty="0" err="1" smtClean="0"/>
              <a:t>mW</a:t>
            </a:r>
            <a:endParaRPr lang="en-US" sz="2800" dirty="0" smtClean="0"/>
          </a:p>
          <a:p>
            <a:r>
              <a:rPr lang="en-US" dirty="0" err="1">
                <a:solidFill>
                  <a:srgbClr val="000000"/>
                </a:solidFill>
                <a:sym typeface="Helvetica"/>
              </a:rPr>
              <a:t>TrustOTP</a:t>
            </a:r>
            <a:r>
              <a:rPr lang="en-US" dirty="0">
                <a:solidFill>
                  <a:srgbClr val="000000"/>
                </a:solidFill>
                <a:sym typeface="Helvetica"/>
              </a:rPr>
              <a:t> </a:t>
            </a:r>
            <a:r>
              <a:rPr lang="en-US" dirty="0" smtClean="0">
                <a:solidFill>
                  <a:srgbClr val="000000"/>
                </a:solidFill>
                <a:sym typeface="Helvetica"/>
              </a:rPr>
              <a:t>Running</a:t>
            </a:r>
          </a:p>
          <a:p>
            <a:pPr lvl="1"/>
            <a:r>
              <a:rPr lang="en-US" sz="2800" dirty="0" smtClean="0">
                <a:solidFill>
                  <a:srgbClr val="000000"/>
                </a:solidFill>
                <a:sym typeface="Helvetica"/>
              </a:rPr>
              <a:t>Average=2,230 </a:t>
            </a:r>
            <a:r>
              <a:rPr lang="en-US" sz="2800" dirty="0" err="1" smtClean="0">
                <a:solidFill>
                  <a:srgbClr val="000000"/>
                </a:solidFill>
                <a:sym typeface="Helvetica"/>
              </a:rPr>
              <a:t>mW</a:t>
            </a:r>
            <a:endParaRPr lang="en-US" sz="2800" dirty="0" smtClean="0">
              <a:solidFill>
                <a:srgbClr val="000000"/>
              </a:solidFill>
              <a:sym typeface="Helvetica"/>
            </a:endParaRPr>
          </a:p>
          <a:p>
            <a:r>
              <a:rPr lang="en-US" dirty="0" err="1"/>
              <a:t>TrustOTP</a:t>
            </a:r>
            <a:r>
              <a:rPr lang="en-US" dirty="0"/>
              <a:t> without </a:t>
            </a:r>
            <a:r>
              <a:rPr lang="en-US" dirty="0" smtClean="0"/>
              <a:t>Display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2545989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23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Design </a:t>
            </a:r>
            <a:r>
              <a:rPr lang="en-US" dirty="0"/>
              <a:t>&amp; Implementation</a:t>
            </a:r>
          </a:p>
          <a:p>
            <a:r>
              <a:rPr lang="en-US" dirty="0"/>
              <a:t>Evaluation</a:t>
            </a:r>
            <a:endParaRPr lang="en-US" dirty="0" smtClean="0"/>
          </a:p>
          <a:p>
            <a:r>
              <a:rPr lang="en-US" b="1" dirty="0" smtClean="0">
                <a:solidFill>
                  <a:srgbClr val="FF6600"/>
                </a:solidFill>
              </a:rPr>
              <a:t>Summary</a:t>
            </a:r>
            <a:endParaRPr lang="en-US" b="1" dirty="0">
              <a:solidFill>
                <a:srgbClr val="FF66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2589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24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Summary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TrustOTP</a:t>
            </a:r>
            <a:r>
              <a:rPr lang="en-US" dirty="0" smtClean="0"/>
              <a:t>: Hardware-assisted </a:t>
            </a:r>
            <a:r>
              <a:rPr lang="en-US" dirty="0"/>
              <a:t>OTP Token</a:t>
            </a:r>
          </a:p>
          <a:p>
            <a:pPr lvl="1"/>
            <a:r>
              <a:rPr lang="en-US" sz="2800" dirty="0"/>
              <a:t>Security (Confidentiality, Integrity, Availability)</a:t>
            </a:r>
          </a:p>
          <a:p>
            <a:pPr lvl="1"/>
            <a:r>
              <a:rPr lang="en-US" sz="2800" dirty="0"/>
              <a:t>Flexibility (Various and multiple ICE</a:t>
            </a:r>
            <a:r>
              <a:rPr lang="en-US" altLang="zh-CN" sz="2800" dirty="0"/>
              <a:t>s</a:t>
            </a:r>
            <a:r>
              <a:rPr lang="en-US" sz="2800" dirty="0" smtClean="0"/>
              <a:t>)</a:t>
            </a:r>
            <a:endParaRPr lang="en-US" altLang="zh-CN" sz="2800" dirty="0" smtClean="0"/>
          </a:p>
          <a:p>
            <a:r>
              <a:rPr lang="en-US" altLang="zh-CN" dirty="0" smtClean="0"/>
              <a:t>Little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on the Rich OS</a:t>
            </a:r>
          </a:p>
          <a:p>
            <a:pPr lvl="1"/>
            <a:r>
              <a:rPr lang="en-US" sz="2800" dirty="0" smtClean="0"/>
              <a:t>No need to modify the Rich OS</a:t>
            </a:r>
          </a:p>
          <a:p>
            <a:pPr lvl="1"/>
            <a:r>
              <a:rPr lang="en-US" sz="2800" dirty="0" smtClean="0"/>
              <a:t>Little Power Consumption Difference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37700084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25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References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1003300"/>
            <a:ext cx="8229600" cy="5511800"/>
          </a:xfrm>
        </p:spPr>
        <p:txBody>
          <a:bodyPr/>
          <a:lstStyle/>
          <a:p>
            <a:pPr>
              <a:spcBef>
                <a:spcPts val="100"/>
              </a:spcBef>
              <a:buFont typeface="+mj-lt"/>
              <a:buAutoNum type="arabicPeriod"/>
            </a:pPr>
            <a:r>
              <a:rPr lang="en-US" sz="1600" dirty="0"/>
              <a:t>H. Sun, K. Sun, Y. Wang, J. Jing, and </a:t>
            </a:r>
            <a:r>
              <a:rPr lang="en-US" sz="1600" dirty="0" smtClean="0"/>
              <a:t>H. Wang, “</a:t>
            </a:r>
            <a:r>
              <a:rPr lang="en-US" sz="1600" dirty="0" err="1" smtClean="0"/>
              <a:t>TrustICE</a:t>
            </a:r>
            <a:r>
              <a:rPr lang="en-US" sz="1600" dirty="0" smtClean="0"/>
              <a:t>: Hardware-assisted Isolated Computing Environments on Mobile Devices,</a:t>
            </a:r>
            <a:r>
              <a:rPr lang="en-US" sz="1600" dirty="0"/>
              <a:t>” in Proceedings of </a:t>
            </a:r>
            <a:r>
              <a:rPr lang="en-US" sz="1600" dirty="0" smtClean="0"/>
              <a:t>the 45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Annual IEEE/IFIP International Conference on Dependable Systems and Networks (DSN’15), June 22-25, 2015. </a:t>
            </a:r>
            <a:endParaRPr lang="en-US" sz="1600" dirty="0"/>
          </a:p>
          <a:p>
            <a:pPr>
              <a:spcBef>
                <a:spcPts val="100"/>
              </a:spcBef>
              <a:buFont typeface="+mj-lt"/>
              <a:buAutoNum type="arabicPeriod"/>
            </a:pPr>
            <a:r>
              <a:rPr lang="en-US" sz="1600" dirty="0"/>
              <a:t>J. Jang, S. Kong, M. Kim, D. Kim, and B. B. Kang, “Secret: Secure channel between rich execution environment and trusted execution environment,” in </a:t>
            </a:r>
            <a:r>
              <a:rPr lang="en-US" sz="1600" dirty="0" smtClean="0"/>
              <a:t>21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</a:t>
            </a:r>
            <a:r>
              <a:rPr lang="en-US" sz="1600" dirty="0"/>
              <a:t>Annual Network and Distributed System Security Symposium, NDSS 2015, February 8-11, 2015</a:t>
            </a:r>
            <a:r>
              <a:rPr lang="en-US" sz="1600" dirty="0" smtClean="0"/>
              <a:t>.</a:t>
            </a:r>
          </a:p>
          <a:p>
            <a:pPr>
              <a:spcBef>
                <a:spcPts val="100"/>
              </a:spcBef>
              <a:buFont typeface="+mj-lt"/>
              <a:buAutoNum type="arabicPeriod"/>
            </a:pPr>
            <a:r>
              <a:rPr lang="en-US" sz="1600" dirty="0" smtClean="0"/>
              <a:t>A</a:t>
            </a:r>
            <a:r>
              <a:rPr lang="en-US" sz="1600" dirty="0"/>
              <a:t>. M. </a:t>
            </a:r>
            <a:r>
              <a:rPr lang="en-US" sz="1600" dirty="0" err="1"/>
              <a:t>Azab</a:t>
            </a:r>
            <a:r>
              <a:rPr lang="en-US" sz="1600" dirty="0"/>
              <a:t>, P. </a:t>
            </a:r>
            <a:r>
              <a:rPr lang="en-US" sz="1600" dirty="0" err="1"/>
              <a:t>Ning</a:t>
            </a:r>
            <a:r>
              <a:rPr lang="en-US" sz="1600" dirty="0"/>
              <a:t>, J. Shah, Q. Chen, R. </a:t>
            </a:r>
            <a:r>
              <a:rPr lang="en-US" sz="1600" dirty="0" err="1"/>
              <a:t>Bhutkar</a:t>
            </a:r>
            <a:r>
              <a:rPr lang="en-US" sz="1600" dirty="0"/>
              <a:t>, G. Ganesh, J. Ma, and W. </a:t>
            </a:r>
            <a:r>
              <a:rPr lang="en-US" sz="1600" dirty="0" err="1"/>
              <a:t>Shen</a:t>
            </a:r>
            <a:r>
              <a:rPr lang="en-US" sz="1600" dirty="0"/>
              <a:t>, “</a:t>
            </a:r>
            <a:r>
              <a:rPr lang="en-US" sz="1600" dirty="0" err="1"/>
              <a:t>Hypervision</a:t>
            </a:r>
            <a:r>
              <a:rPr lang="en-US" sz="1600" dirty="0"/>
              <a:t> across worlds: Real-time kernel protection from the ARM </a:t>
            </a:r>
            <a:r>
              <a:rPr lang="en-US" sz="1600" dirty="0" err="1"/>
              <a:t>trustzone</a:t>
            </a:r>
            <a:r>
              <a:rPr lang="en-US" sz="1600" dirty="0"/>
              <a:t> secure world,” in Proceedings of the 2014 ACM SIGSAC Conference on Computer and Communications Security, November 3-7, 2014.</a:t>
            </a:r>
          </a:p>
          <a:p>
            <a:pPr>
              <a:spcBef>
                <a:spcPts val="100"/>
              </a:spcBef>
              <a:buFont typeface="+mj-lt"/>
              <a:buAutoNum type="arabicPeriod"/>
            </a:pPr>
            <a:r>
              <a:rPr lang="en-US" sz="1600" dirty="0"/>
              <a:t>H. Sun, K. Sun, Y. Wang, J. Jing, and S. </a:t>
            </a:r>
            <a:r>
              <a:rPr lang="en-US" sz="1600" dirty="0" err="1"/>
              <a:t>Jajodia</a:t>
            </a:r>
            <a:r>
              <a:rPr lang="en-US" sz="1600" dirty="0"/>
              <a:t>, “</a:t>
            </a:r>
            <a:r>
              <a:rPr lang="en-US" sz="1600" dirty="0" err="1"/>
              <a:t>Trustdump</a:t>
            </a:r>
            <a:r>
              <a:rPr lang="en-US" sz="1600" dirty="0"/>
              <a:t>: Reliable memory acquisition on smartphones,” in Proceedings of </a:t>
            </a:r>
            <a:r>
              <a:rPr lang="en-US" sz="1600" dirty="0" smtClean="0"/>
              <a:t>19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</a:t>
            </a:r>
            <a:r>
              <a:rPr lang="en-US" sz="1600" dirty="0"/>
              <a:t>European Symposium on Research in Computer Security (ESORICS’14), September 7-11, 2014. </a:t>
            </a:r>
          </a:p>
          <a:p>
            <a:pPr>
              <a:spcBef>
                <a:spcPts val="100"/>
              </a:spcBef>
              <a:buFont typeface="+mj-lt"/>
              <a:buAutoNum type="arabicPeriod"/>
            </a:pPr>
            <a:r>
              <a:rPr lang="en-US" sz="1600" dirty="0" smtClean="0"/>
              <a:t>C</a:t>
            </a:r>
            <a:r>
              <a:rPr lang="en-US" sz="1600" dirty="0"/>
              <a:t>. </a:t>
            </a:r>
            <a:r>
              <a:rPr lang="en-US" sz="1600" dirty="0" err="1"/>
              <a:t>Marforio</a:t>
            </a:r>
            <a:r>
              <a:rPr lang="en-US" sz="1600" dirty="0"/>
              <a:t>, N. </a:t>
            </a:r>
            <a:r>
              <a:rPr lang="en-US" sz="1600" dirty="0" err="1"/>
              <a:t>Karapanos</a:t>
            </a:r>
            <a:r>
              <a:rPr lang="en-US" sz="1600" dirty="0"/>
              <a:t>, C. </a:t>
            </a:r>
            <a:r>
              <a:rPr lang="en-US" sz="1600" dirty="0" err="1"/>
              <a:t>Soriente</a:t>
            </a:r>
            <a:r>
              <a:rPr lang="en-US" sz="1600" dirty="0"/>
              <a:t>, K. </a:t>
            </a:r>
            <a:r>
              <a:rPr lang="en-US" sz="1600" dirty="0" err="1"/>
              <a:t>Kostiainen</a:t>
            </a:r>
            <a:r>
              <a:rPr lang="en-US" sz="1600" dirty="0"/>
              <a:t>, and S. </a:t>
            </a:r>
            <a:r>
              <a:rPr lang="en-US" sz="1600" dirty="0" err="1"/>
              <a:t>Capkun</a:t>
            </a:r>
            <a:r>
              <a:rPr lang="en-US" sz="1600" dirty="0"/>
              <a:t>, “Smartphones as practical and secure location verification tokens for payments,” in </a:t>
            </a:r>
            <a:r>
              <a:rPr lang="en-US" sz="1600" dirty="0" smtClean="0"/>
              <a:t>21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Annual </a:t>
            </a:r>
            <a:r>
              <a:rPr lang="en-US" sz="1600" dirty="0"/>
              <a:t>Network and Distributed System Security Symposium, NDSS 2014, February 23-26, 2014.</a:t>
            </a:r>
          </a:p>
          <a:p>
            <a:pPr>
              <a:spcBef>
                <a:spcPts val="100"/>
              </a:spcBef>
              <a:buFont typeface="+mj-lt"/>
              <a:buAutoNum type="arabicPeriod"/>
            </a:pPr>
            <a:r>
              <a:rPr lang="en-US" sz="1600" dirty="0"/>
              <a:t>N. Santos, H. Raj, S. </a:t>
            </a:r>
            <a:r>
              <a:rPr lang="en-US" sz="1600" dirty="0" err="1"/>
              <a:t>Saroiu</a:t>
            </a:r>
            <a:r>
              <a:rPr lang="en-US" sz="1600" dirty="0"/>
              <a:t>, and A. Wolman, “Using ARM </a:t>
            </a:r>
            <a:r>
              <a:rPr lang="en-US" sz="1600" dirty="0" err="1"/>
              <a:t>trustzone</a:t>
            </a:r>
            <a:r>
              <a:rPr lang="en-US" sz="1600" dirty="0"/>
              <a:t> to build a trusted language runtime for mobile applications,” in Architectural Support for Programming Languages and Operating Systems, ASPLOS ’14, March 1-5, 2014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2135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6600"/>
                </a:solidFill>
              </a:rPr>
              <a:t>Introduction</a:t>
            </a:r>
            <a:endParaRPr lang="en-US" b="1" dirty="0" smtClean="0">
              <a:solidFill>
                <a:srgbClr val="FF6600"/>
              </a:solidFill>
            </a:endParaRPr>
          </a:p>
          <a:p>
            <a:r>
              <a:rPr lang="en-US" dirty="0" smtClean="0"/>
              <a:t>Background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Design </a:t>
            </a:r>
            <a:r>
              <a:rPr lang="en-US" dirty="0"/>
              <a:t>&amp; Implementation</a:t>
            </a:r>
          </a:p>
          <a:p>
            <a:r>
              <a:rPr lang="en-US" dirty="0"/>
              <a:t>Evaluation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2589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otp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1501656" y="4152896"/>
            <a:ext cx="6245343" cy="23876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One-time Password (OTP)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A password that is valid for only </a:t>
            </a:r>
            <a:r>
              <a:rPr lang="en-US" altLang="zh-CN" dirty="0" smtClean="0">
                <a:solidFill>
                  <a:srgbClr val="FF0000"/>
                </a:solidFill>
              </a:rPr>
              <a:t>one</a:t>
            </a:r>
            <a:r>
              <a:rPr lang="en-US" altLang="zh-CN" dirty="0" smtClean="0"/>
              <a:t> login session or transaction</a:t>
            </a:r>
          </a:p>
          <a:p>
            <a:pPr lvl="1"/>
            <a:r>
              <a:rPr lang="en-US" sz="2800" dirty="0" smtClean="0"/>
              <a:t>Not vulnerable to replay attacks</a:t>
            </a:r>
          </a:p>
          <a:p>
            <a:pPr lvl="1"/>
            <a:r>
              <a:rPr lang="en-US" sz="2800" dirty="0" smtClean="0"/>
              <a:t>Widely used in Two-factor Authentication</a:t>
            </a:r>
          </a:p>
          <a:p>
            <a:pPr lvl="1"/>
            <a:r>
              <a:rPr lang="en-US" sz="2800" dirty="0" smtClean="0"/>
              <a:t>HOTP (Hash-based) &amp; TOTP (Time-based)</a:t>
            </a:r>
          </a:p>
          <a:p>
            <a:pPr lvl="1"/>
            <a:r>
              <a:rPr lang="en-US" sz="2800" dirty="0" smtClean="0"/>
              <a:t>Hardware Token &amp; Software APP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366334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Existing Solutions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7200" y="792857"/>
            <a:ext cx="5736498" cy="5854700"/>
          </a:xfrm>
        </p:spPr>
        <p:txBody>
          <a:bodyPr/>
          <a:lstStyle/>
          <a:p>
            <a:r>
              <a:rPr lang="en-US" dirty="0"/>
              <a:t>Hardware-based</a:t>
            </a:r>
          </a:p>
          <a:p>
            <a:pPr lvl="1"/>
            <a:r>
              <a:rPr lang="en-US" sz="2800" dirty="0"/>
              <a:t>RSA </a:t>
            </a:r>
            <a:r>
              <a:rPr lang="en-US" sz="2800" dirty="0" err="1"/>
              <a:t>SecurID</a:t>
            </a:r>
            <a:endParaRPr lang="en-US" sz="2800" dirty="0"/>
          </a:p>
          <a:p>
            <a:pPr lvl="1"/>
            <a:r>
              <a:rPr lang="en-US" sz="2800" dirty="0" err="1"/>
              <a:t>Yubikey</a:t>
            </a:r>
            <a:endParaRPr lang="en-US" sz="2800" dirty="0"/>
          </a:p>
          <a:p>
            <a:r>
              <a:rPr lang="en-US" dirty="0"/>
              <a:t>Software-based</a:t>
            </a:r>
          </a:p>
          <a:p>
            <a:pPr lvl="1"/>
            <a:r>
              <a:rPr lang="en-US" altLang="zh-CN" sz="2800" dirty="0"/>
              <a:t>Google Authenticator</a:t>
            </a:r>
          </a:p>
          <a:p>
            <a:pPr lvl="1"/>
            <a:r>
              <a:rPr lang="en-US" altLang="zh-CN" sz="2800" dirty="0"/>
              <a:t>McAfee</a:t>
            </a:r>
            <a:r>
              <a:rPr lang="zh-CN" altLang="en-US" sz="2800" dirty="0"/>
              <a:t> </a:t>
            </a:r>
            <a:r>
              <a:rPr lang="en-US" altLang="zh-CN" sz="2800" dirty="0"/>
              <a:t>One-time </a:t>
            </a:r>
            <a:r>
              <a:rPr lang="en-US" altLang="zh-CN" sz="2800" dirty="0" smtClean="0"/>
              <a:t>Password</a:t>
            </a:r>
            <a:endParaRPr lang="en-US" dirty="0" smtClean="0"/>
          </a:p>
          <a:p>
            <a:r>
              <a:rPr lang="en-US" dirty="0" smtClean="0"/>
              <a:t>Limitations</a:t>
            </a:r>
          </a:p>
          <a:p>
            <a:pPr lvl="1"/>
            <a:r>
              <a:rPr lang="en-US" sz="2800" dirty="0"/>
              <a:t>Hardware: </a:t>
            </a:r>
            <a:r>
              <a:rPr lang="en-US" sz="2800" dirty="0">
                <a:solidFill>
                  <a:srgbClr val="FF0000"/>
                </a:solidFill>
              </a:rPr>
              <a:t>not flexible</a:t>
            </a:r>
          </a:p>
          <a:p>
            <a:pPr lvl="2"/>
            <a:r>
              <a:rPr lang="en-US" sz="2400" dirty="0" err="1" smtClean="0"/>
              <a:t>Unprogrammable</a:t>
            </a:r>
            <a:endParaRPr lang="en-US" sz="2800" dirty="0" smtClean="0"/>
          </a:p>
          <a:p>
            <a:pPr lvl="1"/>
            <a:r>
              <a:rPr lang="en-US" sz="2800" dirty="0" smtClean="0"/>
              <a:t>Software: </a:t>
            </a:r>
            <a:r>
              <a:rPr lang="en-US" sz="2800" dirty="0" smtClean="0">
                <a:solidFill>
                  <a:srgbClr val="FF0000"/>
                </a:solidFill>
              </a:rPr>
              <a:t>not secure</a:t>
            </a:r>
          </a:p>
          <a:p>
            <a:pPr lvl="2"/>
            <a:r>
              <a:rPr lang="en-US" sz="2400" dirty="0" smtClean="0"/>
              <a:t>Vulnerable to external attacks</a:t>
            </a:r>
          </a:p>
          <a:p>
            <a:endParaRPr lang="en-US" dirty="0"/>
          </a:p>
        </p:txBody>
      </p:sp>
      <p:pic>
        <p:nvPicPr>
          <p:cNvPr id="5" name="Picture 4" descr="hardtoken0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193698" y="681038"/>
            <a:ext cx="2569302" cy="1418255"/>
          </a:xfrm>
          <a:prstGeom prst="rect">
            <a:avLst/>
          </a:prstGeom>
        </p:spPr>
      </p:pic>
      <p:pic>
        <p:nvPicPr>
          <p:cNvPr id="7" name="Picture 6" descr="Product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193698" y="1954882"/>
            <a:ext cx="2648634" cy="1765325"/>
          </a:xfrm>
          <a:prstGeom prst="rect">
            <a:avLst/>
          </a:prstGeom>
        </p:spPr>
      </p:pic>
      <p:pic>
        <p:nvPicPr>
          <p:cNvPr id="8" name="Picture 7" descr="googleauth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:p="http://schemas.openxmlformats.org/presentationml/2006/main" xmlns:r="http://schemas.openxmlformats.org/officeDocument/2006/relationships" xmlns:a="http://schemas.openxmlformats.org/drawingml/2006/main" xmlns="" val="0"/>
              </a:ext>
            </a:extLst>
          </a:blip>
          <a:stretch>
            <a:fillRect/>
          </a:stretch>
        </p:blipFill>
        <p:spPr>
          <a:xfrm>
            <a:off x="6483350" y="3869391"/>
            <a:ext cx="2044700" cy="234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8055676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 smtClean="0"/>
          </a:p>
          <a:p>
            <a:r>
              <a:rPr lang="en-US" b="1" dirty="0" smtClean="0">
                <a:solidFill>
                  <a:srgbClr val="FF6600"/>
                </a:solidFill>
              </a:rPr>
              <a:t>Background</a:t>
            </a:r>
          </a:p>
          <a:p>
            <a:r>
              <a:rPr lang="en-US" dirty="0" smtClean="0"/>
              <a:t>Related work</a:t>
            </a:r>
          </a:p>
          <a:p>
            <a:r>
              <a:rPr lang="en-US" dirty="0" smtClean="0"/>
              <a:t>Design </a:t>
            </a:r>
            <a:r>
              <a:rPr lang="en-US" dirty="0"/>
              <a:t>&amp; Implementation</a:t>
            </a:r>
          </a:p>
          <a:p>
            <a:r>
              <a:rPr lang="en-US" dirty="0"/>
              <a:t>Evaluation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2589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34654" y="76200"/>
            <a:ext cx="8229600" cy="60055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TrustZone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Background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5782" y="1066799"/>
            <a:ext cx="4105275" cy="540765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err="1" smtClean="0"/>
              <a:t>TrustZone</a:t>
            </a:r>
            <a:endParaRPr lang="en-US" altLang="zh-CN" sz="2400" dirty="0" smtClean="0"/>
          </a:p>
          <a:p>
            <a:pPr lvl="1">
              <a:lnSpc>
                <a:spcPct val="90000"/>
              </a:lnSpc>
              <a:buFont typeface="Wingdings" pitchFamily="-105" charset="2"/>
              <a:buChar char="ü"/>
            </a:pPr>
            <a:r>
              <a:rPr lang="en-US" altLang="zh-CN" sz="2400" dirty="0" smtClean="0"/>
              <a:t>A system-wide approach </a:t>
            </a:r>
          </a:p>
          <a:p>
            <a:pPr lvl="1">
              <a:lnSpc>
                <a:spcPct val="90000"/>
              </a:lnSpc>
              <a:buFont typeface="Wingdings" pitchFamily="-105" charset="2"/>
              <a:buChar char="ü"/>
            </a:pPr>
            <a:r>
              <a:rPr lang="en-US" altLang="zh-CN" sz="2400" dirty="0" smtClean="0"/>
              <a:t>Two isolated execution domains: secure domain and normal domain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TZIC (</a:t>
            </a:r>
            <a:r>
              <a:rPr lang="en-US" altLang="zh-CN" sz="2400" dirty="0" err="1" smtClean="0"/>
              <a:t>TrustZone</a:t>
            </a:r>
            <a:r>
              <a:rPr lang="en-US" altLang="zh-CN" sz="2400" dirty="0" smtClean="0"/>
              <a:t> Interrupt Controller)</a:t>
            </a:r>
          </a:p>
          <a:p>
            <a:pPr lvl="1">
              <a:lnSpc>
                <a:spcPct val="90000"/>
              </a:lnSpc>
              <a:buFont typeface="Wingdings" pitchFamily="-105" charset="2"/>
              <a:buChar char="ü"/>
            </a:pPr>
            <a:r>
              <a:rPr lang="en-US" altLang="zh-CN" sz="2400" dirty="0" smtClean="0"/>
              <a:t>Secure interrupt--FIQ</a:t>
            </a:r>
          </a:p>
          <a:p>
            <a:pPr lvl="1">
              <a:lnSpc>
                <a:spcPct val="90000"/>
              </a:lnSpc>
              <a:buFont typeface="Wingdings" pitchFamily="-105" charset="2"/>
              <a:buChar char="ü"/>
            </a:pPr>
            <a:r>
              <a:rPr lang="en-US" altLang="zh-CN" sz="2400" dirty="0" smtClean="0"/>
              <a:t>Non-secure interrupt--IRQ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/>
              <a:t>GPIO (General Purpose I/O)</a:t>
            </a:r>
            <a:endParaRPr lang="zh-CN" altLang="en-US" sz="24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F506-8F8B-2140-843D-C512D38A81B8}" type="slidenum">
              <a:rPr lang="zh-CN" altLang="en-US">
                <a:ea typeface="方正舒体" pitchFamily="2" charset="-122"/>
                <a:cs typeface="方正舒体" pitchFamily="2" charset="-122"/>
              </a:rPr>
              <a:pPr/>
              <a:t>7</a:t>
            </a:fld>
            <a:endParaRPr lang="zh-CN" altLang="en-US">
              <a:ea typeface="方正舒体" pitchFamily="2" charset="-122"/>
              <a:cs typeface="方正舒体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7557" y="1033462"/>
            <a:ext cx="4623197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ransition spd="med" advTm="3759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Outline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 smtClean="0"/>
          </a:p>
          <a:p>
            <a:r>
              <a:rPr lang="en-US" dirty="0" smtClean="0"/>
              <a:t>Background</a:t>
            </a:r>
          </a:p>
          <a:p>
            <a:r>
              <a:rPr lang="en-US" b="1" dirty="0" smtClean="0">
                <a:solidFill>
                  <a:srgbClr val="FF6600"/>
                </a:solidFill>
              </a:rPr>
              <a:t>Related work</a:t>
            </a:r>
          </a:p>
          <a:p>
            <a:r>
              <a:rPr lang="en-US" dirty="0" smtClean="0"/>
              <a:t>Design </a:t>
            </a:r>
            <a:r>
              <a:rPr lang="en-US" dirty="0"/>
              <a:t>&amp; Implementation</a:t>
            </a:r>
          </a:p>
          <a:p>
            <a:r>
              <a:rPr lang="en-US" dirty="0"/>
              <a:t>Evaluation</a:t>
            </a:r>
            <a:endParaRPr lang="en-US" dirty="0" smtClean="0"/>
          </a:p>
          <a:p>
            <a:r>
              <a:rPr lang="en-US" dirty="0" smtClean="0"/>
              <a:t>Summary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302589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algn="ctr"/>
            <a:fld id="{831E3C2F-A763-43B2-A7BF-CC1076841ADE}" type="slidenum">
              <a:rPr lang="en-US" smtClean="0"/>
              <a:pPr algn="ctr"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TrustZone</a:t>
            </a:r>
            <a:r>
              <a:rPr lang="en-US" sz="3200" dirty="0"/>
              <a:t>-related work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dirty="0" err="1"/>
              <a:t>TrustICE</a:t>
            </a:r>
            <a:r>
              <a:rPr lang="en-US" altLang="zh-CN" sz="2400" dirty="0"/>
              <a:t> (Sun et al.[1])</a:t>
            </a:r>
          </a:p>
          <a:p>
            <a:pPr lvl="1"/>
            <a:r>
              <a:rPr lang="en-US" sz="1800" dirty="0"/>
              <a:t>Isolated Computing Environment in the normal domain</a:t>
            </a:r>
          </a:p>
          <a:p>
            <a:r>
              <a:rPr lang="en-US" sz="2400" dirty="0" err="1"/>
              <a:t>SeCReT</a:t>
            </a:r>
            <a:r>
              <a:rPr lang="en-US" sz="2400" dirty="0"/>
              <a:t> (Jang et al.[2])</a:t>
            </a:r>
          </a:p>
          <a:p>
            <a:pPr lvl="1"/>
            <a:r>
              <a:rPr lang="en-US" sz="1800" dirty="0"/>
              <a:t>Secure channel between secure domain and normal application</a:t>
            </a:r>
          </a:p>
          <a:p>
            <a:r>
              <a:rPr lang="en-US" sz="2400" dirty="0" err="1"/>
              <a:t>Hypervision</a:t>
            </a:r>
            <a:r>
              <a:rPr lang="en-US" sz="2400" dirty="0"/>
              <a:t> (</a:t>
            </a:r>
            <a:r>
              <a:rPr lang="en-US" sz="2400" dirty="0" err="1"/>
              <a:t>Azab</a:t>
            </a:r>
            <a:r>
              <a:rPr lang="en-US" sz="2400" dirty="0"/>
              <a:t> et al.[3])</a:t>
            </a:r>
          </a:p>
          <a:p>
            <a:pPr lvl="1"/>
            <a:r>
              <a:rPr lang="en-US" sz="1800" dirty="0"/>
              <a:t>Real-time kernel protection in the normal domain</a:t>
            </a:r>
          </a:p>
          <a:p>
            <a:r>
              <a:rPr lang="en-US" sz="2400" dirty="0" err="1"/>
              <a:t>TrustDump</a:t>
            </a:r>
            <a:r>
              <a:rPr lang="en-US" sz="2400" dirty="0"/>
              <a:t> (Sun et al.[4])</a:t>
            </a:r>
          </a:p>
          <a:p>
            <a:pPr lvl="1"/>
            <a:r>
              <a:rPr lang="en-US" sz="1800" dirty="0"/>
              <a:t>Reliable Memory Acquisition of the mobile OS</a:t>
            </a:r>
          </a:p>
          <a:p>
            <a:r>
              <a:rPr lang="en-US" sz="2400" dirty="0"/>
              <a:t>Smartphone as location verification token for payments (</a:t>
            </a:r>
            <a:r>
              <a:rPr lang="en-US" sz="2400" dirty="0" err="1"/>
              <a:t>Marforio</a:t>
            </a:r>
            <a:r>
              <a:rPr lang="en-US" sz="2400" dirty="0"/>
              <a:t> et al.[5])</a:t>
            </a:r>
          </a:p>
          <a:p>
            <a:r>
              <a:rPr lang="en-US" sz="2400" dirty="0"/>
              <a:t>Trusted Language Runtime for trusted applications in the secure domain (Santos et al.[6]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:p="http://schemas.openxmlformats.org/presentationml/2006/main" xmlns:r="http://schemas.openxmlformats.org/officeDocument/2006/relationships" xmlns:a="http://schemas.openxmlformats.org/drawingml/2006/main" xmlns="" val="270866208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0"/>
</p:tagLst>
</file>

<file path=ppt/theme/theme1.xml><?xml version="1.0" encoding="utf-8"?>
<a:theme xmlns:a="http://schemas.openxmlformats.org/drawingml/2006/main" name="william&amp;mary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E4A8"/>
      </a:accent1>
      <a:accent2>
        <a:srgbClr val="FFCF01"/>
      </a:accent2>
      <a:accent3>
        <a:srgbClr val="8F8F8F"/>
      </a:accent3>
      <a:accent4>
        <a:srgbClr val="707070"/>
      </a:accent4>
      <a:accent5>
        <a:srgbClr val="AAEECF"/>
      </a:accent5>
      <a:accent6>
        <a:srgbClr val="E7BC01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0E4A8"/>
          </a:solidFill>
          <a:prstDash val="solid"/>
          <a:bevel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E4A8"/>
          </a:solidFill>
          <a:prstDash val="solid"/>
          <a:bevel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william&amp;mary.thmx</Template>
  <TotalTime>997</TotalTime>
  <Words>1355</Words>
  <Application>Microsoft Macintosh PowerPoint</Application>
  <PresentationFormat>On-screen Show (4:3)</PresentationFormat>
  <Paragraphs>259</Paragraphs>
  <Slides>25</Slides>
  <Notes>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william&amp;mary</vt:lpstr>
      <vt:lpstr>TrustOTP: Smartphone as One-Time Password Token</vt:lpstr>
      <vt:lpstr>Outline</vt:lpstr>
      <vt:lpstr>Outline</vt:lpstr>
      <vt:lpstr>One-time Password (OTP)</vt:lpstr>
      <vt:lpstr>Existing Solutions</vt:lpstr>
      <vt:lpstr>Outline</vt:lpstr>
      <vt:lpstr>TrustZone Background</vt:lpstr>
      <vt:lpstr>Outline</vt:lpstr>
      <vt:lpstr>TrustZone-related work</vt:lpstr>
      <vt:lpstr>Outline</vt:lpstr>
      <vt:lpstr>One-time Password on Smartphone</vt:lpstr>
      <vt:lpstr>TrustZone-based Solution</vt:lpstr>
      <vt:lpstr>TrustOTP Framework</vt:lpstr>
      <vt:lpstr>Boot Sequence</vt:lpstr>
      <vt:lpstr>TrustOTP Trigger</vt:lpstr>
      <vt:lpstr>OTP Generation</vt:lpstr>
      <vt:lpstr>OTP Display</vt:lpstr>
      <vt:lpstr>Security Analysis</vt:lpstr>
      <vt:lpstr>Outline</vt:lpstr>
      <vt:lpstr>TrustOTP Performance</vt:lpstr>
      <vt:lpstr>Impact on the Rich OS</vt:lpstr>
      <vt:lpstr>Power Consumption</vt:lpstr>
      <vt:lpstr>Outline</vt:lpstr>
      <vt:lpstr>Summary</vt:lpstr>
      <vt:lpstr>References</vt:lpstr>
    </vt:vector>
  </TitlesOfParts>
  <Company>College of William and Mary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TrustOTP: Smartphone as One-Time Password Token</dc:title>
  <dc:creator>He Sun</dc:creator>
  <cp:lastModifiedBy>kun sun</cp:lastModifiedBy>
  <cp:revision>208</cp:revision>
  <dcterms:created xsi:type="dcterms:W3CDTF">2015-03-25T01:45:35Z</dcterms:created>
  <dcterms:modified xsi:type="dcterms:W3CDTF">2015-03-25T02:12:55Z</dcterms:modified>
</cp:coreProperties>
</file>