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6" r:id="rId13"/>
    <p:sldId id="268" r:id="rId14"/>
    <p:sldId id="269" r:id="rId15"/>
    <p:sldId id="271" r:id="rId16"/>
    <p:sldId id="286" r:id="rId17"/>
    <p:sldId id="270" r:id="rId18"/>
    <p:sldId id="273" r:id="rId19"/>
    <p:sldId id="272" r:id="rId20"/>
    <p:sldId id="285" r:id="rId21"/>
    <p:sldId id="274" r:id="rId22"/>
    <p:sldId id="275" r:id="rId23"/>
    <p:sldId id="277" r:id="rId24"/>
    <p:sldId id="276" r:id="rId25"/>
    <p:sldId id="278" r:id="rId26"/>
    <p:sldId id="279" r:id="rId27"/>
    <p:sldId id="281" r:id="rId28"/>
    <p:sldId id="280" r:id="rId29"/>
    <p:sldId id="282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9/3/15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Investigating the Computer Security Practices and Needs of Journalists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Susan McGregor, Polina Charters, Tobin Holliday, and Franziska Roesner</a:t>
            </a:r>
          </a:p>
          <a:p>
            <a:r>
              <a:rPr lang="en-US" dirty="0" smtClean="0"/>
              <a:t>Presented by Ben Summers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680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asked:</a:t>
            </a:r>
          </a:p>
          <a:p>
            <a:pPr lvl="1"/>
            <a:r>
              <a:rPr lang="en-US" dirty="0" smtClean="0"/>
              <a:t>Note-taking and storage processes</a:t>
            </a:r>
          </a:p>
          <a:p>
            <a:pPr lvl="1"/>
            <a:r>
              <a:rPr lang="en-US" dirty="0" smtClean="0"/>
              <a:t>Problems that would arise if digital notes were compromised</a:t>
            </a:r>
          </a:p>
          <a:p>
            <a:pPr lvl="1"/>
            <a:r>
              <a:rPr lang="en-US" dirty="0" smtClean="0"/>
              <a:t>Non-technological strategies used to protect themselves</a:t>
            </a:r>
          </a:p>
          <a:p>
            <a:pPr lvl="1"/>
            <a:r>
              <a:rPr lang="en-US" dirty="0" smtClean="0"/>
              <a:t>Security problems they’ve encountered</a:t>
            </a:r>
          </a:p>
          <a:p>
            <a:pPr lvl="1"/>
            <a:r>
              <a:rPr lang="en-US" dirty="0" smtClean="0"/>
              <a:t>Kinds of devices they use and who owns them</a:t>
            </a:r>
          </a:p>
          <a:p>
            <a:pPr lvl="1"/>
            <a:r>
              <a:rPr lang="en-US" dirty="0" smtClean="0"/>
              <a:t>Self-described comfort level with technology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113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Defensive Strategies</a:t>
            </a:r>
          </a:p>
          <a:p>
            <a:r>
              <a:rPr lang="en-US" dirty="0" smtClean="0"/>
              <a:t>Needs of Journalists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0277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6" y="1600201"/>
            <a:ext cx="4064272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Journalist-source communications are often driven by the source – journalists went with the comfort level, capacities, and preferences of sources.</a:t>
            </a:r>
          </a:p>
          <a:p>
            <a:pPr lvl="1"/>
            <a:r>
              <a:rPr lang="en-US" dirty="0" smtClean="0"/>
              <a:t>The Digital Divide, which source populations do not have access to or knowledge about technology presents a serious challenge.</a:t>
            </a:r>
          </a:p>
          <a:p>
            <a:r>
              <a:rPr lang="en-US" dirty="0" smtClean="0"/>
              <a:t>The study revealed security concerns and usability and adoption challenges.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863" y="1600201"/>
            <a:ext cx="3097401" cy="33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568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5819" y="1600201"/>
            <a:ext cx="4265731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need among journalists for more general knowledge management platforms.</a:t>
            </a:r>
          </a:p>
          <a:p>
            <a:r>
              <a:rPr lang="en-US" dirty="0" smtClean="0"/>
              <a:t>Journalists regularly used ad hoc defensive strategies to address surveillance concerns</a:t>
            </a:r>
          </a:p>
          <a:p>
            <a:pPr lvl="1"/>
            <a:r>
              <a:rPr lang="en-US" dirty="0" smtClean="0"/>
              <a:t>Despite existing tools, journalists desperately want more effective ways to protect information in filenames and notes, to authenticate sources, and to obfuscate communications meta.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44" y="1838698"/>
            <a:ext cx="2921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459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Finding Sources – Long-term sources pose security challenges as it may be hard to protect metadata about communications over a long period</a:t>
            </a:r>
          </a:p>
          <a:p>
            <a:r>
              <a:rPr lang="en-US" dirty="0" smtClean="0"/>
              <a:t>Communicating with sources – security tools were used only in exceptional cases where the context was known in advance</a:t>
            </a:r>
          </a:p>
          <a:p>
            <a:r>
              <a:rPr lang="en-US" dirty="0" smtClean="0"/>
              <a:t>Building Trust – Techniques vary on how to get sources to trust the journalist</a:t>
            </a:r>
          </a:p>
          <a:p>
            <a:r>
              <a:rPr lang="en-US" dirty="0" smtClean="0"/>
              <a:t>Communication Tools – Primary tools are phones, SMS, and email with some informal meetings. Storage technologies are often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606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Practices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Devices and accounts – Participants regularly separate personal and professional accounts but often use external or unencrypted storage facilities. </a:t>
            </a:r>
          </a:p>
          <a:p>
            <a:r>
              <a:rPr lang="en-US" dirty="0" smtClean="0"/>
              <a:t>Ownership – Many organizations have administrative access to devices and accounts.</a:t>
            </a:r>
          </a:p>
          <a:p>
            <a:r>
              <a:rPr lang="en-US" dirty="0" smtClean="0"/>
              <a:t>Note-taking – Many journalists like audio-recording and electronic notes but do not share their notes with external sources. Most store notes on third-party platforms.</a:t>
            </a:r>
          </a:p>
          <a:p>
            <a:r>
              <a:rPr lang="en-US" dirty="0" smtClean="0"/>
              <a:t>Knowledge Management – Multiple journalists cited a lack of a  good knowledge management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0350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pic>
        <p:nvPicPr>
          <p:cNvPr id="5" name="Picture 4" descr="Screen Shot 2015-08-29 at 4.5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858483"/>
            <a:ext cx="9144000" cy="36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8735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journalists have encountered direct tangible threats or harms. Many journalists mentioned knowledge or strong suspicion that digital communications have been collected.</a:t>
            </a:r>
          </a:p>
          <a:p>
            <a:r>
              <a:rPr lang="en-US" dirty="0" smtClean="0"/>
              <a:t>Third Party (e.g., Microsoft, Google, Apple) security concerns and bleed from professional and personal work environments.</a:t>
            </a:r>
          </a:p>
          <a:p>
            <a:r>
              <a:rPr lang="en-US" dirty="0" smtClean="0"/>
              <a:t>No journalist mentioned the need to protect metadata like they protect their notes.</a:t>
            </a:r>
          </a:p>
          <a:p>
            <a:r>
              <a:rPr lang="en-US" dirty="0" smtClean="0"/>
              <a:t>No journalist mentioned the risk of lawsuit from digitally stored information being leaked.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92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Defensive Strategies</a:t>
            </a:r>
          </a:p>
          <a:p>
            <a:r>
              <a:rPr lang="en-US" dirty="0" smtClean="0"/>
              <a:t>Needs of Journalists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88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Non-technical – meeting source face-to-face, physically mailing digital data, and communicating only vague information electronically. Journalists mentioned they feel like they must “act like criminals” to communicate.</a:t>
            </a:r>
          </a:p>
          <a:p>
            <a:r>
              <a:rPr lang="en-US" dirty="0" smtClean="0"/>
              <a:t>Ad Hoc – Hiding communication through an intermediary or codenames.</a:t>
            </a:r>
          </a:p>
          <a:p>
            <a:r>
              <a:rPr lang="en-US" dirty="0" smtClean="0"/>
              <a:t>Technical – Journalists used encryption regularly but were divided concerning using security tools or if they had been trained.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520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 Kent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85223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Clark Kent is just like any other journalist – he needs secrecy and security to do his job!</a:t>
            </a:r>
          </a:p>
          <a:p>
            <a:r>
              <a:rPr lang="en-US" dirty="0" smtClean="0"/>
              <a:t>Journalists and their sources are at increased risk of identification, prosecution, and persecution by powerful entities.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609866" y="1600201"/>
            <a:ext cx="4190039" cy="39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00113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creen Shot 2015-08-29 at 4.53.58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1600201"/>
            <a:ext cx="9144000" cy="45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4500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using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challenge is that many sources do not understand or have access to security technology – Digital Divide.</a:t>
            </a:r>
          </a:p>
          <a:p>
            <a:r>
              <a:rPr lang="en-US" dirty="0" smtClean="0"/>
              <a:t>Even so, few </a:t>
            </a:r>
            <a:r>
              <a:rPr lang="en-US" dirty="0"/>
              <a:t>used recommended tools. Most complained about the usability of security tools and need for education. </a:t>
            </a:r>
            <a:endParaRPr lang="en-US" dirty="0" smtClean="0"/>
          </a:p>
          <a:p>
            <a:pPr lvl="1"/>
            <a:r>
              <a:rPr lang="en-US" dirty="0" smtClean="0"/>
              <a:t>Many cited a lack of institutional support – many participants had no one to ask for help or had to go outside their organization for help.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88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Inconsistencies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4103958" cy="434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Participants frequently mentioned potential danger in their practices but did not change their behaviors. </a:t>
            </a:r>
          </a:p>
          <a:p>
            <a:pPr lvl="1"/>
            <a:r>
              <a:rPr lang="en-US" dirty="0" smtClean="0"/>
              <a:t>Many could not name any security tools despite knowledge of security gaps in their practices.</a:t>
            </a:r>
          </a:p>
          <a:p>
            <a:r>
              <a:rPr lang="en-US" dirty="0" smtClean="0"/>
              <a:t>Ease of use often outstripped security concerns – many journalists mentioned using iPhones and frequently used third-party document management services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193" y="2080002"/>
            <a:ext cx="4212961" cy="30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212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Defensive Strategies</a:t>
            </a:r>
          </a:p>
          <a:p>
            <a:r>
              <a:rPr lang="en-US" dirty="0" smtClean="0"/>
              <a:t>Needs of Journalists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825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Journalists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functions impeded by security technologies</a:t>
            </a:r>
          </a:p>
          <a:p>
            <a:pPr lvl="1"/>
            <a:r>
              <a:rPr lang="en-US" dirty="0" smtClean="0"/>
              <a:t>Most journalists do not use existing tools because they interfere with some component of journalistic process</a:t>
            </a:r>
          </a:p>
          <a:p>
            <a:r>
              <a:rPr lang="en-US" dirty="0" smtClean="0"/>
              <a:t>Need to resolve:</a:t>
            </a:r>
          </a:p>
          <a:p>
            <a:pPr lvl="1"/>
            <a:r>
              <a:rPr lang="en-US" dirty="0" smtClean="0"/>
              <a:t>Anonymous communications – journalists must know source</a:t>
            </a:r>
          </a:p>
          <a:p>
            <a:pPr lvl="1"/>
            <a:r>
              <a:rPr lang="en-US" dirty="0" smtClean="0"/>
              <a:t>Communications that are easy to use and accessible</a:t>
            </a:r>
          </a:p>
          <a:p>
            <a:pPr lvl="1"/>
            <a:r>
              <a:rPr lang="en-US" dirty="0" smtClean="0"/>
              <a:t>Constraints on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270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Tension between Anonymity and authenticity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source’s communications must be anonymous to everyone but the journalist with whom they are communicating. That journalist must be able to prove the authenticity of the source to others.</a:t>
            </a:r>
          </a:p>
          <a:p>
            <a:pPr lvl="1"/>
            <a:r>
              <a:rPr lang="en-US" dirty="0" smtClean="0"/>
              <a:t>Tools like SecureDrop are unlikely to be widely adopted.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84" y="3743419"/>
            <a:ext cx="2854566" cy="29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9376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Pressing Security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Journalists asked for better and easier-to-use tools or services for encrypted email, file sharing, and phone calls. Also asked to prevent emails from being forwarded.</a:t>
            </a:r>
          </a:p>
          <a:p>
            <a:r>
              <a:rPr lang="en-US" dirty="0" smtClean="0"/>
              <a:t>The “first contact” problem, the informal and easy to track first contact by a source is a major security concern and is yet unsolved.</a:t>
            </a:r>
          </a:p>
          <a:p>
            <a:r>
              <a:rPr lang="en-US" dirty="0" smtClean="0"/>
              <a:t>The Digital Divide must be considered for future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710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Defensive Strategies</a:t>
            </a:r>
          </a:p>
          <a:p>
            <a:r>
              <a:rPr lang="en-US" dirty="0" smtClean="0"/>
              <a:t>Needs of Journalists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1131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Journalists make decisions based on the sources.</a:t>
            </a:r>
          </a:p>
          <a:p>
            <a:r>
              <a:rPr lang="en-US" dirty="0" smtClean="0"/>
              <a:t>Journalists face technical challenges unrelated to computer security – management and transcription.</a:t>
            </a:r>
          </a:p>
          <a:p>
            <a:r>
              <a:rPr lang="en-US" dirty="0" smtClean="0"/>
              <a:t>Journalists’ organizations play an important role in access to security tools.</a:t>
            </a:r>
          </a:p>
          <a:p>
            <a:r>
              <a:rPr lang="en-US" dirty="0" smtClean="0"/>
              <a:t>Some security tools fail or are not adopted because they are not compatible with journalistic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640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Secure first contact and authentication of sources.</a:t>
            </a:r>
          </a:p>
          <a:p>
            <a:r>
              <a:rPr lang="en-US" dirty="0" smtClean="0"/>
              <a:t>Develop a security tool to protect metadata – at this point metadata is legally and technically unprotected.</a:t>
            </a:r>
          </a:p>
          <a:p>
            <a:r>
              <a:rPr lang="en-US" dirty="0" smtClean="0"/>
              <a:t>Focus on sources – the community should focus on educating and building tools for journalists and sources</a:t>
            </a:r>
          </a:p>
          <a:p>
            <a:r>
              <a:rPr lang="en-US" dirty="0" smtClean="0"/>
              <a:t>There is a need for secure systematic knowledge management to support storing, searching and indexing data and documents.</a:t>
            </a:r>
          </a:p>
          <a:p>
            <a:r>
              <a:rPr lang="en-US" dirty="0" smtClean="0"/>
              <a:t>Existing tools do not understand the journalistic process – future development must have an understanding of journalism.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371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547" y="1600201"/>
            <a:ext cx="3978004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the computer security community understand the practices, constraints, and needs to journalists to protect journalist-source communications?</a:t>
            </a:r>
          </a:p>
          <a:p>
            <a:r>
              <a:rPr lang="en-US" dirty="0" smtClean="0"/>
              <a:t>The researchers want to collaborate between researches in journalism and computer security communities to fulfill journalistic needs.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14" y="1444532"/>
            <a:ext cx="4246233" cy="52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1699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984899" cy="4343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Journalism has not been studied by the computer security community and thus existing tools are not widely used. </a:t>
            </a:r>
          </a:p>
          <a:p>
            <a:r>
              <a:rPr lang="en-US" dirty="0" smtClean="0"/>
              <a:t>Existing tools are not used due to usability issues and a mismatch between assumed and actual practices, priorities, and constraints of journalists.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002" y="1600201"/>
            <a:ext cx="3307401" cy="46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107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one way journalists get around sources increasing reluctance to communicate?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What is one of the major reasons that security tools are not widely adopted by journalists</a:t>
            </a:r>
            <a:r>
              <a:rPr lang="en-US" dirty="0" smtClean="0"/>
              <a:t>?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dirty="0" smtClean="0"/>
              <a:t>What is a major tool that the study found that journalists desire but lack?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964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focus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Researchers wanted to shed light on general practices, security concerns, defensive strategies and needs of journalists in their communication with sources.</a:t>
            </a:r>
          </a:p>
          <a:p>
            <a:r>
              <a:rPr lang="en-US" dirty="0" smtClean="0"/>
              <a:t>Anonymous journalists from major news organizations from the US and France answered surveys.</a:t>
            </a:r>
          </a:p>
          <a:p>
            <a:r>
              <a:rPr lang="en-US" dirty="0" smtClean="0"/>
              <a:t>More than one journalist said that they have been the direct targets of threats like eavesdropping and data theft – the need for security is real.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62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Solutions 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communication tools fail when they compromise source authentication – even SecureDrop, which was developed for journalists, suffers from this limitation.</a:t>
            </a:r>
          </a:p>
          <a:p>
            <a:r>
              <a:rPr lang="en-US" dirty="0" smtClean="0"/>
              <a:t>Built-in encryption is widely used because of its ease of use and does not require explicit installation.</a:t>
            </a:r>
          </a:p>
          <a:p>
            <a:r>
              <a:rPr lang="en-US" dirty="0" smtClean="0"/>
              <a:t>The Digital Divide, inaccessibility to technology because of economic or social factors, limits the use of sophisticated security tools.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90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Concerns of Journalists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 surveillance and increased risks to confidentiality have created a “chilling factor” among sources to discuss sensitive topics. </a:t>
            </a:r>
          </a:p>
          <a:p>
            <a:r>
              <a:rPr lang="en-US" dirty="0" smtClean="0"/>
              <a:t>Secure browsing</a:t>
            </a:r>
            <a:r>
              <a:rPr lang="en-US" dirty="0"/>
              <a:t> </a:t>
            </a:r>
            <a:r>
              <a:rPr lang="en-US" dirty="0" smtClean="0"/>
              <a:t>and communication are most needed but established technologies are at odds with journalistic needs and access issues among the most vulnerable source populations.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27" y="4568363"/>
            <a:ext cx="3657059" cy="22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573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783448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The study’s interviews with journalists aims to provide the developers of new technologies with a deep, grounded understanding of the needs and security concerns of journalists.</a:t>
            </a:r>
          </a:p>
          <a:p>
            <a:r>
              <a:rPr lang="en-US" dirty="0" smtClean="0"/>
              <a:t>The paper exposes current gaps in security for journalists and makes recommendations to improve the limitations of existing security applications and tools.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259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Defensive Strategies</a:t>
            </a:r>
          </a:p>
          <a:p>
            <a:r>
              <a:rPr lang="en-US" dirty="0" smtClean="0"/>
              <a:t>Needs of Journalists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419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053" y="1444532"/>
            <a:ext cx="4801498" cy="5413467"/>
          </a:xfrm>
        </p:spPr>
        <p:txBody>
          <a:bodyPr>
            <a:normAutofit/>
          </a:bodyPr>
          <a:lstStyle/>
          <a:p>
            <a:r>
              <a:rPr lang="en-US" dirty="0" smtClean="0"/>
              <a:t>The researchers interviewed 15 journalists from six news organizations from France and the US.</a:t>
            </a:r>
          </a:p>
          <a:p>
            <a:r>
              <a:rPr lang="en-US" dirty="0" smtClean="0"/>
              <a:t>They asked questions about how the journalists communicated with a source, general questions about security practices, and specific questions about security tools.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6597"/>
            <a:ext cx="3811590" cy="38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0578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250</TotalTime>
  <Words>1457</Words>
  <Application>Microsoft Macintosh PowerPoint</Application>
  <PresentationFormat>On-screen Show (4:3)</PresentationFormat>
  <Paragraphs>145</Paragraphs>
  <Slides>31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Breeze</vt:lpstr>
      <vt:lpstr>Investigating the Computer Security Practices and Needs of Journalists</vt:lpstr>
      <vt:lpstr>Clark Kent and Security</vt:lpstr>
      <vt:lpstr>Research Problem</vt:lpstr>
      <vt:lpstr>Research focus </vt:lpstr>
      <vt:lpstr>Existing Solutions &amp; Limitations</vt:lpstr>
      <vt:lpstr>Primary Concerns of Journalists</vt:lpstr>
      <vt:lpstr>Novelty</vt:lpstr>
      <vt:lpstr>Outline</vt:lpstr>
      <vt:lpstr>Methodology</vt:lpstr>
      <vt:lpstr>General Questions</vt:lpstr>
      <vt:lpstr>Outline</vt:lpstr>
      <vt:lpstr>Results</vt:lpstr>
      <vt:lpstr>General Issues</vt:lpstr>
      <vt:lpstr>General Practices</vt:lpstr>
      <vt:lpstr>General Practices Cont.</vt:lpstr>
      <vt:lpstr>Security Concerns</vt:lpstr>
      <vt:lpstr>Security Concerns</vt:lpstr>
      <vt:lpstr>Outline</vt:lpstr>
      <vt:lpstr>Defensive Strategies</vt:lpstr>
      <vt:lpstr>Defensive Techniques</vt:lpstr>
      <vt:lpstr>Reasons for using Security</vt:lpstr>
      <vt:lpstr>Inconsistencies</vt:lpstr>
      <vt:lpstr>Outline</vt:lpstr>
      <vt:lpstr>Needs of Journalists</vt:lpstr>
      <vt:lpstr>Tension between Anonymity and authenticity </vt:lpstr>
      <vt:lpstr>Pressing Security Needs</vt:lpstr>
      <vt:lpstr>Outline</vt:lpstr>
      <vt:lpstr>Discussion</vt:lpstr>
      <vt:lpstr>Recommendations</vt:lpstr>
      <vt:lpstr>Conclusion</vt:lpstr>
      <vt:lpstr>Questions</vt:lpstr>
    </vt:vector>
  </TitlesOfParts>
  <Company>St. Vincent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Computer Security Practices and Needs of Journalists</dc:title>
  <dc:creator>Bennett Summers</dc:creator>
  <cp:lastModifiedBy>kun sun</cp:lastModifiedBy>
  <cp:revision>25</cp:revision>
  <dcterms:created xsi:type="dcterms:W3CDTF">2015-09-03T16:55:39Z</dcterms:created>
  <dcterms:modified xsi:type="dcterms:W3CDTF">2015-09-03T16:57:49Z</dcterms:modified>
</cp:coreProperties>
</file>