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fntdata" ContentType="application/x-fontdata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Default Extension="gif" ContentType="image/gif"/>
  <Override PartName="/ppt/notesSlides/notesSlide24.xml" ContentType="application/vnd.openxmlformats-officedocument.presentationml.notes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Source Code Pro"/>
      <p:regular r:id="rId32"/>
      <p:bold r:id="rId33"/>
    </p:embeddedFont>
    <p:embeddedFont>
      <p:font typeface="Oswald"/>
      <p:regular r:id="rId34"/>
      <p:bold r:id="rId35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75196" autoAdjust="0"/>
  </p:normalViewPr>
  <p:slideViewPr>
    <p:cSldViewPr snapToGrid="0" snapToObjects="1">
      <p:cViewPr varScale="1">
        <p:scale>
          <a:sx n="112" d="100"/>
          <a:sy n="112" d="100"/>
        </p:scale>
        <p:origin x="-78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font" Target="fonts/font1.fntdata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font" Target="fonts/font2.fntdata"/><Relationship Id="rId34" Type="http://schemas.openxmlformats.org/officeDocument/2006/relationships/font" Target="fonts/font3.fntdata"/><Relationship Id="rId35" Type="http://schemas.openxmlformats.org/officeDocument/2006/relationships/font" Target="fonts/font4.fntdata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Lady is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Diablo - static binary rewriting technique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relocate instructions at patch point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stub-based ideas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large overhead during execution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DynamoRIO - dynamic binary rewriting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trace execution and patch on the fly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bloats executable size</a:t>
            </a:r>
          </a:p>
          <a:p>
            <a:pPr marL="914400" lvl="1" indent="-228600">
              <a:spcBef>
                <a:spcPts val="0"/>
              </a:spcBef>
              <a:buChar char="-"/>
            </a:pPr>
            <a:r>
              <a:rPr lang="en"/>
              <a:t>large execution overhead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First example, reference seen as data.</a:t>
            </a:r>
          </a:p>
          <a:p>
            <a:pPr marL="914400" lvl="1" indent="-228600">
              <a:spcBef>
                <a:spcPts val="0"/>
              </a:spcBef>
              <a:buChar char="-"/>
            </a:pPr>
            <a:r>
              <a:rPr lang="en"/>
              <a:t>Offset in reassembled binary may be off.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Study on 244 binaries, simple filter good enough for c2x.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Slice data sections into individual lengths - A1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Usually aligned, sometimes not - “packed” gcc flag.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Sliding window advances 1 byte per, until match, then n-bytes forward.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d2d irrelevant - A2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d2c patterns - A3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starting address of some function or forms jump table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function identification via machine learning - 98% accuracy (assumed in experiment)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Jump tables</a:t>
            </a:r>
          </a:p>
          <a:p>
            <a:pPr marL="1371600" lvl="2" indent="-228600" rtl="0">
              <a:spcBef>
                <a:spcPts val="0"/>
              </a:spcBef>
              <a:buChar char="-"/>
            </a:pPr>
            <a:r>
              <a:rPr lang="en"/>
              <a:t>traverse data - table start if value referred to by instruction operand</a:t>
            </a:r>
          </a:p>
          <a:p>
            <a:pPr marL="1371600" lvl="2" indent="-228600">
              <a:spcBef>
                <a:spcPts val="0"/>
              </a:spcBef>
              <a:buChar char="-"/>
            </a:pPr>
            <a:r>
              <a:rPr lang="en"/>
              <a:t>table entry - value that points to instructions in same function that previous entries point to.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Linear disassembler: objdump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Comments RIP and PIC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Interactive process ala BinCFI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Resolves “data gap” issues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May work with Analysis Module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Paypal - Ebrahim Hegazy, Stored XSS bug (Aug/Sep 2015)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Affects Paypal’s secure payments domain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HTML page engineered to intercept credentials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Symbolizes instructions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Partial control-flow recovery</a:t>
            </a:r>
          </a:p>
          <a:p>
            <a:pPr marL="914400" lvl="0" indent="-228600" rtl="0">
              <a:spcBef>
                <a:spcPts val="0"/>
              </a:spcBef>
              <a:buChar char="-"/>
            </a:pPr>
            <a:r>
              <a:rPr lang="en"/>
              <a:t>Direct control-flow transfers only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PLT and export table recovery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Skip prologue and epilogue functions on subsequent runs.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Remove padding from ELF data sections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Filter for main function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Even split - 32/64 bit.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Even split - 32/64 bit.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Average overhead: 0.44% coreutils, 0.29% SPEC, 0.52% REAL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Average processing times: 8.27 SPEC, 0.98 REAL, 0.57 COREUTILS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Onstar - Sammy Kamker w/ Ownstar (Jun 2015)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Mobile app vulnerable, intercept app communication with server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Requests more info from app.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Allows unlock, remote start, GPS coordinates, etc...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Heartbleed - Neel Mehta of Google’s Security Team and Riku, Antti and Matti of Codenomicon. (2014)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Named by Codenomicon.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Vulnerability in OpenSSL library, bug in implementation of TLS/DTLS heartbeat extension.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Leaks memory contents from server to client and vice versa (private keys, user credentials, protected content, etc…)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Specifications/papers detailing technique/algorithms may have a flaw or may detail dependency with flaws.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May require extensive knowledge and expertise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Pentest needs some luck and knowledge of the systems and tools.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Study the code.</a:t>
            </a:r>
          </a:p>
          <a:p>
            <a:pPr marL="914400" lvl="1" indent="-228600">
              <a:spcBef>
                <a:spcPts val="0"/>
              </a:spcBef>
              <a:buChar char="-"/>
            </a:pPr>
            <a:r>
              <a:rPr lang="en"/>
              <a:t>Needs the source/assembly code.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Need to convert binary to assembly code.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Go back to the future.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Need to convert binary to assembly code.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Go back to the future.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Flux capicator (1981 -1983)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1.21 Gigawatts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58 mph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Reduces binary size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Stripped binaries don’t have debugging info (variable names, line in source code)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Remove symbol tables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/>
              <a:t>To store the names of all entities in a structured form at one place.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/>
              <a:t>To verify if a variable has been declared.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/>
              <a:t>To implement type checking, by verifying assignments and expressions in the source code are semantically correct.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/>
              <a:t>To determine the scope of a name (scope resolution).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>
            <a:off x="4226100" y="2933549"/>
            <a:ext cx="691799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-25" y="0"/>
            <a:ext cx="9144000" cy="3124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13275" y="2988275"/>
            <a:ext cx="9104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12000"/>
            </a:lvl1pPr>
            <a:lvl2pPr>
              <a:spcBef>
                <a:spcPts val="0"/>
              </a:spcBef>
              <a:buSzPct val="100000"/>
              <a:defRPr sz="12000"/>
            </a:lvl2pPr>
            <a:lvl3pPr>
              <a:spcBef>
                <a:spcPts val="0"/>
              </a:spcBef>
              <a:buSzPct val="100000"/>
              <a:defRPr sz="12000"/>
            </a:lvl3pPr>
            <a:lvl4pPr>
              <a:spcBef>
                <a:spcPts val="0"/>
              </a:spcBef>
              <a:buSzPct val="100000"/>
              <a:defRPr sz="12000"/>
            </a:lvl4pPr>
            <a:lvl5pPr>
              <a:spcBef>
                <a:spcPts val="0"/>
              </a:spcBef>
              <a:buSzPct val="100000"/>
              <a:defRPr sz="12000"/>
            </a:lvl5pPr>
            <a:lvl6pPr>
              <a:spcBef>
                <a:spcPts val="0"/>
              </a:spcBef>
              <a:buSzPct val="100000"/>
              <a:defRPr sz="12000"/>
            </a:lvl6pPr>
            <a:lvl7pPr>
              <a:spcBef>
                <a:spcPts val="0"/>
              </a:spcBef>
              <a:buSzPct val="100000"/>
              <a:defRPr sz="12000"/>
            </a:lvl7pPr>
            <a:lvl8pPr>
              <a:spcBef>
                <a:spcPts val="0"/>
              </a:spcBef>
              <a:buSzPct val="100000"/>
              <a:defRPr sz="12000"/>
            </a:lvl8pPr>
            <a:lvl9pPr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>
  <p:cSld name="Section 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8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8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hape 33"/>
          <p:cNvCxnSpPr/>
          <p:nvPr/>
        </p:nvCxnSpPr>
        <p:spPr>
          <a:xfrm>
            <a:off x="418675" y="145778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618203"/>
            <a:ext cx="2807999" cy="295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Main Point">
    <p:bg>
      <p:bgPr>
        <a:solidFill>
          <a:schemeClr val="lt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099" cy="40856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175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57719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199" cy="1789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pPr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jpeg"/><Relationship Id="rId9" Type="http://schemas.openxmlformats.org/officeDocument/2006/relationships/hyperlink" Target="http://youtube.com/v/xpht2R_0cEg" TargetMode="External"/><Relationship Id="rId10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jpeg"/><Relationship Id="rId5" Type="http://schemas.openxmlformats.org/officeDocument/2006/relationships/image" Target="../media/image35.png"/><Relationship Id="rId6" Type="http://schemas.openxmlformats.org/officeDocument/2006/relationships/image" Target="../media/image36.jpeg"/><Relationship Id="rId7" Type="http://schemas.openxmlformats.org/officeDocument/2006/relationships/image" Target="../media/image37.png"/><Relationship Id="rId8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jpeg"/><Relationship Id="rId5" Type="http://schemas.openxmlformats.org/officeDocument/2006/relationships/image" Target="../media/image35.png"/><Relationship Id="rId6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jpeg"/><Relationship Id="rId5" Type="http://schemas.openxmlformats.org/officeDocument/2006/relationships/image" Target="../media/image41.png"/><Relationship Id="rId6" Type="http://schemas.openxmlformats.org/officeDocument/2006/relationships/image" Target="../media/image4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jpeg"/><Relationship Id="rId5" Type="http://schemas.openxmlformats.org/officeDocument/2006/relationships/image" Target="../media/image47.png"/><Relationship Id="rId6" Type="http://schemas.openxmlformats.org/officeDocument/2006/relationships/image" Target="../media/image4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jpeg"/><Relationship Id="rId5" Type="http://schemas.openxmlformats.org/officeDocument/2006/relationships/image" Target="../media/image47.png"/><Relationship Id="rId6" Type="http://schemas.openxmlformats.org/officeDocument/2006/relationships/image" Target="../media/image4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jpeg"/><Relationship Id="rId9" Type="http://schemas.openxmlformats.org/officeDocument/2006/relationships/hyperlink" Target="http://youtube.com/v/3olXUbS-prU" TargetMode="External"/><Relationship Id="rId10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jpeg"/><Relationship Id="rId9" Type="http://schemas.openxmlformats.org/officeDocument/2006/relationships/hyperlink" Target="http://youtube.com/v/QJ4t1qP4xvw" TargetMode="External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4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Reassembleable Disassembly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  <a:t>Shuai Wang, Pei Wang, Dinghao Wu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5868575" y="4658850"/>
            <a:ext cx="3275399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 sz="1800"/>
              <a:t>Presented by Chuong Ngo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Disassemblers</a:t>
            </a:r>
          </a:p>
        </p:txBody>
      </p:sp>
      <p:grpSp>
        <p:nvGrpSpPr>
          <p:cNvPr id="148" name="Shape 148"/>
          <p:cNvGrpSpPr/>
          <p:nvPr/>
        </p:nvGrpSpPr>
        <p:grpSpPr>
          <a:xfrm>
            <a:off x="6108150" y="1355237"/>
            <a:ext cx="1924049" cy="1990725"/>
            <a:chOff x="311700" y="1379050"/>
            <a:chExt cx="1924049" cy="1990725"/>
          </a:xfrm>
        </p:grpSpPr>
        <p:pic>
          <p:nvPicPr>
            <p:cNvPr id="149" name="Shape 1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379050"/>
              <a:ext cx="1847849" cy="191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Shape 15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7900" y="1455250"/>
              <a:ext cx="1847849" cy="191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996200" cy="348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IDA Pro-best commercial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2400"/>
              <a:t>EXE to assembly to C.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2400"/>
              <a:t>Not reassembleable.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MC-Semantics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2400"/>
              <a:t>Object to binary only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2400"/>
              <a:t>Reassembleable</a:t>
            </a:r>
          </a:p>
          <a:p>
            <a:pPr marL="1371600" lvl="2" indent="-228600">
              <a:spcBef>
                <a:spcPts val="0"/>
              </a:spcBef>
              <a:buSzPct val="100000"/>
            </a:pPr>
            <a:r>
              <a:rPr lang="en" sz="2400"/>
              <a:t>Lower performance</a:t>
            </a:r>
          </a:p>
        </p:txBody>
      </p:sp>
      <p:grpSp>
        <p:nvGrpSpPr>
          <p:cNvPr id="152" name="Shape 152"/>
          <p:cNvGrpSpPr/>
          <p:nvPr/>
        </p:nvGrpSpPr>
        <p:grpSpPr>
          <a:xfrm>
            <a:off x="5308050" y="3750000"/>
            <a:ext cx="3524250" cy="933449"/>
            <a:chOff x="4991050" y="3800450"/>
            <a:chExt cx="3524250" cy="933449"/>
          </a:xfrm>
        </p:grpSpPr>
        <p:pic>
          <p:nvPicPr>
            <p:cNvPr id="153" name="Shape 15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67250" y="3876650"/>
              <a:ext cx="3448050" cy="857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Shape 15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991050" y="3800450"/>
              <a:ext cx="3448050" cy="8572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Binary Rewriting Tools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092125" y="1468825"/>
            <a:ext cx="47403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Specific compiler or non-stripped binary.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Re-compiled binary bloat.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Large execution overhead.</a:t>
            </a: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n" sz="2400"/>
              <a:t>Not reassembleable.</a:t>
            </a:r>
          </a:p>
        </p:txBody>
      </p:sp>
      <p:grpSp>
        <p:nvGrpSpPr>
          <p:cNvPr id="161" name="Shape 161"/>
          <p:cNvGrpSpPr/>
          <p:nvPr/>
        </p:nvGrpSpPr>
        <p:grpSpPr>
          <a:xfrm>
            <a:off x="311700" y="1392625"/>
            <a:ext cx="2876550" cy="1133475"/>
            <a:chOff x="205125" y="1468825"/>
            <a:chExt cx="2876550" cy="1133475"/>
          </a:xfrm>
        </p:grpSpPr>
        <p:pic>
          <p:nvPicPr>
            <p:cNvPr id="162" name="Shape 1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5125" y="1468825"/>
              <a:ext cx="2800350" cy="1057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Shape 16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1325" y="1545025"/>
              <a:ext cx="2800350" cy="1057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4" name="Shape 164"/>
          <p:cNvGrpSpPr/>
          <p:nvPr/>
        </p:nvGrpSpPr>
        <p:grpSpPr>
          <a:xfrm>
            <a:off x="311700" y="2926175"/>
            <a:ext cx="1451974" cy="1464825"/>
            <a:chOff x="311700" y="2926175"/>
            <a:chExt cx="1451974" cy="1464825"/>
          </a:xfrm>
        </p:grpSpPr>
        <p:pic>
          <p:nvPicPr>
            <p:cNvPr id="165" name="Shape 16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7900" y="3002375"/>
              <a:ext cx="1375774" cy="13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Shape 16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1700" y="2926175"/>
              <a:ext cx="1375774" cy="1388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7" name="Shape 1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03962" y="2926175"/>
            <a:ext cx="20478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8200200" cy="4085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 b="1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Code Relocatability</a:t>
            </a:r>
            <a:r>
              <a:rPr lang="en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is Key to </a:t>
            </a:r>
            <a:r>
              <a:rPr lang="en" sz="4800" b="1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Reassembility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 of Relocatability - Data or Reference?</a:t>
            </a:r>
          </a:p>
        </p:txBody>
      </p:sp>
      <p:grpSp>
        <p:nvGrpSpPr>
          <p:cNvPr id="178" name="Shape 178"/>
          <p:cNvGrpSpPr/>
          <p:nvPr/>
        </p:nvGrpSpPr>
        <p:grpSpPr>
          <a:xfrm>
            <a:off x="2085975" y="1389700"/>
            <a:ext cx="4972050" cy="3486150"/>
            <a:chOff x="2047875" y="1410800"/>
            <a:chExt cx="4972050" cy="3486150"/>
          </a:xfrm>
        </p:grpSpPr>
        <p:pic>
          <p:nvPicPr>
            <p:cNvPr id="179" name="Shape 1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24075" y="1487000"/>
              <a:ext cx="4895850" cy="3409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Shape 1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47875" y="1410800"/>
              <a:ext cx="4895850" cy="3409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of Relocatability - Data or Reference?</a:t>
            </a:r>
          </a:p>
        </p:txBody>
      </p:sp>
      <p:grpSp>
        <p:nvGrpSpPr>
          <p:cNvPr id="186" name="Shape 186"/>
          <p:cNvGrpSpPr/>
          <p:nvPr/>
        </p:nvGrpSpPr>
        <p:grpSpPr>
          <a:xfrm>
            <a:off x="2085975" y="1389700"/>
            <a:ext cx="4972050" cy="3486150"/>
            <a:chOff x="2047875" y="1410800"/>
            <a:chExt cx="4972050" cy="3486150"/>
          </a:xfrm>
        </p:grpSpPr>
        <p:pic>
          <p:nvPicPr>
            <p:cNvPr id="187" name="Shape 18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24075" y="1487000"/>
              <a:ext cx="4895850" cy="3409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Shape 18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47875" y="1410800"/>
              <a:ext cx="4895850" cy="3409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Shape 189"/>
          <p:cNvSpPr txBox="1"/>
          <p:nvPr/>
        </p:nvSpPr>
        <p:spPr>
          <a:xfrm>
            <a:off x="1534500" y="1666375"/>
            <a:ext cx="6075000" cy="2794799"/>
          </a:xfrm>
          <a:prstGeom prst="rect">
            <a:avLst/>
          </a:prstGeom>
          <a:solidFill>
            <a:srgbClr val="372E31">
              <a:alpha val="63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Disassembler needs to symbolize references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of Symbol References</a:t>
            </a:r>
          </a:p>
        </p:txBody>
      </p:sp>
      <p:grpSp>
        <p:nvGrpSpPr>
          <p:cNvPr id="195" name="Shape 195"/>
          <p:cNvGrpSpPr/>
          <p:nvPr/>
        </p:nvGrpSpPr>
        <p:grpSpPr>
          <a:xfrm>
            <a:off x="2219325" y="1354700"/>
            <a:ext cx="4705350" cy="3590924"/>
            <a:chOff x="2181225" y="1333625"/>
            <a:chExt cx="4705350" cy="3590924"/>
          </a:xfrm>
        </p:grpSpPr>
        <p:pic>
          <p:nvPicPr>
            <p:cNvPr id="196" name="Shape 19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57425" y="1409825"/>
              <a:ext cx="4629150" cy="3514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Shape 19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81225" y="1333625"/>
              <a:ext cx="4629150" cy="35147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8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Code Pro"/>
            </a:pPr>
            <a:r>
              <a:rPr lang="en" sz="2400">
                <a:solidFill>
                  <a:srgbClr val="000000"/>
                </a:solidFill>
              </a:rPr>
              <a:t>Simple filter for c2X.</a:t>
            </a:r>
          </a:p>
          <a:p>
            <a:pPr marL="457200" lvl="0" indent="-228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Code Pro"/>
            </a:pPr>
            <a:r>
              <a:rPr lang="en" sz="2400">
                <a:solidFill>
                  <a:srgbClr val="000000"/>
                </a:solidFill>
              </a:rPr>
              <a:t>4/8 byte aligned.</a:t>
            </a:r>
          </a:p>
          <a:p>
            <a:pPr marL="457200" lvl="0" indent="-228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Code Pro"/>
            </a:pPr>
            <a:r>
              <a:rPr lang="en" sz="2400">
                <a:solidFill>
                  <a:srgbClr val="000000"/>
                </a:solidFill>
              </a:rPr>
              <a:t>d2d irrelevant.</a:t>
            </a:r>
          </a:p>
          <a:p>
            <a:pPr marL="457200" lvl="0" indent="-228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Code Pro"/>
            </a:pPr>
            <a:r>
              <a:rPr lang="en" sz="2400">
                <a:solidFill>
                  <a:srgbClr val="000000"/>
                </a:solidFill>
              </a:rPr>
              <a:t>Find jump tables.</a:t>
            </a:r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  <p:grpSp>
        <p:nvGrpSpPr>
          <p:cNvPr id="204" name="Shape 204"/>
          <p:cNvGrpSpPr/>
          <p:nvPr/>
        </p:nvGrpSpPr>
        <p:grpSpPr>
          <a:xfrm>
            <a:off x="4311600" y="1734183"/>
            <a:ext cx="4726674" cy="2559491"/>
            <a:chOff x="4311600" y="1734183"/>
            <a:chExt cx="4726674" cy="2559491"/>
          </a:xfrm>
        </p:grpSpPr>
        <p:pic>
          <p:nvPicPr>
            <p:cNvPr id="205" name="Shape 2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11600" y="1734183"/>
              <a:ext cx="4726674" cy="910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Shape 20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39175" y="2815102"/>
              <a:ext cx="4671499" cy="606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Shape 20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334577" y="3603988"/>
              <a:ext cx="4680695" cy="6896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Enter Oroboros</a:t>
            </a:r>
          </a:p>
        </p:txBody>
      </p:sp>
      <p:grpSp>
        <p:nvGrpSpPr>
          <p:cNvPr id="213" name="Shape 213"/>
          <p:cNvGrpSpPr/>
          <p:nvPr/>
        </p:nvGrpSpPr>
        <p:grpSpPr>
          <a:xfrm>
            <a:off x="3857200" y="3718025"/>
            <a:ext cx="1429599" cy="1340174"/>
            <a:chOff x="310600" y="3707475"/>
            <a:chExt cx="1429599" cy="1340174"/>
          </a:xfrm>
        </p:grpSpPr>
        <p:pic>
          <p:nvPicPr>
            <p:cNvPr id="214" name="Shape 2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417" y="3732293"/>
              <a:ext cx="1404781" cy="1315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Shape 2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0600" y="3707475"/>
              <a:ext cx="1404781" cy="13153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" name="Shape 216"/>
          <p:cNvGrpSpPr/>
          <p:nvPr/>
        </p:nvGrpSpPr>
        <p:grpSpPr>
          <a:xfrm>
            <a:off x="3857200" y="115800"/>
            <a:ext cx="1429599" cy="1340174"/>
            <a:chOff x="310600" y="3707475"/>
            <a:chExt cx="1429599" cy="1340174"/>
          </a:xfrm>
        </p:grpSpPr>
        <p:pic>
          <p:nvPicPr>
            <p:cNvPr id="217" name="Shape 2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417" y="3732293"/>
              <a:ext cx="1404781" cy="1315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Shape 2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0600" y="3707475"/>
              <a:ext cx="1404781" cy="13153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Architecture of Uroboros</a:t>
            </a:r>
          </a:p>
        </p:txBody>
      </p:sp>
      <p:grpSp>
        <p:nvGrpSpPr>
          <p:cNvPr id="224" name="Shape 224"/>
          <p:cNvGrpSpPr/>
          <p:nvPr/>
        </p:nvGrpSpPr>
        <p:grpSpPr>
          <a:xfrm>
            <a:off x="57150" y="1393500"/>
            <a:ext cx="8953499" cy="3638549"/>
            <a:chOff x="57150" y="1317300"/>
            <a:chExt cx="8953499" cy="3638549"/>
          </a:xfrm>
        </p:grpSpPr>
        <p:pic>
          <p:nvPicPr>
            <p:cNvPr id="225" name="Shape 2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3350" y="1393500"/>
              <a:ext cx="8877299" cy="3562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Shape 2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50" y="1317300"/>
              <a:ext cx="8877299" cy="35623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 of Uroboros</a:t>
            </a:r>
          </a:p>
        </p:txBody>
      </p:sp>
      <p:grpSp>
        <p:nvGrpSpPr>
          <p:cNvPr id="232" name="Shape 232"/>
          <p:cNvGrpSpPr/>
          <p:nvPr/>
        </p:nvGrpSpPr>
        <p:grpSpPr>
          <a:xfrm>
            <a:off x="57150" y="1393500"/>
            <a:ext cx="8953499" cy="3638549"/>
            <a:chOff x="57150" y="1317300"/>
            <a:chExt cx="8953499" cy="3638549"/>
          </a:xfrm>
        </p:grpSpPr>
        <p:pic>
          <p:nvPicPr>
            <p:cNvPr id="233" name="Shape 2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3350" y="1393500"/>
              <a:ext cx="8877299" cy="3562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Shape 2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50" y="1317300"/>
              <a:ext cx="8877299" cy="356234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5" name="Shape 235"/>
          <p:cNvCxnSpPr/>
          <p:nvPr/>
        </p:nvCxnSpPr>
        <p:spPr>
          <a:xfrm>
            <a:off x="2259375" y="1687475"/>
            <a:ext cx="0" cy="3584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in Your Dependency?</a:t>
            </a:r>
          </a:p>
        </p:txBody>
      </p:sp>
      <p:grpSp>
        <p:nvGrpSpPr>
          <p:cNvPr id="66" name="Shape 66"/>
          <p:cNvGrpSpPr/>
          <p:nvPr/>
        </p:nvGrpSpPr>
        <p:grpSpPr>
          <a:xfrm>
            <a:off x="452437" y="2706900"/>
            <a:ext cx="8239125" cy="1000125"/>
            <a:chOff x="152400" y="1455275"/>
            <a:chExt cx="8239125" cy="1000125"/>
          </a:xfrm>
        </p:grpSpPr>
        <p:pic>
          <p:nvPicPr>
            <p:cNvPr id="67" name="Shape 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455275"/>
              <a:ext cx="8162925" cy="92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Shape 6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8600" y="1531475"/>
              <a:ext cx="8162925" cy="923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" name="Shape 69"/>
          <p:cNvGrpSpPr/>
          <p:nvPr/>
        </p:nvGrpSpPr>
        <p:grpSpPr>
          <a:xfrm>
            <a:off x="152000" y="1392700"/>
            <a:ext cx="5838825" cy="1247774"/>
            <a:chOff x="1795675" y="2652275"/>
            <a:chExt cx="5838825" cy="1247774"/>
          </a:xfrm>
        </p:grpSpPr>
        <p:pic>
          <p:nvPicPr>
            <p:cNvPr id="70" name="Shape 7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95675" y="2652275"/>
              <a:ext cx="5762625" cy="1171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Shape 7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71875" y="2728475"/>
              <a:ext cx="5762625" cy="11715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" name="Shape 72"/>
          <p:cNvGrpSpPr/>
          <p:nvPr/>
        </p:nvGrpSpPr>
        <p:grpSpPr>
          <a:xfrm>
            <a:off x="4025062" y="3868325"/>
            <a:ext cx="4943475" cy="1123950"/>
            <a:chOff x="3339262" y="3792125"/>
            <a:chExt cx="4943475" cy="1123950"/>
          </a:xfrm>
        </p:grpSpPr>
        <p:pic>
          <p:nvPicPr>
            <p:cNvPr id="73" name="Shape 7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415462" y="3868325"/>
              <a:ext cx="4867275" cy="1047750"/>
            </a:xfrm>
            <a:prstGeom prst="rect">
              <a:avLst/>
            </a:prstGeom>
            <a:noFill/>
            <a:ln w="1905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pic>
          <p:nvPicPr>
            <p:cNvPr id="74" name="Shape 7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339262" y="3792125"/>
              <a:ext cx="4867275" cy="1047750"/>
            </a:xfrm>
            <a:prstGeom prst="rect">
              <a:avLst/>
            </a:prstGeom>
            <a:noFill/>
            <a:ln w="1905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</p:pic>
      </p:grpSp>
      <p:sp>
        <p:nvSpPr>
          <p:cNvPr id="75" name="Shape 75">
            <a:hlinkClick r:id="rId9"/>
          </p:cNvPr>
          <p:cNvSpPr/>
          <p:nvPr/>
        </p:nvSpPr>
        <p:spPr>
          <a:xfrm>
            <a:off x="152000" y="4008750"/>
            <a:ext cx="1124125" cy="843100"/>
          </a:xfrm>
          <a:prstGeom prst="rect">
            <a:avLst/>
          </a:prstGeom>
          <a:blipFill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 of Uroboros</a:t>
            </a:r>
          </a:p>
        </p:txBody>
      </p:sp>
      <p:grpSp>
        <p:nvGrpSpPr>
          <p:cNvPr id="241" name="Shape 241"/>
          <p:cNvGrpSpPr/>
          <p:nvPr/>
        </p:nvGrpSpPr>
        <p:grpSpPr>
          <a:xfrm>
            <a:off x="57150" y="1393500"/>
            <a:ext cx="8953499" cy="3638549"/>
            <a:chOff x="57150" y="1317300"/>
            <a:chExt cx="8953499" cy="3638549"/>
          </a:xfrm>
        </p:grpSpPr>
        <p:pic>
          <p:nvPicPr>
            <p:cNvPr id="242" name="Shape 2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3350" y="1393500"/>
              <a:ext cx="8877299" cy="3562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Shape 2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150" y="1317300"/>
              <a:ext cx="8877299" cy="356234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4" name="Shape 244"/>
          <p:cNvCxnSpPr/>
          <p:nvPr/>
        </p:nvCxnSpPr>
        <p:spPr>
          <a:xfrm>
            <a:off x="6069375" y="1687475"/>
            <a:ext cx="0" cy="3584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Oroboros Evaluation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Evaluation Corpora</a:t>
            </a:r>
          </a:p>
        </p:txBody>
      </p:sp>
      <p:grpSp>
        <p:nvGrpSpPr>
          <p:cNvPr id="255" name="Shape 255"/>
          <p:cNvGrpSpPr/>
          <p:nvPr/>
        </p:nvGrpSpPr>
        <p:grpSpPr>
          <a:xfrm>
            <a:off x="186400" y="1331275"/>
            <a:ext cx="4524374" cy="1676400"/>
            <a:chOff x="110200" y="1407475"/>
            <a:chExt cx="4524374" cy="1676400"/>
          </a:xfrm>
        </p:grpSpPr>
        <p:pic>
          <p:nvPicPr>
            <p:cNvPr id="256" name="Shape 2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200" y="1407475"/>
              <a:ext cx="4448174" cy="160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Shape 2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6400" y="1483675"/>
              <a:ext cx="4448174" cy="1600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" name="Shape 258"/>
          <p:cNvGrpSpPr/>
          <p:nvPr/>
        </p:nvGrpSpPr>
        <p:grpSpPr>
          <a:xfrm>
            <a:off x="5077225" y="864562"/>
            <a:ext cx="3857625" cy="2066924"/>
            <a:chOff x="405475" y="2831275"/>
            <a:chExt cx="3857625" cy="2066924"/>
          </a:xfrm>
        </p:grpSpPr>
        <p:pic>
          <p:nvPicPr>
            <p:cNvPr id="259" name="Shape 25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1675" y="2907475"/>
              <a:ext cx="3781425" cy="1990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Shape 26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05475" y="2831275"/>
              <a:ext cx="3781425" cy="19907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" name="Shape 261"/>
          <p:cNvGrpSpPr/>
          <p:nvPr/>
        </p:nvGrpSpPr>
        <p:grpSpPr>
          <a:xfrm>
            <a:off x="328600" y="3017650"/>
            <a:ext cx="8486775" cy="2000250"/>
            <a:chOff x="110187" y="3059875"/>
            <a:chExt cx="8486775" cy="2000250"/>
          </a:xfrm>
        </p:grpSpPr>
        <p:pic>
          <p:nvPicPr>
            <p:cNvPr id="262" name="Shape 26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86387" y="3136075"/>
              <a:ext cx="8410575" cy="1924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Shape 26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10187" y="3059875"/>
              <a:ext cx="8410575" cy="1924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Evaluation Corpora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4832400" y="1468825"/>
            <a:ext cx="39998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224 total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2400"/>
              <a:t>A1: Coreutils (103)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2400"/>
              <a:t>A2: Real (7)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2400"/>
              <a:t>A3: SPEC2006 C</a:t>
            </a:r>
          </a:p>
        </p:txBody>
      </p:sp>
      <p:grpSp>
        <p:nvGrpSpPr>
          <p:cNvPr id="270" name="Shape 270"/>
          <p:cNvGrpSpPr/>
          <p:nvPr/>
        </p:nvGrpSpPr>
        <p:grpSpPr>
          <a:xfrm>
            <a:off x="110200" y="1331275"/>
            <a:ext cx="4524374" cy="1676400"/>
            <a:chOff x="110200" y="1407475"/>
            <a:chExt cx="4524374" cy="1676400"/>
          </a:xfrm>
        </p:grpSpPr>
        <p:pic>
          <p:nvPicPr>
            <p:cNvPr id="271" name="Shape 27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200" y="1407475"/>
              <a:ext cx="4448174" cy="160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Shape 27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6400" y="1483675"/>
              <a:ext cx="4448174" cy="1600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Shape 273"/>
          <p:cNvGrpSpPr/>
          <p:nvPr/>
        </p:nvGrpSpPr>
        <p:grpSpPr>
          <a:xfrm>
            <a:off x="443575" y="3007675"/>
            <a:ext cx="3857625" cy="2066924"/>
            <a:chOff x="405475" y="2831275"/>
            <a:chExt cx="3857625" cy="2066924"/>
          </a:xfrm>
        </p:grpSpPr>
        <p:pic>
          <p:nvPicPr>
            <p:cNvPr id="274" name="Shape 27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1675" y="2907475"/>
              <a:ext cx="3781425" cy="1990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Shape 27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05475" y="2831275"/>
              <a:ext cx="3781425" cy="19907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32-bit Binary Accuracies</a:t>
            </a:r>
          </a:p>
        </p:txBody>
      </p:sp>
      <p:grpSp>
        <p:nvGrpSpPr>
          <p:cNvPr id="281" name="Shape 281"/>
          <p:cNvGrpSpPr/>
          <p:nvPr/>
        </p:nvGrpSpPr>
        <p:grpSpPr>
          <a:xfrm>
            <a:off x="419100" y="1385962"/>
            <a:ext cx="8305799" cy="1810213"/>
            <a:chOff x="381000" y="1628537"/>
            <a:chExt cx="8305799" cy="1810213"/>
          </a:xfrm>
        </p:grpSpPr>
        <p:pic>
          <p:nvPicPr>
            <p:cNvPr id="282" name="Shape 28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1000" y="1628537"/>
              <a:ext cx="8229599" cy="1734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Shape 28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7200" y="1704737"/>
              <a:ext cx="8229599" cy="17340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4" name="Shape 284"/>
          <p:cNvGrpSpPr/>
          <p:nvPr/>
        </p:nvGrpSpPr>
        <p:grpSpPr>
          <a:xfrm>
            <a:off x="419100" y="3196175"/>
            <a:ext cx="8305799" cy="1845363"/>
            <a:chOff x="450300" y="3305850"/>
            <a:chExt cx="8305799" cy="1845363"/>
          </a:xfrm>
        </p:grpSpPr>
        <p:pic>
          <p:nvPicPr>
            <p:cNvPr id="285" name="Shape 28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6500" y="3382050"/>
              <a:ext cx="8229599" cy="1769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Shape 28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0300" y="3305850"/>
              <a:ext cx="8229599" cy="17691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64-bit Binary Accuracies</a:t>
            </a:r>
          </a:p>
        </p:txBody>
      </p:sp>
      <p:grpSp>
        <p:nvGrpSpPr>
          <p:cNvPr id="292" name="Shape 292"/>
          <p:cNvGrpSpPr/>
          <p:nvPr/>
        </p:nvGrpSpPr>
        <p:grpSpPr>
          <a:xfrm>
            <a:off x="734512" y="1383750"/>
            <a:ext cx="7674976" cy="3701550"/>
            <a:chOff x="266700" y="1360275"/>
            <a:chExt cx="7674976" cy="3701550"/>
          </a:xfrm>
        </p:grpSpPr>
        <p:pic>
          <p:nvPicPr>
            <p:cNvPr id="293" name="Shape 29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226" y="1428801"/>
              <a:ext cx="7606449" cy="36330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Shape 29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6700" y="1360275"/>
              <a:ext cx="7606449" cy="36330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32-bit Binary Execution Overhead</a:t>
            </a:r>
          </a:p>
        </p:txBody>
      </p:sp>
      <p:grpSp>
        <p:nvGrpSpPr>
          <p:cNvPr id="300" name="Shape 300"/>
          <p:cNvGrpSpPr/>
          <p:nvPr/>
        </p:nvGrpSpPr>
        <p:grpSpPr>
          <a:xfrm>
            <a:off x="34025" y="1407450"/>
            <a:ext cx="4524374" cy="3267075"/>
            <a:chOff x="110225" y="1407450"/>
            <a:chExt cx="4524374" cy="3267075"/>
          </a:xfrm>
        </p:grpSpPr>
        <p:pic>
          <p:nvPicPr>
            <p:cNvPr id="301" name="Shape 3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225" y="1407450"/>
              <a:ext cx="4448174" cy="3190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Shape 30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6425" y="1483650"/>
              <a:ext cx="4448174" cy="3190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3" name="Shape 303"/>
          <p:cNvGrpSpPr/>
          <p:nvPr/>
        </p:nvGrpSpPr>
        <p:grpSpPr>
          <a:xfrm>
            <a:off x="4634600" y="1788450"/>
            <a:ext cx="4467224" cy="3219449"/>
            <a:chOff x="4558400" y="1483650"/>
            <a:chExt cx="4467224" cy="3219449"/>
          </a:xfrm>
        </p:grpSpPr>
        <p:pic>
          <p:nvPicPr>
            <p:cNvPr id="304" name="Shape 30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34600" y="1559850"/>
              <a:ext cx="4391024" cy="3143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Shape 30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58400" y="1483650"/>
              <a:ext cx="4391024" cy="31432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32-bit Binary Processing Times</a:t>
            </a:r>
          </a:p>
        </p:txBody>
      </p:sp>
      <p:grpSp>
        <p:nvGrpSpPr>
          <p:cNvPr id="311" name="Shape 311"/>
          <p:cNvGrpSpPr/>
          <p:nvPr/>
        </p:nvGrpSpPr>
        <p:grpSpPr>
          <a:xfrm>
            <a:off x="68025" y="1800225"/>
            <a:ext cx="4524374" cy="3267075"/>
            <a:chOff x="152400" y="1600200"/>
            <a:chExt cx="4524374" cy="3267075"/>
          </a:xfrm>
        </p:grpSpPr>
        <p:pic>
          <p:nvPicPr>
            <p:cNvPr id="312" name="Shape 3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676400"/>
              <a:ext cx="4448174" cy="3190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Shape 3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8600" y="1600200"/>
              <a:ext cx="4448174" cy="3190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" name="Shape 314"/>
          <p:cNvGrpSpPr/>
          <p:nvPr/>
        </p:nvGrpSpPr>
        <p:grpSpPr>
          <a:xfrm>
            <a:off x="4605500" y="1279850"/>
            <a:ext cx="4467224" cy="3219449"/>
            <a:chOff x="4453100" y="975050"/>
            <a:chExt cx="4467224" cy="3219449"/>
          </a:xfrm>
        </p:grpSpPr>
        <p:pic>
          <p:nvPicPr>
            <p:cNvPr id="315" name="Shape 3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29300" y="975050"/>
              <a:ext cx="4391024" cy="3143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Shape 3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53100" y="1051250"/>
              <a:ext cx="4391024" cy="31432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Reassembeable disassembly needed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Symbolization solves code relocatability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Uroboros comprised of Disassembly and Analysis module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2400"/>
              <a:t>Compiler independent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2400"/>
              <a:t>No C++ support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Why did the authors choose to report false positives and false negatives?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Was reporting on the first and last 10 programs, arranged alphabetically, a good idea?</a:t>
            </a: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n" sz="2400"/>
              <a:t>What could explain the outliers in the reported processing times and execution overhead?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in Your Dependency?</a:t>
            </a:r>
          </a:p>
        </p:txBody>
      </p:sp>
      <p:grpSp>
        <p:nvGrpSpPr>
          <p:cNvPr id="81" name="Shape 81"/>
          <p:cNvGrpSpPr/>
          <p:nvPr/>
        </p:nvGrpSpPr>
        <p:grpSpPr>
          <a:xfrm>
            <a:off x="452437" y="2706900"/>
            <a:ext cx="8239125" cy="1000125"/>
            <a:chOff x="152400" y="1455275"/>
            <a:chExt cx="8239125" cy="1000125"/>
          </a:xfrm>
        </p:grpSpPr>
        <p:pic>
          <p:nvPicPr>
            <p:cNvPr id="82" name="Shape 8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455275"/>
              <a:ext cx="8162925" cy="923925"/>
            </a:xfrm>
            <a:prstGeom prst="rect">
              <a:avLst/>
            </a:prstGeom>
            <a:noFill/>
            <a:ln w="1905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pic>
          <p:nvPicPr>
            <p:cNvPr id="83" name="Shape 8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8600" y="1531475"/>
              <a:ext cx="8162925" cy="923925"/>
            </a:xfrm>
            <a:prstGeom prst="rect">
              <a:avLst/>
            </a:prstGeom>
            <a:noFill/>
            <a:ln w="1905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pic>
      </p:grpSp>
      <p:grpSp>
        <p:nvGrpSpPr>
          <p:cNvPr id="84" name="Shape 84"/>
          <p:cNvGrpSpPr/>
          <p:nvPr/>
        </p:nvGrpSpPr>
        <p:grpSpPr>
          <a:xfrm>
            <a:off x="152000" y="1392700"/>
            <a:ext cx="5838825" cy="1247774"/>
            <a:chOff x="1795675" y="2652275"/>
            <a:chExt cx="5838825" cy="1247774"/>
          </a:xfrm>
        </p:grpSpPr>
        <p:pic>
          <p:nvPicPr>
            <p:cNvPr id="85" name="Shape 8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95675" y="2652275"/>
              <a:ext cx="5762625" cy="1171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Shape 8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71875" y="2728475"/>
              <a:ext cx="5762625" cy="11715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Shape 87"/>
          <p:cNvGrpSpPr/>
          <p:nvPr/>
        </p:nvGrpSpPr>
        <p:grpSpPr>
          <a:xfrm>
            <a:off x="4025062" y="3868325"/>
            <a:ext cx="4943475" cy="1123950"/>
            <a:chOff x="3339262" y="3792125"/>
            <a:chExt cx="4943475" cy="1123950"/>
          </a:xfrm>
        </p:grpSpPr>
        <p:pic>
          <p:nvPicPr>
            <p:cNvPr id="88" name="Shape 8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415462" y="3868325"/>
              <a:ext cx="4867275" cy="1047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Shape 8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339262" y="3792125"/>
              <a:ext cx="4867275" cy="1047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Shape 90">
            <a:hlinkClick r:id="rId9"/>
          </p:cNvPr>
          <p:cNvSpPr/>
          <p:nvPr/>
        </p:nvSpPr>
        <p:spPr>
          <a:xfrm>
            <a:off x="152000" y="3986365"/>
            <a:ext cx="1183774" cy="887850"/>
          </a:xfrm>
          <a:prstGeom prst="rect">
            <a:avLst/>
          </a:prstGeom>
          <a:blipFill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in Your Dependency?</a:t>
            </a:r>
          </a:p>
        </p:txBody>
      </p:sp>
      <p:grpSp>
        <p:nvGrpSpPr>
          <p:cNvPr id="96" name="Shape 96"/>
          <p:cNvGrpSpPr/>
          <p:nvPr/>
        </p:nvGrpSpPr>
        <p:grpSpPr>
          <a:xfrm>
            <a:off x="452437" y="2706900"/>
            <a:ext cx="8239125" cy="1000125"/>
            <a:chOff x="152400" y="1455275"/>
            <a:chExt cx="8239125" cy="1000125"/>
          </a:xfrm>
        </p:grpSpPr>
        <p:pic>
          <p:nvPicPr>
            <p:cNvPr id="97" name="Shape 9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455275"/>
              <a:ext cx="8162925" cy="92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Shape 9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8600" y="1531475"/>
              <a:ext cx="8162925" cy="923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Shape 99"/>
          <p:cNvGrpSpPr/>
          <p:nvPr/>
        </p:nvGrpSpPr>
        <p:grpSpPr>
          <a:xfrm>
            <a:off x="152000" y="1392700"/>
            <a:ext cx="5838825" cy="1247774"/>
            <a:chOff x="1795675" y="2652275"/>
            <a:chExt cx="5838825" cy="1247774"/>
          </a:xfrm>
        </p:grpSpPr>
        <p:pic>
          <p:nvPicPr>
            <p:cNvPr id="100" name="Shape 10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95675" y="2652275"/>
              <a:ext cx="5762625" cy="1171574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pic>
          <p:nvPicPr>
            <p:cNvPr id="101" name="Shape 10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71875" y="2728475"/>
              <a:ext cx="5762625" cy="1171574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pic>
      </p:grpSp>
      <p:grpSp>
        <p:nvGrpSpPr>
          <p:cNvPr id="102" name="Shape 102"/>
          <p:cNvGrpSpPr/>
          <p:nvPr/>
        </p:nvGrpSpPr>
        <p:grpSpPr>
          <a:xfrm>
            <a:off x="4025062" y="3868325"/>
            <a:ext cx="4943475" cy="1123950"/>
            <a:chOff x="3339262" y="3792125"/>
            <a:chExt cx="4943475" cy="1123950"/>
          </a:xfrm>
        </p:grpSpPr>
        <p:pic>
          <p:nvPicPr>
            <p:cNvPr id="103" name="Shape 10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415462" y="3868325"/>
              <a:ext cx="4867275" cy="1047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Shape 10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339262" y="3792125"/>
              <a:ext cx="4867275" cy="1047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Shape 105">
            <a:hlinkClick r:id="rId9"/>
          </p:cNvPr>
          <p:cNvSpPr/>
          <p:nvPr/>
        </p:nvSpPr>
        <p:spPr>
          <a:xfrm>
            <a:off x="152000" y="4031400"/>
            <a:ext cx="1063724" cy="797799"/>
          </a:xfrm>
          <a:prstGeom prst="rect">
            <a:avLst/>
          </a:prstGeom>
          <a:blipFill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Identifying Bugs, Flaws, and Exploits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Study the specifications/papers detailing the techniques and algorithms.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Penetration test the implementation.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Study the implementation.</a:t>
            </a: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n" sz="2400"/>
              <a:t>Get lucky.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Identifying Bugs, Flaws, and Exploits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Study the specifications/papers detailing the techniques and algorithms.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Penetration test the implementation.</a:t>
            </a:r>
          </a:p>
          <a:p>
            <a:pPr marL="457200" lvl="0" indent="-228600" rtl="0"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lang="en" sz="2400" b="1">
                <a:solidFill>
                  <a:srgbClr val="FF0000"/>
                </a:solidFill>
              </a:rPr>
              <a:t>Study the implementation.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Get lucky.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Identifying Bugs, Flaws, and Exploits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Study the specifications/papers detailing the techniques and algorithms.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Penetration test the implementation.</a:t>
            </a:r>
          </a:p>
          <a:p>
            <a:pPr marL="457200" lvl="0" indent="-228600" rtl="0"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lang="en" sz="2400" b="1">
                <a:solidFill>
                  <a:srgbClr val="FF0000"/>
                </a:solidFill>
              </a:rPr>
              <a:t>Study the implementation.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Get lucky.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895650" y="1506942"/>
            <a:ext cx="7352700" cy="3194673"/>
            <a:chOff x="679750" y="4101200"/>
            <a:chExt cx="7352700" cy="827100"/>
          </a:xfrm>
        </p:grpSpPr>
        <p:sp>
          <p:nvSpPr>
            <p:cNvPr id="125" name="Shape 125"/>
            <p:cNvSpPr/>
            <p:nvPr/>
          </p:nvSpPr>
          <p:spPr>
            <a:xfrm>
              <a:off x="679750" y="4101200"/>
              <a:ext cx="7352700" cy="827100"/>
            </a:xfrm>
            <a:prstGeom prst="rect">
              <a:avLst/>
            </a:prstGeom>
            <a:solidFill>
              <a:srgbClr val="040303">
                <a:alpha val="78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838300" y="4365800"/>
              <a:ext cx="7035600" cy="297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3000" b="1">
                  <a:solidFill>
                    <a:srgbClr val="00FF00"/>
                  </a:solidFill>
                </a:rPr>
                <a:t>But what if you don’t have the source code?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 to the Source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1293437" y="1348175"/>
            <a:ext cx="6557124" cy="36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Review of Compilation Process</a:t>
            </a:r>
          </a:p>
        </p:txBody>
      </p:sp>
      <p:grpSp>
        <p:nvGrpSpPr>
          <p:cNvPr id="138" name="Shape 138"/>
          <p:cNvGrpSpPr/>
          <p:nvPr/>
        </p:nvGrpSpPr>
        <p:grpSpPr>
          <a:xfrm>
            <a:off x="1217924" y="1171648"/>
            <a:ext cx="6708144" cy="3885094"/>
            <a:chOff x="152400" y="914400"/>
            <a:chExt cx="7038975" cy="4076699"/>
          </a:xfrm>
        </p:grpSpPr>
        <p:pic>
          <p:nvPicPr>
            <p:cNvPr id="139" name="Shape 1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600" y="990600"/>
              <a:ext cx="6962775" cy="4000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Shape 1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914400"/>
              <a:ext cx="6962775" cy="4000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Shape 141"/>
          <p:cNvSpPr txBox="1"/>
          <p:nvPr/>
        </p:nvSpPr>
        <p:spPr>
          <a:xfrm>
            <a:off x="5072975" y="2882150"/>
            <a:ext cx="2679000" cy="46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Stripped Binary</a:t>
            </a:r>
          </a:p>
        </p:txBody>
      </p:sp>
      <p:cxnSp>
        <p:nvCxnSpPr>
          <p:cNvPr id="142" name="Shape 142"/>
          <p:cNvCxnSpPr>
            <a:stCxn id="141" idx="2"/>
          </p:cNvCxnSpPr>
          <p:nvPr/>
        </p:nvCxnSpPr>
        <p:spPr>
          <a:xfrm>
            <a:off x="6412475" y="3346249"/>
            <a:ext cx="622200" cy="281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865</Words>
  <Application>Microsoft Macintosh PowerPoint</Application>
  <PresentationFormat>On-screen Show (16:9)</PresentationFormat>
  <Paragraphs>141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Source Code Pro</vt:lpstr>
      <vt:lpstr>Oswald</vt:lpstr>
      <vt:lpstr>modern-writer</vt:lpstr>
      <vt:lpstr>Reassembleable Disassembly</vt:lpstr>
      <vt:lpstr>What’s in Your Dependency?</vt:lpstr>
      <vt:lpstr>What’s in Your Dependency?</vt:lpstr>
      <vt:lpstr>What’s in Your Dependency?</vt:lpstr>
      <vt:lpstr>Identifying Bugs, Flaws, and Exploits</vt:lpstr>
      <vt:lpstr>Identifying Bugs, Flaws, and Exploits</vt:lpstr>
      <vt:lpstr>Identifying Bugs, Flaws, and Exploits</vt:lpstr>
      <vt:lpstr>Back to the Source</vt:lpstr>
      <vt:lpstr>Review of Compilation Process</vt:lpstr>
      <vt:lpstr>Disassemblers</vt:lpstr>
      <vt:lpstr>Binary Rewriting Tools</vt:lpstr>
      <vt:lpstr>Code Relocatability is Key to Reassembility</vt:lpstr>
      <vt:lpstr>Problem of Relocatability - Data or Reference?</vt:lpstr>
      <vt:lpstr>Problem of Relocatability - Data or Reference?</vt:lpstr>
      <vt:lpstr>Types of Symbol References</vt:lpstr>
      <vt:lpstr>Methodology</vt:lpstr>
      <vt:lpstr>Enter Oroboros</vt:lpstr>
      <vt:lpstr>Architecture of Uroboros</vt:lpstr>
      <vt:lpstr>Architecture of Uroboros</vt:lpstr>
      <vt:lpstr>Architecture of Uroboros</vt:lpstr>
      <vt:lpstr>Oroboros Evaluation</vt:lpstr>
      <vt:lpstr>Evaluation Corpora</vt:lpstr>
      <vt:lpstr>Evaluation Corpora</vt:lpstr>
      <vt:lpstr>32-bit Binary Accuracies</vt:lpstr>
      <vt:lpstr>64-bit Binary Accuracies</vt:lpstr>
      <vt:lpstr>32-bit Binary Execution Overhead</vt:lpstr>
      <vt:lpstr>32-bit Binary Processing Times</vt:lpstr>
      <vt:lpstr>Summary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Reassembleable Disassembly</dc:title>
  <cp:lastModifiedBy>kun sun</cp:lastModifiedBy>
  <cp:revision>2</cp:revision>
  <dcterms:created xsi:type="dcterms:W3CDTF">2015-09-09T03:16:23Z</dcterms:created>
  <dcterms:modified xsi:type="dcterms:W3CDTF">2015-09-09T13:57:19Z</dcterms:modified>
</cp:coreProperties>
</file>