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117600" y="546100"/>
            <a:ext cx="10464800" cy="3302000"/>
          </a:xfrm>
          <a:prstGeom prst="rect">
            <a:avLst/>
          </a:prstGeom>
        </p:spPr>
        <p:txBody>
          <a:bodyPr/>
          <a:lstStyle/>
          <a:p>
            <a:pPr lvl="0" defTabSz="479044">
              <a:defRPr sz="1800"/>
            </a:pPr>
            <a:r>
              <a:rPr sz="6560">
                <a:solidFill>
                  <a:srgbClr val="51A7F9"/>
                </a:solidFill>
              </a:rPr>
              <a:t>A Messy State of the Union:</a:t>
            </a:r>
            <a:endParaRPr sz="6560">
              <a:solidFill>
                <a:srgbClr val="51A7F9"/>
              </a:solidFill>
            </a:endParaRPr>
          </a:p>
          <a:p>
            <a:pPr lvl="0" defTabSz="479044">
              <a:defRPr sz="1800"/>
            </a:pPr>
            <a:r>
              <a:rPr sz="6560">
                <a:solidFill>
                  <a:srgbClr val="51A7F9"/>
                </a:solidFill>
              </a:rPr>
              <a:t>Taming the Composite State Machine of  TLS</a:t>
            </a:r>
          </a:p>
        </p:txBody>
      </p:sp>
      <p:sp>
        <p:nvSpPr>
          <p:cNvPr id="33" name="Shape 33"/>
          <p:cNvSpPr/>
          <p:nvPr>
            <p:ph type="body" idx="1"/>
          </p:nvPr>
        </p:nvSpPr>
        <p:spPr>
          <a:xfrm>
            <a:off x="1117600" y="4178300"/>
            <a:ext cx="10464800" cy="2844800"/>
          </a:xfrm>
          <a:prstGeom prst="rect">
            <a:avLst/>
          </a:prstGeom>
        </p:spPr>
        <p:txBody>
          <a:bodyPr/>
          <a:lstStyle/>
          <a:p>
            <a:pPr lvl="0" defTabSz="457200">
              <a:defRPr sz="1800"/>
            </a:pPr>
            <a:r>
              <a:rPr sz="3600"/>
              <a:t>Benjamin Beurdouche, Karthikeyan Bhargavan, </a:t>
            </a:r>
            <a:endParaRPr sz="3600"/>
          </a:p>
          <a:p>
            <a:pPr lvl="0" defTabSz="457200">
              <a:defRPr sz="1800"/>
            </a:pPr>
            <a:r>
              <a:rPr sz="3600"/>
              <a:t>Antoine Delignat-Lavaud, Cedric Fournety, Markulf Kohlweissy,Alfredo Pironti, Pierre-Yves Strubz, Jean Karim Zinzindohoue</a:t>
            </a:r>
            <a:endParaRPr sz="3600"/>
          </a:p>
          <a:p>
            <a:pPr lvl="0" defTabSz="457200">
              <a:defRPr sz="1800"/>
            </a:pPr>
            <a:r>
              <a:rPr sz="3600"/>
              <a:t>Presented by Nan Liu</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State Machine Flaws in TLS Implementations</a:t>
            </a:r>
          </a:p>
        </p:txBody>
      </p:sp>
      <p:sp>
        <p:nvSpPr>
          <p:cNvPr id="61" name="Shape 61"/>
          <p:cNvSpPr/>
          <p:nvPr>
            <p:ph type="body" idx="1"/>
          </p:nvPr>
        </p:nvSpPr>
        <p:spPr>
          <a:xfrm>
            <a:off x="952500" y="2336800"/>
            <a:ext cx="11099800" cy="6286500"/>
          </a:xfrm>
          <a:prstGeom prst="rect">
            <a:avLst/>
          </a:prstGeom>
        </p:spPr>
        <p:txBody>
          <a:bodyPr/>
          <a:lstStyle/>
          <a:p>
            <a:pPr lvl="0">
              <a:defRPr sz="1800"/>
            </a:pPr>
            <a:r>
              <a:rPr sz="3600"/>
              <a:t>DH Certificate: OpenSSL servers allow clients to omit the ClientCertificateVerify  message after sending a Diffie-Hellman certificate.  However, we found that sending a ClientKeyExchange along with a DH certificate enables a new client impersonation attack.</a:t>
            </a:r>
            <a:endParaRPr sz="3600"/>
          </a:p>
          <a:p>
            <a:pPr lvl="0">
              <a:defRPr sz="1800"/>
            </a:pPr>
            <a:r>
              <a:rPr sz="3600"/>
              <a:t>Server-Gated Crypto(SGC): SGC that allows clients to start over a handshake after receiving a ServerHello.</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State Machine Flaws in TLS Implementations</a:t>
            </a:r>
          </a:p>
        </p:txBody>
      </p:sp>
      <p:sp>
        <p:nvSpPr>
          <p:cNvPr id="64" name="Shape 64"/>
          <p:cNvSpPr/>
          <p:nvPr>
            <p:ph type="body" idx="1"/>
          </p:nvPr>
        </p:nvSpPr>
        <p:spPr>
          <a:prstGeom prst="rect">
            <a:avLst/>
          </a:prstGeom>
        </p:spPr>
        <p:txBody>
          <a:bodyPr/>
          <a:lstStyle/>
          <a:p>
            <a:pPr lvl="0">
              <a:defRPr sz="1800"/>
            </a:pPr>
            <a:r>
              <a:rPr sz="3600"/>
              <a:t>Export RSA: the server sends a signed, but weak (at most 512 bits) RSA modulus in the ServerKeyExchange  message. However, if such a message is received during a handshake that uses a stronger, non-export RSA ciphersuite, the weak ephemeral modulus will still be used to encrypt the client’s pre-master secret.</a:t>
            </a:r>
            <a:endParaRPr sz="3600"/>
          </a:p>
          <a:p>
            <a:pPr lvl="0">
              <a:defRPr sz="1800"/>
            </a:pPr>
            <a:r>
              <a:rPr sz="3600"/>
              <a:t>Static DH: OpenSSL clients allow the server to skip the ServerKeyExchange  message when a DHE or ECDHE ciphersuite is negotiated.</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State Machine Flaws in TLS Implementations</a:t>
            </a:r>
          </a:p>
        </p:txBody>
      </p:sp>
      <p:sp>
        <p:nvSpPr>
          <p:cNvPr id="67" name="Shape 67"/>
          <p:cNvSpPr/>
          <p:nvPr>
            <p:ph type="body" idx="1"/>
          </p:nvPr>
        </p:nvSpPr>
        <p:spPr>
          <a:xfrm>
            <a:off x="952500" y="1981200"/>
            <a:ext cx="11099800" cy="6286500"/>
          </a:xfrm>
          <a:prstGeom prst="rect">
            <a:avLst/>
          </a:prstGeom>
        </p:spPr>
        <p:txBody>
          <a:bodyPr/>
          <a:lstStyle/>
          <a:p>
            <a:pPr lvl="0">
              <a:defRPr sz="1800"/>
            </a:pPr>
            <a:r>
              <a:rPr sz="3600"/>
              <a:t>Implementation bugs in JSSE:client flaws, server flaws.</a:t>
            </a:r>
            <a:endParaRPr sz="3600"/>
          </a:p>
          <a:p>
            <a:pPr lvl="0">
              <a:defRPr sz="1800"/>
            </a:pPr>
            <a:r>
              <a:rPr sz="3600"/>
              <a:t>Implementation bugs in other implementation: NSS,Mono,CyaSSL, SecureTransport, GnuTLS, miTLS and others.</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lvl="0"/>
          </a:p>
        </p:txBody>
      </p:sp>
      <p:sp>
        <p:nvSpPr>
          <p:cNvPr id="70" name="Shape 70"/>
          <p:cNvSpPr/>
          <p:nvPr>
            <p:ph type="body" idx="1"/>
          </p:nvPr>
        </p:nvSpPr>
        <p:spPr>
          <a:prstGeom prst="rect">
            <a:avLst/>
          </a:prstGeom>
        </p:spPr>
        <p:txBody>
          <a:bodyPr/>
          <a:lstStyle/>
          <a:p>
            <a:pPr lvl="0"/>
          </a:p>
        </p:txBody>
      </p:sp>
      <p:pic>
        <p:nvPicPr>
          <p:cNvPr id="71" name="Screen Shot 2015-09-12 at 1.28.32 AM.png"/>
          <p:cNvPicPr/>
          <p:nvPr/>
        </p:nvPicPr>
        <p:blipFill>
          <a:blip r:embed="rId2">
            <a:extLst/>
          </a:blip>
          <a:stretch>
            <a:fillRect/>
          </a:stretch>
        </p:blipFill>
        <p:spPr>
          <a:xfrm>
            <a:off x="525462" y="299959"/>
            <a:ext cx="6413600" cy="9153682"/>
          </a:xfrm>
          <a:prstGeom prst="rect">
            <a:avLst/>
          </a:prstGeom>
          <a:ln w="12700">
            <a:miter lim="400000"/>
          </a:ln>
        </p:spPr>
      </p:pic>
      <p:pic>
        <p:nvPicPr>
          <p:cNvPr id="72" name="Screen Shot 2015-09-12 at 1.29.25 AM.png"/>
          <p:cNvPicPr/>
          <p:nvPr/>
        </p:nvPicPr>
        <p:blipFill>
          <a:blip r:embed="rId3">
            <a:extLst/>
          </a:blip>
          <a:stretch>
            <a:fillRect/>
          </a:stretch>
        </p:blipFill>
        <p:spPr>
          <a:xfrm>
            <a:off x="6789390" y="204374"/>
            <a:ext cx="4882605" cy="9344852"/>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Attacks on TLS Implementations</a:t>
            </a:r>
          </a:p>
        </p:txBody>
      </p:sp>
      <p:sp>
        <p:nvSpPr>
          <p:cNvPr id="75" name="Shape 75"/>
          <p:cNvSpPr/>
          <p:nvPr>
            <p:ph type="body" idx="1"/>
          </p:nvPr>
        </p:nvSpPr>
        <p:spPr>
          <a:xfrm>
            <a:off x="952500" y="2019300"/>
            <a:ext cx="11099800" cy="6286500"/>
          </a:xfrm>
          <a:prstGeom prst="rect">
            <a:avLst/>
          </a:prstGeom>
        </p:spPr>
        <p:txBody>
          <a:bodyPr/>
          <a:lstStyle/>
          <a:p>
            <a:pPr lvl="0">
              <a:defRPr sz="1800"/>
            </a:pPr>
            <a:r>
              <a:rPr sz="3600"/>
              <a:t>Early Finished:server impersonation(Java,CyaSSL)</a:t>
            </a:r>
            <a:endParaRPr sz="3600"/>
          </a:p>
          <a:p>
            <a:pPr lvl="0">
              <a:defRPr sz="1800"/>
            </a:pPr>
            <a:r>
              <a:rPr sz="3600"/>
              <a:t>Skip Verify:client impersonation (Mono,CyaSSL,OpenSSL)</a:t>
            </a:r>
            <a:endParaRPr sz="3600"/>
          </a:p>
          <a:p>
            <a:pPr lvl="0">
              <a:defRPr sz="1800"/>
            </a:pPr>
            <a:r>
              <a:rPr sz="3600"/>
              <a:t>Skip ServerKeyExchange:forward secrecy rollback(NSS, OpenSSL)</a:t>
            </a:r>
            <a:endParaRPr sz="3600"/>
          </a:p>
          <a:p>
            <a:pPr lvl="0">
              <a:defRPr sz="1800"/>
            </a:pPr>
            <a:r>
              <a:rPr sz="3600"/>
              <a:t>Inject ServerKeyExchange:RSA_Export Flashback</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A Verified State Machine for OpenSSL</a:t>
            </a:r>
          </a:p>
        </p:txBody>
      </p:sp>
      <p:sp>
        <p:nvSpPr>
          <p:cNvPr id="78" name="Shape 78"/>
          <p:cNvSpPr/>
          <p:nvPr>
            <p:ph type="body" idx="1"/>
          </p:nvPr>
        </p:nvSpPr>
        <p:spPr>
          <a:prstGeom prst="rect">
            <a:avLst/>
          </a:prstGeom>
        </p:spPr>
        <p:txBody>
          <a:bodyPr/>
          <a:lstStyle/>
          <a:p>
            <a:pPr lvl="0">
              <a:defRPr sz="1800"/>
            </a:pPr>
            <a:r>
              <a:rPr sz="3600"/>
              <a:t>OpenSSL Clients and Servers</a:t>
            </a:r>
            <a:endParaRPr sz="3600"/>
          </a:p>
          <a:p>
            <a:pPr lvl="0">
              <a:defRPr sz="1800"/>
            </a:pPr>
            <a:r>
              <a:rPr sz="3600"/>
              <a:t>A new state machine</a:t>
            </a:r>
            <a:endParaRPr sz="3600"/>
          </a:p>
          <a:p>
            <a:pPr lvl="0">
              <a:defRPr sz="1800"/>
            </a:pPr>
            <a:r>
              <a:rPr sz="3600"/>
              <a:t>Experimental Evaluation</a:t>
            </a:r>
            <a:endParaRPr sz="3600"/>
          </a:p>
          <a:p>
            <a:pPr lvl="0">
              <a:defRPr sz="1800"/>
            </a:pPr>
            <a:r>
              <a:rPr sz="3600"/>
              <a:t>Logical Specification of the State Machine</a:t>
            </a:r>
            <a:endParaRPr sz="3600"/>
          </a:p>
          <a:p>
            <a:pPr lvl="0">
              <a:defRPr sz="1800"/>
            </a:pPr>
            <a:r>
              <a:rPr sz="3600"/>
              <a:t>Verification with Frama-C</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Towards Security Theorems for  OpenSSL </a:t>
            </a:r>
          </a:p>
        </p:txBody>
      </p:sp>
      <p:sp>
        <p:nvSpPr>
          <p:cNvPr id="81" name="Shape 81"/>
          <p:cNvSpPr/>
          <p:nvPr>
            <p:ph type="body" idx="1"/>
          </p:nvPr>
        </p:nvSpPr>
        <p:spPr>
          <a:prstGeom prst="rect">
            <a:avLst/>
          </a:prstGeom>
        </p:spPr>
        <p:txBody>
          <a:bodyPr/>
          <a:lstStyle/>
          <a:p>
            <a:pPr lvl="0" marL="422275" indent="-422275" defTabSz="554990">
              <a:spcBef>
                <a:spcPts val="3900"/>
              </a:spcBef>
              <a:defRPr sz="1800"/>
            </a:pPr>
            <a:r>
              <a:rPr sz="3420"/>
              <a:t>The first step to prove this property is to show that the OpenSSL state machine correctly implements our chosen ciphersuite, and that message sequences are disjoint from all other supported ciphersuites.</a:t>
            </a:r>
            <a:endParaRPr sz="3420"/>
          </a:p>
          <a:p>
            <a:pPr lvl="0" marL="422275" indent="-422275" defTabSz="554990">
              <a:spcBef>
                <a:spcPts val="3900"/>
              </a:spcBef>
              <a:defRPr sz="1800"/>
            </a:pPr>
            <a:r>
              <a:rPr sz="3420"/>
              <a:t>The second hurdle is to show that the use of the same longterm signing key in different ciphersuites is safe.</a:t>
            </a:r>
            <a:endParaRPr sz="3420"/>
          </a:p>
          <a:p>
            <a:pPr lvl="0" marL="422275" indent="-422275" defTabSz="554990">
              <a:spcBef>
                <a:spcPts val="3900"/>
              </a:spcBef>
              <a:defRPr sz="1800"/>
            </a:pPr>
            <a:r>
              <a:rPr sz="3420"/>
              <a:t>The third challenge is to show that the session secrets of our verified ciphersuite are cryptographically independent from any other ciphersuite.</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lvl1pPr>
              <a:defRPr>
                <a:solidFill>
                  <a:srgbClr val="51A7F9"/>
                </a:solidFill>
              </a:defRPr>
            </a:lvl1pPr>
          </a:lstStyle>
          <a:p>
            <a:pPr lvl="0">
              <a:defRPr sz="1800">
                <a:solidFill>
                  <a:srgbClr val="000000"/>
                </a:solidFill>
              </a:defRPr>
            </a:pPr>
            <a:r>
              <a:rPr sz="8000">
                <a:solidFill>
                  <a:srgbClr val="51A7F9"/>
                </a:solidFill>
              </a:rPr>
              <a:t>Questions</a:t>
            </a:r>
          </a:p>
        </p:txBody>
      </p:sp>
      <p:sp>
        <p:nvSpPr>
          <p:cNvPr id="84" name="Shape 84"/>
          <p:cNvSpPr/>
          <p:nvPr>
            <p:ph type="body" idx="1"/>
          </p:nvPr>
        </p:nvSpPr>
        <p:spPr>
          <a:xfrm>
            <a:off x="952500" y="2095500"/>
            <a:ext cx="11099800" cy="6286500"/>
          </a:xfrm>
          <a:prstGeom prst="rect">
            <a:avLst/>
          </a:prstGeom>
        </p:spPr>
        <p:txBody>
          <a:bodyPr/>
          <a:lstStyle/>
          <a:p>
            <a:pPr lvl="0">
              <a:defRPr sz="1800"/>
            </a:pPr>
            <a:r>
              <a:rPr sz="3600"/>
              <a:t>Which three well-defined rules can we use to generate deviant traces?</a:t>
            </a:r>
            <a:endParaRPr sz="3600"/>
          </a:p>
          <a:p>
            <a:pPr lvl="0">
              <a:defRPr sz="1800"/>
            </a:pPr>
            <a:r>
              <a:rPr sz="3600"/>
              <a:t>What advantage of generating deviant traces according to the three rules?</a:t>
            </a:r>
            <a:endParaRPr sz="3600"/>
          </a:p>
          <a:p>
            <a:pPr lvl="0">
              <a:defRPr sz="1800"/>
            </a:pPr>
            <a:r>
              <a:rPr sz="3600"/>
              <a:t>Why we develop FlexTLS?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xfrm>
            <a:off x="952500" y="266700"/>
            <a:ext cx="11099800" cy="2159000"/>
          </a:xfrm>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TLS</a:t>
            </a:r>
            <a:endParaRPr sz="6719">
              <a:solidFill>
                <a:srgbClr val="51A7F9"/>
              </a:solidFill>
            </a:endParaRPr>
          </a:p>
        </p:txBody>
      </p:sp>
      <p:sp>
        <p:nvSpPr>
          <p:cNvPr id="36" name="Shape 36"/>
          <p:cNvSpPr/>
          <p:nvPr>
            <p:ph type="body" idx="1"/>
          </p:nvPr>
        </p:nvSpPr>
        <p:spPr>
          <a:xfrm>
            <a:off x="952500" y="1612900"/>
            <a:ext cx="11099800" cy="8280400"/>
          </a:xfrm>
          <a:prstGeom prst="rect">
            <a:avLst/>
          </a:prstGeom>
        </p:spPr>
        <p:txBody>
          <a:bodyPr/>
          <a:lstStyle/>
          <a:p>
            <a:pPr lvl="0" marL="0" indent="0">
              <a:spcBef>
                <a:spcPts val="0"/>
              </a:spcBef>
              <a:buSzTx/>
              <a:buNone/>
              <a:defRPr sz="1800"/>
            </a:pPr>
            <a:r>
              <a:rPr sz="3600"/>
              <a:t>1.The Transport Layer Security(TLS) protocol is widely used to provide secure channels in a variety of scenarios.</a:t>
            </a:r>
            <a:endParaRPr sz="3600"/>
          </a:p>
          <a:p>
            <a:pPr lvl="0" marL="0" indent="0">
              <a:spcBef>
                <a:spcPts val="0"/>
              </a:spcBef>
              <a:buSzTx/>
              <a:buNone/>
              <a:defRPr sz="1800"/>
            </a:pPr>
            <a:endParaRPr sz="3600"/>
          </a:p>
          <a:p>
            <a:pPr lvl="0" marL="0" indent="0" defTabSz="457200">
              <a:spcBef>
                <a:spcPts val="0"/>
              </a:spcBef>
              <a:buSzTx/>
              <a:buNone/>
              <a:defRPr sz="1800"/>
            </a:pPr>
            <a:r>
              <a:rPr sz="3600"/>
              <a:t>2.TLS implementations are typically written as a set of</a:t>
            </a:r>
            <a:endParaRPr sz="3600"/>
          </a:p>
          <a:p>
            <a:pPr lvl="0" marL="0" indent="0" defTabSz="457200">
              <a:spcBef>
                <a:spcPts val="0"/>
              </a:spcBef>
              <a:buSzTx/>
              <a:buNone/>
              <a:defRPr sz="1800"/>
            </a:pPr>
            <a:r>
              <a:rPr sz="3600"/>
              <a:t>functions that generate and parse each message, and perform</a:t>
            </a:r>
            <a:endParaRPr sz="3600"/>
          </a:p>
          <a:p>
            <a:pPr lvl="0" marL="0" indent="0" defTabSz="457200">
              <a:spcBef>
                <a:spcPts val="0"/>
              </a:spcBef>
              <a:buSzTx/>
              <a:buNone/>
              <a:defRPr sz="1800"/>
            </a:pPr>
            <a:r>
              <a:rPr sz="3600"/>
              <a:t>the relevant cryptographic operations.</a:t>
            </a:r>
            <a:endParaRPr sz="3600"/>
          </a:p>
          <a:p>
            <a:pPr lvl="0" marL="0" indent="0" defTabSz="457200">
              <a:spcBef>
                <a:spcPts val="0"/>
              </a:spcBef>
              <a:buSzTx/>
              <a:buNone/>
              <a:defRPr sz="1800"/>
            </a:pPr>
            <a:endParaRPr sz="3600"/>
          </a:p>
          <a:p>
            <a:pPr lvl="0" marL="0" indent="0" defTabSz="457200">
              <a:spcBef>
                <a:spcPts val="0"/>
              </a:spcBef>
              <a:buSzTx/>
              <a:buNone/>
              <a:defRPr sz="1800"/>
            </a:pPr>
            <a:r>
              <a:rPr sz="3600"/>
              <a:t>3. The composite state machine that this process</a:t>
            </a:r>
            <a:endParaRPr sz="3600"/>
          </a:p>
          <a:p>
            <a:pPr lvl="0" marL="0" indent="0" defTabSz="457200">
              <a:spcBef>
                <a:spcPts val="0"/>
              </a:spcBef>
              <a:buSzTx/>
              <a:buNone/>
              <a:defRPr sz="1800"/>
            </a:pPr>
            <a:r>
              <a:rPr sz="3600"/>
              <a:t>must implement is not standardized, and differs between implementations.</a:t>
            </a:r>
            <a:endParaRPr sz="3600"/>
          </a:p>
          <a:p>
            <a:pPr lvl="0" marL="0" indent="0" defTabSz="457200">
              <a:spcBef>
                <a:spcPts val="0"/>
              </a:spcBef>
              <a:buSzTx/>
              <a:buNone/>
              <a:defRPr sz="1800"/>
            </a:pPr>
            <a:endParaRPr sz="3000"/>
          </a:p>
          <a:p>
            <a:pPr lvl="0" marL="0" indent="0">
              <a:spcBef>
                <a:spcPts val="0"/>
              </a:spcBef>
              <a:buSzTx/>
              <a:buNone/>
              <a:defRPr sz="1800"/>
            </a:pPr>
            <a:endParaRPr sz="3000"/>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952500" y="-190500"/>
            <a:ext cx="11099800" cy="2159000"/>
          </a:xfrm>
          <a:prstGeom prst="rect">
            <a:avLst/>
          </a:prstGeom>
        </p:spPr>
        <p:txBody>
          <a:bodyPr/>
          <a:lstStyle>
            <a:lvl1pPr>
              <a:defRPr>
                <a:solidFill>
                  <a:srgbClr val="51A7F9"/>
                </a:solidFill>
              </a:defRPr>
            </a:lvl1pPr>
          </a:lstStyle>
          <a:p>
            <a:pPr lvl="0">
              <a:defRPr sz="1800">
                <a:solidFill>
                  <a:srgbClr val="000000"/>
                </a:solidFill>
              </a:defRPr>
            </a:pPr>
            <a:r>
              <a:rPr sz="8000">
                <a:solidFill>
                  <a:srgbClr val="51A7F9"/>
                </a:solidFill>
              </a:rPr>
              <a:t>Outline</a:t>
            </a:r>
          </a:p>
        </p:txBody>
      </p:sp>
      <p:sp>
        <p:nvSpPr>
          <p:cNvPr id="39" name="Shape 39"/>
          <p:cNvSpPr/>
          <p:nvPr>
            <p:ph type="body" idx="1"/>
          </p:nvPr>
        </p:nvSpPr>
        <p:spPr>
          <a:xfrm>
            <a:off x="952500" y="1733550"/>
            <a:ext cx="11099800" cy="6286500"/>
          </a:xfrm>
          <a:prstGeom prst="rect">
            <a:avLst/>
          </a:prstGeom>
        </p:spPr>
        <p:txBody>
          <a:bodyPr/>
          <a:lstStyle/>
          <a:p>
            <a:pPr lvl="0">
              <a:defRPr sz="1800"/>
            </a:pPr>
            <a:r>
              <a:rPr sz="3600"/>
              <a:t>The TLS State Machine</a:t>
            </a:r>
            <a:endParaRPr sz="3600"/>
          </a:p>
          <a:p>
            <a:pPr lvl="0">
              <a:defRPr sz="1800"/>
            </a:pPr>
            <a:r>
              <a:rPr sz="3600"/>
              <a:t>Testing Implementations with FlexTLS</a:t>
            </a:r>
            <a:endParaRPr sz="3600"/>
          </a:p>
          <a:p>
            <a:pPr lvl="0">
              <a:defRPr sz="1800"/>
            </a:pPr>
            <a:r>
              <a:rPr sz="3600"/>
              <a:t>State Machine Flaws in TLS Implementations</a:t>
            </a:r>
            <a:endParaRPr sz="3600"/>
          </a:p>
          <a:p>
            <a:pPr lvl="0">
              <a:defRPr sz="1800"/>
            </a:pPr>
            <a:r>
              <a:rPr sz="3600"/>
              <a:t>Attacks on TLS Implementations</a:t>
            </a:r>
            <a:endParaRPr sz="3600"/>
          </a:p>
          <a:p>
            <a:pPr lvl="0">
              <a:defRPr sz="1800"/>
            </a:pPr>
            <a:r>
              <a:rPr sz="3600"/>
              <a:t>A Verified State Machine for OpenSSL</a:t>
            </a:r>
            <a:endParaRPr sz="3600"/>
          </a:p>
          <a:p>
            <a:pPr lvl="0">
              <a:defRPr sz="1800"/>
            </a:pPr>
            <a:r>
              <a:rPr sz="3600"/>
              <a:t>Towards Security Theorems for OpenSSL</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952500" y="-127000"/>
            <a:ext cx="11099800" cy="2159000"/>
          </a:xfrm>
          <a:prstGeom prst="rect">
            <a:avLst/>
          </a:prstGeom>
        </p:spPr>
        <p:txBody>
          <a:bodyPr/>
          <a:lstStyle/>
          <a:p>
            <a:pPr lvl="0" algn="l" defTabSz="457200">
              <a:defRPr sz="1800"/>
            </a:pPr>
            <a:r>
              <a:rPr sz="8000"/>
              <a:t> </a:t>
            </a:r>
            <a:r>
              <a:rPr sz="8000">
                <a:solidFill>
                  <a:srgbClr val="51A7F9"/>
                </a:solidFill>
              </a:rPr>
              <a:t>The TLS State Machine</a:t>
            </a:r>
          </a:p>
        </p:txBody>
      </p:sp>
      <p:sp>
        <p:nvSpPr>
          <p:cNvPr id="42" name="Shape 42"/>
          <p:cNvSpPr/>
          <p:nvPr>
            <p:ph type="body" idx="1"/>
          </p:nvPr>
        </p:nvSpPr>
        <p:spPr>
          <a:xfrm>
            <a:off x="952500" y="1930400"/>
            <a:ext cx="11099800" cy="6286500"/>
          </a:xfrm>
          <a:prstGeom prst="rect">
            <a:avLst/>
          </a:prstGeom>
        </p:spPr>
        <p:txBody>
          <a:bodyPr/>
          <a:lstStyle/>
          <a:p>
            <a:pPr lvl="0">
              <a:defRPr sz="1800"/>
            </a:pPr>
            <a:r>
              <a:rPr sz="3600"/>
              <a:t>Message Sequences: Each TLS connection begins with either a full handshake or an abbreviated handshake.</a:t>
            </a:r>
            <a:endParaRPr sz="3600"/>
          </a:p>
          <a:p>
            <a:pPr lvl="0">
              <a:defRPr sz="1800"/>
            </a:pPr>
            <a:r>
              <a:rPr sz="3600"/>
              <a:t>Negotiation Parameters: the protocol version (v ), the key exchange method in the ciphersuite (kx ) and so on.</a:t>
            </a:r>
            <a:endParaRPr sz="3600"/>
          </a:p>
          <a:p>
            <a:pPr lvl="0">
              <a:defRPr sz="1800"/>
            </a:pPr>
            <a:r>
              <a:rPr sz="3600"/>
              <a:t>Implementation Pitfalls: first, the order of messages in the protocol  has been carefully designed and it must be respected.</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xfrm>
            <a:off x="952500" y="38100"/>
            <a:ext cx="11099800" cy="2159000"/>
          </a:xfrm>
          <a:prstGeom prst="rect">
            <a:avLst/>
          </a:prstGeom>
        </p:spPr>
        <p:txBody>
          <a:bodyPr/>
          <a:lstStyle>
            <a:lvl1pPr algn="l" defTabSz="457200">
              <a:defRPr>
                <a:solidFill>
                  <a:srgbClr val="51A7F9"/>
                </a:solidFill>
              </a:defRPr>
            </a:lvl1pPr>
          </a:lstStyle>
          <a:p>
            <a:pPr lvl="0">
              <a:defRPr sz="1800">
                <a:solidFill>
                  <a:srgbClr val="000000"/>
                </a:solidFill>
              </a:defRPr>
            </a:pPr>
            <a:r>
              <a:rPr sz="8000">
                <a:solidFill>
                  <a:srgbClr val="51A7F9"/>
                </a:solidFill>
              </a:rPr>
              <a:t>The TLS State Machine</a:t>
            </a:r>
          </a:p>
        </p:txBody>
      </p:sp>
      <p:sp>
        <p:nvSpPr>
          <p:cNvPr id="45" name="Shape 45"/>
          <p:cNvSpPr/>
          <p:nvPr>
            <p:ph type="body" idx="1"/>
          </p:nvPr>
        </p:nvSpPr>
        <p:spPr>
          <a:xfrm>
            <a:off x="952500" y="1549400"/>
            <a:ext cx="11099800" cy="6935441"/>
          </a:xfrm>
          <a:prstGeom prst="rect">
            <a:avLst/>
          </a:prstGeom>
        </p:spPr>
        <p:txBody>
          <a:bodyPr/>
          <a:lstStyle/>
          <a:p>
            <a:pPr lvl="0">
              <a:defRPr sz="1800"/>
            </a:pPr>
            <a:r>
              <a:rPr sz="3600"/>
              <a:t>Implementation Pitfalls:                                    Second,  it is not enough to implement a linear sequence of sends and receives.                                                                                                      Third, one must be careful to not prematurely calculate session parameters and secrets.</a:t>
            </a:r>
            <a:endParaRPr sz="3600"/>
          </a:p>
          <a:p>
            <a:pPr lvl="0">
              <a:defRPr sz="1800"/>
            </a:pPr>
            <a:r>
              <a:rPr sz="3600"/>
              <a:t>Other Versions: state machines are different for different versions.</a:t>
            </a:r>
            <a:endParaRPr sz="3600"/>
          </a:p>
          <a:p>
            <a:pPr lvl="0">
              <a:defRPr sz="1800"/>
            </a:pPr>
            <a:r>
              <a:rPr sz="3600"/>
              <a:t>Extensions:renegotiation,false start.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p>
        </p:txBody>
      </p:sp>
      <p:sp>
        <p:nvSpPr>
          <p:cNvPr id="48" name="Shape 48"/>
          <p:cNvSpPr/>
          <p:nvPr>
            <p:ph type="body" idx="1"/>
          </p:nvPr>
        </p:nvSpPr>
        <p:spPr>
          <a:prstGeom prst="rect">
            <a:avLst/>
          </a:prstGeom>
        </p:spPr>
        <p:txBody>
          <a:bodyPr/>
          <a:lstStyle/>
          <a:p>
            <a:pPr lvl="0"/>
          </a:p>
        </p:txBody>
      </p:sp>
      <p:pic>
        <p:nvPicPr>
          <p:cNvPr id="49" name="Screen Shot 2015-09-12 at 12.48.16 AM.png"/>
          <p:cNvPicPr/>
          <p:nvPr/>
        </p:nvPicPr>
        <p:blipFill>
          <a:blip r:embed="rId2">
            <a:extLst/>
          </a:blip>
          <a:stretch>
            <a:fillRect/>
          </a:stretch>
        </p:blipFill>
        <p:spPr>
          <a:xfrm>
            <a:off x="3498850" y="-10999"/>
            <a:ext cx="5661215" cy="9517629"/>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 Testing Implementations with FlexTLS</a:t>
            </a:r>
          </a:p>
        </p:txBody>
      </p:sp>
      <p:sp>
        <p:nvSpPr>
          <p:cNvPr id="52" name="Shape 52"/>
          <p:cNvSpPr/>
          <p:nvPr>
            <p:ph type="body" idx="1"/>
          </p:nvPr>
        </p:nvSpPr>
        <p:spPr>
          <a:xfrm>
            <a:off x="952500" y="2609850"/>
            <a:ext cx="11099800" cy="6597650"/>
          </a:xfrm>
          <a:prstGeom prst="rect">
            <a:avLst/>
          </a:prstGeom>
        </p:spPr>
        <p:txBody>
          <a:bodyPr/>
          <a:lstStyle/>
          <a:p>
            <a:pPr lvl="0" marL="400050" indent="-400050" defTabSz="525779">
              <a:spcBef>
                <a:spcPts val="3700"/>
              </a:spcBef>
              <a:defRPr sz="1800"/>
            </a:pPr>
            <a:r>
              <a:rPr sz="3239"/>
              <a:t>FlexTLS  scripting:provides a class equipped with </a:t>
            </a:r>
            <a:r>
              <a:rPr i="1" sz="3239">
                <a:latin typeface="Helvetica"/>
                <a:ea typeface="Helvetica"/>
                <a:cs typeface="Helvetica"/>
                <a:sym typeface="Helvetica"/>
              </a:rPr>
              <a:t>send</a:t>
            </a:r>
            <a:r>
              <a:rPr sz="809"/>
              <a:t> </a:t>
            </a:r>
            <a:r>
              <a:rPr sz="3239"/>
              <a:t> and </a:t>
            </a:r>
            <a:r>
              <a:rPr i="1" sz="3239">
                <a:latin typeface="Helvetica"/>
                <a:ea typeface="Helvetica"/>
                <a:cs typeface="Helvetica"/>
                <a:sym typeface="Helvetica"/>
              </a:rPr>
              <a:t>receive</a:t>
            </a:r>
            <a:r>
              <a:rPr sz="809"/>
              <a:t> </a:t>
            </a:r>
            <a:r>
              <a:rPr sz="3239"/>
              <a:t> functions, and a record that holds its parsed contents.</a:t>
            </a:r>
            <a:endParaRPr sz="3239"/>
          </a:p>
          <a:p>
            <a:pPr lvl="0" marL="400050" indent="-400050" defTabSz="525779">
              <a:spcBef>
                <a:spcPts val="3700"/>
              </a:spcBef>
              <a:defRPr sz="1800"/>
            </a:pPr>
            <a:r>
              <a:rPr sz="3239"/>
              <a:t>Searching for deviant traces:Skip, Hop and Repeat.</a:t>
            </a:r>
            <a:endParaRPr sz="3239"/>
          </a:p>
          <a:p>
            <a:pPr lvl="0" marL="400050" indent="-400050" defTabSz="525779">
              <a:spcBef>
                <a:spcPts val="3700"/>
              </a:spcBef>
              <a:defRPr sz="1800"/>
            </a:pPr>
            <a:r>
              <a:rPr sz="3239"/>
              <a:t>Skip: for every prefix of a valid message sequence, we skip a message if it is mandatory.</a:t>
            </a:r>
            <a:endParaRPr sz="3239"/>
          </a:p>
          <a:p>
            <a:pPr lvl="0" marL="400050" indent="-400050" defTabSz="525779">
              <a:spcBef>
                <a:spcPts val="3700"/>
              </a:spcBef>
              <a:defRPr sz="1800"/>
            </a:pPr>
            <a:r>
              <a:rPr sz="3239"/>
              <a:t>Hop: if two valid traces have the same prefix, up to their parameters, and they differ on their next message, we create a deviant trace from the context of the first trace and the next message of the second trace.</a:t>
            </a:r>
            <a:endParaRPr sz="3239"/>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 Testing Implementations with FlexTLS</a:t>
            </a:r>
          </a:p>
        </p:txBody>
      </p:sp>
      <p:sp>
        <p:nvSpPr>
          <p:cNvPr id="55" name="Shape 55"/>
          <p:cNvSpPr/>
          <p:nvPr>
            <p:ph type="body" idx="1"/>
          </p:nvPr>
        </p:nvSpPr>
        <p:spPr>
          <a:xfrm>
            <a:off x="952500" y="2438400"/>
            <a:ext cx="11099800" cy="6286500"/>
          </a:xfrm>
          <a:prstGeom prst="rect">
            <a:avLst/>
          </a:prstGeom>
        </p:spPr>
        <p:txBody>
          <a:bodyPr/>
          <a:lstStyle/>
          <a:p>
            <a:pPr lvl="0">
              <a:defRPr sz="1800"/>
            </a:pPr>
            <a:r>
              <a:rPr sz="3600"/>
              <a:t>Repeat: for every prefix of a valid message sequence, we take any message that has appeared before and send it again if this results in a deviant trace.</a:t>
            </a:r>
            <a:endParaRPr sz="3600"/>
          </a:p>
          <a:p>
            <a:pPr lvl="0">
              <a:defRPr sz="1800"/>
            </a:pPr>
            <a:r>
              <a:rPr sz="3600"/>
              <a:t>Automated testing: We generate a FlexTLS script for every deviant trace, and we run this script against a target implementation.</a:t>
            </a:r>
            <a:endParaRPr sz="3600"/>
          </a:p>
          <a:p>
            <a:pPr lvl="0">
              <a:defRPr sz="1800"/>
            </a:pPr>
            <a:r>
              <a:rPr sz="3600"/>
              <a:t>Turing bugs into exploits</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lvl1pPr defTabSz="490727">
              <a:defRPr sz="6719">
                <a:solidFill>
                  <a:srgbClr val="51A7F9"/>
                </a:solidFill>
              </a:defRPr>
            </a:lvl1pPr>
          </a:lstStyle>
          <a:p>
            <a:pPr lvl="0">
              <a:defRPr sz="1800">
                <a:solidFill>
                  <a:srgbClr val="000000"/>
                </a:solidFill>
              </a:defRPr>
            </a:pPr>
            <a:r>
              <a:rPr sz="6719">
                <a:solidFill>
                  <a:srgbClr val="51A7F9"/>
                </a:solidFill>
              </a:rPr>
              <a:t>State Machine Flaws in TLS Implementations</a:t>
            </a:r>
          </a:p>
        </p:txBody>
      </p:sp>
      <p:sp>
        <p:nvSpPr>
          <p:cNvPr id="58" name="Shape 58"/>
          <p:cNvSpPr/>
          <p:nvPr>
            <p:ph type="body" idx="1"/>
          </p:nvPr>
        </p:nvSpPr>
        <p:spPr>
          <a:xfrm>
            <a:off x="952500" y="2184400"/>
            <a:ext cx="11099800" cy="6286500"/>
          </a:xfrm>
          <a:prstGeom prst="rect">
            <a:avLst/>
          </a:prstGeom>
        </p:spPr>
        <p:txBody>
          <a:bodyPr/>
          <a:lstStyle/>
          <a:p>
            <a:pPr lvl="0">
              <a:defRPr sz="1800"/>
            </a:pPr>
            <a:r>
              <a:rPr sz="3600"/>
              <a:t>Implementation bugs in openSSL:early CCS, DH Certificate, Server-Gated Crypto(SGC), Export RSA, Static DH.</a:t>
            </a:r>
            <a:endParaRPr sz="3600"/>
          </a:p>
          <a:p>
            <a:pPr lvl="0">
              <a:defRPr sz="1800"/>
            </a:pPr>
            <a:r>
              <a:rPr sz="3600"/>
              <a:t>Early CCS:CCS  can (incorrectly) appear at any point after ServerHello . Receiving a CCS  message triggers the setup of a record key derived from the session key.  It may enable both client and server impersonation attacks,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