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8" name="Shape 12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" name="Shape 1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hape 14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0" name="Shape 15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Shape 16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5" name="Shape 16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3" name="Shape 17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Shape 18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94" name="Shape 1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1" name="Shape 2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16" name="Shape 21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4" name="Shape 2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1" name="Shape 2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38" name="Shape 2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53" name="Shape 2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0" name="Shape 2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Shape 26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67" name="Shape 26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84" name="Shape 28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Shape 30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1" name="Shape 3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Shape 3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2" name="Shape 32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29" name="Shape 32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5" name="Shape 8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0" name="Shape 10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5200"/>
            </a:lvl1pPr>
            <a:lvl2pPr algn="ctr">
              <a:spcBef>
                <a:spcPts val="0"/>
              </a:spcBef>
              <a:buSzPct val="100000"/>
              <a:defRPr sz="5200"/>
            </a:lvl2pPr>
            <a:lvl3pPr algn="ctr">
              <a:spcBef>
                <a:spcPts val="0"/>
              </a:spcBef>
              <a:buSzPct val="100000"/>
              <a:defRPr sz="5200"/>
            </a:lvl3pPr>
            <a:lvl4pPr algn="ctr">
              <a:spcBef>
                <a:spcPts val="0"/>
              </a:spcBef>
              <a:buSzPct val="100000"/>
              <a:defRPr sz="5200"/>
            </a:lvl4pPr>
            <a:lvl5pPr algn="ctr">
              <a:spcBef>
                <a:spcPts val="0"/>
              </a:spcBef>
              <a:buSzPct val="100000"/>
              <a:defRPr sz="5200"/>
            </a:lvl5pPr>
            <a:lvl6pPr algn="ctr">
              <a:spcBef>
                <a:spcPts val="0"/>
              </a:spcBef>
              <a:buSzPct val="100000"/>
              <a:defRPr sz="5200"/>
            </a:lvl6pPr>
            <a:lvl7pPr algn="ctr">
              <a:spcBef>
                <a:spcPts val="0"/>
              </a:spcBef>
              <a:buSzPct val="100000"/>
              <a:defRPr sz="5200"/>
            </a:lvl7pPr>
            <a:lvl8pPr algn="ctr">
              <a:spcBef>
                <a:spcPts val="0"/>
              </a:spcBef>
              <a:buSzPct val="100000"/>
              <a:defRPr sz="5200"/>
            </a:lvl8pPr>
            <a:lvl9pPr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0" name="Shape 10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1" name="Shape 1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12000"/>
            </a:lvl1pPr>
            <a:lvl2pPr algn="ctr">
              <a:spcBef>
                <a:spcPts val="0"/>
              </a:spcBef>
              <a:buSzPct val="100000"/>
              <a:defRPr sz="12000"/>
            </a:lvl2pPr>
            <a:lvl3pPr algn="ctr">
              <a:spcBef>
                <a:spcPts val="0"/>
              </a:spcBef>
              <a:buSzPct val="100000"/>
              <a:defRPr sz="12000"/>
            </a:lvl3pPr>
            <a:lvl4pPr algn="ctr">
              <a:spcBef>
                <a:spcPts val="0"/>
              </a:spcBef>
              <a:buSzPct val="100000"/>
              <a:defRPr sz="12000"/>
            </a:lvl4pPr>
            <a:lvl5pPr algn="ctr">
              <a:spcBef>
                <a:spcPts val="0"/>
              </a:spcBef>
              <a:buSzPct val="100000"/>
              <a:defRPr sz="12000"/>
            </a:lvl5pPr>
            <a:lvl6pPr algn="ctr">
              <a:spcBef>
                <a:spcPts val="0"/>
              </a:spcBef>
              <a:buSzPct val="100000"/>
              <a:defRPr sz="12000"/>
            </a:lvl6pPr>
            <a:lvl7pPr algn="ctr">
              <a:spcBef>
                <a:spcPts val="0"/>
              </a:spcBef>
              <a:buSzPct val="100000"/>
              <a:defRPr sz="12000"/>
            </a:lvl7pPr>
            <a:lvl8pPr algn="ctr">
              <a:spcBef>
                <a:spcPts val="0"/>
              </a:spcBef>
              <a:buSzPct val="100000"/>
              <a:defRPr sz="12000"/>
            </a:lvl8pPr>
            <a:lvl9pPr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5" name="Shape 45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spcBef>
                <a:spcPts val="0"/>
              </a:spcBef>
              <a:defRPr/>
            </a:lvl1pPr>
            <a:lvl2pPr algn="ctr">
              <a:spcBef>
                <a:spcPts val="0"/>
              </a:spcBef>
              <a:defRPr/>
            </a:lvl2pPr>
            <a:lvl3pPr algn="ctr">
              <a:spcBef>
                <a:spcPts val="0"/>
              </a:spcBef>
              <a:defRPr/>
            </a:lvl3pPr>
            <a:lvl4pPr algn="ctr">
              <a:spcBef>
                <a:spcPts val="0"/>
              </a:spcBef>
              <a:defRPr/>
            </a:lvl4pPr>
            <a:lvl5pPr algn="ctr">
              <a:spcBef>
                <a:spcPts val="0"/>
              </a:spcBef>
              <a:defRPr/>
            </a:lvl5pPr>
            <a:lvl6pPr algn="ctr">
              <a:spcBef>
                <a:spcPts val="0"/>
              </a:spcBef>
              <a:defRPr/>
            </a:lvl6pPr>
            <a:lvl7pPr algn="ctr">
              <a:spcBef>
                <a:spcPts val="0"/>
              </a:spcBef>
              <a:defRPr/>
            </a:lvl7pPr>
            <a:lvl8pPr algn="ctr">
              <a:spcBef>
                <a:spcPts val="0"/>
              </a:spcBef>
              <a:defRPr/>
            </a:lvl8pPr>
            <a:lvl9pPr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algn="ctr">
              <a:spcBef>
                <a:spcPts val="0"/>
              </a:spcBef>
              <a:buSzPct val="100000"/>
              <a:defRPr sz="3600"/>
            </a:lvl1pPr>
            <a:lvl2pPr algn="ctr">
              <a:spcBef>
                <a:spcPts val="0"/>
              </a:spcBef>
              <a:buSzPct val="100000"/>
              <a:defRPr sz="3600"/>
            </a:lvl2pPr>
            <a:lvl3pPr algn="ctr">
              <a:spcBef>
                <a:spcPts val="0"/>
              </a:spcBef>
              <a:buSzPct val="100000"/>
              <a:defRPr sz="3600"/>
            </a:lvl3pPr>
            <a:lvl4pPr algn="ctr">
              <a:spcBef>
                <a:spcPts val="0"/>
              </a:spcBef>
              <a:buSzPct val="100000"/>
              <a:defRPr sz="3600"/>
            </a:lvl4pPr>
            <a:lvl5pPr algn="ctr">
              <a:spcBef>
                <a:spcPts val="0"/>
              </a:spcBef>
              <a:buSzPct val="100000"/>
              <a:defRPr sz="3600"/>
            </a:lvl5pPr>
            <a:lvl6pPr algn="ctr">
              <a:spcBef>
                <a:spcPts val="0"/>
              </a:spcBef>
              <a:buSzPct val="100000"/>
              <a:defRPr sz="3600"/>
            </a:lvl6pPr>
            <a:lvl7pPr algn="ctr">
              <a:spcBef>
                <a:spcPts val="0"/>
              </a:spcBef>
              <a:buSzPct val="100000"/>
              <a:defRPr sz="3600"/>
            </a:lvl7pPr>
            <a:lvl8pPr algn="ctr">
              <a:spcBef>
                <a:spcPts val="0"/>
              </a:spcBef>
              <a:buSzPct val="100000"/>
              <a:defRPr sz="3600"/>
            </a:lvl8pPr>
            <a:lvl9pPr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4" name="Shape 1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4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2400"/>
            </a:lvl1pPr>
            <a:lvl2pPr>
              <a:spcBef>
                <a:spcPts val="0"/>
              </a:spcBef>
              <a:buSzPct val="100000"/>
              <a:defRPr sz="2400"/>
            </a:lvl2pPr>
            <a:lvl3pPr>
              <a:spcBef>
                <a:spcPts val="0"/>
              </a:spcBef>
              <a:buSzPct val="100000"/>
              <a:defRPr sz="2400"/>
            </a:lvl3pPr>
            <a:lvl4pPr>
              <a:spcBef>
                <a:spcPts val="0"/>
              </a:spcBef>
              <a:buSzPct val="100000"/>
              <a:defRPr sz="2400"/>
            </a:lvl4pPr>
            <a:lvl5pPr>
              <a:spcBef>
                <a:spcPts val="0"/>
              </a:spcBef>
              <a:buSzPct val="100000"/>
              <a:defRPr sz="2400"/>
            </a:lvl5pPr>
            <a:lvl6pPr>
              <a:spcBef>
                <a:spcPts val="0"/>
              </a:spcBef>
              <a:buSzPct val="100000"/>
              <a:defRPr sz="2400"/>
            </a:lvl6pPr>
            <a:lvl7pPr>
              <a:spcBef>
                <a:spcPts val="0"/>
              </a:spcBef>
              <a:buSzPct val="100000"/>
              <a:defRPr sz="2400"/>
            </a:lvl7pPr>
            <a:lvl8pPr>
              <a:spcBef>
                <a:spcPts val="0"/>
              </a:spcBef>
              <a:buSzPct val="100000"/>
              <a:defRPr sz="2400"/>
            </a:lvl8pPr>
            <a:lvl9pPr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SzPct val="100000"/>
              <a:defRPr sz="1200"/>
            </a:lvl1pPr>
            <a:lvl2pPr>
              <a:spcBef>
                <a:spcPts val="0"/>
              </a:spcBef>
              <a:buSzPct val="100000"/>
              <a:defRPr sz="1200"/>
            </a:lvl2pPr>
            <a:lvl3pPr>
              <a:spcBef>
                <a:spcPts val="0"/>
              </a:spcBef>
              <a:buSzPct val="100000"/>
              <a:defRPr sz="1200"/>
            </a:lvl3pPr>
            <a:lvl4pPr>
              <a:spcBef>
                <a:spcPts val="0"/>
              </a:spcBef>
              <a:buSzPct val="100000"/>
              <a:defRPr sz="1200"/>
            </a:lvl4pPr>
            <a:lvl5pPr>
              <a:spcBef>
                <a:spcPts val="0"/>
              </a:spcBef>
              <a:buSzPct val="100000"/>
              <a:defRPr sz="1200"/>
            </a:lvl5pPr>
            <a:lvl6pPr>
              <a:spcBef>
                <a:spcPts val="0"/>
              </a:spcBef>
              <a:buSzPct val="100000"/>
              <a:defRPr sz="1200"/>
            </a:lvl6pPr>
            <a:lvl7pPr>
              <a:spcBef>
                <a:spcPts val="0"/>
              </a:spcBef>
              <a:buSzPct val="100000"/>
              <a:defRPr sz="1200"/>
            </a:lvl7pPr>
            <a:lvl8pPr>
              <a:spcBef>
                <a:spcPts val="0"/>
              </a:spcBef>
              <a:buSzPct val="100000"/>
              <a:defRPr sz="1200"/>
            </a:lvl8pPr>
            <a:lvl9pPr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buSzPct val="100000"/>
              <a:defRPr sz="4800"/>
            </a:lvl1pPr>
            <a:lvl2pPr>
              <a:spcBef>
                <a:spcPts val="0"/>
              </a:spcBef>
              <a:buSzPct val="100000"/>
              <a:defRPr sz="4800"/>
            </a:lvl2pPr>
            <a:lvl3pPr>
              <a:spcBef>
                <a:spcPts val="0"/>
              </a:spcBef>
              <a:buSzPct val="100000"/>
              <a:defRPr sz="4800"/>
            </a:lvl3pPr>
            <a:lvl4pPr>
              <a:spcBef>
                <a:spcPts val="0"/>
              </a:spcBef>
              <a:buSzPct val="100000"/>
              <a:defRPr sz="4800"/>
            </a:lvl4pPr>
            <a:lvl5pPr>
              <a:spcBef>
                <a:spcPts val="0"/>
              </a:spcBef>
              <a:buSzPct val="100000"/>
              <a:defRPr sz="4800"/>
            </a:lvl5pPr>
            <a:lvl6pPr>
              <a:spcBef>
                <a:spcPts val="0"/>
              </a:spcBef>
              <a:buSzPct val="100000"/>
              <a:defRPr sz="4800"/>
            </a:lvl6pPr>
            <a:lvl7pPr>
              <a:spcBef>
                <a:spcPts val="0"/>
              </a:spcBef>
              <a:buSzPct val="100000"/>
              <a:defRPr sz="4800"/>
            </a:lvl7pPr>
            <a:lvl8pPr>
              <a:spcBef>
                <a:spcPts val="0"/>
              </a:spcBef>
              <a:buSzPct val="100000"/>
              <a:defRPr sz="4800"/>
            </a:lvl8pPr>
            <a:lvl9pPr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3" name="Shape 3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algn="ctr">
              <a:spcBef>
                <a:spcPts val="0"/>
              </a:spcBef>
              <a:buSzPct val="100000"/>
              <a:defRPr sz="4200"/>
            </a:lvl1pPr>
            <a:lvl2pPr algn="ctr">
              <a:spcBef>
                <a:spcPts val="0"/>
              </a:spcBef>
              <a:buSzPct val="100000"/>
              <a:defRPr sz="4200"/>
            </a:lvl2pPr>
            <a:lvl3pPr algn="ctr">
              <a:spcBef>
                <a:spcPts val="0"/>
              </a:spcBef>
              <a:buSzPct val="100000"/>
              <a:defRPr sz="4200"/>
            </a:lvl3pPr>
            <a:lvl4pPr algn="ctr">
              <a:spcBef>
                <a:spcPts val="0"/>
              </a:spcBef>
              <a:buSzPct val="100000"/>
              <a:defRPr sz="4200"/>
            </a:lvl4pPr>
            <a:lvl5pPr algn="ctr">
              <a:spcBef>
                <a:spcPts val="0"/>
              </a:spcBef>
              <a:buSzPct val="100000"/>
              <a:defRPr sz="4200"/>
            </a:lvl5pPr>
            <a:lvl6pPr algn="ctr">
              <a:spcBef>
                <a:spcPts val="0"/>
              </a:spcBef>
              <a:buSzPct val="100000"/>
              <a:defRPr sz="4200"/>
            </a:lvl6pPr>
            <a:lvl7pPr algn="ctr">
              <a:spcBef>
                <a:spcPts val="0"/>
              </a:spcBef>
              <a:buSzPct val="100000"/>
              <a:defRPr sz="4200"/>
            </a:lvl7pPr>
            <a:lvl8pPr algn="ctr">
              <a:spcBef>
                <a:spcPts val="0"/>
              </a:spcBef>
              <a:buSzPct val="100000"/>
              <a:defRPr sz="4200"/>
            </a:lvl8pPr>
            <a:lvl9pPr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7" name="Shape 37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2" name="Shape 4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0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00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00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00.gif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00.gif"/><Relationship Id="rId4" Type="http://schemas.openxmlformats.org/officeDocument/2006/relationships/image" Target="../media/image0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00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00.gif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00.gif"/><Relationship Id="rId4" Type="http://schemas.openxmlformats.org/officeDocument/2006/relationships/image" Target="../media/image0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00.gif"/><Relationship Id="rId4" Type="http://schemas.openxmlformats.org/officeDocument/2006/relationships/image" Target="../media/image0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00.gif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0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gif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00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00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00.gif"/><Relationship Id="rId4" Type="http://schemas.openxmlformats.org/officeDocument/2006/relationships/image" Target="../media/image0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00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00.gif"/><Relationship Id="rId4" Type="http://schemas.openxmlformats.org/officeDocument/2006/relationships/image" Target="../media/image0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00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00.gif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00.gif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00.gif"/><Relationship Id="rId4" Type="http://schemas.openxmlformats.org/officeDocument/2006/relationships/image" Target="../media/image0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00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gif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00.gif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00.gif"/><Relationship Id="rId4" Type="http://schemas.openxmlformats.org/officeDocument/2006/relationships/image" Target="../media/image0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00.gif"/><Relationship Id="rId4" Type="http://schemas.openxmlformats.org/officeDocument/2006/relationships/image" Target="../media/image02.png"/><Relationship Id="rId5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00.gif"/><Relationship Id="rId4" Type="http://schemas.openxmlformats.org/officeDocument/2006/relationships/image" Target="../media/image09.png"/><Relationship Id="rId5" Type="http://schemas.openxmlformats.org/officeDocument/2006/relationships/image" Target="../media/image1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00.gif"/><Relationship Id="rId4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00.gif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00.gif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00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00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0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0.gif"/><Relationship Id="rId4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0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0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0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ctrTitle"/>
          </p:nvPr>
        </p:nvSpPr>
        <p:spPr>
          <a:xfrm>
            <a:off x="311700" y="1072350"/>
            <a:ext cx="8520599" cy="17246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VTint</a:t>
            </a:r>
          </a:p>
        </p:txBody>
      </p:sp>
      <p:sp>
        <p:nvSpPr>
          <p:cNvPr id="51" name="Shape 5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A System for Protecting the Integrity of Virtual Function Tables</a:t>
            </a:r>
          </a:p>
        </p:txBody>
      </p:sp>
      <p:pic>
        <p:nvPicPr>
          <p:cNvPr id="52" name="Shape 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Shape 53"/>
          <p:cNvSpPr txBox="1"/>
          <p:nvPr/>
        </p:nvSpPr>
        <p:spPr>
          <a:xfrm>
            <a:off x="739050" y="-1217275"/>
            <a:ext cx="7709399" cy="8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4" name="Shape 54"/>
          <p:cNvSpPr txBox="1"/>
          <p:nvPr/>
        </p:nvSpPr>
        <p:spPr>
          <a:xfrm>
            <a:off x="2224350" y="4014850"/>
            <a:ext cx="4738799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1100">
                <a:solidFill>
                  <a:srgbClr val="444444"/>
                </a:solidFill>
              </a:rPr>
              <a:t>Presentation on a paper by Chao Zhang, Chengyu Song, Kevin Zhijie Chen, Zhaofeng Chen, and Dawn Song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Threat Model</a:t>
            </a:r>
          </a:p>
        </p:txBody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Types of </a:t>
            </a:r>
            <a:r>
              <a:rPr i="1" lang="en"/>
              <a:t>Vtable Hijacking Attacks</a:t>
            </a:r>
            <a:r>
              <a:rPr lang="en"/>
              <a:t>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i="1" lang="en"/>
              <a:t>Vtable corruption</a:t>
            </a:r>
            <a:r>
              <a:rPr lang="en"/>
              <a:t> - corrupt a </a:t>
            </a:r>
            <a:r>
              <a:rPr i="1" lang="en"/>
              <a:t>vtable’s </a:t>
            </a:r>
            <a:r>
              <a:rPr lang="en"/>
              <a:t>contents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i="1" lang="en"/>
              <a:t>Vtable injection</a:t>
            </a:r>
            <a:r>
              <a:rPr lang="en"/>
              <a:t> - create fake </a:t>
            </a:r>
            <a:r>
              <a:rPr i="1" lang="en"/>
              <a:t>vtables</a:t>
            </a:r>
            <a:r>
              <a:rPr lang="en"/>
              <a:t> and point </a:t>
            </a:r>
            <a:r>
              <a:rPr i="1" lang="en"/>
              <a:t>vfptr</a:t>
            </a:r>
            <a:r>
              <a:rPr lang="en"/>
              <a:t> to them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i="1" lang="en"/>
              <a:t>Vtable reuse</a:t>
            </a:r>
            <a:r>
              <a:rPr lang="en"/>
              <a:t> - overwrite </a:t>
            </a:r>
            <a:r>
              <a:rPr i="1" lang="en"/>
              <a:t>vfptr</a:t>
            </a:r>
            <a:r>
              <a:rPr lang="en"/>
              <a:t> to point to other code</a:t>
            </a:r>
          </a:p>
        </p:txBody>
      </p:sp>
      <p:pic>
        <p:nvPicPr>
          <p:cNvPr id="118" name="Shape 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Threat Model</a:t>
            </a:r>
          </a:p>
        </p:txBody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Commonly exploited vulnerabilities: buffer overflow, type confusion, use-after-free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Use-after-free is the most major threat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Accounts for 80% of attacks against chrome, 50% against Windows 7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Most of these attacks are </a:t>
            </a:r>
            <a:r>
              <a:rPr i="1" lang="en"/>
              <a:t>vtable injection</a:t>
            </a:r>
          </a:p>
        </p:txBody>
      </p:sp>
      <p:pic>
        <p:nvPicPr>
          <p:cNvPr id="125" name="Shape 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Existing Solutions</a:t>
            </a:r>
          </a:p>
        </p:txBody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VTGuard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SafeDispatch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DieHard</a:t>
            </a: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VTGuard</a:t>
            </a:r>
          </a:p>
        </p:txBody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Used in IE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On a virtual function dispatch, checks for a secret cookie that was inserted into each </a:t>
            </a:r>
            <a:r>
              <a:rPr i="1" lang="en"/>
              <a:t>vtable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39" name="Shape 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Shape 1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550" y="1807625"/>
            <a:ext cx="4455000" cy="33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SafeDispatch </a:t>
            </a:r>
          </a:p>
        </p:txBody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Compiler-based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Analyzes classes to determine valid </a:t>
            </a:r>
            <a:r>
              <a:rPr i="1" lang="en"/>
              <a:t>vtables</a:t>
            </a:r>
            <a:r>
              <a:rPr lang="en"/>
              <a:t> and virtual functions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Inserts security checks before dispatch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Two types of checks: method and vtable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47" name="Shape 1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DieHard</a:t>
            </a:r>
          </a:p>
        </p:txBody>
      </p:sp>
      <p:sp>
        <p:nvSpPr>
          <p:cNvPr id="153" name="Shape 15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Custom memory allocator randomizes and separates memory allocation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Probabilistic protection against vulnerabilities (ie. use-after-free)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Can protect against some cases of </a:t>
            </a:r>
            <a:r>
              <a:rPr i="1" lang="en"/>
              <a:t>vtable </a:t>
            </a:r>
            <a:r>
              <a:rPr lang="en"/>
              <a:t>and </a:t>
            </a:r>
            <a:r>
              <a:rPr i="1" lang="en"/>
              <a:t>vfptr</a:t>
            </a:r>
            <a:r>
              <a:rPr lang="en"/>
              <a:t> overwrites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54" name="Shape 1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Limitations of Existing Solutions</a:t>
            </a:r>
          </a:p>
        </p:txBody>
      </p:sp>
      <p:sp>
        <p:nvSpPr>
          <p:cNvPr id="160" name="Shape 1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Don’t cover all </a:t>
            </a:r>
            <a:r>
              <a:rPr i="1" lang="en"/>
              <a:t>vtable hijacking</a:t>
            </a:r>
            <a:r>
              <a:rPr lang="en"/>
              <a:t> possibilities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High levels of overhead (SD, DieHard)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Vulnerability to information leakage (VTGuard)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b="1" lang="en"/>
              <a:t>Lack of ability to protect binary executables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Shape 1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1475" y="2746480"/>
            <a:ext cx="6003099" cy="17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VTint Design</a:t>
            </a:r>
          </a:p>
        </p:txBody>
      </p:sp>
      <p:sp>
        <p:nvSpPr>
          <p:cNvPr id="168" name="Shape 168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Consists of a </a:t>
            </a:r>
            <a:r>
              <a:rPr i="1" lang="en"/>
              <a:t>security policy</a:t>
            </a:r>
            <a:r>
              <a:rPr lang="en"/>
              <a:t> and a system to deploy this policy via binary rewriting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System takes in a PE executable and outputs a “hardened PE”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System is comprised of 3 major parts: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PEParser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BitCover</a:t>
            </a:r>
          </a:p>
          <a:p>
            <a:pPr indent="-342900" lvl="1" marL="914400" rtl="0">
              <a:spcBef>
                <a:spcPts val="0"/>
              </a:spcBef>
              <a:buSzPct val="100000"/>
              <a:buChar char="-"/>
            </a:pPr>
            <a:r>
              <a:rPr lang="en" sz="1800"/>
              <a:t>VRewriter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69" name="Shape 1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Shape 1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525" y="3458096"/>
            <a:ext cx="8520598" cy="15548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VTint Security Policy</a:t>
            </a:r>
          </a:p>
        </p:txBody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Takes a cue from DEP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Enforces all </a:t>
            </a:r>
            <a:r>
              <a:rPr i="1" lang="en"/>
              <a:t>vtables</a:t>
            </a:r>
            <a:r>
              <a:rPr lang="en"/>
              <a:t> to be in read-only memory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This mitigates </a:t>
            </a:r>
            <a:r>
              <a:rPr i="1" lang="en"/>
              <a:t>vtable injection </a:t>
            </a:r>
            <a:r>
              <a:rPr lang="en"/>
              <a:t>and </a:t>
            </a:r>
            <a:r>
              <a:rPr i="1" lang="en"/>
              <a:t>vtable corruption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Also takes cue from VTGuard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Gives </a:t>
            </a:r>
            <a:r>
              <a:rPr i="1" lang="en"/>
              <a:t>vtables</a:t>
            </a:r>
            <a:r>
              <a:rPr lang="en"/>
              <a:t> a special ID, checked on dispatch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Limits </a:t>
            </a:r>
            <a:r>
              <a:rPr i="1" lang="en"/>
              <a:t>vtable reuse </a:t>
            </a:r>
            <a:r>
              <a:rPr lang="en"/>
              <a:t>to legitimate </a:t>
            </a:r>
            <a:r>
              <a:rPr i="1" lang="en"/>
              <a:t>vtables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77" name="Shape 1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VTint General Workflow</a:t>
            </a:r>
          </a:p>
        </p:txBody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Parse PE executable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Identify candidate </a:t>
            </a:r>
            <a:r>
              <a:rPr i="1" lang="en"/>
              <a:t>vtables</a:t>
            </a:r>
            <a:r>
              <a:rPr lang="en"/>
              <a:t> and virtual function dispatch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Disassemble PE executable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Verify actual </a:t>
            </a:r>
            <a:r>
              <a:rPr i="1" lang="en"/>
              <a:t>vtables </a:t>
            </a:r>
            <a:r>
              <a:rPr lang="en"/>
              <a:t>and function calls from candidates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Instrument </a:t>
            </a:r>
            <a:r>
              <a:rPr i="1" lang="en"/>
              <a:t>vtables </a:t>
            </a:r>
            <a:r>
              <a:rPr lang="en"/>
              <a:t>with IDs, make sure all </a:t>
            </a:r>
            <a:r>
              <a:rPr i="1" lang="en"/>
              <a:t>vtables </a:t>
            </a:r>
            <a:r>
              <a:rPr lang="en"/>
              <a:t>read-only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Now you have a “hardened” PE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84" name="Shape 1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Background: Attacker’s Motivation</a:t>
            </a:r>
          </a:p>
        </p:txBody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Memory corruption bugs are a classic vulnerability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Exploitation allows attackers to access data, code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access can be used to alter program behavior, state, and control flow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Buffer overflow attacks, for example</a:t>
            </a:r>
          </a:p>
        </p:txBody>
      </p:sp>
      <p:pic>
        <p:nvPicPr>
          <p:cNvPr id="61" name="Shape 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VTint Step 1: PEParser</a:t>
            </a:r>
          </a:p>
        </p:txBody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Parses the binary (surprise!)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Builds the set of candidate </a:t>
            </a:r>
            <a:r>
              <a:rPr i="1" lang="en"/>
              <a:t>vtables </a:t>
            </a:r>
            <a:r>
              <a:rPr lang="en"/>
              <a:t>and function entries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But how with just the binary?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i="1" lang="en"/>
              <a:t>Relocation table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Relocation entries (addresses) that point to arrays (</a:t>
            </a:r>
            <a:r>
              <a:rPr i="1" lang="en"/>
              <a:t>vfptr)</a:t>
            </a:r>
            <a:r>
              <a:rPr lang="en"/>
              <a:t> with other relocation entries (function pointers) are candidate </a:t>
            </a:r>
            <a:r>
              <a:rPr i="1" lang="en"/>
              <a:t>vtables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i="1" lang="en"/>
              <a:t>Export table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Entries in export table + other relocation entries = candidate function entries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1" name="Shape 1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VTint Step 2: BitCover</a:t>
            </a:r>
          </a:p>
        </p:txBody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Takes the candidate function entries and </a:t>
            </a:r>
            <a:r>
              <a:rPr i="1" lang="en"/>
              <a:t>vtables </a:t>
            </a:r>
            <a:r>
              <a:rPr lang="en"/>
              <a:t>from PEParser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Uses candidate functions to start recursive disassembling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Once binary is disassembled, BitCover is responsible for: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Identifying actual </a:t>
            </a:r>
            <a:r>
              <a:rPr i="1" lang="en"/>
              <a:t>vtables</a:t>
            </a:r>
          </a:p>
          <a:p>
            <a: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Identifying actual virtual function calls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98" name="Shape 1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VTint Step 2a: BitCover Identifies </a:t>
            </a:r>
            <a:r>
              <a:rPr i="1" lang="en"/>
              <a:t>vtables</a:t>
            </a:r>
          </a:p>
        </p:txBody>
      </p:sp>
      <p:sp>
        <p:nvSpPr>
          <p:cNvPr id="204" name="Shape 204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There’s actually a step necessary before this can really happen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Must identify constructor functions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Consider assignments involving candidate </a:t>
            </a:r>
            <a:r>
              <a:rPr i="1" lang="en"/>
              <a:t>vtables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Analyze target memory to identify register as candidate object pointer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Locate source of this register, and considering calling conventions, may mark as a constructor function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05" name="Shape 2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Shape 2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01017"/>
            <a:ext cx="9144000" cy="13788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VTint Step 2a: BitCover Identifies </a:t>
            </a:r>
            <a:r>
              <a:rPr i="1" lang="en"/>
              <a:t>vtables</a:t>
            </a:r>
          </a:p>
        </p:txBody>
      </p:sp>
      <p:sp>
        <p:nvSpPr>
          <p:cNvPr id="212" name="Shape 212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With identified construction functions, can identify </a:t>
            </a:r>
            <a:r>
              <a:rPr i="1" lang="en"/>
              <a:t>vtables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The process for each candidate </a:t>
            </a:r>
            <a:r>
              <a:rPr i="1" lang="en"/>
              <a:t>vtable</a:t>
            </a:r>
            <a:r>
              <a:rPr lang="en"/>
              <a:t>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Examine all relocation entries to find references to the pointer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For each reference, examine data-flow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Reference is a </a:t>
            </a:r>
            <a:r>
              <a:rPr i="1" lang="en" sz="1800"/>
              <a:t>vtable assignment</a:t>
            </a:r>
            <a:r>
              <a:rPr lang="en" sz="1800"/>
              <a:t> if: pointer assigned to memory before accesses to it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If all references are </a:t>
            </a:r>
            <a:r>
              <a:rPr i="1" lang="en" sz="1800"/>
              <a:t>vtable assignments</a:t>
            </a:r>
            <a:r>
              <a:rPr lang="en" sz="1800"/>
              <a:t>, then we have an actual </a:t>
            </a:r>
            <a:r>
              <a:rPr i="1" lang="en" sz="1800"/>
              <a:t>vtable</a:t>
            </a:r>
            <a:r>
              <a:rPr lang="en" sz="18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13" name="Shape 2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VTint Step 2b: BitCover identifies virtual function calls</a:t>
            </a:r>
          </a:p>
        </p:txBody>
      </p:sp>
      <p:sp>
        <p:nvSpPr>
          <p:cNvPr id="219" name="Shape 219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Identify candidate virtual function calls via notion of </a:t>
            </a:r>
            <a:r>
              <a:rPr i="1" lang="en"/>
              <a:t>definition point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For all call/jump instructions: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Find </a:t>
            </a:r>
            <a:r>
              <a:rPr i="1" lang="en" sz="1800"/>
              <a:t>definition point </a:t>
            </a:r>
            <a:r>
              <a:rPr lang="en" sz="1800"/>
              <a:t>of target function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If found and another register used, locate </a:t>
            </a:r>
            <a:r>
              <a:rPr i="1" lang="en" sz="1800"/>
              <a:t>definition point</a:t>
            </a:r>
            <a:r>
              <a:rPr lang="en" sz="1800"/>
              <a:t> of that register (candidate </a:t>
            </a:r>
            <a:r>
              <a:rPr i="1" lang="en" sz="1800"/>
              <a:t>vfptr)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If found and another register used (candidate </a:t>
            </a:r>
            <a:r>
              <a:rPr i="1" lang="en" sz="1800"/>
              <a:t>this)</a:t>
            </a:r>
            <a:r>
              <a:rPr lang="en" sz="1800"/>
              <a:t>, then candidate virtual function call found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Passing of </a:t>
            </a:r>
            <a:r>
              <a:rPr i="1" lang="en"/>
              <a:t>this </a:t>
            </a:r>
            <a:r>
              <a:rPr lang="en"/>
              <a:t>pointer to callee must then match one of four patterns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0" name="Shape 2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Shape 2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262" y="3718900"/>
            <a:ext cx="8285075" cy="142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VTint Step 3: VRewriter, well, rewrites </a:t>
            </a:r>
          </a:p>
        </p:txBody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Continuing trend of straightforward naming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3 parts: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Move </a:t>
            </a:r>
            <a:r>
              <a:rPr i="1" lang="en" sz="1800"/>
              <a:t>vtables</a:t>
            </a:r>
            <a:r>
              <a:rPr lang="en" sz="1800"/>
              <a:t> to read-only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Give </a:t>
            </a:r>
            <a:r>
              <a:rPr i="1" lang="en" sz="1800"/>
              <a:t>vtables </a:t>
            </a:r>
            <a:r>
              <a:rPr lang="en" sz="1800"/>
              <a:t>special ID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Place security checks before virtual function calls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28" name="Shape 2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VTint Step 3a: Moving </a:t>
            </a:r>
            <a:r>
              <a:rPr i="1" lang="en"/>
              <a:t>vtables</a:t>
            </a:r>
          </a:p>
        </p:txBody>
      </p:sp>
      <p:sp>
        <p:nvSpPr>
          <p:cNvPr id="234" name="Shape 234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Create read-only section named </a:t>
            </a:r>
            <a:r>
              <a:rPr i="1" lang="en"/>
              <a:t>vtsec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Copy all identified </a:t>
            </a:r>
            <a:r>
              <a:rPr i="1" lang="en"/>
              <a:t>vtables </a:t>
            </a:r>
            <a:r>
              <a:rPr lang="en"/>
              <a:t>to this section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Copy some extra bytes to make sure to get all metadata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35" name="Shape 2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VTint Step 3b: </a:t>
            </a:r>
            <a:r>
              <a:rPr i="1" lang="en"/>
              <a:t>vtable</a:t>
            </a:r>
            <a:r>
              <a:rPr lang="en"/>
              <a:t> ID’s</a:t>
            </a:r>
          </a:p>
        </p:txBody>
      </p:sp>
      <p:sp>
        <p:nvSpPr>
          <p:cNvPr id="241" name="Shape 241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Similar idea to VTGuard, differing implementation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VTGuard adds ID to end of </a:t>
            </a:r>
            <a:r>
              <a:rPr i="1" lang="en"/>
              <a:t>vtable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Can’t do this with the binary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Instead, place an ID at beginning of each page in </a:t>
            </a:r>
            <a:r>
              <a:rPr i="1" lang="en"/>
              <a:t>vtsec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Can’t forge a read-only page with these ID’s, nullifying information leakage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2" name="Shape 2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VTint Step 3c: Security checks before function calls</a:t>
            </a:r>
          </a:p>
        </p:txBody>
      </p:sp>
      <p:sp>
        <p:nvSpPr>
          <p:cNvPr id="248" name="Shape 248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Add in check of </a:t>
            </a:r>
            <a:r>
              <a:rPr i="1" lang="en"/>
              <a:t>vtable’s </a:t>
            </a:r>
            <a:r>
              <a:rPr lang="en"/>
              <a:t>ID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Add in check of </a:t>
            </a:r>
            <a:r>
              <a:rPr i="1" lang="en"/>
              <a:t>vtable’s</a:t>
            </a:r>
            <a:r>
              <a:rPr lang="en"/>
              <a:t> writability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OS API function (IsBadWritePtr) or custom function making use of SEH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Second option is one used by VTint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49" name="Shape 2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Shape 2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900" y="2466900"/>
            <a:ext cx="84772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hape 255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VTint Modularity/Compatibility</a:t>
            </a:r>
          </a:p>
        </p:txBody>
      </p:sp>
      <p:sp>
        <p:nvSpPr>
          <p:cNvPr id="256" name="Shape 256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What if all modules of a program can’t be hardened or weren’t hardened?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Security check may fail on a </a:t>
            </a:r>
            <a:r>
              <a:rPr i="1" lang="en"/>
              <a:t>vtable</a:t>
            </a:r>
            <a:r>
              <a:rPr lang="en"/>
              <a:t> without an ID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Fail-safe check to address this issue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Check for </a:t>
            </a:r>
            <a:r>
              <a:rPr i="1" lang="en"/>
              <a:t>vtsec</a:t>
            </a:r>
            <a:r>
              <a:rPr lang="en"/>
              <a:t>; if not found, it’s an unhardened PE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In this case, an ID mismatch won’t report an attack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Will still check for read-only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57" name="Shape 2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Background: Attacker’s Motivation</a:t>
            </a:r>
          </a:p>
        </p:txBody>
      </p:sp>
      <p:sp>
        <p:nvSpPr>
          <p:cNvPr id="67" name="Shape 6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Popular targets of attacks are pointers to code; “control data”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There has been a lot of work in preventing attacks on control data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StackGuard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SafeSEH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DEP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ASLR</a:t>
            </a:r>
          </a:p>
        </p:txBody>
      </p:sp>
      <p:pic>
        <p:nvPicPr>
          <p:cNvPr id="68" name="Shape 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of VTint</a:t>
            </a:r>
          </a:p>
        </p:txBody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Prototype written in C++ for x86 PE on Windows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Experiments done with SPEC2000, SPEC2006 benchmarks, as well as Firefox, Chrome, IE6, and IE8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Results include: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Statistics regarding </a:t>
            </a:r>
            <a:r>
              <a:rPr i="1" lang="en" sz="1800"/>
              <a:t>vtables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Runtime overhead on SPEC benchmarks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Runtime overhead on real browser and associated benchmarks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Detailed performance analysis</a:t>
            </a: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ct val="100000"/>
              <a:buChar char="-"/>
            </a:pPr>
            <a:r>
              <a:rPr lang="en" sz="1800"/>
              <a:t>Effectiveness versus real </a:t>
            </a:r>
            <a:r>
              <a:rPr i="1" lang="en" sz="1800"/>
              <a:t>vtable hijacking</a:t>
            </a:r>
            <a:r>
              <a:rPr lang="en" sz="1800"/>
              <a:t> attacks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64" name="Shape 2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Shape 269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of VTint</a:t>
            </a:r>
          </a:p>
        </p:txBody>
      </p:sp>
      <p:sp>
        <p:nvSpPr>
          <p:cNvPr id="270" name="Shape 270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Mean value of SPEC benchmark overhead was 0.37%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1" name="Shape 2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Shape 2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175" y="2093625"/>
            <a:ext cx="8808725" cy="1934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of VTint</a:t>
            </a:r>
          </a:p>
        </p:txBody>
      </p:sp>
      <p:sp>
        <p:nvSpPr>
          <p:cNvPr id="278" name="Shape 278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Mean value of Firefox overhead was 1.84%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79" name="Shape 2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Shape 2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712" y="2044400"/>
            <a:ext cx="36099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Shape 2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687" y="1811775"/>
            <a:ext cx="5153025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of VTint</a:t>
            </a:r>
          </a:p>
        </p:txBody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Mean value of Chrome overhead was 1.37%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88" name="Shape 2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Shape 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37" y="1868325"/>
            <a:ext cx="54197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Shape 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01362" y="2125500"/>
            <a:ext cx="34956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Evaluation of VTint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Arial"/>
              <a:buChar char="-"/>
            </a:pPr>
            <a:r>
              <a:rPr lang="en"/>
              <a:t>Tested 6 </a:t>
            </a:r>
            <a:r>
              <a:rPr i="1" lang="en"/>
              <a:t>vtable injection attacks</a:t>
            </a:r>
            <a:r>
              <a:rPr lang="en"/>
              <a:t>, 3 against IE and 3 against Firefox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Successfully protected against all 6 attacks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297" name="Shape 2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Shape 2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1200" y="2236800"/>
            <a:ext cx="4938099" cy="136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Shape 303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Limitations</a:t>
            </a:r>
          </a:p>
        </p:txBody>
      </p:sp>
      <p:sp>
        <p:nvSpPr>
          <p:cNvPr id="304" name="Shape 304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VTint prototype was only designed for Windows platforms and more specifically Windows PE executables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Checking for writable memory imposes the most overhead, while having the least effect (most </a:t>
            </a:r>
            <a:r>
              <a:rPr i="1" lang="en"/>
              <a:t>vtables </a:t>
            </a:r>
            <a:r>
              <a:rPr lang="en"/>
              <a:t>are legitimate and read-only)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Has to be combined with VTGuard to defeat all </a:t>
            </a:r>
            <a:r>
              <a:rPr i="1" lang="en"/>
              <a:t>vtable reuse</a:t>
            </a:r>
            <a:r>
              <a:rPr lang="en"/>
              <a:t> attacks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Incompatible with unhardened modules having writable </a:t>
            </a:r>
            <a:r>
              <a:rPr i="1" lang="en"/>
              <a:t>vtables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05" name="Shape 3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Criticisms</a:t>
            </a:r>
          </a:p>
        </p:txBody>
      </p:sp>
      <p:sp>
        <p:nvSpPr>
          <p:cNvPr id="311" name="Shape 311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Paper mentions great degree of attacks against Chrome but tests none due to lack of public availability 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This could make claim that VTint defeats ALL </a:t>
            </a:r>
            <a:r>
              <a:rPr i="1" lang="en"/>
              <a:t>vtable injection </a:t>
            </a:r>
            <a:r>
              <a:rPr lang="en"/>
              <a:t>attacks somewhat dubious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Claims security policy is “easy to enforce” but implementation seems fairly complicated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Doesn’t gracefully handle failed security checks; blocks or terminates application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Some threat model assumptions seem rather strong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What if the binary had been compromised and VTint “verifies” malicious </a:t>
            </a:r>
            <a:r>
              <a:rPr i="1" lang="en"/>
              <a:t>vtables?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2" name="Shape 3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type="title"/>
          </p:nvPr>
        </p:nvSpPr>
        <p:spPr>
          <a:xfrm>
            <a:off x="311700" y="445025"/>
            <a:ext cx="86981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3 Questions</a:t>
            </a:r>
          </a:p>
        </p:txBody>
      </p:sp>
      <p:sp>
        <p:nvSpPr>
          <p:cNvPr id="318" name="Shape 318"/>
          <p:cNvSpPr txBox="1"/>
          <p:nvPr>
            <p:ph idx="1" type="body"/>
          </p:nvPr>
        </p:nvSpPr>
        <p:spPr>
          <a:xfrm>
            <a:off x="275900" y="11703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What comprises the candidate </a:t>
            </a:r>
            <a:r>
              <a:rPr i="1" lang="en"/>
              <a:t>vtables</a:t>
            </a:r>
            <a:r>
              <a:rPr lang="en"/>
              <a:t> and function entries?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What does VTint have to do before it can verify actual </a:t>
            </a:r>
            <a:r>
              <a:rPr i="1" lang="en"/>
              <a:t>vtables?</a:t>
            </a:r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har char="-"/>
            </a:pPr>
            <a:r>
              <a:rPr lang="en"/>
              <a:t>What’s the difference between </a:t>
            </a:r>
            <a:r>
              <a:rPr i="1" lang="en"/>
              <a:t>vtable injection </a:t>
            </a:r>
            <a:r>
              <a:rPr lang="en"/>
              <a:t>and a </a:t>
            </a:r>
            <a:r>
              <a:rPr i="1" lang="en"/>
              <a:t>vtable corruption</a:t>
            </a:r>
            <a:r>
              <a:rPr lang="en"/>
              <a:t> attack?</a:t>
            </a:r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19" name="Shape 3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Thanks!</a:t>
            </a:r>
          </a:p>
        </p:txBody>
      </p:sp>
      <p:sp>
        <p:nvSpPr>
          <p:cNvPr id="325" name="Shape 325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326" name="Shape 3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Background: Attacker’s Motivation</a:t>
            </a:r>
          </a:p>
        </p:txBody>
      </p:sp>
      <p:sp>
        <p:nvSpPr>
          <p:cNvPr id="74" name="Shape 74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Attackers turning to other targets in light of work protecting traditional control data targets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And what makes a better target but yet more pointers?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Pointers to control data: </a:t>
            </a:r>
            <a:r>
              <a:rPr i="1" lang="en"/>
              <a:t>Virtual Function Table Pointers</a:t>
            </a: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Background: Virtual Function Tables</a:t>
            </a:r>
          </a:p>
        </p:txBody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Virtual functions are used to support polymorphism and dynamic dispatch in languages like C++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Inheriting classes can overwrite these functions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i="1" lang="en"/>
              <a:t>vfptr</a:t>
            </a:r>
            <a:r>
              <a:rPr lang="en"/>
              <a:t>: hidden field of classes with virtual functions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Points to the </a:t>
            </a:r>
            <a:r>
              <a:rPr i="1" lang="en"/>
              <a:t>Virtual Function Table (vtable) </a:t>
            </a:r>
            <a:r>
              <a:rPr lang="en"/>
              <a:t>for that object</a:t>
            </a:r>
          </a:p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This table contains function pointers that point to the appropriate (most-derived) versions of the functions for that object</a:t>
            </a: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Background: Virtual Function Tables</a:t>
            </a:r>
          </a:p>
        </p:txBody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9" name="Shape 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Shape 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2650" y="1108025"/>
            <a:ext cx="9144000" cy="391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Research Problem</a:t>
            </a:r>
          </a:p>
        </p:txBody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har char="-"/>
            </a:pPr>
            <a:r>
              <a:rPr lang="en"/>
              <a:t>How can we protect the integrity of virtual function tables and virtual function table pointers and make them resistant to attacks?</a:t>
            </a:r>
          </a:p>
        </p:txBody>
      </p:sp>
      <p:pic>
        <p:nvPicPr>
          <p:cNvPr id="97" name="Shape 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Threat Model</a:t>
            </a:r>
          </a:p>
        </p:txBody>
      </p:sp>
      <p:sp>
        <p:nvSpPr>
          <p:cNvPr id="103" name="Shape 103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Assumptions about attackers: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Can read arbitrary readable memory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Can write to any writable memory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Cannot directly read or write registers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Can use multiple threads</a:t>
            </a:r>
          </a:p>
        </p:txBody>
      </p:sp>
      <p:pic>
        <p:nvPicPr>
          <p:cNvPr id="104" name="Shape 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Threat Model</a:t>
            </a:r>
          </a:p>
        </p:txBody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Assumptions about defense: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Things like ASLR and DEP are in use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Applications won’t let attackers change memory protection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Control-flow transfers aside from virtual function calls are protected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Binaries are not obfuscated </a:t>
            </a:r>
          </a:p>
          <a:p>
            <a:pPr indent="-228600" lvl="0" marL="457200" rtl="0">
              <a:spcBef>
                <a:spcPts val="0"/>
              </a:spcBef>
              <a:buAutoNum type="arabicParenR"/>
            </a:pPr>
            <a:r>
              <a:rPr lang="en"/>
              <a:t>Programs follow traditional calling conventions</a:t>
            </a:r>
          </a:p>
        </p:txBody>
      </p:sp>
      <p:pic>
        <p:nvPicPr>
          <p:cNvPr id="111" name="Shape 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41325" y="0"/>
            <a:ext cx="2202674" cy="49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