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2" name="Shape 12"/>
          <p:cNvCxnSpPr/>
          <p:nvPr/>
        </p:nvCxnSpPr>
        <p:spPr>
          <a:xfrm>
            <a:off x="457200" y="411479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Shape 13"/>
          <p:cNvCxnSpPr/>
          <p:nvPr/>
        </p:nvCxnSpPr>
        <p:spPr>
          <a:xfrm>
            <a:off x="457200" y="3633382"/>
            <a:ext cx="82296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18" name="Shape 1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Shape 1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rgbClr val="DA000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" name="Shape 2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cxnSp>
        <p:nvCxnSpPr>
          <p:cNvPr id="28" name="Shape 28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32" name="Shape 32"/>
          <p:cNvCxnSpPr/>
          <p:nvPr/>
        </p:nvCxnSpPr>
        <p:spPr>
          <a:xfrm>
            <a:off x="457200" y="4317760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Shape 3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57200" y="11313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x="457200" y="5023259"/>
            <a:ext cx="8229600" cy="0"/>
          </a:xfrm>
          <a:prstGeom prst="straightConnector1">
            <a:avLst/>
          </a:prstGeom>
          <a:noFill/>
          <a:ln cap="flat" cmpd="sng" w="508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2.png"/><Relationship Id="rId4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Relationship Id="rId4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457200" y="563759"/>
            <a:ext cx="8229600" cy="3009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6000"/>
              <a:t>Using Doc2Vec for Automated Content Curation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457200" y="3716392"/>
            <a:ext cx="8229600" cy="123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600"/>
              <a:t>Presented by Chuong Ngo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Methodology Overview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⚫"/>
            </a:pPr>
            <a:r>
              <a:rPr lang="en"/>
              <a:t>Corpus pre-processing</a:t>
            </a:r>
          </a:p>
          <a:p>
            <a:pPr indent="-228600" lvl="0" marL="457200" rtl="0">
              <a:spcBef>
                <a:spcPts val="0"/>
              </a:spcBef>
              <a:buChar char="⚫"/>
            </a:pPr>
            <a:r>
              <a:rPr lang="en"/>
              <a:t>Train doc2vec model</a:t>
            </a:r>
          </a:p>
          <a:p>
            <a:pPr indent="-228600" lvl="0" marL="457200" rtl="0">
              <a:spcBef>
                <a:spcPts val="0"/>
              </a:spcBef>
              <a:buChar char="⚫"/>
            </a:pPr>
            <a:r>
              <a:rPr lang="en"/>
              <a:t>Extract document vectors from model</a:t>
            </a:r>
          </a:p>
          <a:p>
            <a:pPr indent="-228600" lvl="1" marL="914400" rtl="0">
              <a:spcBef>
                <a:spcPts val="0"/>
              </a:spcBef>
              <a:buChar char="⚬"/>
            </a:pPr>
            <a:r>
              <a:rPr lang="en"/>
              <a:t>Tag w/ ground truth, interesting or not interesting)</a:t>
            </a:r>
          </a:p>
          <a:p>
            <a:pPr indent="-228600" lvl="0" marL="457200" rtl="0">
              <a:spcBef>
                <a:spcPts val="0"/>
              </a:spcBef>
              <a:buChar char="⚫"/>
            </a:pPr>
            <a:r>
              <a:rPr lang="en"/>
              <a:t>Train classifier with extracted vectors</a:t>
            </a:r>
          </a:p>
          <a:p>
            <a:pPr indent="-228600" lvl="0" marL="457200">
              <a:spcBef>
                <a:spcPts val="0"/>
              </a:spcBef>
              <a:buChar char="⚫"/>
            </a:pPr>
            <a:r>
              <a:rPr lang="en"/>
              <a:t>Test the accuracy of the classifiers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Corpus Pre-processing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⚫"/>
            </a:pPr>
            <a:r>
              <a:rPr lang="en"/>
              <a:t>NLTK-based pre-processor</a:t>
            </a:r>
          </a:p>
          <a:p>
            <a:pPr indent="-228600" lvl="1" marL="914400" rtl="0">
              <a:spcBef>
                <a:spcPts val="0"/>
              </a:spcBef>
              <a:buChar char="⚬"/>
            </a:pPr>
            <a:r>
              <a:rPr lang="en"/>
              <a:t>RegEx tokenizer</a:t>
            </a:r>
          </a:p>
          <a:p>
            <a:pPr indent="-228600" lvl="1" marL="914400" rtl="0">
              <a:spcBef>
                <a:spcPts val="0"/>
              </a:spcBef>
              <a:buChar char="⚬"/>
            </a:pPr>
            <a:r>
              <a:rPr lang="en"/>
              <a:t>Porter stemmer</a:t>
            </a:r>
          </a:p>
          <a:p>
            <a:pPr indent="-228600" lvl="1" marL="914400" rtl="0">
              <a:spcBef>
                <a:spcPts val="0"/>
              </a:spcBef>
              <a:buChar char="⚬"/>
            </a:pPr>
            <a:r>
              <a:rPr lang="en"/>
              <a:t>Stopword removal</a:t>
            </a:r>
          </a:p>
          <a:p>
            <a:pPr indent="-228600" lvl="0" marL="457200" rtl="0">
              <a:spcBef>
                <a:spcPts val="0"/>
              </a:spcBef>
              <a:buChar char="⚫"/>
            </a:pPr>
            <a:r>
              <a:rPr lang="en"/>
              <a:t>Alternative techniques</a:t>
            </a:r>
          </a:p>
          <a:p>
            <a:pPr indent="-228600" lvl="1" marL="914400" rtl="0">
              <a:spcBef>
                <a:spcPts val="0"/>
              </a:spcBef>
              <a:buChar char="⚬"/>
            </a:pPr>
            <a:r>
              <a:rPr lang="en"/>
              <a:t>Lemmatizer instead of stemmer</a:t>
            </a:r>
          </a:p>
          <a:p>
            <a:pPr indent="-228600" lvl="1" marL="914400" rtl="0">
              <a:spcBef>
                <a:spcPts val="0"/>
              </a:spcBef>
              <a:buChar char="⚬"/>
            </a:pPr>
            <a:r>
              <a:rPr lang="en"/>
              <a:t>Removal of irrelevant identifiers (e.g. email addresses)</a:t>
            </a:r>
          </a:p>
          <a:p>
            <a:pPr indent="-228600" lvl="1" marL="914400">
              <a:spcBef>
                <a:spcPts val="0"/>
              </a:spcBef>
              <a:buChar char="⚬"/>
            </a:pPr>
            <a:r>
              <a:rPr lang="en"/>
              <a:t>Removal of numbers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Train Model &amp; Label Doc Vectors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Gensim Implementation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Number of features: 300 &amp; 500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Negative samples: 0, 5, 10, 20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Minimum count: 1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Retrieve vector for each document in corpus from model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Label with ground truth data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Train Classifiers and Test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WEKA implementations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11 Classifiers: 10 previously seen and Random Forest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Tests using cross-validation and prediction</a:t>
            </a:r>
          </a:p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 Classifiers and Test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Use WEKA implementations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11 Classifiers: 10 previously seen and Random Forest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Test classifiers for accuracies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Cross-validation &amp; prediction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Prediction uses average word vectors of all tokens and unique tokens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Results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9273" y="146350"/>
            <a:ext cx="5405449" cy="404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Cross-validation Accuracies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74" y="1197550"/>
            <a:ext cx="8767649" cy="377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Cross-validation w/ Negative Samples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99" y="1215975"/>
            <a:ext cx="8642200" cy="371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Cross-validation w/ Negative Samples</a:t>
            </a:r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00" y="1296325"/>
            <a:ext cx="8273200" cy="354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Prediction Accuracies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75" y="1564900"/>
            <a:ext cx="8882649" cy="302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Thirteenth Labour of Heracles</a:t>
            </a:r>
          </a:p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⚫"/>
            </a:pPr>
            <a:r>
              <a:rPr lang="en"/>
              <a:t>Thermodynamics Research Center</a:t>
            </a:r>
          </a:p>
          <a:p>
            <a:pPr indent="-228600" lvl="1" marL="914400" rtl="0">
              <a:spcBef>
                <a:spcPts val="0"/>
              </a:spcBef>
              <a:buChar char="∘"/>
            </a:pPr>
            <a:r>
              <a:rPr lang="en"/>
              <a:t>Provides source data to researchers/industry</a:t>
            </a:r>
          </a:p>
          <a:p>
            <a:pPr indent="-228600" lvl="1" marL="914400" rtl="0">
              <a:spcBef>
                <a:spcPts val="0"/>
              </a:spcBef>
              <a:buChar char="∘"/>
            </a:pPr>
            <a:r>
              <a:rPr lang="en"/>
              <a:t>Accelerates background research; greater productivity</a:t>
            </a:r>
          </a:p>
          <a:p>
            <a:pPr indent="-228600" lvl="0" marL="457200" rtl="0">
              <a:spcBef>
                <a:spcPts val="0"/>
              </a:spcBef>
              <a:buChar char="⚫"/>
            </a:pPr>
            <a:r>
              <a:rPr lang="en"/>
              <a:t>Manual review of literature</a:t>
            </a:r>
          </a:p>
          <a:p>
            <a:pPr indent="-228600" lvl="1" marL="914400" rtl="0">
              <a:spcBef>
                <a:spcPts val="0"/>
              </a:spcBef>
              <a:buChar char="∘"/>
            </a:pPr>
            <a:r>
              <a:rPr lang="en"/>
              <a:t>Determine relevance &amp; extract key ideas</a:t>
            </a:r>
          </a:p>
          <a:p>
            <a:pPr indent="-228600" lvl="1" marL="914400" rtl="0">
              <a:spcBef>
                <a:spcPts val="0"/>
              </a:spcBef>
              <a:buChar char="∘"/>
            </a:pPr>
            <a:r>
              <a:rPr lang="en"/>
              <a:t>Very labor intensive</a:t>
            </a:r>
          </a:p>
          <a:p>
            <a:pPr indent="-228600" lvl="0" marL="457200" rtl="0">
              <a:spcBef>
                <a:spcPts val="0"/>
              </a:spcBef>
              <a:buChar char="⚫"/>
            </a:pPr>
            <a:r>
              <a:rPr lang="en"/>
              <a:t>Literature sources growing rapidly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Summary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Utility of Doc2Vec questionable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Impact of negative sampling inconclusive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Doc2Vec presents a challenge when dealing with new documents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Questions?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25" y="261374"/>
            <a:ext cx="8069349" cy="373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Road Just Traveled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⚫"/>
            </a:pPr>
            <a:r>
              <a:rPr lang="en"/>
              <a:t>2 topic models</a:t>
            </a:r>
          </a:p>
          <a:p>
            <a:pPr indent="-228600" lvl="1" marL="914400" rtl="0">
              <a:spcBef>
                <a:spcPts val="0"/>
              </a:spcBef>
              <a:buChar char="⚬"/>
            </a:pPr>
            <a:r>
              <a:rPr lang="en"/>
              <a:t>LDA &amp; LSI</a:t>
            </a:r>
          </a:p>
          <a:p>
            <a:pPr indent="-228600" lvl="0" marL="457200" rtl="0">
              <a:spcBef>
                <a:spcPts val="0"/>
              </a:spcBef>
              <a:buChar char="⚫"/>
            </a:pPr>
            <a:r>
              <a:rPr lang="en"/>
              <a:t>2 corpus sizes</a:t>
            </a:r>
          </a:p>
          <a:p>
            <a:pPr indent="-228600" lvl="1" marL="914400" rtl="0">
              <a:spcBef>
                <a:spcPts val="0"/>
              </a:spcBef>
              <a:buChar char="⚬"/>
            </a:pPr>
            <a:r>
              <a:rPr lang="en"/>
              <a:t>728 &amp; 2357</a:t>
            </a:r>
          </a:p>
          <a:p>
            <a:pPr indent="-228600" lvl="0" marL="457200">
              <a:spcBef>
                <a:spcPts val="0"/>
              </a:spcBef>
              <a:buChar char="⚫"/>
            </a:pPr>
            <a:r>
              <a:rPr lang="en"/>
              <a:t>10 classifiers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700" y="1255600"/>
            <a:ext cx="4235100" cy="35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The Road Just Traveled</a:t>
            </a: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325" y="1266350"/>
            <a:ext cx="3758475" cy="364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Shape 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611850"/>
            <a:ext cx="4330848" cy="284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Background</a:t>
            </a:r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0" y="197250"/>
            <a:ext cx="40005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Word2Vec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⚫"/>
            </a:pPr>
            <a:r>
              <a:rPr lang="en"/>
              <a:t>Produces vector representations of corpus</a:t>
            </a:r>
          </a:p>
          <a:p>
            <a:pPr indent="-228600" lvl="0" marL="457200" rtl="0">
              <a:spcBef>
                <a:spcPts val="0"/>
              </a:spcBef>
              <a:buChar char="⚫"/>
            </a:pPr>
            <a:r>
              <a:rPr lang="en"/>
              <a:t>Two-layer neural network: shallow learning</a:t>
            </a:r>
          </a:p>
          <a:p>
            <a:pPr indent="-228600" lvl="1" marL="914400" rtl="0">
              <a:spcBef>
                <a:spcPts val="0"/>
              </a:spcBef>
              <a:buChar char="⚬"/>
            </a:pPr>
            <a:r>
              <a:rPr lang="en"/>
              <a:t>Skip-gram with negative sampling (SGNS)</a:t>
            </a:r>
          </a:p>
          <a:p>
            <a:pPr indent="-228600" lvl="1" marL="914400" rtl="0">
              <a:spcBef>
                <a:spcPts val="0"/>
              </a:spcBef>
              <a:buChar char="⚬"/>
            </a:pPr>
            <a:r>
              <a:rPr lang="en"/>
              <a:t>Continuous bag of words (CBoW)</a:t>
            </a:r>
          </a:p>
          <a:p>
            <a:pPr indent="-228600" lvl="0" marL="457200">
              <a:spcBef>
                <a:spcPts val="0"/>
              </a:spcBef>
              <a:buChar char="⚫"/>
            </a:pPr>
            <a:r>
              <a:rPr lang="en"/>
              <a:t>Semantic/syntactic relationships represented by distance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Word2Vec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863" y="4031745"/>
            <a:ext cx="4692262" cy="8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375" y="1277975"/>
            <a:ext cx="6181250" cy="275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Doc2Vec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⚫"/>
            </a:pPr>
            <a:r>
              <a:rPr lang="en"/>
              <a:t>Word2Vec w/ labeled token groups</a:t>
            </a:r>
          </a:p>
          <a:p>
            <a:pPr indent="-228600" lvl="0" marL="457200">
              <a:spcBef>
                <a:spcPts val="0"/>
              </a:spcBef>
              <a:buChar char="⚫"/>
            </a:pPr>
            <a:r>
              <a:rPr lang="en"/>
              <a:t>Relationships built b/t tokens and labels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700" y="1908236"/>
            <a:ext cx="4235099" cy="230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Methodology</a:t>
            </a:r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312" y="94100"/>
            <a:ext cx="5401375" cy="405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