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60" r:id="rId3"/>
    <p:sldId id="321" r:id="rId4"/>
    <p:sldId id="268" r:id="rId5"/>
    <p:sldId id="322" r:id="rId6"/>
    <p:sldId id="267" r:id="rId7"/>
    <p:sldId id="269" r:id="rId8"/>
    <p:sldId id="271" r:id="rId9"/>
    <p:sldId id="323" r:id="rId10"/>
    <p:sldId id="324" r:id="rId11"/>
    <p:sldId id="325" r:id="rId12"/>
    <p:sldId id="326" r:id="rId13"/>
    <p:sldId id="328" r:id="rId14"/>
    <p:sldId id="327" r:id="rId15"/>
    <p:sldId id="291" r:id="rId16"/>
    <p:sldId id="289" r:id="rId17"/>
    <p:sldId id="329" r:id="rId18"/>
    <p:sldId id="331" r:id="rId19"/>
    <p:sldId id="330" r:id="rId20"/>
    <p:sldId id="332" r:id="rId21"/>
    <p:sldId id="333" r:id="rId22"/>
    <p:sldId id="334" r:id="rId23"/>
    <p:sldId id="337" r:id="rId24"/>
    <p:sldId id="336" r:id="rId25"/>
    <p:sldId id="335" r:id="rId26"/>
    <p:sldId id="338" r:id="rId27"/>
    <p:sldId id="341" r:id="rId28"/>
    <p:sldId id="344" r:id="rId29"/>
    <p:sldId id="340" r:id="rId30"/>
    <p:sldId id="339" r:id="rId31"/>
    <p:sldId id="342" r:id="rId32"/>
    <p:sldId id="319" r:id="rId33"/>
    <p:sldId id="31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33940" autoAdjust="0"/>
  </p:normalViewPr>
  <p:slideViewPr>
    <p:cSldViewPr>
      <p:cViewPr varScale="1">
        <p:scale>
          <a:sx n="68" d="100"/>
          <a:sy n="68" d="100"/>
        </p:scale>
        <p:origin x="-120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2599D-F5D1-480A-9E90-E59251EC42F5}" type="doc">
      <dgm:prSet loTypeId="urn:microsoft.com/office/officeart/2005/8/layout/arrow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756E0B5-4323-4173-BCF6-EF5E36154FD4}">
      <dgm:prSet phldrT="[文本]" custT="1"/>
      <dgm:spPr/>
      <dgm:t>
        <a:bodyPr/>
        <a:lstStyle/>
        <a:p>
          <a:r>
            <a:rPr lang="en-US" sz="1800" dirty="0" smtClean="0"/>
            <a:t>Abuses of personal data</a:t>
          </a:r>
          <a:endParaRPr lang="en-US" sz="1800" dirty="0"/>
        </a:p>
      </dgm:t>
    </dgm:pt>
    <dgm:pt modelId="{F7E6AC92-F14A-45E9-9EF0-BF4DFECC8257}" type="parTrans" cxnId="{67ADB15A-ABAA-4DC6-9367-B937770F3247}">
      <dgm:prSet/>
      <dgm:spPr/>
      <dgm:t>
        <a:bodyPr/>
        <a:lstStyle/>
        <a:p>
          <a:endParaRPr lang="en-US"/>
        </a:p>
      </dgm:t>
    </dgm:pt>
    <dgm:pt modelId="{6C1CA7CF-5C64-4FA4-9F75-CC3CBE75EC30}" type="sibTrans" cxnId="{67ADB15A-ABAA-4DC6-9367-B937770F3247}">
      <dgm:prSet/>
      <dgm:spPr/>
      <dgm:t>
        <a:bodyPr/>
        <a:lstStyle/>
        <a:p>
          <a:endParaRPr lang="en-US"/>
        </a:p>
      </dgm:t>
    </dgm:pt>
    <dgm:pt modelId="{85ECA065-909F-4450-9875-E66BB34D4B86}">
      <dgm:prSet phldrT="[文本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Data leaks</a:t>
          </a:r>
          <a:endParaRPr lang="en-US" sz="1800" b="1" dirty="0">
            <a:solidFill>
              <a:srgbClr val="FF0000"/>
            </a:solidFill>
          </a:endParaRPr>
        </a:p>
      </dgm:t>
    </dgm:pt>
    <dgm:pt modelId="{4AEFC6AC-8845-4ADA-9823-BBDB2C071462}" type="parTrans" cxnId="{BB253F1B-BB1A-4CA2-848D-B7A6B74557B5}">
      <dgm:prSet/>
      <dgm:spPr/>
      <dgm:t>
        <a:bodyPr/>
        <a:lstStyle/>
        <a:p>
          <a:endParaRPr lang="en-US"/>
        </a:p>
      </dgm:t>
    </dgm:pt>
    <dgm:pt modelId="{2598BF1E-E1F0-4149-A7EF-4607DC83778D}" type="sibTrans" cxnId="{BB253F1B-BB1A-4CA2-848D-B7A6B74557B5}">
      <dgm:prSet/>
      <dgm:spPr/>
      <dgm:t>
        <a:bodyPr/>
        <a:lstStyle/>
        <a:p>
          <a:endParaRPr lang="en-US"/>
        </a:p>
      </dgm:t>
    </dgm:pt>
    <dgm:pt modelId="{34CB7689-C8B2-4B19-95CB-A8293307363F}">
      <dgm:prSet phldrT="[文本]" custT="1"/>
      <dgm:spPr/>
      <dgm:t>
        <a:bodyPr/>
        <a:lstStyle/>
        <a:p>
          <a:r>
            <a:rPr lang="en-US" sz="1800" dirty="0" smtClean="0"/>
            <a:t>Tamper user privacy</a:t>
          </a:r>
          <a:endParaRPr lang="en-US" sz="1800" dirty="0"/>
        </a:p>
      </dgm:t>
    </dgm:pt>
    <dgm:pt modelId="{A2AA43A0-1E65-4310-805D-905B105D5044}" type="parTrans" cxnId="{141DE921-59D8-4BEA-BC40-26D007EAC805}">
      <dgm:prSet/>
      <dgm:spPr/>
      <dgm:t>
        <a:bodyPr/>
        <a:lstStyle/>
        <a:p>
          <a:endParaRPr lang="en-US"/>
        </a:p>
      </dgm:t>
    </dgm:pt>
    <dgm:pt modelId="{32A42953-3491-47BE-8D61-77A6721DB0E0}" type="sibTrans" cxnId="{141DE921-59D8-4BEA-BC40-26D007EAC805}">
      <dgm:prSet/>
      <dgm:spPr/>
      <dgm:t>
        <a:bodyPr/>
        <a:lstStyle/>
        <a:p>
          <a:endParaRPr lang="en-US"/>
        </a:p>
      </dgm:t>
    </dgm:pt>
    <dgm:pt modelId="{F5B077C5-4E3B-4E20-8F2D-1D9CB31EC007}">
      <dgm:prSet/>
      <dgm:spPr/>
      <dgm:t>
        <a:bodyPr/>
        <a:lstStyle/>
        <a:p>
          <a:endParaRPr lang="en-US"/>
        </a:p>
      </dgm:t>
    </dgm:pt>
    <dgm:pt modelId="{DE2229C8-F2E2-47EE-B980-4661EBE8A1BD}" type="parTrans" cxnId="{4758B3CD-4BBC-4F16-ADF3-7C182190FB28}">
      <dgm:prSet/>
      <dgm:spPr/>
      <dgm:t>
        <a:bodyPr/>
        <a:lstStyle/>
        <a:p>
          <a:endParaRPr lang="en-US"/>
        </a:p>
      </dgm:t>
    </dgm:pt>
    <dgm:pt modelId="{7A233775-AE68-425C-BA6B-D98C6B643A26}" type="sibTrans" cxnId="{4758B3CD-4BBC-4F16-ADF3-7C182190FB28}">
      <dgm:prSet/>
      <dgm:spPr/>
      <dgm:t>
        <a:bodyPr/>
        <a:lstStyle/>
        <a:p>
          <a:endParaRPr lang="en-US"/>
        </a:p>
      </dgm:t>
    </dgm:pt>
    <dgm:pt modelId="{27BAC4D7-BD9E-44EE-87C8-AFD5254835E5}" type="pres">
      <dgm:prSet presAssocID="{D7F2599D-F5D1-480A-9E90-E59251EC42F5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D7F6AF-BC23-45B7-9432-33F7F3910A04}" type="pres">
      <dgm:prSet presAssocID="{D7F2599D-F5D1-480A-9E90-E59251EC42F5}" presName="arrow" presStyleLbl="bgShp" presStyleIdx="0" presStyleCnt="1" custScaleX="153061" custScaleY="100000" custLinFactNeighborX="-1275" custLinFactNeighborY="4082"/>
      <dgm:spPr/>
    </dgm:pt>
    <dgm:pt modelId="{D61F333C-1C65-47D1-AD68-77EAE2B2CADA}" type="pres">
      <dgm:prSet presAssocID="{D7F2599D-F5D1-480A-9E90-E59251EC42F5}" presName="arrowDiagram4" presStyleCnt="0"/>
      <dgm:spPr/>
    </dgm:pt>
    <dgm:pt modelId="{D2413064-28B4-44A9-9B4A-51D574409866}" type="pres">
      <dgm:prSet presAssocID="{5756E0B5-4323-4173-BCF6-EF5E36154FD4}" presName="bullet4a" presStyleLbl="node1" presStyleIdx="0" presStyleCnt="4" custLinFactX="-161712" custLinFactY="-101486" custLinFactNeighborX="-200000" custLinFactNeighborY="-200000"/>
      <dgm:spPr/>
    </dgm:pt>
    <dgm:pt modelId="{6BF833EC-353A-43D8-8095-74AEEB202942}" type="pres">
      <dgm:prSet presAssocID="{5756E0B5-4323-4173-BCF6-EF5E36154FD4}" presName="textBox4a" presStyleLbl="revTx" presStyleIdx="0" presStyleCnt="4" custScaleX="240590" custScaleY="42328" custLinFactX="-56638" custLinFactY="-26058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9244F-85CF-4375-B7EC-B2272C790A9E}" type="pres">
      <dgm:prSet presAssocID="{85ECA065-909F-4450-9875-E66BB34D4B86}" presName="bullet4b" presStyleLbl="node1" presStyleIdx="1" presStyleCnt="4" custLinFactNeighborX="-12704" custLinFactNeighborY="-69355"/>
      <dgm:spPr/>
    </dgm:pt>
    <dgm:pt modelId="{52705962-3770-45FF-B88B-4680E86E9AA0}" type="pres">
      <dgm:prSet presAssocID="{85ECA065-909F-4450-9875-E66BB34D4B86}" presName="textBox4b" presStyleLbl="revTx" presStyleIdx="1" presStyleCnt="4" custScaleY="19618" custLinFactNeighborX="-5044" custLinFactNeighborY="-42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FBED8-AAA3-4A53-BDD9-364217F737C6}" type="pres">
      <dgm:prSet presAssocID="{34CB7689-C8B2-4B19-95CB-A8293307363F}" presName="bullet4c" presStyleLbl="node1" presStyleIdx="2" presStyleCnt="4" custLinFactNeighborX="59434" custLinFactNeighborY="8654"/>
      <dgm:spPr/>
    </dgm:pt>
    <dgm:pt modelId="{68170C31-6A2C-4452-A1FA-2145A015F0FE}" type="pres">
      <dgm:prSet presAssocID="{34CB7689-C8B2-4B19-95CB-A8293307363F}" presName="textBox4c" presStyleLbl="revTx" presStyleIdx="2" presStyleCnt="4" custScaleX="193877" custScaleY="12278" custLinFactNeighborX="-41788" custLinFactNeighborY="-66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3BF5E-D8E6-4435-B25D-43621E43A618}" type="pres">
      <dgm:prSet presAssocID="{F5B077C5-4E3B-4E20-8F2D-1D9CB31EC007}" presName="bullet4d" presStyleLbl="node1" presStyleIdx="3" presStyleCnt="4" custLinFactX="21285" custLinFactNeighborX="100000" custLinFactNeighborY="16460"/>
      <dgm:spPr/>
    </dgm:pt>
    <dgm:pt modelId="{164D73DB-F4DB-42ED-A692-8E921EC53700}" type="pres">
      <dgm:prSet presAssocID="{F5B077C5-4E3B-4E20-8F2D-1D9CB31EC007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58B3CD-4BBC-4F16-ADF3-7C182190FB28}" srcId="{D7F2599D-F5D1-480A-9E90-E59251EC42F5}" destId="{F5B077C5-4E3B-4E20-8F2D-1D9CB31EC007}" srcOrd="3" destOrd="0" parTransId="{DE2229C8-F2E2-47EE-B980-4661EBE8A1BD}" sibTransId="{7A233775-AE68-425C-BA6B-D98C6B643A26}"/>
    <dgm:cxn modelId="{613DFFEB-0D6B-43B7-9ED6-50035CB97BFA}" type="presOf" srcId="{34CB7689-C8B2-4B19-95CB-A8293307363F}" destId="{68170C31-6A2C-4452-A1FA-2145A015F0FE}" srcOrd="0" destOrd="0" presId="urn:microsoft.com/office/officeart/2005/8/layout/arrow2"/>
    <dgm:cxn modelId="{6038BD74-0999-4B86-81D0-76B09D9AC50E}" type="presOf" srcId="{5756E0B5-4323-4173-BCF6-EF5E36154FD4}" destId="{6BF833EC-353A-43D8-8095-74AEEB202942}" srcOrd="0" destOrd="0" presId="urn:microsoft.com/office/officeart/2005/8/layout/arrow2"/>
    <dgm:cxn modelId="{BB253F1B-BB1A-4CA2-848D-B7A6B74557B5}" srcId="{D7F2599D-F5D1-480A-9E90-E59251EC42F5}" destId="{85ECA065-909F-4450-9875-E66BB34D4B86}" srcOrd="1" destOrd="0" parTransId="{4AEFC6AC-8845-4ADA-9823-BBDB2C071462}" sibTransId="{2598BF1E-E1F0-4149-A7EF-4607DC83778D}"/>
    <dgm:cxn modelId="{F7E7F6E9-86F5-481E-80B4-A15300C3EBB9}" type="presOf" srcId="{85ECA065-909F-4450-9875-E66BB34D4B86}" destId="{52705962-3770-45FF-B88B-4680E86E9AA0}" srcOrd="0" destOrd="0" presId="urn:microsoft.com/office/officeart/2005/8/layout/arrow2"/>
    <dgm:cxn modelId="{67ADB15A-ABAA-4DC6-9367-B937770F3247}" srcId="{D7F2599D-F5D1-480A-9E90-E59251EC42F5}" destId="{5756E0B5-4323-4173-BCF6-EF5E36154FD4}" srcOrd="0" destOrd="0" parTransId="{F7E6AC92-F14A-45E9-9EF0-BF4DFECC8257}" sibTransId="{6C1CA7CF-5C64-4FA4-9F75-CC3CBE75EC30}"/>
    <dgm:cxn modelId="{2FD2800D-E32A-4910-8F3D-766C393AC651}" type="presOf" srcId="{F5B077C5-4E3B-4E20-8F2D-1D9CB31EC007}" destId="{164D73DB-F4DB-42ED-A692-8E921EC53700}" srcOrd="0" destOrd="0" presId="urn:microsoft.com/office/officeart/2005/8/layout/arrow2"/>
    <dgm:cxn modelId="{141DE921-59D8-4BEA-BC40-26D007EAC805}" srcId="{D7F2599D-F5D1-480A-9E90-E59251EC42F5}" destId="{34CB7689-C8B2-4B19-95CB-A8293307363F}" srcOrd="2" destOrd="0" parTransId="{A2AA43A0-1E65-4310-805D-905B105D5044}" sibTransId="{32A42953-3491-47BE-8D61-77A6721DB0E0}"/>
    <dgm:cxn modelId="{48AA1684-668B-46B0-8D03-245B1AE607E0}" type="presOf" srcId="{D7F2599D-F5D1-480A-9E90-E59251EC42F5}" destId="{27BAC4D7-BD9E-44EE-87C8-AFD5254835E5}" srcOrd="0" destOrd="0" presId="urn:microsoft.com/office/officeart/2005/8/layout/arrow2"/>
    <dgm:cxn modelId="{AC84A652-2618-4561-A564-A147F066AE4F}" type="presParOf" srcId="{27BAC4D7-BD9E-44EE-87C8-AFD5254835E5}" destId="{F3D7F6AF-BC23-45B7-9432-33F7F3910A04}" srcOrd="0" destOrd="0" presId="urn:microsoft.com/office/officeart/2005/8/layout/arrow2"/>
    <dgm:cxn modelId="{6D65C0A5-4EC7-43F1-961C-526137D1F8F8}" type="presParOf" srcId="{27BAC4D7-BD9E-44EE-87C8-AFD5254835E5}" destId="{D61F333C-1C65-47D1-AD68-77EAE2B2CADA}" srcOrd="1" destOrd="0" presId="urn:microsoft.com/office/officeart/2005/8/layout/arrow2"/>
    <dgm:cxn modelId="{5F9BC8AE-77DC-4D21-8D33-51444B13B923}" type="presParOf" srcId="{D61F333C-1C65-47D1-AD68-77EAE2B2CADA}" destId="{D2413064-28B4-44A9-9B4A-51D574409866}" srcOrd="0" destOrd="0" presId="urn:microsoft.com/office/officeart/2005/8/layout/arrow2"/>
    <dgm:cxn modelId="{0C0AA5CA-E749-467D-8A56-301A4D78052A}" type="presParOf" srcId="{D61F333C-1C65-47D1-AD68-77EAE2B2CADA}" destId="{6BF833EC-353A-43D8-8095-74AEEB202942}" srcOrd="1" destOrd="0" presId="urn:microsoft.com/office/officeart/2005/8/layout/arrow2"/>
    <dgm:cxn modelId="{EE77CB04-85A7-4CD3-8031-B3E7B2EA020F}" type="presParOf" srcId="{D61F333C-1C65-47D1-AD68-77EAE2B2CADA}" destId="{8BF9244F-85CF-4375-B7EC-B2272C790A9E}" srcOrd="2" destOrd="0" presId="urn:microsoft.com/office/officeart/2005/8/layout/arrow2"/>
    <dgm:cxn modelId="{0AD535E1-07AA-4434-BFC3-37A67B0407BE}" type="presParOf" srcId="{D61F333C-1C65-47D1-AD68-77EAE2B2CADA}" destId="{52705962-3770-45FF-B88B-4680E86E9AA0}" srcOrd="3" destOrd="0" presId="urn:microsoft.com/office/officeart/2005/8/layout/arrow2"/>
    <dgm:cxn modelId="{9EA0AA56-A293-49C2-9ADC-CA834B1B8418}" type="presParOf" srcId="{D61F333C-1C65-47D1-AD68-77EAE2B2CADA}" destId="{42AFBED8-AAA3-4A53-BDD9-364217F737C6}" srcOrd="4" destOrd="0" presId="urn:microsoft.com/office/officeart/2005/8/layout/arrow2"/>
    <dgm:cxn modelId="{5C845DD5-DFF7-47DE-96FA-4565058FBE01}" type="presParOf" srcId="{D61F333C-1C65-47D1-AD68-77EAE2B2CADA}" destId="{68170C31-6A2C-4452-A1FA-2145A015F0FE}" srcOrd="5" destOrd="0" presId="urn:microsoft.com/office/officeart/2005/8/layout/arrow2"/>
    <dgm:cxn modelId="{784339B3-F9FF-48D2-8686-D3ACAE866564}" type="presParOf" srcId="{D61F333C-1C65-47D1-AD68-77EAE2B2CADA}" destId="{34F3BF5E-D8E6-4435-B25D-43621E43A618}" srcOrd="6" destOrd="0" presId="urn:microsoft.com/office/officeart/2005/8/layout/arrow2"/>
    <dgm:cxn modelId="{6AF12977-EB3E-4E50-BC2A-407F8AFB5542}" type="presParOf" srcId="{D61F333C-1C65-47D1-AD68-77EAE2B2CADA}" destId="{164D73DB-F4DB-42ED-A692-8E921EC53700}" srcOrd="7" destOrd="0" presId="urn:microsoft.com/office/officeart/2005/8/layout/arrow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D2788-18F6-4F38-B477-DE7FCA58114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5641505-56F7-40BD-933D-B6C1AAE0E2A1}">
      <dgm:prSet phldrT="[文本]" custT="1"/>
      <dgm:spPr/>
      <dgm:t>
        <a:bodyPr/>
        <a:lstStyle/>
        <a:p>
          <a:r>
            <a:rPr lang="en-US" sz="1800" dirty="0" smtClean="0"/>
            <a:t>intentionally</a:t>
          </a:r>
          <a:endParaRPr lang="en-US" sz="1800" dirty="0"/>
        </a:p>
      </dgm:t>
    </dgm:pt>
    <dgm:pt modelId="{E590124D-6CD6-49A9-9CC5-74451627D8BB}" type="parTrans" cxnId="{014C7F48-3A58-4929-898D-6345917096CA}">
      <dgm:prSet/>
      <dgm:spPr/>
      <dgm:t>
        <a:bodyPr/>
        <a:lstStyle/>
        <a:p>
          <a:endParaRPr lang="en-US"/>
        </a:p>
      </dgm:t>
    </dgm:pt>
    <dgm:pt modelId="{ACCCDD3D-4932-4D04-8FB9-6A60BA42E46E}" type="sibTrans" cxnId="{014C7F48-3A58-4929-898D-6345917096CA}">
      <dgm:prSet/>
      <dgm:spPr/>
      <dgm:t>
        <a:bodyPr/>
        <a:lstStyle/>
        <a:p>
          <a:endParaRPr lang="en-US"/>
        </a:p>
      </dgm:t>
    </dgm:pt>
    <dgm:pt modelId="{4B760019-D176-4DBD-9097-AC1B334D3E5D}">
      <dgm:prSet phldrT="[文本]" custT="1"/>
      <dgm:spPr/>
      <dgm:t>
        <a:bodyPr/>
        <a:lstStyle/>
        <a:p>
          <a:r>
            <a:rPr lang="en-US" sz="1800" dirty="0" smtClean="0"/>
            <a:t>e.g. for improper advertising revenue</a:t>
          </a:r>
          <a:endParaRPr lang="en-US" sz="1800" dirty="0"/>
        </a:p>
      </dgm:t>
    </dgm:pt>
    <dgm:pt modelId="{2B034107-76C2-43F9-817A-BE91AE688023}" type="parTrans" cxnId="{328B1AD6-F82B-4F27-861C-31DD813E3F8C}">
      <dgm:prSet/>
      <dgm:spPr/>
      <dgm:t>
        <a:bodyPr/>
        <a:lstStyle/>
        <a:p>
          <a:endParaRPr lang="en-US"/>
        </a:p>
      </dgm:t>
    </dgm:pt>
    <dgm:pt modelId="{1842902C-B489-411B-B80C-61DB25C717CE}" type="sibTrans" cxnId="{328B1AD6-F82B-4F27-861C-31DD813E3F8C}">
      <dgm:prSet/>
      <dgm:spPr/>
      <dgm:t>
        <a:bodyPr/>
        <a:lstStyle/>
        <a:p>
          <a:endParaRPr lang="en-US"/>
        </a:p>
      </dgm:t>
    </dgm:pt>
    <dgm:pt modelId="{FBB3802E-4761-412C-9962-CBF66C8DE45F}">
      <dgm:prSet phldrT="[文本]" custT="1"/>
      <dgm:spPr/>
      <dgm:t>
        <a:bodyPr/>
        <a:lstStyle/>
        <a:p>
          <a:r>
            <a:rPr lang="en-US" sz="1800" dirty="0" smtClean="0"/>
            <a:t>unintentionally</a:t>
          </a:r>
          <a:endParaRPr lang="en-US" sz="1800" dirty="0"/>
        </a:p>
      </dgm:t>
    </dgm:pt>
    <dgm:pt modelId="{B7C62FEB-6DC3-4EAE-81A7-1AF52E45D20F}" type="parTrans" cxnId="{57CB0D3F-9C55-48AF-A299-AC4E2634C630}">
      <dgm:prSet/>
      <dgm:spPr/>
      <dgm:t>
        <a:bodyPr/>
        <a:lstStyle/>
        <a:p>
          <a:endParaRPr lang="en-US"/>
        </a:p>
      </dgm:t>
    </dgm:pt>
    <dgm:pt modelId="{6F2DF21C-0F27-44AB-A89D-DC495C6F2995}" type="sibTrans" cxnId="{57CB0D3F-9C55-48AF-A299-AC4E2634C630}">
      <dgm:prSet/>
      <dgm:spPr/>
      <dgm:t>
        <a:bodyPr/>
        <a:lstStyle/>
        <a:p>
          <a:endParaRPr lang="en-US"/>
        </a:p>
      </dgm:t>
    </dgm:pt>
    <dgm:pt modelId="{388B2E78-B15F-423D-AFBC-D35567C8F1E0}">
      <dgm:prSet phldrT="[文本]" custT="1"/>
      <dgm:spPr/>
      <dgm:t>
        <a:bodyPr/>
        <a:lstStyle/>
        <a:p>
          <a:r>
            <a:rPr lang="en-US" sz="1800" dirty="0" smtClean="0"/>
            <a:t>e.g. exposing there data in plain-text over public networks</a:t>
          </a:r>
          <a:endParaRPr lang="en-US" sz="1800" dirty="0"/>
        </a:p>
      </dgm:t>
    </dgm:pt>
    <dgm:pt modelId="{F4DFD30C-5379-4D46-B593-37337747A6D7}" type="parTrans" cxnId="{66B3489A-31C8-4EE1-A773-ACAEC4FBAA21}">
      <dgm:prSet/>
      <dgm:spPr/>
      <dgm:t>
        <a:bodyPr/>
        <a:lstStyle/>
        <a:p>
          <a:endParaRPr lang="en-US"/>
        </a:p>
      </dgm:t>
    </dgm:pt>
    <dgm:pt modelId="{43809372-609C-456E-B75A-2586D7CF4C8E}" type="sibTrans" cxnId="{66B3489A-31C8-4EE1-A773-ACAEC4FBAA21}">
      <dgm:prSet/>
      <dgm:spPr/>
      <dgm:t>
        <a:bodyPr/>
        <a:lstStyle/>
        <a:p>
          <a:endParaRPr lang="en-US"/>
        </a:p>
      </dgm:t>
    </dgm:pt>
    <dgm:pt modelId="{F385EDAA-7A59-4303-975F-41FADB3AE570}" type="pres">
      <dgm:prSet presAssocID="{476D2788-18F6-4F38-B477-DE7FCA5811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4BF1A3-43C2-476E-8D7A-CEFA084883E5}" type="pres">
      <dgm:prSet presAssocID="{F5641505-56F7-40BD-933D-B6C1AAE0E2A1}" presName="parentText" presStyleLbl="node1" presStyleIdx="0" presStyleCnt="2" custLinFactNeighborX="-15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BC976-B104-4FA1-8FF6-9B687C82F06F}" type="pres">
      <dgm:prSet presAssocID="{F5641505-56F7-40BD-933D-B6C1AAE0E2A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C6012-353B-4548-9257-C326666C3BDE}" type="pres">
      <dgm:prSet presAssocID="{FBB3802E-4761-412C-9962-CBF66C8DE45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05C75-72D5-4468-9B36-5D0D6E07F217}" type="pres">
      <dgm:prSet presAssocID="{FBB3802E-4761-412C-9962-CBF66C8DE45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CB0D3F-9C55-48AF-A299-AC4E2634C630}" srcId="{476D2788-18F6-4F38-B477-DE7FCA581140}" destId="{FBB3802E-4761-412C-9962-CBF66C8DE45F}" srcOrd="1" destOrd="0" parTransId="{B7C62FEB-6DC3-4EAE-81A7-1AF52E45D20F}" sibTransId="{6F2DF21C-0F27-44AB-A89D-DC495C6F2995}"/>
    <dgm:cxn modelId="{CA1E284B-B9CD-44DC-85DB-0119559D8953}" type="presOf" srcId="{F5641505-56F7-40BD-933D-B6C1AAE0E2A1}" destId="{B04BF1A3-43C2-476E-8D7A-CEFA084883E5}" srcOrd="0" destOrd="0" presId="urn:microsoft.com/office/officeart/2005/8/layout/vList2"/>
    <dgm:cxn modelId="{37373830-5D68-4E02-9779-4394D367036A}" type="presOf" srcId="{FBB3802E-4761-412C-9962-CBF66C8DE45F}" destId="{921C6012-353B-4548-9257-C326666C3BDE}" srcOrd="0" destOrd="0" presId="urn:microsoft.com/office/officeart/2005/8/layout/vList2"/>
    <dgm:cxn modelId="{014C7F48-3A58-4929-898D-6345917096CA}" srcId="{476D2788-18F6-4F38-B477-DE7FCA581140}" destId="{F5641505-56F7-40BD-933D-B6C1AAE0E2A1}" srcOrd="0" destOrd="0" parTransId="{E590124D-6CD6-49A9-9CC5-74451627D8BB}" sibTransId="{ACCCDD3D-4932-4D04-8FB9-6A60BA42E46E}"/>
    <dgm:cxn modelId="{0CB5D363-6D0D-410C-8FA3-4D400728F01B}" type="presOf" srcId="{388B2E78-B15F-423D-AFBC-D35567C8F1E0}" destId="{98505C75-72D5-4468-9B36-5D0D6E07F217}" srcOrd="0" destOrd="0" presId="urn:microsoft.com/office/officeart/2005/8/layout/vList2"/>
    <dgm:cxn modelId="{328B1AD6-F82B-4F27-861C-31DD813E3F8C}" srcId="{F5641505-56F7-40BD-933D-B6C1AAE0E2A1}" destId="{4B760019-D176-4DBD-9097-AC1B334D3E5D}" srcOrd="0" destOrd="0" parTransId="{2B034107-76C2-43F9-817A-BE91AE688023}" sibTransId="{1842902C-B489-411B-B80C-61DB25C717CE}"/>
    <dgm:cxn modelId="{697B9A93-2272-49CA-9392-386F9956BE7C}" type="presOf" srcId="{4B760019-D176-4DBD-9097-AC1B334D3E5D}" destId="{FFABC976-B104-4FA1-8FF6-9B687C82F06F}" srcOrd="0" destOrd="0" presId="urn:microsoft.com/office/officeart/2005/8/layout/vList2"/>
    <dgm:cxn modelId="{66B3489A-31C8-4EE1-A773-ACAEC4FBAA21}" srcId="{FBB3802E-4761-412C-9962-CBF66C8DE45F}" destId="{388B2E78-B15F-423D-AFBC-D35567C8F1E0}" srcOrd="0" destOrd="0" parTransId="{F4DFD30C-5379-4D46-B593-37337747A6D7}" sibTransId="{43809372-609C-456E-B75A-2586D7CF4C8E}"/>
    <dgm:cxn modelId="{638C1253-F105-497D-BDE4-CE8545CA6C46}" type="presOf" srcId="{476D2788-18F6-4F38-B477-DE7FCA581140}" destId="{F385EDAA-7A59-4303-975F-41FADB3AE570}" srcOrd="0" destOrd="0" presId="urn:microsoft.com/office/officeart/2005/8/layout/vList2"/>
    <dgm:cxn modelId="{4FBA7535-C9DE-4429-AF4A-1F1F59310AAA}" type="presParOf" srcId="{F385EDAA-7A59-4303-975F-41FADB3AE570}" destId="{B04BF1A3-43C2-476E-8D7A-CEFA084883E5}" srcOrd="0" destOrd="0" presId="urn:microsoft.com/office/officeart/2005/8/layout/vList2"/>
    <dgm:cxn modelId="{33F24FF0-D421-44B8-A737-5C64EAAF3176}" type="presParOf" srcId="{F385EDAA-7A59-4303-975F-41FADB3AE570}" destId="{FFABC976-B104-4FA1-8FF6-9B687C82F06F}" srcOrd="1" destOrd="0" presId="urn:microsoft.com/office/officeart/2005/8/layout/vList2"/>
    <dgm:cxn modelId="{FF708EBD-5761-4485-84A4-F8D20056C2D5}" type="presParOf" srcId="{F385EDAA-7A59-4303-975F-41FADB3AE570}" destId="{921C6012-353B-4548-9257-C326666C3BDE}" srcOrd="2" destOrd="0" presId="urn:microsoft.com/office/officeart/2005/8/layout/vList2"/>
    <dgm:cxn modelId="{E4A6EB99-CDDA-469F-91F3-6DBC62258696}" type="presParOf" srcId="{F385EDAA-7A59-4303-975F-41FADB3AE570}" destId="{98505C75-72D5-4468-9B36-5D0D6E07F217}" srcOrd="3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CC5DD-051B-47C0-BD20-F78DB7183B7B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26CE2-0E47-4B79-BB58-1EAB075AF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26CE2-0E47-4B79-BB58-1EAB075AF7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71435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14422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Effective Real-time Android Application Auditing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4612" y="4786322"/>
            <a:ext cx="3786214" cy="71438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Presented by </a:t>
            </a:r>
            <a:r>
              <a:rPr lang="en-US" sz="2000" dirty="0" err="1" smtClean="0">
                <a:solidFill>
                  <a:srgbClr val="0000FF"/>
                </a:solidFill>
              </a:rPr>
              <a:t>Lihua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Ren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496"/>
            <a:ext cx="882735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Step 1: Efficient Static API Analysis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2844" y="1071546"/>
            <a:ext cx="8643998" cy="535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endParaRPr lang="en-US" sz="20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1357298"/>
            <a:ext cx="8929718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Goal: 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Efficiently find functions that can potentially cause data leaks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Essential conditions for data leak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Reach a </a:t>
            </a:r>
            <a:r>
              <a:rPr lang="en-US" sz="2000" i="1" dirty="0" smtClean="0">
                <a:solidFill>
                  <a:srgbClr val="FF0000"/>
                </a:solidFill>
              </a:rPr>
              <a:t>Source API </a:t>
            </a:r>
            <a:r>
              <a:rPr lang="en-US" sz="2000" dirty="0" smtClean="0"/>
              <a:t>to retrieve personal data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Reach a </a:t>
            </a:r>
            <a:r>
              <a:rPr lang="en-US" sz="2000" i="1" dirty="0" smtClean="0">
                <a:solidFill>
                  <a:srgbClr val="FF0000"/>
                </a:solidFill>
              </a:rPr>
              <a:t>Sink API </a:t>
            </a:r>
            <a:r>
              <a:rPr lang="en-US" sz="2000" dirty="0" smtClean="0"/>
              <a:t>to transmit data out of the device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3042" y="4643446"/>
            <a:ext cx="635798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Finding data leak </a:t>
            </a:r>
          </a:p>
          <a:p>
            <a:r>
              <a:rPr lang="en-US" b="1" dirty="0" smtClean="0"/>
              <a:t>〓</a:t>
            </a:r>
            <a:r>
              <a:rPr lang="en-US" sz="1600" dirty="0" smtClean="0"/>
              <a:t>  </a:t>
            </a:r>
            <a:r>
              <a:rPr lang="en-US" dirty="0" smtClean="0"/>
              <a:t>Finding one path </a:t>
            </a:r>
          </a:p>
          <a:p>
            <a:r>
              <a:rPr lang="en-US" dirty="0" smtClean="0"/>
              <a:t>from the function to a </a:t>
            </a:r>
            <a:r>
              <a:rPr lang="en-US" dirty="0" smtClean="0">
                <a:solidFill>
                  <a:srgbClr val="FF0000"/>
                </a:solidFill>
              </a:rPr>
              <a:t>source API </a:t>
            </a:r>
            <a:r>
              <a:rPr lang="en-US" dirty="0" smtClean="0"/>
              <a:t>and another to a </a:t>
            </a:r>
            <a:r>
              <a:rPr lang="en-US" dirty="0" smtClean="0">
                <a:solidFill>
                  <a:srgbClr val="FF0000"/>
                </a:solidFill>
              </a:rPr>
              <a:t>sink API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643042" y="3857628"/>
            <a:ext cx="857256" cy="6429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Step 1: Efficient Static API Analysis (CONT)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2844" y="1071546"/>
            <a:ext cx="8643998" cy="535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00034" y="1428736"/>
            <a:ext cx="8643966" cy="48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API Usage Analysis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Firstly ,build a standard call graph from program </a:t>
            </a:r>
            <a:r>
              <a:rPr lang="en-US" sz="2000" dirty="0" err="1" smtClean="0"/>
              <a:t>bytecode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Then extend it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Finally, perform a breadth-first search to mark all suspicious functions</a:t>
            </a:r>
          </a:p>
        </p:txBody>
      </p:sp>
      <p:sp>
        <p:nvSpPr>
          <p:cNvPr id="12" name="矩形 11"/>
          <p:cNvSpPr/>
          <p:nvPr/>
        </p:nvSpPr>
        <p:spPr>
          <a:xfrm>
            <a:off x="2000232" y="3571876"/>
            <a:ext cx="4714908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Why extend? how to extend? </a:t>
            </a:r>
            <a:endParaRPr lang="en-US" sz="2400" dirty="0"/>
          </a:p>
        </p:txBody>
      </p:sp>
      <p:cxnSp>
        <p:nvCxnSpPr>
          <p:cNvPr id="14" name="直接连接符 13"/>
          <p:cNvCxnSpPr>
            <a:stCxn id="17" idx="2"/>
          </p:cNvCxnSpPr>
          <p:nvPr/>
        </p:nvCxnSpPr>
        <p:spPr>
          <a:xfrm rot="5400000">
            <a:off x="1643041" y="3071811"/>
            <a:ext cx="1000134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85852" y="2285992"/>
            <a:ext cx="1714512" cy="28575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Call Graph Extensions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2844" y="1071546"/>
            <a:ext cx="8643998" cy="535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1142984"/>
            <a:ext cx="9144000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Traditional call graph</a:t>
            </a:r>
            <a:endParaRPr lang="en-US" sz="20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</a:pPr>
            <a:r>
              <a:rPr lang="en-US" sz="2000" i="1" dirty="0" smtClean="0"/>
              <a:t>Missing paths</a:t>
            </a:r>
            <a:r>
              <a:rPr lang="en-US" sz="2000" dirty="0" smtClean="0"/>
              <a:t>: Dynamic Java language features, Android programming model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err="1" smtClean="0"/>
              <a:t>AppAudit</a:t>
            </a:r>
            <a:r>
              <a:rPr lang="en-US" sz="2400" dirty="0" smtClean="0"/>
              <a:t>: Call Graph Extensions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Java Virtual Calls and Reflection Calls</a:t>
            </a:r>
          </a:p>
          <a:p>
            <a:pPr marL="1257300" lvl="2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dirty="0" smtClean="0"/>
              <a:t>Assume virtual calls can reach any matching method from all inherited classes while a reflection call will directly be marked suspicious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Static Fields as Intermediates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Android Life Cycle Methods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Multi-threading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GUI Event Callbacks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Android Remote Procedure Call (RPC)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Call Graph Extensions(CONT)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2844" y="1071546"/>
            <a:ext cx="8643998" cy="535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304832"/>
            <a:ext cx="8659891" cy="319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1399212"/>
            <a:ext cx="5786478" cy="167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>
            <a:endCxn id="22" idx="0"/>
          </p:cNvCxnSpPr>
          <p:nvPr/>
        </p:nvCxnSpPr>
        <p:spPr>
          <a:xfrm rot="5400000">
            <a:off x="2035951" y="3036091"/>
            <a:ext cx="50006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00166" y="2784470"/>
            <a:ext cx="250033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714480" y="3286124"/>
            <a:ext cx="114300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Call Graph Extensions(CONT)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2844" y="1071546"/>
            <a:ext cx="8643998" cy="535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357298"/>
            <a:ext cx="7286676" cy="47124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Step 2: Approximated execution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06" y="1357298"/>
            <a:ext cx="8715436" cy="4786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Definition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dynamic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analysis</a:t>
            </a:r>
            <a:r>
              <a:rPr lang="en-US" sz="2000" dirty="0" smtClean="0"/>
              <a:t> that executes the </a:t>
            </a:r>
            <a:r>
              <a:rPr lang="en-US" sz="2000" dirty="0" err="1" smtClean="0"/>
              <a:t>bytecode</a:t>
            </a:r>
            <a:r>
              <a:rPr lang="en-US" sz="2000" dirty="0" smtClean="0"/>
              <a:t> instructions of a suspicious function and reports when data leak happens </a:t>
            </a:r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altLang="zh-CN" sz="2400" dirty="0" smtClean="0"/>
              <a:t>Component</a:t>
            </a:r>
            <a:endParaRPr lang="en-US" sz="24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typical register set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a program counter (</a:t>
            </a:r>
            <a:r>
              <a:rPr lang="en-US" sz="2000" i="1" dirty="0" smtClean="0"/>
              <a:t>pc</a:t>
            </a:r>
            <a:r>
              <a:rPr lang="en-US" sz="2000" dirty="0" smtClean="0"/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a call stack as its execution context</a:t>
            </a:r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altLang="zh-CN" sz="2400" dirty="0" smtClean="0"/>
              <a:t>3 working modes</a:t>
            </a:r>
            <a:endParaRPr lang="en-US" sz="24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i="1" dirty="0" smtClean="0"/>
              <a:t>“execution (exec)” </a:t>
            </a:r>
            <a:r>
              <a:rPr lang="en-US" sz="2000" dirty="0" smtClean="0"/>
              <a:t>mode: interpret </a:t>
            </a:r>
            <a:r>
              <a:rPr lang="en-US" sz="2000" dirty="0" err="1" smtClean="0"/>
              <a:t>bytecodes</a:t>
            </a:r>
            <a:r>
              <a:rPr lang="en-US" sz="2000" dirty="0" smtClean="0"/>
              <a:t> and perform operations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i="1" dirty="0" smtClean="0"/>
              <a:t>“check” mode: </a:t>
            </a:r>
            <a:r>
              <a:rPr lang="en-US" sz="2000" dirty="0" smtClean="0"/>
              <a:t>check the parameters for the sink API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i="1" dirty="0" smtClean="0"/>
              <a:t>“approximation (approx)” mode:  </a:t>
            </a:r>
            <a:r>
              <a:rPr lang="en-US" sz="2000" dirty="0" smtClean="0"/>
              <a:t>facing unknown -&gt; switch to this mode for approximations to continue the execution.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Approximated Executor State Machine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643050"/>
            <a:ext cx="465814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786050" y="2000240"/>
            <a:ext cx="142876" cy="1428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剪去单角的矩形 9"/>
          <p:cNvSpPr/>
          <p:nvPr/>
        </p:nvSpPr>
        <p:spPr>
          <a:xfrm>
            <a:off x="5072066" y="1785926"/>
            <a:ext cx="3643338" cy="4500594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exec</a:t>
            </a:r>
            <a:r>
              <a:rPr lang="en-US" sz="2000" dirty="0" smtClean="0">
                <a:solidFill>
                  <a:schemeClr val="tx1"/>
                </a:solidFill>
              </a:rPr>
              <a:t>: Tainted objects propagate with the execution and taint any object derived from them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check</a:t>
            </a:r>
            <a:r>
              <a:rPr lang="en-US" sz="2000" dirty="0" smtClean="0">
                <a:solidFill>
                  <a:schemeClr val="tx1"/>
                </a:solidFill>
              </a:rPr>
              <a:t>: Tainted objects are found, report and terminate (“</a:t>
            </a:r>
            <a:r>
              <a:rPr lang="en-US" sz="2000" b="1" dirty="0" smtClean="0">
                <a:solidFill>
                  <a:schemeClr val="tx1"/>
                </a:solidFill>
              </a:rPr>
              <a:t>end</a:t>
            </a:r>
            <a:r>
              <a:rPr lang="en-US" sz="2000" dirty="0" smtClean="0">
                <a:solidFill>
                  <a:schemeClr val="tx1"/>
                </a:solidFill>
              </a:rPr>
              <a:t>” final state); otherwise, revert back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approx</a:t>
            </a:r>
            <a:r>
              <a:rPr lang="en-US" sz="2000" dirty="0" smtClean="0">
                <a:solidFill>
                  <a:schemeClr val="tx1"/>
                </a:solidFill>
              </a:rPr>
              <a:t>: If fail, enter “</a:t>
            </a:r>
            <a:r>
              <a:rPr lang="en-US" sz="2000" i="1" dirty="0" smtClean="0">
                <a:solidFill>
                  <a:schemeClr val="tx1"/>
                </a:solidFill>
              </a:rPr>
              <a:t>leap</a:t>
            </a:r>
            <a:r>
              <a:rPr lang="en-US" sz="2000" dirty="0" smtClean="0">
                <a:solidFill>
                  <a:schemeClr val="tx1"/>
                </a:solidFill>
              </a:rPr>
              <a:t>” final state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leap</a:t>
            </a:r>
            <a:r>
              <a:rPr lang="en-US" sz="2000" dirty="0" smtClean="0">
                <a:solidFill>
                  <a:schemeClr val="tx1"/>
                </a:solidFill>
              </a:rPr>
              <a:t>: terminate current execution and start executing one of its caller function</a:t>
            </a:r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764 0.20996 " pathEditMode="relative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0.20996 L 0.15608 0.4604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0.20996 L 0.00798 0.0106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1203 L -0.25347 0.2189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47 0.21898 L -0.25347 0.4604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2" animBg="1"/>
      <p:bldP spid="9" grpId="3" animBg="1"/>
      <p:bldP spid="9" grpId="4" animBg="1"/>
      <p:bldP spid="9" grpId="5" animBg="1"/>
      <p:bldP spid="10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Object Representation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428736"/>
            <a:ext cx="5857916" cy="607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928662" y="2428868"/>
            <a:ext cx="25717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Type: </a:t>
            </a:r>
            <a:r>
              <a:rPr lang="en-US" dirty="0" smtClean="0"/>
              <a:t>i.e.  </a:t>
            </a:r>
            <a:r>
              <a:rPr lang="en-US" dirty="0" err="1" smtClean="0"/>
              <a:t>int</a:t>
            </a:r>
            <a:r>
              <a:rPr lang="en-US" dirty="0" smtClean="0"/>
              <a:t>, long, string</a:t>
            </a:r>
            <a:endParaRPr 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3107521" y="2250273"/>
            <a:ext cx="357190" cy="158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1643042" y="3174872"/>
            <a:ext cx="6715172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object kind: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concrete object (CON): </a:t>
            </a:r>
            <a:r>
              <a:rPr lang="en-US" dirty="0" smtClean="0"/>
              <a:t>created during the execution process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prior unknown (PU): </a:t>
            </a:r>
            <a:r>
              <a:rPr lang="en-US" dirty="0" smtClean="0"/>
              <a:t>exist prior to the execution process and contain  unknown values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derived unknown (DU): </a:t>
            </a:r>
            <a:r>
              <a:rPr lang="en-US" dirty="0" smtClean="0"/>
              <a:t>a prior unknown but is changed during the execution process</a:t>
            </a:r>
            <a:endParaRPr lang="en-US" i="1" dirty="0">
              <a:solidFill>
                <a:srgbClr val="0000FF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4250529" y="2607463"/>
            <a:ext cx="1071570" cy="1588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0" y="5357826"/>
            <a:ext cx="38576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store the known value(s) of the object</a:t>
            </a:r>
            <a:endParaRPr lang="en-US" i="1" dirty="0">
              <a:solidFill>
                <a:srgbClr val="0000FF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4394199" y="3679827"/>
            <a:ext cx="3286148" cy="6985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291" y="5857892"/>
            <a:ext cx="2143140" cy="31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6215082"/>
            <a:ext cx="1214446" cy="2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4500562" y="57864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i.e.</a:t>
            </a:r>
            <a:endParaRPr 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000628" y="6500834"/>
            <a:ext cx="121444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7554" y="628652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Unknown value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965986" y="2175642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33010" y="244753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143504" y="0"/>
            <a:ext cx="4214810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Execution Rules (Table Ⅱ)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Taint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4282" y="1357298"/>
            <a:ext cx="8715436" cy="3929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Taint representation: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endParaRPr lang="en-US" altLang="zh-CN" sz="2400" dirty="0" smtClean="0"/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altLang="zh-CN" sz="2400" dirty="0" smtClean="0"/>
              <a:t>Tainting rules</a:t>
            </a:r>
            <a:endParaRPr lang="en-US" sz="24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Personal data is marked as tainted.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Taints propagate along with the object.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If a sink API meets a tainted object, report a leak.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5" y="1857364"/>
            <a:ext cx="569773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1882147"/>
            <a:ext cx="1500198" cy="269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>
            <a:off x="5551584" y="2163664"/>
            <a:ext cx="285752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Personal data in mobile devices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86842" y="64886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94214" name="Picture 6" descr="https://www.ats.am/images/mo_icon_big_thumb_1166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714620"/>
            <a:ext cx="1285884" cy="1285886"/>
          </a:xfrm>
          <a:prstGeom prst="rect">
            <a:avLst/>
          </a:prstGeom>
          <a:noFill/>
        </p:spPr>
      </p:pic>
      <p:pic>
        <p:nvPicPr>
          <p:cNvPr id="94216" name="Picture 8" descr="http://media.cathocambrai.com/52873690-63206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2" y="4286256"/>
            <a:ext cx="1952376" cy="1314355"/>
          </a:xfrm>
          <a:prstGeom prst="rect">
            <a:avLst/>
          </a:prstGeom>
          <a:noFill/>
        </p:spPr>
      </p:pic>
      <p:pic>
        <p:nvPicPr>
          <p:cNvPr id="94218" name="Picture 10" descr="http://netdna3.mercenie.com/wp-content/uploads/sites/11/2013/11/Top-10-Internet-Brows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5214950"/>
            <a:ext cx="1285884" cy="1285884"/>
          </a:xfrm>
          <a:prstGeom prst="rect">
            <a:avLst/>
          </a:prstGeom>
          <a:noFill/>
        </p:spPr>
      </p:pic>
      <p:pic>
        <p:nvPicPr>
          <p:cNvPr id="94220" name="Picture 12" descr="http://thumbs.dreamstime.com/x/mobile-phone-sending-message-concept-1352827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3504" y="1357298"/>
            <a:ext cx="1071570" cy="1426647"/>
          </a:xfrm>
          <a:prstGeom prst="rect">
            <a:avLst/>
          </a:prstGeom>
          <a:noFill/>
        </p:spPr>
      </p:pic>
      <p:pic>
        <p:nvPicPr>
          <p:cNvPr id="94222" name="Picture 14" descr="http://bayton.org/wp-content/uploads/2014/01/Mobile-device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44" y="2143116"/>
            <a:ext cx="3425730" cy="2786082"/>
          </a:xfrm>
          <a:prstGeom prst="rect">
            <a:avLst/>
          </a:prstGeom>
          <a:noFill/>
        </p:spPr>
      </p:pic>
      <p:sp>
        <p:nvSpPr>
          <p:cNvPr id="16" name="右箭头 15"/>
          <p:cNvSpPr/>
          <p:nvPr/>
        </p:nvSpPr>
        <p:spPr>
          <a:xfrm rot="20473095">
            <a:off x="3593121" y="2312750"/>
            <a:ext cx="1361481" cy="3571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右箭头 16"/>
          <p:cNvSpPr/>
          <p:nvPr/>
        </p:nvSpPr>
        <p:spPr>
          <a:xfrm>
            <a:off x="3714744" y="3214686"/>
            <a:ext cx="2482942" cy="3571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/>
        </p:nvSpPr>
        <p:spPr>
          <a:xfrm rot="1042800">
            <a:off x="3639974" y="4148874"/>
            <a:ext cx="2482942" cy="3571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箭头 18"/>
          <p:cNvSpPr/>
          <p:nvPr/>
        </p:nvSpPr>
        <p:spPr>
          <a:xfrm rot="1955023">
            <a:off x="3332592" y="4672634"/>
            <a:ext cx="1539326" cy="3571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Approximation Mode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1500174"/>
            <a:ext cx="6643734" cy="314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altLang="zh-CN" sz="2400" dirty="0" smtClean="0"/>
              <a:t>When to change to approximation mode</a:t>
            </a:r>
            <a:r>
              <a:rPr lang="en-US" sz="2400" dirty="0" smtClean="0"/>
              <a:t>: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 a conditional jump instruction meets </a:t>
            </a:r>
            <a:r>
              <a:rPr lang="en-US" sz="2000" dirty="0" smtClean="0">
                <a:solidFill>
                  <a:srgbClr val="FF0000"/>
                </a:solidFill>
              </a:rPr>
              <a:t>unknown</a:t>
            </a:r>
            <a:r>
              <a:rPr lang="en-US" sz="2000" dirty="0" smtClean="0"/>
              <a:t> values 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en-US" altLang="zh-CN" sz="2400" dirty="0" smtClean="0"/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altLang="zh-CN" sz="2400" dirty="0" smtClean="0"/>
              <a:t>Unknown Branching Approximation</a:t>
            </a:r>
            <a:endParaRPr lang="en-US" sz="24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Idea:</a:t>
            </a:r>
          </a:p>
          <a:p>
            <a:pPr marL="1257300" lvl="2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sz="2000" dirty="0" smtClean="0"/>
              <a:t> skip unknown loop as these loops cannot provide useful known information from unknowns.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29698" name="Picture 2" descr="http://businessgross.com/wp-content/uploads/2013/03/Business-Ide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4500570"/>
            <a:ext cx="2286016" cy="171451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572264" y="5786454"/>
            <a:ext cx="2571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75000"/>
                  </a:schemeClr>
                </a:solidFill>
              </a:rPr>
              <a:t>http://californiasupplementalexam.com/2014/01/setting-goals-to-pass-the-cse-in-2014/</a:t>
            </a:r>
            <a:endParaRPr lang="en-US" sz="14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Unknown Branching Approximation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357298"/>
            <a:ext cx="30480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1399861"/>
            <a:ext cx="30289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0275" y="1380611"/>
            <a:ext cx="31337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1643042" y="5786454"/>
            <a:ext cx="607223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Choose not to take the conditional branch to skip these loops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Unknown Branching Approximation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4714876" y="1714488"/>
            <a:ext cx="3643338" cy="3143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Cannot distinguish ifs and loops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-&gt;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Only explore the “then” branch for unknown if-else structures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-&gt;</a:t>
            </a:r>
          </a:p>
          <a:p>
            <a:r>
              <a:rPr lang="en-US" dirty="0" smtClean="0"/>
              <a:t>This bias is benign</a:t>
            </a:r>
            <a:endParaRPr lang="en-US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571612"/>
            <a:ext cx="30765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Accuracy Analysis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0" y="1214422"/>
            <a:ext cx="9001156" cy="5429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altLang="zh-CN" sz="2400" dirty="0" smtClean="0"/>
              <a:t>Execution mode: 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</a:pPr>
            <a:r>
              <a:rPr lang="en-US" sz="2000" dirty="0" smtClean="0"/>
              <a:t>faithfully reproduce the actual path of the real execution</a:t>
            </a:r>
            <a:endParaRPr lang="en-US" altLang="zh-CN" sz="2400" dirty="0" smtClean="0"/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altLang="zh-CN" sz="2400" dirty="0" smtClean="0"/>
              <a:t>Approximation mode: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</a:pPr>
            <a:r>
              <a:rPr lang="en-US" altLang="zh-CN" sz="2000" dirty="0" smtClean="0"/>
              <a:t>only misses non-leaking paths and is benign to the overall accuracy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altLang="zh-CN" sz="2400" dirty="0" smtClean="0">
                <a:solidFill>
                  <a:srgbClr val="FF0000"/>
                </a:solidFill>
              </a:rPr>
              <a:t>Limitations</a:t>
            </a:r>
            <a:r>
              <a:rPr lang="en-US" altLang="zh-CN" sz="2400" dirty="0" smtClean="0"/>
              <a:t> of Taint Analysis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Taint Sanitization: </a:t>
            </a:r>
          </a:p>
          <a:p>
            <a:pPr marL="1257300" lvl="2" indent="-342900">
              <a:spcBef>
                <a:spcPct val="20000"/>
              </a:spcBef>
              <a:buClr>
                <a:srgbClr val="0000FF"/>
              </a:buClr>
            </a:pPr>
            <a:r>
              <a:rPr lang="en-US" altLang="zh-CN" sz="2000" dirty="0" smtClean="0"/>
              <a:t>      only add and propagate taints but never remove them -&gt; inaccuracy and false positives. (i.e.                                                             )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Array Indexing: </a:t>
            </a:r>
          </a:p>
          <a:p>
            <a:pPr marL="1257300" lvl="2" indent="-342900">
              <a:spcBef>
                <a:spcPct val="20000"/>
              </a:spcBef>
              <a:buClr>
                <a:srgbClr val="0000FF"/>
              </a:buClr>
            </a:pPr>
            <a:r>
              <a:rPr lang="en-US" altLang="zh-CN" sz="2000" dirty="0" smtClean="0"/>
              <a:t>     i.e.                     ,      will be tainted if</a:t>
            </a:r>
            <a:r>
              <a:rPr lang="en-US" altLang="zh-CN" sz="2000" i="1" dirty="0" smtClean="0"/>
              <a:t>      </a:t>
            </a:r>
            <a:r>
              <a:rPr lang="en-US" altLang="zh-CN" sz="2000" dirty="0" smtClean="0"/>
              <a:t>is tainted.  -&gt; over-taints -&gt; false positives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Control Flow Dependent Taints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033461"/>
            <a:ext cx="3357586" cy="20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714884"/>
            <a:ext cx="1143008" cy="3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4714884"/>
            <a:ext cx="238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1" y="4694337"/>
            <a:ext cx="27622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4414" y="5786454"/>
            <a:ext cx="3286148" cy="6082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矩形 10"/>
          <p:cNvSpPr/>
          <p:nvPr/>
        </p:nvSpPr>
        <p:spPr>
          <a:xfrm>
            <a:off x="5143504" y="5715016"/>
            <a:ext cx="2928958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x, y are correlated but it always produce untainted y</a:t>
            </a:r>
            <a:endParaRPr lang="en-US" dirty="0"/>
          </a:p>
        </p:txBody>
      </p:sp>
      <p:sp>
        <p:nvSpPr>
          <p:cNvPr id="12" name="右箭头 11"/>
          <p:cNvSpPr/>
          <p:nvPr/>
        </p:nvSpPr>
        <p:spPr>
          <a:xfrm>
            <a:off x="4572000" y="5857892"/>
            <a:ext cx="571504" cy="4286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0000FF"/>
                </a:solidFill>
              </a:rPr>
              <a:t>Outline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28662" y="1500174"/>
            <a:ext cx="4857784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Problem definition</a:t>
            </a:r>
            <a:endParaRPr kumimoji="0" lang="en-US" sz="2800" b="0" i="0" u="none" kern="1200" cap="none" spc="0" normalizeH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Prior work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AppAudit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 (new idea)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Tx/>
              <a:buChar char="-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Design overview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Tx/>
              <a:buChar char="-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Efficient Static API Analysis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Tx/>
              <a:buChar char="-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Approximated Execution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sz="2800" dirty="0" smtClean="0"/>
              <a:t> Evaluation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Evaluation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4282" y="1357298"/>
            <a:ext cx="8929718" cy="2643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altLang="zh-CN" sz="2400" dirty="0" smtClean="0"/>
              <a:t>Methodology</a:t>
            </a:r>
            <a:r>
              <a:rPr lang="en-US" sz="2400" dirty="0" smtClean="0"/>
              <a:t>: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i="1" u="sng" dirty="0" smtClean="0"/>
              <a:t>Completeness of Static API Analysis</a:t>
            </a:r>
            <a:r>
              <a:rPr lang="en-US" sz="2000" dirty="0" smtClean="0"/>
              <a:t>: by micro-benchmark 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i="1" u="sng" dirty="0" smtClean="0"/>
              <a:t>Detection Accuracy</a:t>
            </a:r>
            <a:r>
              <a:rPr lang="en-US" sz="2000" dirty="0" smtClean="0"/>
              <a:t>: by malware samples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i="1" u="sng" dirty="0" smtClean="0"/>
              <a:t>Usability</a:t>
            </a:r>
            <a:r>
              <a:rPr lang="en-US" sz="2000" dirty="0" smtClean="0"/>
              <a:t>: by  real-word apps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i="1" u="sng" dirty="0" smtClean="0"/>
              <a:t>Characterization of Data Leaks in Real Apps</a:t>
            </a:r>
            <a:r>
              <a:rPr lang="en-US" sz="2000" dirty="0" smtClean="0"/>
              <a:t>:  to provide guidance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altLang="zh-CN" sz="2400" dirty="0" smtClean="0"/>
              <a:t>Evaluation datasets</a:t>
            </a:r>
            <a:r>
              <a:rPr lang="en-US" sz="2400" dirty="0" smtClean="0"/>
              <a:t>: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</a:pP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14818"/>
            <a:ext cx="761270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Completeness of Static API Analysis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193219" y="2631040"/>
            <a:ext cx="530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/>
              <a:t> </a:t>
            </a:r>
            <a:r>
              <a:rPr lang="en-US" i="1" dirty="0" err="1" smtClean="0"/>
              <a:t>FlowDroid</a:t>
            </a:r>
            <a:r>
              <a:rPr lang="en-US" i="1" dirty="0" smtClean="0"/>
              <a:t>:  a state-of-the-art pure static analysis tool</a:t>
            </a:r>
            <a:endParaRPr lang="en-US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659944"/>
            <a:ext cx="6572296" cy="105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000628" y="2000240"/>
            <a:ext cx="500066" cy="642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715140" y="2000240"/>
            <a:ext cx="500066" cy="6429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2910" y="3429000"/>
            <a:ext cx="7929618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False negatives: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When</a:t>
            </a:r>
            <a:r>
              <a:rPr lang="en-US" dirty="0" smtClean="0"/>
              <a:t>:  particular user inputs happen in a particular order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Why</a:t>
            </a:r>
            <a:r>
              <a:rPr lang="en-US" dirty="0" smtClean="0"/>
              <a:t>: </a:t>
            </a:r>
            <a:r>
              <a:rPr lang="en-US" dirty="0" err="1" smtClean="0"/>
              <a:t>AppAudit</a:t>
            </a:r>
            <a:r>
              <a:rPr lang="en-US" dirty="0" smtClean="0"/>
              <a:t> cannot model infinite possibility of user input orderings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Explanation</a:t>
            </a:r>
            <a:r>
              <a:rPr lang="en-US" dirty="0" smtClean="0"/>
              <a:t>: Some particular ordering of user inputs might imply user awareness of the data leak, so a detection tool should not report such leaks.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1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Detection Accuracy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672539"/>
            <a:ext cx="7107264" cy="432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Detection Accuracy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298"/>
            <a:ext cx="4381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组合 10"/>
          <p:cNvGrpSpPr/>
          <p:nvPr/>
        </p:nvGrpSpPr>
        <p:grpSpPr>
          <a:xfrm>
            <a:off x="4691094" y="1369072"/>
            <a:ext cx="4381500" cy="3303408"/>
            <a:chOff x="4701368" y="1338250"/>
            <a:chExt cx="4381500" cy="3303408"/>
          </a:xfrm>
        </p:grpSpPr>
        <p:pic>
          <p:nvPicPr>
            <p:cNvPr id="13517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14876" y="1338250"/>
              <a:ext cx="434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5174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01368" y="1612708"/>
              <a:ext cx="4381500" cy="3028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Usability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887" y="1707344"/>
            <a:ext cx="7546451" cy="415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38"/>
            <a:ext cx="7715304" cy="92867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 Definition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85794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86842" y="64886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21" name="图示 20"/>
          <p:cNvGraphicFramePr/>
          <p:nvPr/>
        </p:nvGraphicFramePr>
        <p:xfrm>
          <a:off x="71406" y="928670"/>
          <a:ext cx="8572560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000760" y="2214554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Abandon apps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Harming app developers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Harming app market</a:t>
            </a:r>
            <a:endParaRPr lang="en-US" dirty="0"/>
          </a:p>
        </p:txBody>
      </p:sp>
      <p:graphicFrame>
        <p:nvGraphicFramePr>
          <p:cNvPr id="24" name="图示 23"/>
          <p:cNvGraphicFramePr/>
          <p:nvPr/>
        </p:nvGraphicFramePr>
        <p:xfrm>
          <a:off x="3357554" y="4000504"/>
          <a:ext cx="4572032" cy="221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下箭头 25"/>
          <p:cNvSpPr/>
          <p:nvPr/>
        </p:nvSpPr>
        <p:spPr>
          <a:xfrm flipV="1">
            <a:off x="3428992" y="3143248"/>
            <a:ext cx="571504" cy="78581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Characterization of Data Leaks in Real Apps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11323"/>
            <a:ext cx="7417530" cy="453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Characterization of Data Leaks in Real Apps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71612"/>
            <a:ext cx="7369684" cy="44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4282" y="1500174"/>
            <a:ext cx="8429684" cy="4357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lvl="1"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 Question 1: </a:t>
            </a:r>
          </a:p>
          <a:p>
            <a:pPr marL="457200" lvl="2">
              <a:buClr>
                <a:srgbClr val="0000FF"/>
              </a:buClr>
            </a:pPr>
            <a:r>
              <a:rPr lang="en-US" sz="2400" dirty="0" err="1" smtClean="0"/>
              <a:t>AppAudit</a:t>
            </a:r>
            <a:r>
              <a:rPr lang="en-US" sz="2400" dirty="0" smtClean="0"/>
              <a:t> adopts a two-stage design. What are the two stages and their responsibilities?</a:t>
            </a:r>
          </a:p>
          <a:p>
            <a:pPr marL="457200" lvl="2">
              <a:buClr>
                <a:srgbClr val="0000FF"/>
              </a:buClr>
            </a:pPr>
            <a:endParaRPr lang="en-US" sz="2400" dirty="0" smtClean="0"/>
          </a:p>
          <a:p>
            <a:pPr marL="0" lvl="1"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 Question 2: </a:t>
            </a:r>
          </a:p>
          <a:p>
            <a:pPr marL="457200" lvl="2">
              <a:buClr>
                <a:srgbClr val="0000FF"/>
              </a:buClr>
            </a:pPr>
            <a:r>
              <a:rPr lang="en-US" sz="2400" dirty="0" smtClean="0"/>
              <a:t>what might lead to approximation failure?</a:t>
            </a:r>
          </a:p>
          <a:p>
            <a:pPr marL="457200" lvl="2">
              <a:buClr>
                <a:srgbClr val="0000FF"/>
              </a:buClr>
            </a:pPr>
            <a:endParaRPr lang="en-US" sz="2400" dirty="0" smtClean="0"/>
          </a:p>
          <a:p>
            <a:pPr marL="0" lvl="1"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 Question 3: </a:t>
            </a:r>
          </a:p>
          <a:p>
            <a:pPr marL="457200" lvl="2">
              <a:buClr>
                <a:srgbClr val="0000FF"/>
              </a:buClr>
            </a:pPr>
            <a:r>
              <a:rPr lang="en-US" sz="2400" dirty="0" smtClean="0"/>
              <a:t>Unknown branching approximation Only explores the “then” branch for unknown if-else structures, but this bias is benign. Why?</a:t>
            </a:r>
          </a:p>
          <a:p>
            <a:pPr marL="457200" lvl="2">
              <a:buClr>
                <a:srgbClr val="0000FF"/>
              </a:buClr>
            </a:pPr>
            <a:endParaRPr lang="en-US" sz="2400" dirty="0" smtClean="0"/>
          </a:p>
          <a:p>
            <a:pPr marL="457200" lvl="2">
              <a:buClr>
                <a:srgbClr val="0000FF"/>
              </a:buClr>
            </a:pPr>
            <a:endParaRPr lang="en-US" sz="2400" dirty="0" smtClean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7142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71670" y="2500306"/>
            <a:ext cx="578647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8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r>
              <a:rPr lang="zh-CN" altLang="en-US" sz="8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endParaRPr lang="zh-CN" altLang="en-US" sz="8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Existing</a:t>
            </a:r>
            <a:r>
              <a:rPr lang="en-US" altLang="zh-CN" dirty="0" smtClean="0">
                <a:solidFill>
                  <a:srgbClr val="0000FF"/>
                </a:solidFill>
              </a:rPr>
              <a:t> work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86842" y="65008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28596" y="1285860"/>
            <a:ext cx="8215370" cy="5357850"/>
          </a:xfrm>
        </p:spPr>
        <p:txBody>
          <a:bodyPr>
            <a:noAutofit/>
          </a:bodyPr>
          <a:lstStyle/>
          <a:p>
            <a:r>
              <a:rPr lang="en-US" sz="2800" dirty="0" smtClean="0"/>
              <a:t>Analyze and identify data-leaking apps based on </a:t>
            </a:r>
            <a:r>
              <a:rPr lang="en-US" sz="2800" dirty="0" smtClean="0">
                <a:solidFill>
                  <a:srgbClr val="FF0000"/>
                </a:solidFill>
              </a:rPr>
              <a:t>static program analysis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AppIntent</a:t>
            </a:r>
            <a:endParaRPr lang="en-US" sz="2400" dirty="0" smtClean="0"/>
          </a:p>
          <a:p>
            <a:pPr lvl="1"/>
            <a:r>
              <a:rPr lang="en-US" sz="2400" dirty="0" err="1" smtClean="0"/>
              <a:t>Pios</a:t>
            </a:r>
            <a:endParaRPr lang="en-US" sz="2400" dirty="0" smtClean="0"/>
          </a:p>
          <a:p>
            <a:pPr lvl="1"/>
            <a:r>
              <a:rPr lang="en-US" sz="2400" dirty="0" err="1" smtClean="0"/>
              <a:t>Flowdroid</a:t>
            </a:r>
            <a:endParaRPr lang="en-US" sz="2400" dirty="0" smtClean="0"/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Merits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comprehensively examine program data flows</a:t>
            </a:r>
          </a:p>
          <a:p>
            <a:pPr lvl="1"/>
            <a:r>
              <a:rPr lang="en-US" altLang="zh-CN" sz="2400" dirty="0" smtClean="0"/>
              <a:t>comprehensively reveal data-leaking code paths</a:t>
            </a:r>
          </a:p>
          <a:p>
            <a:pPr lvl="0"/>
            <a:r>
              <a:rPr lang="en-US" sz="2800" dirty="0" smtClean="0">
                <a:solidFill>
                  <a:srgbClr val="FF0000"/>
                </a:solidFill>
              </a:rPr>
              <a:t>Limitation</a:t>
            </a:r>
            <a:r>
              <a:rPr lang="en-US" sz="2800" dirty="0" smtClean="0"/>
              <a:t> </a:t>
            </a:r>
            <a:r>
              <a:rPr lang="zh-CN" altLang="en-US" sz="2800" dirty="0" smtClean="0">
                <a:solidFill>
                  <a:prstClr val="black"/>
                </a:solidFill>
              </a:rPr>
              <a:t>：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sz="2400" dirty="0" smtClean="0">
                <a:solidFill>
                  <a:prstClr val="black"/>
                </a:solidFill>
              </a:rPr>
              <a:t>inefficient (time- and memory -consuming)</a:t>
            </a:r>
          </a:p>
          <a:p>
            <a:pPr lvl="1"/>
            <a:r>
              <a:rPr lang="en-US" altLang="zh-CN" sz="2400" dirty="0" smtClean="0">
                <a:solidFill>
                  <a:prstClr val="black"/>
                </a:solidFill>
              </a:rPr>
              <a:t>produces false alarms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0000FF"/>
                </a:solidFill>
              </a:rPr>
              <a:t>Outline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28662" y="1500174"/>
            <a:ext cx="4857784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sz="2800" dirty="0" smtClean="0"/>
              <a:t> Problem definition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sz="2800" dirty="0" smtClean="0"/>
              <a:t> Prior work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err="1" smtClean="0"/>
              <a:t>AppAudit</a:t>
            </a:r>
            <a:r>
              <a:rPr lang="en-US" sz="2800" dirty="0" smtClean="0"/>
              <a:t>  (new idea)</a:t>
            </a:r>
            <a:endParaRPr lang="en-US" sz="24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Tx/>
              <a:buChar char="-"/>
            </a:pPr>
            <a:r>
              <a:rPr lang="en-US" sz="2400" dirty="0" smtClean="0"/>
              <a:t>Design overview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Tx/>
              <a:buChar char="-"/>
            </a:pPr>
            <a:r>
              <a:rPr lang="en-US" sz="2400" dirty="0" smtClean="0"/>
              <a:t>Efficient Static API Analysis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Tx/>
              <a:buChar char="-"/>
            </a:pPr>
            <a:r>
              <a:rPr lang="en-US" sz="2400" dirty="0" smtClean="0"/>
              <a:t>Approximated Execution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sz="2800" dirty="0" smtClean="0"/>
              <a:t> Evaluation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Approach of this study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85720" y="1357298"/>
            <a:ext cx="7286676" cy="150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Approach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1257300" lvl="2" indent="-342900">
              <a:spcBef>
                <a:spcPct val="20000"/>
              </a:spcBef>
              <a:buClr>
                <a:srgbClr val="0000FF"/>
              </a:buClr>
            </a:pPr>
            <a:r>
              <a:rPr lang="en-US" sz="2400" dirty="0" smtClean="0"/>
              <a:t>     </a:t>
            </a:r>
            <a:r>
              <a:rPr lang="en-US" sz="2400" dirty="0" err="1" smtClean="0"/>
              <a:t>AppAudit</a:t>
            </a:r>
            <a:r>
              <a:rPr lang="en-US" sz="2400" dirty="0" smtClean="0"/>
              <a:t>: a program analysis framework that can analyze apps </a:t>
            </a:r>
            <a:r>
              <a:rPr lang="en-US" sz="2400" dirty="0" smtClean="0">
                <a:solidFill>
                  <a:srgbClr val="FF0000"/>
                </a:solidFill>
              </a:rPr>
              <a:t>efficiently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effectively</a:t>
            </a:r>
            <a:r>
              <a:rPr lang="en-US" sz="2400" dirty="0" smtClean="0"/>
              <a:t>.</a:t>
            </a:r>
          </a:p>
          <a:p>
            <a:pPr marL="1257300" lvl="2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6842" y="64886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71604" y="3467401"/>
            <a:ext cx="17859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In real-time</a:t>
            </a:r>
            <a:endParaRPr lang="en-US" sz="2400" dirty="0"/>
          </a:p>
        </p:txBody>
      </p:sp>
      <p:cxnSp>
        <p:nvCxnSpPr>
          <p:cNvPr id="10" name="肘形连接符 9"/>
          <p:cNvCxnSpPr/>
          <p:nvPr/>
        </p:nvCxnSpPr>
        <p:spPr>
          <a:xfrm rot="10800000" flipV="1">
            <a:off x="3286117" y="2643182"/>
            <a:ext cx="928699" cy="857257"/>
          </a:xfrm>
          <a:prstGeom prst="bentConnector3">
            <a:avLst>
              <a:gd name="adj1" fmla="val -2269"/>
            </a:avLst>
          </a:prstGeom>
          <a:ln>
            <a:solidFill>
              <a:srgbClr val="FF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1604" y="4286256"/>
            <a:ext cx="328614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Report actual data leaks</a:t>
            </a:r>
            <a:endParaRPr lang="en-US" sz="2400" dirty="0"/>
          </a:p>
        </p:txBody>
      </p:sp>
      <p:cxnSp>
        <p:nvCxnSpPr>
          <p:cNvPr id="17" name="肘形连接符 16"/>
          <p:cNvCxnSpPr/>
          <p:nvPr/>
        </p:nvCxnSpPr>
        <p:spPr>
          <a:xfrm rot="5400000">
            <a:off x="4536280" y="2893214"/>
            <a:ext cx="1643074" cy="1143010"/>
          </a:xfrm>
          <a:prstGeom prst="bentConnector3">
            <a:avLst>
              <a:gd name="adj1" fmla="val 100155"/>
            </a:avLst>
          </a:prstGeom>
          <a:ln>
            <a:solidFill>
              <a:srgbClr val="FF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0114" name="Picture 2" descr="http://californiasupplementalexam.com/wp-content/uploads/2014/01/Go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4357694"/>
            <a:ext cx="2286016" cy="171451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572264" y="5786454"/>
            <a:ext cx="2571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75000"/>
                  </a:schemeClr>
                </a:solidFill>
              </a:rPr>
              <a:t>http://californiasupplementalexam.com/2014/01/setting-goals-to-pass-the-cse-in-2014/</a:t>
            </a:r>
            <a:endParaRPr lang="en-US" sz="1400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06895"/>
            <a:ext cx="4629162" cy="540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AppAudit</a:t>
            </a:r>
            <a:r>
              <a:rPr lang="en-US" dirty="0" smtClean="0">
                <a:solidFill>
                  <a:srgbClr val="0000FF"/>
                </a:solidFill>
              </a:rPr>
              <a:t>: Use cases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86842" y="64886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14282" y="3092844"/>
            <a:ext cx="4500594" cy="1693477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214282" y="1245595"/>
            <a:ext cx="4500594" cy="173554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142844" y="4878794"/>
            <a:ext cx="4643470" cy="1836354"/>
          </a:xfrm>
          <a:prstGeom prst="round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786314" y="1214422"/>
            <a:ext cx="4214842" cy="5500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dirty="0" smtClean="0"/>
              <a:t>integrated into IDEs to check apps for developers before release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00FF"/>
                </a:solidFill>
              </a:rPr>
              <a:t>identify problematic 3rd-party modules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dirty="0" smtClean="0"/>
              <a:t>deployed as an automatic app auditing service at app markets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00FF"/>
                </a:solidFill>
              </a:rPr>
              <a:t>wipe out human involvement in validating analysis results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dirty="0" smtClean="0"/>
              <a:t>installed on mobile devices to check apps before installation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00FF"/>
                </a:solidFill>
              </a:rPr>
              <a:t>protect users against data-leaking apps from </a:t>
            </a:r>
            <a:r>
              <a:rPr lang="en-US" altLang="zh-CN" dirty="0" err="1" smtClean="0">
                <a:solidFill>
                  <a:srgbClr val="0000FF"/>
                </a:solidFill>
              </a:rPr>
              <a:t>untrusted</a:t>
            </a:r>
            <a:r>
              <a:rPr lang="en-US" altLang="zh-CN" dirty="0" smtClean="0">
                <a:solidFill>
                  <a:srgbClr val="0000FF"/>
                </a:solidFill>
              </a:rPr>
              <a:t> sources or app markets that lack auditing service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22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AppAudit</a:t>
            </a:r>
            <a:r>
              <a:rPr lang="en-US" dirty="0" smtClean="0">
                <a:solidFill>
                  <a:srgbClr val="0000FF"/>
                </a:solidFill>
              </a:rPr>
              <a:t>: Design overview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86842" y="64886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428736"/>
            <a:ext cx="6715172" cy="3160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357158" y="4857760"/>
            <a:ext cx="7429552" cy="1714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Goal:  </a:t>
            </a:r>
            <a:r>
              <a:rPr lang="en-US" sz="2000" dirty="0" smtClean="0"/>
              <a:t>tackle </a:t>
            </a:r>
            <a:r>
              <a:rPr lang="en-US" sz="2000" dirty="0" smtClean="0">
                <a:solidFill>
                  <a:srgbClr val="FF0000"/>
                </a:solidFill>
              </a:rPr>
              <a:t>analysis efficiency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00FF"/>
                </a:solidFill>
              </a:rPr>
              <a:t> false positives</a:t>
            </a:r>
            <a:endParaRPr lang="en-US" sz="2000" dirty="0" smtClean="0"/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Idea: 2 steps</a:t>
            </a:r>
          </a:p>
          <a:p>
            <a:pPr marL="1257300" lvl="2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sz="2000" dirty="0" smtClean="0"/>
              <a:t>start with a very </a:t>
            </a:r>
            <a:r>
              <a:rPr lang="en-US" altLang="zh-CN" sz="2000" dirty="0" smtClean="0">
                <a:solidFill>
                  <a:srgbClr val="FF0000"/>
                </a:solidFill>
              </a:rPr>
              <a:t>lightweight static API analysis</a:t>
            </a:r>
          </a:p>
          <a:p>
            <a:pPr marL="1257300" lvl="2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rely on a </a:t>
            </a:r>
            <a:r>
              <a:rPr lang="en-US" sz="2000" dirty="0" smtClean="0">
                <a:solidFill>
                  <a:srgbClr val="0000FF"/>
                </a:solidFill>
              </a:rPr>
              <a:t>dynamic analysis </a:t>
            </a:r>
            <a:r>
              <a:rPr lang="en-US" sz="2000" dirty="0" smtClean="0"/>
              <a:t>to prune its false positives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857488" y="1428736"/>
            <a:ext cx="1857388" cy="271464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22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Tackle false positives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71546"/>
            <a:ext cx="9144000" cy="71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2844" y="1071546"/>
            <a:ext cx="8643998" cy="535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endParaRPr lang="en-US" sz="20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1357298"/>
            <a:ext cx="8929718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Static analysis solutions (existing work) </a:t>
            </a:r>
            <a:r>
              <a:rPr lang="en-US" sz="2400" b="1" dirty="0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AppAudit</a:t>
            </a:r>
            <a:endParaRPr lang="en-US" sz="24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i="1" dirty="0" smtClean="0"/>
              <a:t>Static analysis solutions</a:t>
            </a:r>
            <a:r>
              <a:rPr lang="en-US" sz="2000" dirty="0" smtClean="0"/>
              <a:t>: explore </a:t>
            </a:r>
            <a:r>
              <a:rPr lang="en-US" sz="2000" b="1" dirty="0" smtClean="0"/>
              <a:t>all</a:t>
            </a:r>
            <a:r>
              <a:rPr lang="en-US" sz="2000" dirty="0" smtClean="0"/>
              <a:t> code paths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i="1" dirty="0" err="1" smtClean="0"/>
              <a:t>AppAudit</a:t>
            </a:r>
            <a:r>
              <a:rPr lang="en-US" sz="2000" dirty="0" smtClean="0"/>
              <a:t>: </a:t>
            </a:r>
            <a:r>
              <a:rPr lang="en-US" sz="2000" b="1" dirty="0" smtClean="0"/>
              <a:t>only</a:t>
            </a:r>
            <a:r>
              <a:rPr lang="en-US" sz="2000" dirty="0" smtClean="0"/>
              <a:t> explores code paths that could </a:t>
            </a:r>
            <a:r>
              <a:rPr lang="en-US" sz="2000" b="1" dirty="0" smtClean="0"/>
              <a:t>happen in real </a:t>
            </a:r>
            <a:r>
              <a:rPr lang="en-US" sz="2000" dirty="0" smtClean="0"/>
              <a:t>-&gt; </a:t>
            </a:r>
            <a:r>
              <a:rPr lang="en-US" sz="2000" b="1" dirty="0" smtClean="0"/>
              <a:t>few</a:t>
            </a:r>
            <a:r>
              <a:rPr lang="en-US" sz="2000" dirty="0" smtClean="0"/>
              <a:t> </a:t>
            </a:r>
            <a:r>
              <a:rPr lang="en-US" sz="2000" b="1" dirty="0" smtClean="0"/>
              <a:t>false positives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Challenge of </a:t>
            </a:r>
            <a:r>
              <a:rPr lang="en-US" sz="2400" dirty="0" err="1" smtClean="0"/>
              <a:t>AppAudit</a:t>
            </a:r>
            <a:endParaRPr lang="en-US" sz="24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When dynamic analysis meets </a:t>
            </a:r>
            <a:r>
              <a:rPr lang="en-US" sz="2000" b="1" dirty="0" smtClean="0"/>
              <a:t>unknowns</a:t>
            </a:r>
            <a:r>
              <a:rPr lang="en-US" sz="2000" dirty="0" smtClean="0"/>
              <a:t>, it can hardly explore deeply into code paths, which will cause </a:t>
            </a:r>
            <a:r>
              <a:rPr lang="en-US" sz="2000" b="1" dirty="0" smtClean="0"/>
              <a:t>false negatives</a:t>
            </a:r>
            <a:r>
              <a:rPr lang="en-US" sz="2000" dirty="0" smtClean="0"/>
              <a:t>.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400" dirty="0" smtClean="0"/>
              <a:t>Approach of </a:t>
            </a:r>
            <a:r>
              <a:rPr lang="en-US" sz="2400" dirty="0" err="1" smtClean="0"/>
              <a:t>AppAudit</a:t>
            </a:r>
            <a:endParaRPr lang="en-US" sz="2400" dirty="0" smtClean="0"/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design a </a:t>
            </a:r>
            <a:r>
              <a:rPr lang="en-US" sz="2000" b="1" dirty="0" smtClean="0"/>
              <a:t>novel</a:t>
            </a:r>
            <a:r>
              <a:rPr lang="en-US" sz="2000" dirty="0" smtClean="0"/>
              <a:t> </a:t>
            </a:r>
            <a:r>
              <a:rPr lang="en-US" sz="2000" b="1" dirty="0" smtClean="0"/>
              <a:t>object model </a:t>
            </a:r>
            <a:r>
              <a:rPr lang="en-US" sz="2000" dirty="0" smtClean="0"/>
              <a:t>to represent and propagate unknowns</a:t>
            </a:r>
          </a:p>
          <a:p>
            <a:pPr marL="800100" lvl="1" indent="-3429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000" dirty="0" smtClean="0"/>
              <a:t>design </a:t>
            </a:r>
            <a:r>
              <a:rPr lang="en-US" sz="2000" b="1" dirty="0" smtClean="0"/>
              <a:t>several execution mechanisms </a:t>
            </a:r>
            <a:r>
              <a:rPr lang="en-US" sz="2000" dirty="0" smtClean="0"/>
              <a:t>to increase the depth of our analysis and avoid false negatives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3966" y="64886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45|31.6|45.7|9.3|4.9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|6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9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9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9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19038</TotalTime>
  <Words>1222</Words>
  <PresentationFormat>全屏显示(4:3)</PresentationFormat>
  <Paragraphs>260</Paragraphs>
  <Slides>33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Effective Real-time Android Application Auditing</vt:lpstr>
      <vt:lpstr>Personal data in mobile devices</vt:lpstr>
      <vt:lpstr>Problem Definition</vt:lpstr>
      <vt:lpstr>Existing work</vt:lpstr>
      <vt:lpstr>Outline</vt:lpstr>
      <vt:lpstr>Approach of this study</vt:lpstr>
      <vt:lpstr>AppAudit: Use cases </vt:lpstr>
      <vt:lpstr>AppAudit: Design overview</vt:lpstr>
      <vt:lpstr>Tackle false positives</vt:lpstr>
      <vt:lpstr>Step 1: Efficient Static API Analysis</vt:lpstr>
      <vt:lpstr>Step 1: Efficient Static API Analysis (CONT)</vt:lpstr>
      <vt:lpstr>Call Graph Extensions</vt:lpstr>
      <vt:lpstr>Call Graph Extensions(CONT)</vt:lpstr>
      <vt:lpstr>Call Graph Extensions(CONT)</vt:lpstr>
      <vt:lpstr>Step 2: Approximated execution</vt:lpstr>
      <vt:lpstr>Approximated Executor State Machine</vt:lpstr>
      <vt:lpstr>Object Representation</vt:lpstr>
      <vt:lpstr>幻灯片 18</vt:lpstr>
      <vt:lpstr>Taint</vt:lpstr>
      <vt:lpstr>Approximation Mode</vt:lpstr>
      <vt:lpstr>Unknown Branching Approximation</vt:lpstr>
      <vt:lpstr>Unknown Branching Approximation</vt:lpstr>
      <vt:lpstr>Accuracy Analysis</vt:lpstr>
      <vt:lpstr>Outline</vt:lpstr>
      <vt:lpstr>Evaluation</vt:lpstr>
      <vt:lpstr>Completeness of Static API Analysis</vt:lpstr>
      <vt:lpstr>Detection Accuracy</vt:lpstr>
      <vt:lpstr>Detection Accuracy</vt:lpstr>
      <vt:lpstr>Usability</vt:lpstr>
      <vt:lpstr>Characterization of Data Leaks in Real Apps</vt:lpstr>
      <vt:lpstr>Characterization of Data Leaks in Real Apps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MobyDick_an interactive multi-swimmer exergame</dc:title>
  <dc:creator>flower</dc:creator>
  <cp:lastModifiedBy>flower</cp:lastModifiedBy>
  <cp:revision>906</cp:revision>
  <dcterms:created xsi:type="dcterms:W3CDTF">2015-01-27T03:34:06Z</dcterms:created>
  <dcterms:modified xsi:type="dcterms:W3CDTF">2015-09-14T02:38:42Z</dcterms:modified>
</cp:coreProperties>
</file>