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2" r:id="rId1"/>
  </p:sldMasterIdLst>
  <p:notesMasterIdLst>
    <p:notesMasterId r:id="rId42"/>
  </p:notesMasterIdLst>
  <p:sldIdLst>
    <p:sldId id="256" r:id="rId2"/>
    <p:sldId id="261" r:id="rId3"/>
    <p:sldId id="257" r:id="rId4"/>
    <p:sldId id="269" r:id="rId5"/>
    <p:sldId id="265" r:id="rId6"/>
    <p:sldId id="258" r:id="rId7"/>
    <p:sldId id="259" r:id="rId8"/>
    <p:sldId id="263" r:id="rId9"/>
    <p:sldId id="260" r:id="rId10"/>
    <p:sldId id="272" r:id="rId11"/>
    <p:sldId id="273" r:id="rId12"/>
    <p:sldId id="274" r:id="rId13"/>
    <p:sldId id="271" r:id="rId14"/>
    <p:sldId id="270" r:id="rId15"/>
    <p:sldId id="275" r:id="rId16"/>
    <p:sldId id="277" r:id="rId17"/>
    <p:sldId id="278" r:id="rId18"/>
    <p:sldId id="276" r:id="rId19"/>
    <p:sldId id="279" r:id="rId20"/>
    <p:sldId id="280" r:id="rId21"/>
    <p:sldId id="281" r:id="rId22"/>
    <p:sldId id="282" r:id="rId23"/>
    <p:sldId id="284" r:id="rId24"/>
    <p:sldId id="268" r:id="rId25"/>
    <p:sldId id="296" r:id="rId26"/>
    <p:sldId id="297" r:id="rId27"/>
    <p:sldId id="295" r:id="rId28"/>
    <p:sldId id="287" r:id="rId29"/>
    <p:sldId id="288" r:id="rId30"/>
    <p:sldId id="290" r:id="rId31"/>
    <p:sldId id="291" r:id="rId32"/>
    <p:sldId id="292" r:id="rId33"/>
    <p:sldId id="293" r:id="rId34"/>
    <p:sldId id="294" r:id="rId35"/>
    <p:sldId id="285" r:id="rId36"/>
    <p:sldId id="286" r:id="rId37"/>
    <p:sldId id="289" r:id="rId38"/>
    <p:sldId id="266" r:id="rId39"/>
    <p:sldId id="283" r:id="rId40"/>
    <p:sldId id="264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ngelis Dimopoulos" initials="VD" lastIdx="1" clrIdx="0">
    <p:extLst>
      <p:ext uri="{19B8F6BF-5375-455C-9EA6-DF929625EA0E}">
        <p15:presenceInfo xmlns:p15="http://schemas.microsoft.com/office/powerpoint/2012/main" userId="abb885a55069ee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74714" autoAdjust="0"/>
  </p:normalViewPr>
  <p:slideViewPr>
    <p:cSldViewPr snapToGrid="0">
      <p:cViewPr varScale="1">
        <p:scale>
          <a:sx n="52" d="100"/>
          <a:sy n="52" d="100"/>
        </p:scale>
        <p:origin x="114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2BC9B-8EBB-4DCA-8908-154A0350F883}" type="datetimeFigureOut">
              <a:rPr lang="en-US" smtClean="0"/>
              <a:t>4/4/2015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B6BBE-BA6A-4C2F-96E8-9B32F34C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70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6BBE-BA6A-4C2F-96E8-9B32F34C17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70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Structure used in the book correlate strongly</a:t>
            </a:r>
            <a:r>
              <a:rPr lang="en-US" baseline="0" dirty="0" smtClean="0"/>
              <a:t> with logistic regression.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6BBE-BA6A-4C2F-96E8-9B32F34C17A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71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6BBE-BA6A-4C2F-96E8-9B32F34C17A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55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6BBE-BA6A-4C2F-96E8-9B32F34C17A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34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6BBE-BA6A-4C2F-96E8-9B32F34C17A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82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 = set of points</a:t>
            </a:r>
          </a:p>
          <a:p>
            <a:r>
              <a:rPr lang="en-US" dirty="0" smtClean="0"/>
              <a:t>d</a:t>
            </a:r>
            <a:r>
              <a:rPr lang="en-US" baseline="0" dirty="0" smtClean="0"/>
              <a:t> = dimensions</a:t>
            </a:r>
          </a:p>
          <a:p>
            <a:r>
              <a:rPr lang="en-US" baseline="0" dirty="0" err="1" smtClean="0"/>
              <a:t>i</a:t>
            </a:r>
            <a:r>
              <a:rPr lang="en-US" baseline="0" dirty="0" smtClean="0"/>
              <a:t> = vector number</a:t>
            </a:r>
          </a:p>
          <a:p>
            <a:r>
              <a:rPr lang="en-US" baseline="0" dirty="0" err="1" smtClean="0"/>
              <a:t>R^d</a:t>
            </a:r>
            <a:r>
              <a:rPr lang="en-US" baseline="0" dirty="0" smtClean="0"/>
              <a:t> = d-dimensional 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6BBE-BA6A-4C2F-96E8-9B32F34C17A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50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 = set of points</a:t>
            </a:r>
          </a:p>
          <a:p>
            <a:r>
              <a:rPr lang="en-US" dirty="0" smtClean="0"/>
              <a:t>d</a:t>
            </a:r>
            <a:r>
              <a:rPr lang="en-US" baseline="0" dirty="0" smtClean="0"/>
              <a:t> = dimensions</a:t>
            </a:r>
          </a:p>
          <a:p>
            <a:r>
              <a:rPr lang="en-US" baseline="0" dirty="0" err="1" smtClean="0"/>
              <a:t>i</a:t>
            </a:r>
            <a:r>
              <a:rPr lang="en-US" baseline="0" dirty="0" smtClean="0"/>
              <a:t> = vector number</a:t>
            </a:r>
          </a:p>
          <a:p>
            <a:r>
              <a:rPr lang="en-US" baseline="0" dirty="0" err="1" smtClean="0"/>
              <a:t>R^d</a:t>
            </a:r>
            <a:r>
              <a:rPr lang="en-US" baseline="0" dirty="0" smtClean="0"/>
              <a:t> = d-dimensional 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6BBE-BA6A-4C2F-96E8-9B32F34C17A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34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 = set of points</a:t>
            </a:r>
          </a:p>
          <a:p>
            <a:r>
              <a:rPr lang="en-US" dirty="0" smtClean="0"/>
              <a:t>d</a:t>
            </a:r>
            <a:r>
              <a:rPr lang="en-US" baseline="0" dirty="0" smtClean="0"/>
              <a:t> = dimensions</a:t>
            </a:r>
          </a:p>
          <a:p>
            <a:r>
              <a:rPr lang="en-US" baseline="0" dirty="0" err="1" smtClean="0"/>
              <a:t>i</a:t>
            </a:r>
            <a:r>
              <a:rPr lang="en-US" baseline="0" dirty="0" smtClean="0"/>
              <a:t> = vector number</a:t>
            </a:r>
          </a:p>
          <a:p>
            <a:r>
              <a:rPr lang="en-US" baseline="0" dirty="0" err="1" smtClean="0"/>
              <a:t>R^d</a:t>
            </a:r>
            <a:r>
              <a:rPr lang="en-US" baseline="0" dirty="0" smtClean="0"/>
              <a:t> = d-dimensional 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6BBE-BA6A-4C2F-96E8-9B32F34C17A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1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 = set of points</a:t>
            </a:r>
          </a:p>
          <a:p>
            <a:r>
              <a:rPr lang="en-US" dirty="0" smtClean="0"/>
              <a:t>d</a:t>
            </a:r>
            <a:r>
              <a:rPr lang="en-US" baseline="0" dirty="0" smtClean="0"/>
              <a:t> = dimensions</a:t>
            </a:r>
          </a:p>
          <a:p>
            <a:r>
              <a:rPr lang="en-US" baseline="0" dirty="0" err="1" smtClean="0"/>
              <a:t>i</a:t>
            </a:r>
            <a:r>
              <a:rPr lang="en-US" baseline="0" dirty="0" smtClean="0"/>
              <a:t> = vector number</a:t>
            </a:r>
          </a:p>
          <a:p>
            <a:r>
              <a:rPr lang="en-US" baseline="0" dirty="0" err="1" smtClean="0"/>
              <a:t>R^d</a:t>
            </a:r>
            <a:r>
              <a:rPr lang="en-US" baseline="0" dirty="0" smtClean="0"/>
              <a:t> = d-dimensional 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6BBE-BA6A-4C2F-96E8-9B32F34C17A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68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 = set of points</a:t>
            </a:r>
          </a:p>
          <a:p>
            <a:r>
              <a:rPr lang="en-US" dirty="0" smtClean="0"/>
              <a:t>d</a:t>
            </a:r>
            <a:r>
              <a:rPr lang="en-US" baseline="0" dirty="0" smtClean="0"/>
              <a:t> = dimensions</a:t>
            </a:r>
          </a:p>
          <a:p>
            <a:r>
              <a:rPr lang="en-US" baseline="0" dirty="0" err="1" smtClean="0"/>
              <a:t>i</a:t>
            </a:r>
            <a:r>
              <a:rPr lang="en-US" baseline="0" dirty="0" smtClean="0"/>
              <a:t> = vector number</a:t>
            </a:r>
          </a:p>
          <a:p>
            <a:r>
              <a:rPr lang="en-US" baseline="0" dirty="0" err="1" smtClean="0"/>
              <a:t>R^d</a:t>
            </a:r>
            <a:r>
              <a:rPr lang="en-US" baseline="0" dirty="0" smtClean="0"/>
              <a:t> = d-dimensional 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6BBE-BA6A-4C2F-96E8-9B32F34C17A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04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 = set of points</a:t>
            </a:r>
          </a:p>
          <a:p>
            <a:r>
              <a:rPr lang="en-US" dirty="0" smtClean="0"/>
              <a:t>d</a:t>
            </a:r>
            <a:r>
              <a:rPr lang="en-US" baseline="0" dirty="0" smtClean="0"/>
              <a:t> = dimensions</a:t>
            </a:r>
          </a:p>
          <a:p>
            <a:r>
              <a:rPr lang="en-US" baseline="0" dirty="0" err="1" smtClean="0"/>
              <a:t>i</a:t>
            </a:r>
            <a:r>
              <a:rPr lang="en-US" baseline="0" dirty="0" smtClean="0"/>
              <a:t> = vector number</a:t>
            </a:r>
          </a:p>
          <a:p>
            <a:r>
              <a:rPr lang="en-US" baseline="0" dirty="0" err="1" smtClean="0"/>
              <a:t>R^d</a:t>
            </a:r>
            <a:r>
              <a:rPr lang="en-US" baseline="0" dirty="0" smtClean="0"/>
              <a:t> = d-dimensional 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6BBE-BA6A-4C2F-96E8-9B32F34C17A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7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Anomaly Detection – identify unusual data records that require further investigation</a:t>
            </a:r>
          </a:p>
          <a:p>
            <a:r>
              <a:rPr lang="en-US" dirty="0" smtClean="0"/>
              <a:t>Association Rule Learning – searching for relationships between variables</a:t>
            </a:r>
          </a:p>
          <a:p>
            <a:r>
              <a:rPr lang="en-US" dirty="0" smtClean="0"/>
              <a:t>Attribute Importance – Ranks attributed according to strength of relationship with the target</a:t>
            </a:r>
          </a:p>
          <a:p>
            <a:r>
              <a:rPr lang="en-US" dirty="0" smtClean="0"/>
              <a:t>Clustering – discover groups of data that are naturally similar with no a priori knowledge</a:t>
            </a:r>
          </a:p>
          <a:p>
            <a:r>
              <a:rPr lang="en-US" dirty="0" smtClean="0"/>
              <a:t>Classification – generalizing known structure to data</a:t>
            </a:r>
          </a:p>
          <a:p>
            <a:r>
              <a:rPr lang="en-US" dirty="0" smtClean="0"/>
              <a:t>Regression – prediction technique to find a continuous function with the smallest squared error</a:t>
            </a:r>
          </a:p>
          <a:p>
            <a:r>
              <a:rPr lang="en-US" dirty="0" smtClean="0"/>
              <a:t>Summarization/Feature Selection and Extraction – linear combination of predetermined attributes / compact representation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6BBE-BA6A-4C2F-96E8-9B32F34C17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01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 = set of points</a:t>
            </a:r>
          </a:p>
          <a:p>
            <a:r>
              <a:rPr lang="en-US" dirty="0" smtClean="0"/>
              <a:t>d</a:t>
            </a:r>
            <a:r>
              <a:rPr lang="en-US" baseline="0" dirty="0" smtClean="0"/>
              <a:t> = dimensions</a:t>
            </a:r>
          </a:p>
          <a:p>
            <a:r>
              <a:rPr lang="en-US" baseline="0" dirty="0" err="1" smtClean="0"/>
              <a:t>i</a:t>
            </a:r>
            <a:r>
              <a:rPr lang="en-US" baseline="0" dirty="0" smtClean="0"/>
              <a:t> = vector number</a:t>
            </a:r>
          </a:p>
          <a:p>
            <a:r>
              <a:rPr lang="en-US" baseline="0" dirty="0" err="1" smtClean="0"/>
              <a:t>R^d</a:t>
            </a:r>
            <a:r>
              <a:rPr lang="en-US" baseline="0" dirty="0" smtClean="0"/>
              <a:t> = d-dimensional 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6BBE-BA6A-4C2F-96E8-9B32F34C17A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85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Machine Learning – Known Properties</a:t>
            </a:r>
          </a:p>
          <a:p>
            <a:pPr lvl="1"/>
            <a:r>
              <a:rPr lang="en-US" dirty="0" smtClean="0"/>
              <a:t>Data Mining – Unknown Properties (often uses machine learning with other goals in mind)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6BBE-BA6A-4C2F-96E8-9B32F34C17A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31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 = set of points</a:t>
            </a:r>
          </a:p>
          <a:p>
            <a:r>
              <a:rPr lang="en-US" dirty="0" smtClean="0"/>
              <a:t>d</a:t>
            </a:r>
            <a:r>
              <a:rPr lang="en-US" baseline="0" dirty="0" smtClean="0"/>
              <a:t> = dimensions</a:t>
            </a:r>
          </a:p>
          <a:p>
            <a:r>
              <a:rPr lang="en-US" baseline="0" dirty="0" err="1" smtClean="0"/>
              <a:t>i</a:t>
            </a:r>
            <a:r>
              <a:rPr lang="en-US" baseline="0" dirty="0" smtClean="0"/>
              <a:t> = vector number</a:t>
            </a:r>
          </a:p>
          <a:p>
            <a:r>
              <a:rPr lang="en-US" baseline="0" dirty="0" err="1" smtClean="0"/>
              <a:t>R^d</a:t>
            </a:r>
            <a:r>
              <a:rPr lang="en-US" baseline="0" dirty="0" smtClean="0"/>
              <a:t> = d-dimensional 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6BBE-BA6A-4C2F-96E8-9B32F34C17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15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6BBE-BA6A-4C2F-96E8-9B32F34C17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67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6BBE-BA6A-4C2F-96E8-9B32F34C17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88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6BBE-BA6A-4C2F-96E8-9B32F34C17A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6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equation is constant (Maximum</a:t>
            </a:r>
            <a:r>
              <a:rPr lang="en-US" baseline="0" dirty="0" smtClean="0"/>
              <a:t> Shannon Entropy) – 1 = full disorder, 0 = no disorder</a:t>
            </a:r>
            <a:endParaRPr lang="en-US" dirty="0" smtClean="0"/>
          </a:p>
          <a:p>
            <a:r>
              <a:rPr lang="en-US" dirty="0" smtClean="0"/>
              <a:t>Second equation – once broken up into categories Use first function within category</a:t>
            </a:r>
          </a:p>
          <a:p>
            <a:endParaRPr lang="en-US" dirty="0" smtClean="0"/>
          </a:p>
          <a:p>
            <a:r>
              <a:rPr lang="en-US" dirty="0" smtClean="0"/>
              <a:t>Info(T)</a:t>
            </a:r>
            <a:r>
              <a:rPr lang="en-US" baseline="0" dirty="0" smtClean="0"/>
              <a:t> = -3/5*log(3/5) – 2/5*log(2/5)</a:t>
            </a:r>
          </a:p>
          <a:p>
            <a:r>
              <a:rPr lang="en-US" baseline="0" dirty="0" smtClean="0"/>
              <a:t>Info_X1(T) = 2/5*[-0/2*log(0/2) – 2/2*log(2/2)]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             + 2/5*[-2/2*log(2/2) – 0/2*log(0/2)]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             + 1/5*[-1/1*log(1/1) – 0/1*log(0/1)]  = 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 = Classes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j = attributes to </a:t>
            </a:r>
            <a:r>
              <a:rPr lang="en-US" baseline="0" dirty="0" err="1" smtClean="0"/>
              <a:t>Xk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k = number of attributes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0 </a:t>
            </a:r>
            <a:r>
              <a:rPr lang="en-US" dirty="0" err="1" smtClean="0"/>
              <a:t>log</a:t>
            </a:r>
            <a:r>
              <a:rPr lang="en-US" i="1" baseline="-25000" dirty="0" err="1" smtClean="0"/>
              <a:t>b</a:t>
            </a:r>
            <a:r>
              <a:rPr lang="en-US" dirty="0" smtClean="0"/>
              <a:t>(0) = 0 for our case</a:t>
            </a:r>
          </a:p>
          <a:p>
            <a:endParaRPr lang="en-US" dirty="0" smtClean="0"/>
          </a:p>
          <a:p>
            <a:r>
              <a:rPr lang="en-US" dirty="0" smtClean="0"/>
              <a:t>S = Set of Samples</a:t>
            </a:r>
          </a:p>
          <a:p>
            <a:r>
              <a:rPr lang="en-US" dirty="0" err="1" smtClean="0"/>
              <a:t>S_i</a:t>
            </a:r>
            <a:r>
              <a:rPr lang="en-US" dirty="0" smtClean="0"/>
              <a:t> = samples in class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|| = Cardinality</a:t>
            </a:r>
          </a:p>
          <a:p>
            <a:r>
              <a:rPr lang="en-US" dirty="0" err="1" smtClean="0"/>
              <a:t>X_k</a:t>
            </a:r>
            <a:r>
              <a:rPr lang="en-US" dirty="0" smtClean="0"/>
              <a:t> = Attribute Test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6BBE-BA6A-4C2F-96E8-9B32F34C17A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48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6BBE-BA6A-4C2F-96E8-9B32F34C17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8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B6BBE-BA6A-4C2F-96E8-9B32F34C17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24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75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00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779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5336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03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09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4/4/2015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3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40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53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64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2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21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42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0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94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12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4/4/2015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82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08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  <p:sldLayoutId id="214748376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6294" y="440094"/>
            <a:ext cx="8825658" cy="3329581"/>
          </a:xfrm>
        </p:spPr>
        <p:txBody>
          <a:bodyPr anchor="ctr"/>
          <a:lstStyle/>
          <a:p>
            <a:pPr algn="ctr"/>
            <a:r>
              <a:rPr lang="en-US" dirty="0" smtClean="0"/>
              <a:t>Top 10 Algorithms in Data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57482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Authors:</a:t>
            </a:r>
          </a:p>
          <a:p>
            <a:r>
              <a:rPr lang="en-US" dirty="0" err="1" smtClean="0"/>
              <a:t>Xindong</a:t>
            </a:r>
            <a:r>
              <a:rPr lang="en-US" dirty="0" smtClean="0"/>
              <a:t> Wu, </a:t>
            </a:r>
            <a:r>
              <a:rPr lang="en-US" dirty="0" err="1" smtClean="0"/>
              <a:t>Vipin</a:t>
            </a:r>
            <a:r>
              <a:rPr lang="en-US" dirty="0" smtClean="0"/>
              <a:t> Kumar, J. Ross Quinlan, </a:t>
            </a:r>
            <a:r>
              <a:rPr lang="en-US" dirty="0" err="1" smtClean="0"/>
              <a:t>Joydeep</a:t>
            </a:r>
            <a:r>
              <a:rPr lang="en-US" dirty="0" smtClean="0"/>
              <a:t> Ghosh, </a:t>
            </a:r>
            <a:r>
              <a:rPr lang="en-US" dirty="0" err="1" smtClean="0"/>
              <a:t>Qiang</a:t>
            </a:r>
            <a:r>
              <a:rPr lang="en-US" dirty="0" smtClean="0"/>
              <a:t> Yang, Hiroshi </a:t>
            </a:r>
            <a:r>
              <a:rPr lang="en-US" dirty="0" err="1" smtClean="0"/>
              <a:t>Motoda</a:t>
            </a:r>
            <a:r>
              <a:rPr lang="en-US" dirty="0" smtClean="0"/>
              <a:t>, Geoffrey J. McLachlan, Angus Ng, Bing Lu, Philip S. Yu, </a:t>
            </a:r>
            <a:r>
              <a:rPr lang="en-US" dirty="0" err="1" smtClean="0"/>
              <a:t>Zhi</a:t>
            </a:r>
            <a:r>
              <a:rPr lang="en-US" dirty="0" smtClean="0"/>
              <a:t>-Hua Zhou, Michael Steinbach, David J. Hand, Dan Steinberg</a:t>
            </a:r>
          </a:p>
          <a:p>
            <a:endParaRPr lang="en-US" dirty="0"/>
          </a:p>
          <a:p>
            <a:r>
              <a:rPr lang="en-US" dirty="0" smtClean="0"/>
              <a:t>Presenter:</a:t>
            </a:r>
          </a:p>
          <a:p>
            <a:r>
              <a:rPr lang="en-US" dirty="0" smtClean="0"/>
              <a:t>Vangelis Dimopoulos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96430" y="2548857"/>
            <a:ext cx="98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(Part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13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1988"/>
            <a:ext cx="9905998" cy="967686"/>
          </a:xfrm>
        </p:spPr>
        <p:txBody>
          <a:bodyPr/>
          <a:lstStyle/>
          <a:p>
            <a:pPr algn="ctr"/>
            <a:r>
              <a:rPr lang="en-US" dirty="0" smtClean="0"/>
              <a:t>K-means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73464" y="1026370"/>
                <a:ext cx="10372563" cy="571580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dirty="0" smtClean="0"/>
                  <a:t>Technique: Clustering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Iterative method to partition a dataset into a user specified number of </a:t>
                </a:r>
                <a:r>
                  <a:rPr lang="en-US" dirty="0" smtClean="0"/>
                  <a:t>clusters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, pick k-points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 smtClean="0"/>
                  <a:t> (centroids)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 smtClean="0"/>
                  <a:t>2 Steps:</a:t>
                </a:r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dirty="0" smtClean="0"/>
                  <a:t>Data Assignment</a:t>
                </a:r>
              </a:p>
              <a:p>
                <a:pPr marL="800100" lvl="1" indent="-3429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dirty="0" smtClean="0"/>
                  <a:t>Relocation of Means </a:t>
                </a:r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en-US" dirty="0" smtClean="0"/>
                  <a:t>Euclidean distance objective / convergence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3464" y="1026370"/>
                <a:ext cx="10372563" cy="5715806"/>
              </a:xfrm>
              <a:blipFill rotWithShape="0">
                <a:blip r:embed="rId3"/>
                <a:stretch>
                  <a:fillRect l="-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68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1988"/>
            <a:ext cx="9905998" cy="967686"/>
          </a:xfrm>
        </p:spPr>
        <p:txBody>
          <a:bodyPr/>
          <a:lstStyle/>
          <a:p>
            <a:pPr algn="ctr"/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4324" y="1613714"/>
            <a:ext cx="5542371" cy="492119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Set and place the initial number of centroids (k) on the graph.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Find the closest centroid to a point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Based on these clusters, find the new center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Repeat/Loop until center is unmoved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70679" y="1626463"/>
            <a:ext cx="2457450" cy="4469539"/>
            <a:chOff x="4494657" y="1833726"/>
            <a:chExt cx="2457450" cy="446953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4579225" y="1749158"/>
              <a:ext cx="2288313" cy="245744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4632769" y="3983928"/>
              <a:ext cx="2181225" cy="2457450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6698" y="1613714"/>
            <a:ext cx="2569845" cy="448228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618341" y="6035926"/>
            <a:ext cx="962123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dirty="0" smtClean="0"/>
              <a:t>Case 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730558" y="6049885"/>
            <a:ext cx="962123" cy="55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dirty="0" smtClean="0"/>
              <a:t>Case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25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1988"/>
            <a:ext cx="9905998" cy="967686"/>
          </a:xfrm>
        </p:spPr>
        <p:txBody>
          <a:bodyPr/>
          <a:lstStyle/>
          <a:p>
            <a:pPr algn="ctr"/>
            <a:r>
              <a:rPr lang="en-US" dirty="0" smtClean="0"/>
              <a:t>K-means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64" y="1026370"/>
            <a:ext cx="10372563" cy="571580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Items to note: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Highly sensitive to initial placement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Will fail when data is highly correlated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Curse of high dimensionality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Selecting (k) can be rather arbitrary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Outliers can throw off our data</a:t>
            </a:r>
          </a:p>
        </p:txBody>
      </p:sp>
    </p:spTree>
    <p:extLst>
      <p:ext uri="{BB962C8B-B14F-4D97-AF65-F5344CB8AC3E}">
        <p14:creationId xmlns:p14="http://schemas.microsoft.com/office/powerpoint/2010/main" val="6265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1988"/>
            <a:ext cx="9905998" cy="967686"/>
          </a:xfrm>
        </p:spPr>
        <p:txBody>
          <a:bodyPr/>
          <a:lstStyle/>
          <a:p>
            <a:pPr algn="ctr"/>
            <a:r>
              <a:rPr lang="en-US" dirty="0" smtClean="0"/>
              <a:t>C4.5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64" y="1026370"/>
            <a:ext cx="10372563" cy="547707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Technique: Classification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Statistical classifier / Set of Decision Tree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Either a Leaf, or a test on a Decision Tree (that connects to branches)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Build decision trees using a set of data with the goal of: Information entropy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At each node, the algorithm picks an attribute based on information gain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Tests performed until elements reach the leaves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461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 flipH="1">
            <a:off x="886689" y="1306052"/>
            <a:ext cx="5963267" cy="4900784"/>
            <a:chOff x="3747070" y="511355"/>
            <a:chExt cx="5963267" cy="4900784"/>
          </a:xfrm>
        </p:grpSpPr>
        <p:sp>
          <p:nvSpPr>
            <p:cNvPr id="4" name="Oval 3"/>
            <p:cNvSpPr/>
            <p:nvPr/>
          </p:nvSpPr>
          <p:spPr>
            <a:xfrm>
              <a:off x="5028491" y="511355"/>
              <a:ext cx="2200257" cy="102072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If CDF &lt; .025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6643931" y="2199947"/>
              <a:ext cx="2200257" cy="102072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If CDF &gt; .975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47070" y="2710309"/>
              <a:ext cx="1385453" cy="3868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Re-sample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12163" y="4803647"/>
              <a:ext cx="1385453" cy="38682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Re-sample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324884" y="4803646"/>
              <a:ext cx="1385453" cy="608493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ysClr val="windowText" lastClr="000000"/>
                  </a:solidFill>
                </a:rPr>
                <a:t>Keep Value</a:t>
              </a:r>
              <a:endParaRPr 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0" name="Straight Connector 9"/>
            <p:cNvCxnSpPr>
              <a:stCxn id="4" idx="4"/>
              <a:endCxn id="6" idx="0"/>
            </p:cNvCxnSpPr>
            <p:nvPr/>
          </p:nvCxnSpPr>
          <p:spPr>
            <a:xfrm flipH="1">
              <a:off x="4439797" y="1532081"/>
              <a:ext cx="1688823" cy="117822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4" idx="4"/>
              <a:endCxn id="5" idx="1"/>
            </p:cNvCxnSpPr>
            <p:nvPr/>
          </p:nvCxnSpPr>
          <p:spPr>
            <a:xfrm>
              <a:off x="6128620" y="1532081"/>
              <a:ext cx="837531" cy="81734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7" idx="0"/>
              <a:endCxn id="5" idx="4"/>
            </p:cNvCxnSpPr>
            <p:nvPr/>
          </p:nvCxnSpPr>
          <p:spPr>
            <a:xfrm flipV="1">
              <a:off x="6304890" y="3220673"/>
              <a:ext cx="1439170" cy="158297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8" idx="0"/>
              <a:endCxn id="5" idx="4"/>
            </p:cNvCxnSpPr>
            <p:nvPr/>
          </p:nvCxnSpPr>
          <p:spPr>
            <a:xfrm flipH="1" flipV="1">
              <a:off x="7744060" y="3220673"/>
              <a:ext cx="1273551" cy="1582973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5831132" y="1719789"/>
            <a:ext cx="607570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dirty="0" smtClean="0"/>
              <a:t>Acceptance-Rejection Method</a:t>
            </a:r>
          </a:p>
          <a:p>
            <a:pPr algn="ctr"/>
            <a:r>
              <a:rPr lang="en-US" sz="3000" dirty="0" smtClean="0"/>
              <a:t>decision tree at 5% threshold</a:t>
            </a:r>
            <a:endParaRPr 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3810662" y="250142"/>
                <a:ext cx="13154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662" y="250142"/>
                <a:ext cx="1315488" cy="369332"/>
              </a:xfrm>
              <a:prstGeom prst="rect">
                <a:avLst/>
              </a:prstGeom>
              <a:blipFill rotWithShape="0">
                <a:blip r:embed="rId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/>
          <p:cNvSpPr/>
          <p:nvPr/>
        </p:nvSpPr>
        <p:spPr>
          <a:xfrm>
            <a:off x="5550446" y="2679381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731642" y="4622190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Yes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3224772" y="2625312"/>
            <a:ext cx="50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1325980" y="4683236"/>
            <a:ext cx="506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12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C4.5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2052918"/>
            <a:ext cx="10908580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Tries to find small Decision Trees (or simple ones) based on:</a:t>
            </a:r>
          </a:p>
          <a:p>
            <a:pPr lvl="1"/>
            <a:r>
              <a:rPr lang="en-US" sz="2000" dirty="0" smtClean="0"/>
              <a:t>If all cases of the came sample class, the tree is a leaf</a:t>
            </a:r>
          </a:p>
          <a:p>
            <a:pPr lvl="1"/>
            <a:r>
              <a:rPr lang="en-US" sz="2000" dirty="0" smtClean="0"/>
              <a:t>For each attribute, calculate potential info provided by a test on the attribute</a:t>
            </a:r>
          </a:p>
          <a:p>
            <a:pPr lvl="1"/>
            <a:endParaRPr lang="en-US" sz="2000" dirty="0"/>
          </a:p>
          <a:p>
            <a:r>
              <a:rPr lang="en-US" dirty="0" smtClean="0"/>
              <a:t>Two heuristic criteria for ranking of tests</a:t>
            </a:r>
          </a:p>
          <a:p>
            <a:pPr lvl="1"/>
            <a:r>
              <a:rPr lang="en-US" sz="2000" dirty="0" smtClean="0"/>
              <a:t>Information gain – minimized total entropy of subsets</a:t>
            </a:r>
          </a:p>
          <a:p>
            <a:pPr lvl="1"/>
            <a:r>
              <a:rPr lang="en-US" sz="2000" dirty="0" smtClean="0"/>
              <a:t>Conditional Information gain – divides information gain by information in test outcomes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216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C4.5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2612" y="1415608"/>
                <a:ext cx="4765860" cy="419548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𝐼𝑛𝑓𝑜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𝑙𝑜𝑔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𝐼𝑛𝑓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𝐼𝑛𝑓𝑜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𝐺𝑎𝑖𝑛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𝐼𝑛𝑓𝑜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𝐼𝑛𝑓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b="0" dirty="0" smtClean="0"/>
                  <a:t>Goal: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𝐺𝑎𝑖𝑛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612" y="1415608"/>
                <a:ext cx="4765860" cy="4195481"/>
              </a:xfrm>
              <a:blipFill rotWithShape="0">
                <a:blip r:embed="rId3"/>
                <a:stretch>
                  <a:fillRect l="-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348472" y="3600641"/>
            <a:ext cx="1212111" cy="351709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Test X1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476557"/>
              </p:ext>
            </p:extLst>
          </p:nvPr>
        </p:nvGraphicFramePr>
        <p:xfrm>
          <a:off x="6009692" y="116251"/>
          <a:ext cx="6073448" cy="307258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8362"/>
                <a:gridCol w="1518362"/>
                <a:gridCol w="1518362"/>
                <a:gridCol w="1518362"/>
              </a:tblGrid>
              <a:tr h="8565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 X1</a:t>
                      </a:r>
                    </a:p>
                    <a:p>
                      <a:pPr algn="ctr"/>
                      <a:r>
                        <a:rPr lang="en-US" dirty="0" smtClean="0"/>
                        <a:t>(Car Brand)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 X2</a:t>
                      </a:r>
                    </a:p>
                    <a:p>
                      <a:pPr algn="ctr"/>
                      <a:r>
                        <a:rPr lang="en-US" dirty="0" smtClean="0"/>
                        <a:t>(Towed)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Attribute X3</a:t>
                      </a:r>
                    </a:p>
                    <a:p>
                      <a:pPr algn="ctr"/>
                      <a:r>
                        <a:rPr lang="en-US" dirty="0" smtClean="0"/>
                        <a:t>(Year)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</a:p>
                    <a:p>
                      <a:pPr algn="ctr"/>
                      <a:r>
                        <a:rPr lang="en-US" dirty="0" smtClean="0"/>
                        <a:t>(Lemon)</a:t>
                      </a:r>
                      <a:endParaRPr lang="en-US" dirty="0"/>
                    </a:p>
                  </a:txBody>
                  <a:tcPr/>
                </a:tc>
              </a:tr>
              <a:tr h="44321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(S2)</a:t>
                      </a:r>
                    </a:p>
                  </a:txBody>
                  <a:tcPr/>
                </a:tc>
              </a:tr>
              <a:tr h="44321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(S1)</a:t>
                      </a:r>
                    </a:p>
                  </a:txBody>
                  <a:tcPr/>
                </a:tc>
              </a:tr>
              <a:tr h="44321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 (S2)</a:t>
                      </a:r>
                      <a:endParaRPr lang="en-US" dirty="0"/>
                    </a:p>
                  </a:txBody>
                  <a:tcPr/>
                </a:tc>
              </a:tr>
              <a:tr h="44321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No (S1)</a:t>
                      </a:r>
                    </a:p>
                  </a:txBody>
                  <a:tcPr/>
                </a:tc>
              </a:tr>
              <a:tr h="44321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(S1)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902532"/>
              </p:ext>
            </p:extLst>
          </p:nvPr>
        </p:nvGraphicFramePr>
        <p:xfrm>
          <a:off x="4084618" y="4844709"/>
          <a:ext cx="3959921" cy="1532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5321"/>
                <a:gridCol w="1328057"/>
                <a:gridCol w="1186543"/>
              </a:tblGrid>
              <a:tr h="6463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 (Towed)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X3 (Year)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</a:p>
                    <a:p>
                      <a:pPr algn="ctr"/>
                      <a:r>
                        <a:rPr lang="en-US" dirty="0" smtClean="0"/>
                        <a:t>(Lemon)</a:t>
                      </a:r>
                      <a:endParaRPr lang="en-US" dirty="0"/>
                    </a:p>
                  </a:txBody>
                  <a:tcPr/>
                </a:tc>
              </a:tr>
              <a:tr h="44321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</a:p>
                  </a:txBody>
                  <a:tcPr/>
                </a:tc>
              </a:tr>
              <a:tr h="44321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196865"/>
              </p:ext>
            </p:extLst>
          </p:nvPr>
        </p:nvGraphicFramePr>
        <p:xfrm>
          <a:off x="81868" y="4840816"/>
          <a:ext cx="3891417" cy="154054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5321"/>
                <a:gridCol w="1328057"/>
                <a:gridCol w="1118039"/>
              </a:tblGrid>
              <a:tr h="65412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 (Towed)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X3 (Year)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</a:p>
                    <a:p>
                      <a:pPr algn="ctr"/>
                      <a:r>
                        <a:rPr lang="en-US" dirty="0" smtClean="0"/>
                        <a:t>(Lemon)</a:t>
                      </a:r>
                      <a:endParaRPr lang="en-US" dirty="0"/>
                    </a:p>
                  </a:txBody>
                  <a:tcPr/>
                </a:tc>
              </a:tr>
              <a:tr h="44321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</a:tr>
              <a:tr h="44321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843646"/>
              </p:ext>
            </p:extLst>
          </p:nvPr>
        </p:nvGraphicFramePr>
        <p:xfrm>
          <a:off x="8166763" y="4844709"/>
          <a:ext cx="3959921" cy="1089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5321"/>
                <a:gridCol w="1328057"/>
                <a:gridCol w="1186543"/>
              </a:tblGrid>
              <a:tr h="6463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 (Towed)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X3 (Year)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</a:p>
                    <a:p>
                      <a:pPr algn="ctr"/>
                      <a:r>
                        <a:rPr lang="en-US" dirty="0" smtClean="0"/>
                        <a:t>(Lemon)</a:t>
                      </a:r>
                      <a:endParaRPr lang="en-US" dirty="0"/>
                    </a:p>
                  </a:txBody>
                  <a:tcPr/>
                </a:tc>
              </a:tr>
              <a:tr h="44321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Connector 13"/>
          <p:cNvCxnSpPr>
            <a:stCxn id="4" idx="2"/>
            <a:endCxn id="11" idx="0"/>
          </p:cNvCxnSpPr>
          <p:nvPr/>
        </p:nvCxnSpPr>
        <p:spPr>
          <a:xfrm flipH="1">
            <a:off x="2027576" y="3952350"/>
            <a:ext cx="3926952" cy="888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4" idx="2"/>
            <a:endCxn id="12" idx="0"/>
          </p:cNvCxnSpPr>
          <p:nvPr/>
        </p:nvCxnSpPr>
        <p:spPr>
          <a:xfrm>
            <a:off x="5954528" y="3952350"/>
            <a:ext cx="4192195" cy="8923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2"/>
          </p:cNvCxnSpPr>
          <p:nvPr/>
        </p:nvCxnSpPr>
        <p:spPr>
          <a:xfrm>
            <a:off x="5954528" y="3952350"/>
            <a:ext cx="0" cy="888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191827" y="4243720"/>
            <a:ext cx="893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X1 = A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883283" y="4243720"/>
            <a:ext cx="909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X1 = C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084516" y="4243720"/>
            <a:ext cx="854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X1 =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C4.5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688638" cy="4195481"/>
          </a:xfrm>
        </p:spPr>
        <p:txBody>
          <a:bodyPr/>
          <a:lstStyle/>
          <a:p>
            <a:r>
              <a:rPr lang="en-US" dirty="0" smtClean="0"/>
              <a:t>A Few Notes:</a:t>
            </a:r>
          </a:p>
          <a:p>
            <a:pPr lvl="1"/>
            <a:r>
              <a:rPr lang="en-US" dirty="0" smtClean="0"/>
              <a:t>C4.5 is an evolution of prior algorithms</a:t>
            </a:r>
          </a:p>
          <a:p>
            <a:pPr lvl="1"/>
            <a:r>
              <a:rPr lang="en-US" dirty="0" smtClean="0"/>
              <a:t>Principal disadvantage: CPU and memory intensive</a:t>
            </a:r>
          </a:p>
          <a:p>
            <a:pPr lvl="1"/>
            <a:r>
              <a:rPr lang="en-US" dirty="0" smtClean="0"/>
              <a:t>Superseded by C5.0</a:t>
            </a:r>
          </a:p>
          <a:p>
            <a:pPr lvl="2"/>
            <a:r>
              <a:rPr lang="en-US" dirty="0" smtClean="0"/>
              <a:t>Scalability improved </a:t>
            </a:r>
          </a:p>
          <a:p>
            <a:pPr lvl="2"/>
            <a:r>
              <a:rPr lang="en-US" dirty="0" smtClean="0"/>
              <a:t>Extended range of data-types (i.e. Dates &amp; N/A values)</a:t>
            </a:r>
          </a:p>
          <a:p>
            <a:pPr lvl="2"/>
            <a:r>
              <a:rPr lang="en-US" dirty="0" smtClean="0"/>
              <a:t>Added boosting variant – ensemble of classifiers chosen, then votes for final classification</a:t>
            </a:r>
          </a:p>
          <a:p>
            <a:pPr lvl="2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5653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61" y="151988"/>
            <a:ext cx="11326368" cy="967686"/>
          </a:xfrm>
        </p:spPr>
        <p:txBody>
          <a:bodyPr/>
          <a:lstStyle/>
          <a:p>
            <a:pPr algn="ctr"/>
            <a:r>
              <a:rPr lang="en-US" dirty="0" smtClean="0"/>
              <a:t>Naïve Bayes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73464" y="1026370"/>
                <a:ext cx="10372563" cy="571580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dirty="0" smtClean="0"/>
                  <a:t>Find the best classification function to distinguish between members of two classes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 smtClean="0"/>
                  <a:t>Technique: Classification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 smtClean="0"/>
                  <a:t>Conditional Probability: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beg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en-US" dirty="0" smtClean="0"/>
                  <a:t>Bayes Rule: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…+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beg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beg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beg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den>
                    </m:f>
                  </m:oMath>
                </a14:m>
                <a:endParaRPr lang="en-US" dirty="0" smtClean="0">
                  <a:latin typeface="+mn-lt"/>
                </a:endParaRPr>
              </a:p>
              <a:p>
                <a:pPr>
                  <a:lnSpc>
                    <a:spcPct val="200000"/>
                  </a:lnSpc>
                </a:pPr>
                <a:endParaRPr lang="en-US" dirty="0"/>
              </a:p>
              <a:p>
                <a:pPr>
                  <a:lnSpc>
                    <a:spcPct val="200000"/>
                  </a:lnSpc>
                </a:pPr>
                <a:endParaRPr lang="en-US" dirty="0" smtClean="0"/>
              </a:p>
              <a:p>
                <a:pPr>
                  <a:lnSpc>
                    <a:spcPct val="2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3464" y="1026370"/>
                <a:ext cx="10372563" cy="5715806"/>
              </a:xfrm>
              <a:blipFill rotWithShape="0">
                <a:blip r:embed="rId3"/>
                <a:stretch>
                  <a:fillRect l="-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376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61" y="151988"/>
            <a:ext cx="11326368" cy="967686"/>
          </a:xfrm>
        </p:spPr>
        <p:txBody>
          <a:bodyPr/>
          <a:lstStyle/>
          <a:p>
            <a:pPr algn="ctr"/>
            <a:r>
              <a:rPr lang="en-US" dirty="0" smtClean="0"/>
              <a:t>Naïve Bayes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73464" y="1026370"/>
                <a:ext cx="10372563" cy="571580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dirty="0" smtClean="0"/>
                  <a:t>Assume (for now)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pPr>
                  <a:lnSpc>
                    <a:spcPct val="200000"/>
                  </a:lnSpc>
                </a:pPr>
                <a:r>
                  <a:rPr lang="en-US" dirty="0" smtClean="0"/>
                  <a:t>Assume components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are independent</a:t>
                </a:r>
              </a:p>
              <a:p>
                <a:pPr lvl="1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∗…∗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  -  Naïve Bayes assumption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dirty="0" smtClean="0"/>
                  <a:t>Now univariate distributions as opposed to multivariate distributions</a:t>
                </a:r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en-US" dirty="0">
                    <a:latin typeface="Cambria Math" panose="02040503050406030204" pitchFamily="18" charset="0"/>
                  </a:rPr>
                  <a:t>Now, using the previous statements, we can create a predictive probability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|(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en-US" dirty="0">
                    <a:latin typeface="Cambria Math" panose="02040503050406030204" pitchFamily="18" charset="0"/>
                  </a:rPr>
                  <a:t>Select Y such that: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   or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200000"/>
                  </a:lnSpc>
                </a:pPr>
                <a:endParaRPr lang="en-US" dirty="0" smtClean="0">
                  <a:latin typeface="+mn-lt"/>
                </a:endParaRPr>
              </a:p>
              <a:p>
                <a:pPr>
                  <a:lnSpc>
                    <a:spcPct val="200000"/>
                  </a:lnSpc>
                </a:pPr>
                <a:endParaRPr lang="en-US" dirty="0"/>
              </a:p>
              <a:p>
                <a:pPr>
                  <a:lnSpc>
                    <a:spcPct val="200000"/>
                  </a:lnSpc>
                </a:pPr>
                <a:endParaRPr lang="en-US" dirty="0" smtClean="0"/>
              </a:p>
              <a:p>
                <a:pPr>
                  <a:lnSpc>
                    <a:spcPct val="2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3464" y="1026370"/>
                <a:ext cx="10372563" cy="5715806"/>
              </a:xfrm>
              <a:blipFill rotWithShape="0">
                <a:blip r:embed="rId3"/>
                <a:stretch>
                  <a:fillRect l="-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02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(Part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3600" cy="4195481"/>
          </a:xfrm>
        </p:spPr>
        <p:txBody>
          <a:bodyPr/>
          <a:lstStyle/>
          <a:p>
            <a:r>
              <a:rPr lang="en-US" dirty="0" smtClean="0"/>
              <a:t>What is Data Mining?</a:t>
            </a:r>
          </a:p>
          <a:p>
            <a:endParaRPr lang="en-US" dirty="0"/>
          </a:p>
          <a:p>
            <a:r>
              <a:rPr lang="en-US" dirty="0" smtClean="0"/>
              <a:t>Data Mining Vs. Machine Learning</a:t>
            </a:r>
          </a:p>
          <a:p>
            <a:endParaRPr lang="en-US" dirty="0" smtClean="0"/>
          </a:p>
          <a:p>
            <a:r>
              <a:rPr lang="en-US" dirty="0" smtClean="0"/>
              <a:t>Data Mining Techniques / Classes</a:t>
            </a:r>
          </a:p>
          <a:p>
            <a:endParaRPr lang="en-US" dirty="0" smtClean="0"/>
          </a:p>
          <a:p>
            <a:r>
              <a:rPr lang="en-US" dirty="0" smtClean="0"/>
              <a:t>Top 10 Algorithms in Data Mining (Part 1: 3 Algorithms;    Part 2: 7 Algorithms)</a:t>
            </a:r>
          </a:p>
          <a:p>
            <a:pPr lvl="1"/>
            <a:r>
              <a:rPr lang="en-US" dirty="0" smtClean="0"/>
              <a:t>K-means</a:t>
            </a:r>
          </a:p>
          <a:p>
            <a:pPr lvl="1"/>
            <a:r>
              <a:rPr lang="en-US" dirty="0" smtClean="0"/>
              <a:t>C4.5</a:t>
            </a:r>
          </a:p>
          <a:p>
            <a:pPr lvl="1"/>
            <a:r>
              <a:rPr lang="en-US" dirty="0" smtClean="0"/>
              <a:t>Naïve Bayes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23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61" y="151988"/>
            <a:ext cx="11326368" cy="967686"/>
          </a:xfrm>
        </p:spPr>
        <p:txBody>
          <a:bodyPr/>
          <a:lstStyle/>
          <a:p>
            <a:pPr algn="ctr"/>
            <a:r>
              <a:rPr lang="en-US" dirty="0" smtClean="0"/>
              <a:t>Naïve Bayes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73464" y="1026370"/>
                <a:ext cx="10372563" cy="571580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dirty="0" smtClean="0">
                    <a:latin typeface="Cambria Math" panose="02040503050406030204" pitchFamily="18" charset="0"/>
                  </a:rPr>
                  <a:t>Now, using the previous statements, we can create a predictive probability</a:t>
                </a:r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)]</m:t>
                            </m:r>
                          </m:e>
                        </m:nary>
                      </m:den>
                    </m:f>
                  </m:oMath>
                </a14:m>
                <a:endParaRPr lang="en-US" dirty="0" smtClean="0">
                  <a:latin typeface="+mn-lt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b="0" dirty="0" smtClean="0">
                    <a:latin typeface="Cambria Math" panose="02040503050406030204" pitchFamily="18" charset="0"/>
                  </a:rPr>
                  <a:t>Select Y such that: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latin typeface="+mn-lt"/>
                  </a:rPr>
                  <a:t>       or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𝑎𝑟𝑔𝑚𝑎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latin typeface="+mn-lt"/>
                </a:endParaRPr>
              </a:p>
              <a:p>
                <a:pPr>
                  <a:lnSpc>
                    <a:spcPct val="200000"/>
                  </a:lnSpc>
                </a:pPr>
                <a:endParaRPr lang="en-US" dirty="0"/>
              </a:p>
              <a:p>
                <a:pPr>
                  <a:lnSpc>
                    <a:spcPct val="200000"/>
                  </a:lnSpc>
                </a:pPr>
                <a:endParaRPr lang="en-US" dirty="0" smtClean="0"/>
              </a:p>
              <a:p>
                <a:pPr>
                  <a:lnSpc>
                    <a:spcPct val="2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3464" y="1026370"/>
                <a:ext cx="10372563" cy="5715806"/>
              </a:xfrm>
              <a:blipFill rotWithShape="0">
                <a:blip r:embed="rId3"/>
                <a:stretch>
                  <a:fillRect l="-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186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61" y="151988"/>
            <a:ext cx="11326368" cy="967686"/>
          </a:xfrm>
        </p:spPr>
        <p:txBody>
          <a:bodyPr/>
          <a:lstStyle/>
          <a:p>
            <a:pPr algn="ctr"/>
            <a:r>
              <a:rPr lang="en-US" dirty="0"/>
              <a:t>Naïve Bayes Algorithm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5070262"/>
              </p:ext>
            </p:extLst>
          </p:nvPr>
        </p:nvGraphicFramePr>
        <p:xfrm>
          <a:off x="1469923" y="1170282"/>
          <a:ext cx="9252155" cy="3337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28170"/>
                <a:gridCol w="2819400"/>
                <a:gridCol w="2190750"/>
                <a:gridCol w="13138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Majority</a:t>
                      </a:r>
                      <a:r>
                        <a:rPr lang="en-US" baseline="0" dirty="0" smtClean="0"/>
                        <a:t> MC Correct 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Majority FITB Correct 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Essay Strength (C)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Pass Test?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224892"/>
              </p:ext>
            </p:extLst>
          </p:nvPr>
        </p:nvGraphicFramePr>
        <p:xfrm>
          <a:off x="1469923" y="4967288"/>
          <a:ext cx="9252155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928170"/>
                <a:gridCol w="2819400"/>
                <a:gridCol w="2190750"/>
                <a:gridCol w="131383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Majority</a:t>
                      </a:r>
                      <a:r>
                        <a:rPr lang="en-US" baseline="0" dirty="0" smtClean="0"/>
                        <a:t> MC Correct 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Majority FITB Correct 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Essay Strength (C)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Pass Test?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???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034744" y="5968484"/>
            <a:ext cx="6160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Can we predict whether this student passed the test?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810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61" y="94838"/>
            <a:ext cx="11326368" cy="967686"/>
          </a:xfrm>
        </p:spPr>
        <p:txBody>
          <a:bodyPr/>
          <a:lstStyle/>
          <a:p>
            <a:pPr algn="ctr"/>
            <a:r>
              <a:rPr lang="en-US" dirty="0" smtClean="0"/>
              <a:t>Naïve Bayes Algorithm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52969" y="1274521"/>
            <a:ext cx="2220993" cy="5179031"/>
            <a:chOff x="2538919" y="1293571"/>
            <a:chExt cx="2220993" cy="51790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450258" y="1293571"/>
                  <a:ext cx="1309654" cy="525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𝑝𝑎𝑠𝑠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0258" y="1293571"/>
                  <a:ext cx="1309654" cy="52597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912547" y="1964632"/>
                  <a:ext cx="1847365" cy="519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𝑝𝑎𝑠𝑠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2547" y="1964632"/>
                  <a:ext cx="1847365" cy="519438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927937" y="2629153"/>
                  <a:ext cx="1831975" cy="520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𝑝𝑎𝑠𝑠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7937" y="2629153"/>
                  <a:ext cx="1831975" cy="52046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735512" y="3294699"/>
                  <a:ext cx="2024400" cy="519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𝐹𝐼𝑇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𝑝𝑎𝑠𝑠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5512" y="3294699"/>
                  <a:ext cx="2024400" cy="519438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750900" y="3959220"/>
                  <a:ext cx="2009012" cy="520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𝐹𝐼𝑇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𝑝𝑎𝑠𝑠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0900" y="3959220"/>
                  <a:ext cx="2009012" cy="52046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679214" y="4624766"/>
                  <a:ext cx="2080698" cy="520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𝐸𝑠𝑠𝑎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𝑝𝑎𝑠𝑠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9214" y="4624766"/>
                  <a:ext cx="2080698" cy="52046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551807" y="5290312"/>
                  <a:ext cx="2208105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𝐸𝑠𝑠𝑎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𝑝𝑎𝑠𝑠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1807" y="5290312"/>
                  <a:ext cx="2208105" cy="51860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2538919" y="5953998"/>
                  <a:ext cx="2220993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𝐸𝑠𝑠𝑎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𝑝𝑎𝑠𝑠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8919" y="5953998"/>
                  <a:ext cx="2220993" cy="51860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3308694" y="1274521"/>
            <a:ext cx="2069669" cy="5200385"/>
            <a:chOff x="6718644" y="1299150"/>
            <a:chExt cx="2069669" cy="52003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546626" y="1299150"/>
                  <a:ext cx="1241687" cy="520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𝑓𝑎𝑖𝑙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6626" y="1299150"/>
                  <a:ext cx="1241687" cy="5203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008916" y="1966125"/>
                  <a:ext cx="1779397" cy="520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𝑓𝑎𝑖𝑙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8916" y="1966125"/>
                  <a:ext cx="1779397" cy="5203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024304" y="2633100"/>
                  <a:ext cx="1764009" cy="520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𝑓𝑎𝑖𝑙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304" y="2633100"/>
                  <a:ext cx="1764009" cy="5203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6831880" y="3300075"/>
                  <a:ext cx="1956433" cy="520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𝐹𝐼𝑇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𝑓𝑎𝑖𝑙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880" y="3300075"/>
                  <a:ext cx="1956433" cy="5203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847269" y="3967050"/>
                  <a:ext cx="1941044" cy="520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𝐹𝐼𝑇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𝑓𝑎𝑖𝑙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269" y="3967050"/>
                  <a:ext cx="1941044" cy="520399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6775583" y="4634025"/>
                  <a:ext cx="2012730" cy="5203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𝐸𝑠𝑠𝑎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𝑓𝑎𝑖𝑙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5583" y="4634025"/>
                  <a:ext cx="2012730" cy="5203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731533" y="5301000"/>
                  <a:ext cx="2056780" cy="525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𝐸𝑠𝑠𝑎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𝑓𝑎𝑖𝑙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1533" y="5301000"/>
                  <a:ext cx="2056780" cy="525978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718644" y="5973557"/>
                  <a:ext cx="2069669" cy="5259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𝐸𝑠𝑠𝑎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𝑓𝑎𝑖𝑙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8644" y="5973557"/>
                  <a:ext cx="2069669" cy="525978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131900" y="1336908"/>
                <a:ext cx="4331570" cy="5963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𝑝𝑎𝑠𝑠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𝐹𝐼𝑇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𝐸𝑠𝑠𝑎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900" y="1336908"/>
                <a:ext cx="4331570" cy="59631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645822" y="3795087"/>
                <a:ext cx="3303725" cy="3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𝑓𝑎𝑖𝑙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𝐹𝐼𝑇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𝐸𝑠𝑠𝑎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822" y="3795087"/>
                <a:ext cx="3303725" cy="319318"/>
              </a:xfrm>
              <a:prstGeom prst="rect">
                <a:avLst/>
              </a:prstGeom>
              <a:blipFill rotWithShape="0">
                <a:blip r:embed="rId20"/>
                <a:stretch>
                  <a:fillRect l="-923" r="-18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8574792" y="701966"/>
                <a:ext cx="3617208" cy="64633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txBody>
              <a:bodyPr wrap="non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792" y="701966"/>
                <a:ext cx="3617208" cy="646331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378363" y="1743941"/>
                <a:ext cx="6774607" cy="4116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𝑝𝑎𝑠𝑠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𝑝𝑎𝑠𝑠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𝐹𝐼𝑇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𝑝𝑎𝑠𝑠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𝐸𝑠𝑠𝑎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𝑝𝑎𝑠𝑠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3" y="1743941"/>
                <a:ext cx="6774607" cy="411651"/>
              </a:xfrm>
              <a:prstGeom prst="rect">
                <a:avLst/>
              </a:prstGeom>
              <a:blipFill rotWithShape="0">
                <a:blip r:embed="rId22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378362" y="2201695"/>
                <a:ext cx="6774607" cy="4898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40∗25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2" y="2201695"/>
                <a:ext cx="6774607" cy="489814"/>
              </a:xfrm>
              <a:prstGeom prst="rect">
                <a:avLst/>
              </a:prstGeom>
              <a:blipFill rotWithShape="0">
                <a:blip r:embed="rId23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5378362" y="4357467"/>
                <a:ext cx="6774607" cy="4116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𝑓𝑎𝑖𝑙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𝑓𝑎𝑖𝑙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𝐹𝐼𝑇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𝑓𝑎𝑖𝑙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𝐸𝑠𝑠𝑎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𝑓𝑎𝑖𝑙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2" y="4357467"/>
                <a:ext cx="6774607" cy="411651"/>
              </a:xfrm>
              <a:prstGeom prst="rect">
                <a:avLst/>
              </a:prstGeom>
              <a:blipFill rotWithShape="0">
                <a:blip r:embed="rId24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5378361" y="4769118"/>
                <a:ext cx="6774607" cy="4859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27∗8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=0.0833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361" y="4769118"/>
                <a:ext cx="6774607" cy="485902"/>
              </a:xfrm>
              <a:prstGeom prst="rect">
                <a:avLst/>
              </a:prstGeom>
              <a:blipFill rotWithShape="0">
                <a:blip r:embed="rId25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5752425" y="5618342"/>
            <a:ext cx="584006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500" b="1" i="1" dirty="0" smtClean="0"/>
              <a:t>Thus, we take the max and therefore</a:t>
            </a:r>
          </a:p>
          <a:p>
            <a:pPr algn="ctr"/>
            <a:r>
              <a:rPr lang="en-US" sz="2500" b="1" i="1" dirty="0" smtClean="0"/>
              <a:t>predict or assume the student failed</a:t>
            </a:r>
            <a:endParaRPr lang="en-US" sz="2500" b="1" i="1" dirty="0"/>
          </a:p>
        </p:txBody>
      </p:sp>
    </p:spTree>
    <p:extLst>
      <p:ext uri="{BB962C8B-B14F-4D97-AF65-F5344CB8AC3E}">
        <p14:creationId xmlns:p14="http://schemas.microsoft.com/office/powerpoint/2010/main" val="4024491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561" y="151988"/>
            <a:ext cx="11326368" cy="967686"/>
          </a:xfrm>
        </p:spPr>
        <p:txBody>
          <a:bodyPr/>
          <a:lstStyle/>
          <a:p>
            <a:pPr algn="ctr"/>
            <a:r>
              <a:rPr lang="en-US" dirty="0" smtClean="0"/>
              <a:t>Naïve Bayes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64" y="1026370"/>
            <a:ext cx="10372563" cy="571580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Notes:</a:t>
            </a:r>
          </a:p>
          <a:p>
            <a:pPr lvl="1">
              <a:lnSpc>
                <a:spcPct val="200000"/>
              </a:lnSpc>
            </a:pPr>
            <a:r>
              <a:rPr lang="en-US" dirty="0" smtClean="0">
                <a:latin typeface="+mn-lt"/>
              </a:rPr>
              <a:t>Very biased (e.g. probability could be zero)</a:t>
            </a:r>
          </a:p>
          <a:p>
            <a:pPr lvl="1">
              <a:lnSpc>
                <a:spcPct val="200000"/>
              </a:lnSpc>
            </a:pPr>
            <a:r>
              <a:rPr lang="en-US" dirty="0" smtClean="0">
                <a:latin typeface="+mn-lt"/>
              </a:rPr>
              <a:t>Simplistic, elegant, robustness, universal use</a:t>
            </a:r>
          </a:p>
          <a:p>
            <a:pPr lvl="1">
              <a:lnSpc>
                <a:spcPct val="200000"/>
              </a:lnSpc>
            </a:pPr>
            <a:r>
              <a:rPr lang="en-US" dirty="0" smtClean="0">
                <a:latin typeface="+mn-lt"/>
              </a:rPr>
              <a:t>Flexibility sacrificed  for simplicity, but modifications can be made.</a:t>
            </a:r>
          </a:p>
          <a:p>
            <a:pPr lvl="1">
              <a:lnSpc>
                <a:spcPct val="200000"/>
              </a:lnSpc>
            </a:pPr>
            <a:endParaRPr lang="en-US" dirty="0" smtClean="0">
              <a:latin typeface="+mn-lt"/>
            </a:endParaRP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95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983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6294" y="440094"/>
            <a:ext cx="8825658" cy="3329581"/>
          </a:xfrm>
        </p:spPr>
        <p:txBody>
          <a:bodyPr anchor="ctr"/>
          <a:lstStyle/>
          <a:p>
            <a:pPr algn="ctr"/>
            <a:r>
              <a:rPr lang="en-US" dirty="0" smtClean="0"/>
              <a:t>Top 10 Algorithms in Data Mining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57482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Authors:</a:t>
            </a:r>
          </a:p>
          <a:p>
            <a:r>
              <a:rPr lang="en-US" dirty="0" err="1" smtClean="0"/>
              <a:t>Xindong</a:t>
            </a:r>
            <a:r>
              <a:rPr lang="en-US" dirty="0" smtClean="0"/>
              <a:t> Wu, </a:t>
            </a:r>
            <a:r>
              <a:rPr lang="en-US" dirty="0" err="1" smtClean="0"/>
              <a:t>Vipin</a:t>
            </a:r>
            <a:r>
              <a:rPr lang="en-US" dirty="0" smtClean="0"/>
              <a:t> Kumar, J. Ross Quinlan, </a:t>
            </a:r>
            <a:r>
              <a:rPr lang="en-US" dirty="0" err="1" smtClean="0"/>
              <a:t>Joydeep</a:t>
            </a:r>
            <a:r>
              <a:rPr lang="en-US" dirty="0" smtClean="0"/>
              <a:t> Ghosh, </a:t>
            </a:r>
            <a:r>
              <a:rPr lang="en-US" dirty="0" err="1" smtClean="0"/>
              <a:t>Qiang</a:t>
            </a:r>
            <a:r>
              <a:rPr lang="en-US" dirty="0" smtClean="0"/>
              <a:t> Yang, Hiroshi </a:t>
            </a:r>
            <a:r>
              <a:rPr lang="en-US" dirty="0" err="1" smtClean="0"/>
              <a:t>Motoda</a:t>
            </a:r>
            <a:r>
              <a:rPr lang="en-US" dirty="0" smtClean="0"/>
              <a:t>, Geoffrey J. McLachlan, Angus Ng, Bing Lu, Philip S. Yu, </a:t>
            </a:r>
            <a:r>
              <a:rPr lang="en-US" dirty="0" err="1" smtClean="0"/>
              <a:t>Zhi</a:t>
            </a:r>
            <a:r>
              <a:rPr lang="en-US" dirty="0" smtClean="0"/>
              <a:t>-Hua Zhou, Michael Steinbach, David J. Hand, Dan Steinberg</a:t>
            </a:r>
          </a:p>
          <a:p>
            <a:endParaRPr lang="en-US" dirty="0"/>
          </a:p>
          <a:p>
            <a:r>
              <a:rPr lang="en-US" dirty="0" smtClean="0"/>
              <a:t>Presenter:</a:t>
            </a:r>
          </a:p>
          <a:p>
            <a:r>
              <a:rPr lang="en-US" dirty="0" smtClean="0"/>
              <a:t>Vangelis Dimopoulos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096430" y="2548857"/>
            <a:ext cx="98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(Part </a:t>
            </a:r>
            <a:r>
              <a:rPr lang="en-US" dirty="0" smtClean="0"/>
              <a:t>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406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(Part </a:t>
            </a: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003600" cy="4195481"/>
          </a:xfrm>
        </p:spPr>
        <p:txBody>
          <a:bodyPr>
            <a:normAutofit/>
          </a:bodyPr>
          <a:lstStyle/>
          <a:p>
            <a:r>
              <a:rPr lang="en-US" dirty="0" smtClean="0"/>
              <a:t>Top </a:t>
            </a:r>
            <a:r>
              <a:rPr lang="en-US" dirty="0"/>
              <a:t>10 Algorithms in Data Mining (Part 1: 3 Algorithms;    Part 2: 7 Algorithms)</a:t>
            </a:r>
          </a:p>
          <a:p>
            <a:pPr lvl="1"/>
            <a:r>
              <a:rPr lang="en-US" dirty="0" err="1" smtClean="0"/>
              <a:t>Apriori</a:t>
            </a:r>
            <a:endParaRPr lang="en-US" dirty="0"/>
          </a:p>
          <a:p>
            <a:pPr lvl="1"/>
            <a:r>
              <a:rPr lang="en-US" dirty="0" smtClean="0"/>
              <a:t>Support Vector Machines</a:t>
            </a:r>
          </a:p>
          <a:p>
            <a:pPr lvl="1"/>
            <a:r>
              <a:rPr lang="en-US" dirty="0" smtClean="0"/>
              <a:t>Expectation Maximization</a:t>
            </a:r>
          </a:p>
          <a:p>
            <a:pPr lvl="1"/>
            <a:r>
              <a:rPr lang="en-US" dirty="0" err="1" smtClean="0"/>
              <a:t>AdaBoost</a:t>
            </a:r>
            <a:endParaRPr lang="en-US" dirty="0" smtClean="0"/>
          </a:p>
          <a:p>
            <a:pPr lvl="1"/>
            <a:r>
              <a:rPr lang="en-US" dirty="0" smtClean="0"/>
              <a:t>k-Nearest Neighbor </a:t>
            </a:r>
          </a:p>
          <a:p>
            <a:pPr lvl="1"/>
            <a:r>
              <a:rPr lang="en-US" dirty="0" smtClean="0"/>
              <a:t>PageRank</a:t>
            </a:r>
          </a:p>
          <a:p>
            <a:pPr lvl="1"/>
            <a:r>
              <a:rPr lang="en-US" dirty="0" smtClean="0"/>
              <a:t>CART</a:t>
            </a:r>
            <a:endParaRPr lang="en-US" dirty="0" smtClean="0"/>
          </a:p>
          <a:p>
            <a:r>
              <a:rPr lang="en-US" dirty="0" smtClean="0"/>
              <a:t>Summary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37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1121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1988"/>
            <a:ext cx="9905998" cy="967686"/>
          </a:xfrm>
        </p:spPr>
        <p:txBody>
          <a:bodyPr/>
          <a:lstStyle/>
          <a:p>
            <a:pPr algn="ctr"/>
            <a:r>
              <a:rPr lang="en-US" dirty="0" err="1" smtClean="0"/>
              <a:t>Apriori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70"/>
            <a:ext cx="11201400" cy="571580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Technique: </a:t>
            </a:r>
            <a:r>
              <a:rPr lang="en-US" dirty="0" smtClean="0"/>
              <a:t>Attribute Importance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/>
              <a:t>Iterative method to </a:t>
            </a:r>
            <a:r>
              <a:rPr lang="en-US" dirty="0" smtClean="0"/>
              <a:t>find frequent </a:t>
            </a:r>
            <a:r>
              <a:rPr lang="en-US" dirty="0" err="1" smtClean="0"/>
              <a:t>itemsets</a:t>
            </a:r>
            <a:r>
              <a:rPr lang="en-US" dirty="0" smtClean="0"/>
              <a:t> in a database using candidate generation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K – size, </a:t>
            </a:r>
            <a:r>
              <a:rPr lang="en-US" dirty="0" err="1" smtClean="0"/>
              <a:t>Fk</a:t>
            </a:r>
            <a:r>
              <a:rPr lang="en-US" dirty="0" smtClean="0"/>
              <a:t> frequent </a:t>
            </a:r>
            <a:r>
              <a:rPr lang="en-US" dirty="0" err="1" smtClean="0"/>
              <a:t>itemsets</a:t>
            </a:r>
            <a:r>
              <a:rPr lang="en-US" dirty="0" smtClean="0"/>
              <a:t>, </a:t>
            </a:r>
            <a:r>
              <a:rPr lang="en-US" dirty="0" err="1" smtClean="0"/>
              <a:t>Ck</a:t>
            </a:r>
            <a:r>
              <a:rPr lang="en-US" dirty="0" smtClean="0"/>
              <a:t> candidates</a:t>
            </a:r>
          </a:p>
          <a:p>
            <a:pPr>
              <a:lnSpc>
                <a:spcPct val="200000"/>
              </a:lnSpc>
            </a:pPr>
            <a:r>
              <a:rPr lang="en-US" dirty="0"/>
              <a:t>3 Steps: (start at k=1)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Generate c_k+1 candidates of frequent </a:t>
            </a:r>
            <a:r>
              <a:rPr lang="en-US" dirty="0" err="1"/>
              <a:t>itemsets</a:t>
            </a:r>
            <a:r>
              <a:rPr lang="en-US" dirty="0"/>
              <a:t> of size k+1 from frequent </a:t>
            </a:r>
            <a:r>
              <a:rPr lang="en-US" dirty="0" err="1"/>
              <a:t>itemsets</a:t>
            </a:r>
            <a:r>
              <a:rPr lang="en-US" dirty="0"/>
              <a:t> of size k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Scan database and calculate support of each candidate of frequent </a:t>
            </a:r>
            <a:r>
              <a:rPr lang="en-US" dirty="0" err="1"/>
              <a:t>itemsets</a:t>
            </a:r>
            <a:endParaRPr lang="en-US" dirty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Add those </a:t>
            </a:r>
            <a:r>
              <a:rPr lang="en-US" dirty="0" err="1"/>
              <a:t>itemsets</a:t>
            </a:r>
            <a:r>
              <a:rPr lang="en-US" dirty="0"/>
              <a:t> that satisfies the minimum support </a:t>
            </a:r>
            <a:r>
              <a:rPr lang="en-US" dirty="0" smtClean="0"/>
              <a:t>requirement/threshold </a:t>
            </a:r>
            <a:r>
              <a:rPr lang="en-US" dirty="0"/>
              <a:t>to </a:t>
            </a:r>
            <a:r>
              <a:rPr lang="en-US" dirty="0" smtClean="0"/>
              <a:t>f_k+1</a:t>
            </a:r>
          </a:p>
        </p:txBody>
      </p:sp>
    </p:spTree>
    <p:extLst>
      <p:ext uri="{BB962C8B-B14F-4D97-AF65-F5344CB8AC3E}">
        <p14:creationId xmlns:p14="http://schemas.microsoft.com/office/powerpoint/2010/main" val="230127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1988"/>
            <a:ext cx="9905998" cy="967686"/>
          </a:xfrm>
        </p:spPr>
        <p:txBody>
          <a:bodyPr/>
          <a:lstStyle/>
          <a:p>
            <a:pPr algn="ctr"/>
            <a:r>
              <a:rPr lang="en-US" dirty="0" err="1" smtClean="0"/>
              <a:t>Apriori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70"/>
            <a:ext cx="11201400" cy="571580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Let </a:t>
            </a:r>
            <a:r>
              <a:rPr lang="en-US" dirty="0" err="1" smtClean="0"/>
              <a:t>P_k</a:t>
            </a:r>
            <a:r>
              <a:rPr lang="en-US" dirty="0" smtClean="0"/>
              <a:t> and </a:t>
            </a:r>
            <a:r>
              <a:rPr lang="en-US" dirty="0" err="1" smtClean="0"/>
              <a:t>Q_k</a:t>
            </a:r>
            <a:r>
              <a:rPr lang="en-US" dirty="0" smtClean="0"/>
              <a:t> be frequent </a:t>
            </a:r>
            <a:r>
              <a:rPr lang="en-US" dirty="0" err="1" smtClean="0"/>
              <a:t>itemsets</a:t>
            </a:r>
            <a:r>
              <a:rPr lang="en-US" dirty="0" smtClean="0"/>
              <a:t> of size k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Then R_k+1 = </a:t>
            </a:r>
            <a:r>
              <a:rPr lang="en-US" dirty="0" err="1" smtClean="0"/>
              <a:t>P_k</a:t>
            </a:r>
            <a:r>
              <a:rPr lang="en-US" dirty="0" smtClean="0"/>
              <a:t> U </a:t>
            </a:r>
            <a:r>
              <a:rPr lang="en-US" dirty="0" err="1" smtClean="0"/>
              <a:t>Q_k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Prune Step: Check if </a:t>
            </a:r>
            <a:r>
              <a:rPr lang="en-US" dirty="0" err="1" smtClean="0"/>
              <a:t>itemsets</a:t>
            </a:r>
            <a:r>
              <a:rPr lang="en-US" dirty="0" smtClean="0"/>
              <a:t> of size k in R_k+1 are frequent and generate C_k+1 by removing those that do not pass this requirement from R_k+1 (any subset of size k of C_k+1 that is not frequent cannot be a subset of a frequent </a:t>
            </a:r>
            <a:r>
              <a:rPr lang="en-US" dirty="0" err="1" smtClean="0"/>
              <a:t>itemset</a:t>
            </a:r>
            <a:r>
              <a:rPr lang="en-US" dirty="0" smtClean="0"/>
              <a:t> (in other words, do not continue with exploring sets of bigger size)</a:t>
            </a:r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306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1988"/>
            <a:ext cx="9905998" cy="967686"/>
          </a:xfrm>
        </p:spPr>
        <p:txBody>
          <a:bodyPr/>
          <a:lstStyle/>
          <a:p>
            <a:pPr algn="ctr"/>
            <a:r>
              <a:rPr lang="en-US" dirty="0" smtClean="0"/>
              <a:t>What is Data Mining?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19674"/>
            <a:ext cx="9905999" cy="490012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analytic process designed to explore data (usually large amounts of </a:t>
            </a:r>
            <a:r>
              <a:rPr lang="en-US" dirty="0" smtClean="0"/>
              <a:t>data) in </a:t>
            </a:r>
            <a:r>
              <a:rPr lang="en-US" dirty="0"/>
              <a:t>search of </a:t>
            </a:r>
            <a:r>
              <a:rPr lang="en-US" dirty="0" smtClean="0"/>
              <a:t>new patterns and previously unknown </a:t>
            </a:r>
            <a:r>
              <a:rPr lang="en-US" dirty="0"/>
              <a:t>relationships between </a:t>
            </a:r>
            <a:r>
              <a:rPr lang="en-US" dirty="0" smtClean="0"/>
              <a:t>variables.</a:t>
            </a:r>
          </a:p>
          <a:p>
            <a:endParaRPr lang="en-US" dirty="0" smtClean="0"/>
          </a:p>
          <a:p>
            <a:r>
              <a:rPr lang="en-US" dirty="0" smtClean="0"/>
              <a:t>Knowledge Discovery in Databases (KDD) Process (1996)</a:t>
            </a:r>
          </a:p>
          <a:p>
            <a:pPr lvl="1"/>
            <a:r>
              <a:rPr lang="en-US" dirty="0" smtClean="0"/>
              <a:t>Selection</a:t>
            </a:r>
          </a:p>
          <a:p>
            <a:pPr lvl="1"/>
            <a:r>
              <a:rPr lang="en-US" dirty="0" smtClean="0"/>
              <a:t>Preprocessing </a:t>
            </a:r>
          </a:p>
          <a:p>
            <a:pPr lvl="1"/>
            <a:r>
              <a:rPr lang="en-US" dirty="0" smtClean="0"/>
              <a:t>Transformation</a:t>
            </a:r>
          </a:p>
          <a:p>
            <a:pPr lvl="1"/>
            <a:r>
              <a:rPr lang="en-US" dirty="0" smtClean="0"/>
              <a:t>Data Mining</a:t>
            </a:r>
          </a:p>
          <a:p>
            <a:pPr lvl="1"/>
            <a:r>
              <a:rPr lang="en-US" dirty="0" smtClean="0"/>
              <a:t>Interpretation/Evaluation</a:t>
            </a:r>
          </a:p>
        </p:txBody>
      </p:sp>
    </p:spTree>
    <p:extLst>
      <p:ext uri="{BB962C8B-B14F-4D97-AF65-F5344CB8AC3E}">
        <p14:creationId xmlns:p14="http://schemas.microsoft.com/office/powerpoint/2010/main" val="342413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1988"/>
            <a:ext cx="9905998" cy="967686"/>
          </a:xfrm>
        </p:spPr>
        <p:txBody>
          <a:bodyPr/>
          <a:lstStyle/>
          <a:p>
            <a:pPr algn="ctr"/>
            <a:r>
              <a:rPr lang="en-US" dirty="0" err="1" smtClean="0"/>
              <a:t>Apriori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26370"/>
            <a:ext cx="11201400" cy="571580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I = set of items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T = set of transactions (with an ID)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Each </a:t>
            </a:r>
            <a:r>
              <a:rPr lang="en-US" dirty="0" err="1" smtClean="0"/>
              <a:t>t_i</a:t>
            </a:r>
            <a:r>
              <a:rPr lang="en-US" dirty="0" smtClean="0"/>
              <a:t> is a subset of I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If {I_1, I_2} a frequent </a:t>
            </a:r>
            <a:r>
              <a:rPr lang="en-US" dirty="0" err="1" smtClean="0"/>
              <a:t>itemset</a:t>
            </a:r>
            <a:r>
              <a:rPr lang="en-US" dirty="0" smtClean="0"/>
              <a:t>, then {I_1} and {I_2} are both frequent </a:t>
            </a:r>
            <a:r>
              <a:rPr lang="en-US" dirty="0" err="1" smtClean="0"/>
              <a:t>itemsets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Level-wise search (use k-</a:t>
            </a:r>
            <a:r>
              <a:rPr lang="en-US" dirty="0" err="1" smtClean="0"/>
              <a:t>itemsets</a:t>
            </a:r>
            <a:r>
              <a:rPr lang="en-US" dirty="0" smtClean="0"/>
              <a:t> to explore k+1 </a:t>
            </a:r>
            <a:r>
              <a:rPr lang="en-US" dirty="0" err="1" smtClean="0"/>
              <a:t>itemsets</a:t>
            </a:r>
            <a:r>
              <a:rPr lang="en-US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US" dirty="0" err="1" smtClean="0"/>
              <a:t>Itemsets</a:t>
            </a:r>
            <a:r>
              <a:rPr lang="en-US" dirty="0" smtClean="0"/>
              <a:t> explored only if cardinality is greater than the predefined support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Repeat until we get an empty candidate set (and check k-1-itemset sizes)</a:t>
            </a:r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0771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1988"/>
            <a:ext cx="9905998" cy="967686"/>
          </a:xfrm>
        </p:spPr>
        <p:txBody>
          <a:bodyPr/>
          <a:lstStyle/>
          <a:p>
            <a:pPr algn="ctr"/>
            <a:r>
              <a:rPr lang="en-US" dirty="0" err="1" smtClean="0"/>
              <a:t>Apriori</a:t>
            </a:r>
            <a:r>
              <a:rPr lang="en-US" dirty="0" smtClean="0"/>
              <a:t> Algorithm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537032"/>
              </p:ext>
            </p:extLst>
          </p:nvPr>
        </p:nvGraphicFramePr>
        <p:xfrm>
          <a:off x="781695" y="1279500"/>
          <a:ext cx="3081177" cy="2359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30876"/>
                <a:gridCol w="1250301"/>
              </a:tblGrid>
              <a:tr h="471888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</a:tr>
              <a:tr h="471888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1 2 5</a:t>
                      </a:r>
                      <a:endParaRPr lang="en-US" dirty="0"/>
                    </a:p>
                  </a:txBody>
                  <a:tcPr/>
                </a:tc>
              </a:tr>
              <a:tr h="471888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2 3 4</a:t>
                      </a:r>
                      <a:endParaRPr lang="en-US" dirty="0"/>
                    </a:p>
                  </a:txBody>
                  <a:tcPr/>
                </a:tc>
              </a:tr>
              <a:tr h="471888"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/>
                </a:tc>
              </a:tr>
              <a:tr h="471888"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1 2 4 5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546478"/>
              </p:ext>
            </p:extLst>
          </p:nvPr>
        </p:nvGraphicFramePr>
        <p:xfrm>
          <a:off x="4271347" y="1260839"/>
          <a:ext cx="3286450" cy="2863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225"/>
                <a:gridCol w="1643225"/>
              </a:tblGrid>
              <a:tr h="47721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</a:p>
                  </a:txBody>
                  <a:tcPr/>
                </a:tc>
              </a:tr>
              <a:tr h="477215">
                <a:tc>
                  <a:txBody>
                    <a:bodyPr/>
                    <a:lstStyle/>
                    <a:p>
                      <a:r>
                        <a:rPr lang="en-US" dirty="0" smtClean="0"/>
                        <a:t>{1}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77215">
                <a:tc>
                  <a:txBody>
                    <a:bodyPr/>
                    <a:lstStyle/>
                    <a:p>
                      <a:r>
                        <a:rPr lang="en-US" dirty="0" smtClean="0"/>
                        <a:t>{2}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77215">
                <a:tc>
                  <a:txBody>
                    <a:bodyPr/>
                    <a:lstStyle/>
                    <a:p>
                      <a:r>
                        <a:rPr lang="en-US" dirty="0" smtClean="0"/>
                        <a:t>{3}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77215">
                <a:tc>
                  <a:txBody>
                    <a:bodyPr/>
                    <a:lstStyle/>
                    <a:p>
                      <a:r>
                        <a:rPr lang="en-US" dirty="0" smtClean="0"/>
                        <a:t>{4}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77215">
                <a:tc>
                  <a:txBody>
                    <a:bodyPr/>
                    <a:lstStyle/>
                    <a:p>
                      <a:r>
                        <a:rPr lang="en-US" dirty="0" smtClean="0"/>
                        <a:t>{5}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236098" y="935008"/>
            <a:ext cx="25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Candidate Set C_1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5890" y="266499"/>
            <a:ext cx="175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 = 2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880426"/>
              </p:ext>
            </p:extLst>
          </p:nvPr>
        </p:nvGraphicFramePr>
        <p:xfrm>
          <a:off x="8218143" y="1534919"/>
          <a:ext cx="3286450" cy="2386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225"/>
                <a:gridCol w="1643225"/>
              </a:tblGrid>
              <a:tr h="47721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</a:p>
                  </a:txBody>
                  <a:tcPr/>
                </a:tc>
              </a:tr>
              <a:tr h="477215">
                <a:tc>
                  <a:txBody>
                    <a:bodyPr/>
                    <a:lstStyle/>
                    <a:p>
                      <a:r>
                        <a:rPr lang="en-US" dirty="0" smtClean="0"/>
                        <a:t>{1}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77215">
                <a:tc>
                  <a:txBody>
                    <a:bodyPr/>
                    <a:lstStyle/>
                    <a:p>
                      <a:r>
                        <a:rPr lang="en-US" dirty="0" smtClean="0"/>
                        <a:t>{2}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77215">
                <a:tc>
                  <a:txBody>
                    <a:bodyPr/>
                    <a:lstStyle/>
                    <a:p>
                      <a:r>
                        <a:rPr lang="en-US" dirty="0" smtClean="0"/>
                        <a:t>{4}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77215">
                <a:tc>
                  <a:txBody>
                    <a:bodyPr/>
                    <a:lstStyle/>
                    <a:p>
                      <a:r>
                        <a:rPr lang="en-US" dirty="0" smtClean="0"/>
                        <a:t>{5}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182894" y="1209088"/>
            <a:ext cx="25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Frequent Set F_1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67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1988"/>
            <a:ext cx="9905998" cy="967686"/>
          </a:xfrm>
        </p:spPr>
        <p:txBody>
          <a:bodyPr/>
          <a:lstStyle/>
          <a:p>
            <a:pPr algn="ctr"/>
            <a:r>
              <a:rPr lang="en-US" dirty="0" err="1" smtClean="0"/>
              <a:t>Apriori</a:t>
            </a:r>
            <a:r>
              <a:rPr lang="en-US" dirty="0" smtClean="0"/>
              <a:t> Algorithm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81695" y="1279500"/>
          <a:ext cx="3081177" cy="2359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30876"/>
                <a:gridCol w="1250301"/>
              </a:tblGrid>
              <a:tr h="471888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</a:tr>
              <a:tr h="471888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1 2 5</a:t>
                      </a:r>
                      <a:endParaRPr lang="en-US" dirty="0"/>
                    </a:p>
                  </a:txBody>
                  <a:tcPr/>
                </a:tc>
              </a:tr>
              <a:tr h="471888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2 3 4</a:t>
                      </a:r>
                      <a:endParaRPr lang="en-US" dirty="0"/>
                    </a:p>
                  </a:txBody>
                  <a:tcPr/>
                </a:tc>
              </a:tr>
              <a:tr h="471888"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/>
                </a:tc>
              </a:tr>
              <a:tr h="471888"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1 2 4 5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5890" y="266499"/>
            <a:ext cx="175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 = 2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514404"/>
              </p:ext>
            </p:extLst>
          </p:nvPr>
        </p:nvGraphicFramePr>
        <p:xfrm>
          <a:off x="511057" y="4178993"/>
          <a:ext cx="3286450" cy="2386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225"/>
                <a:gridCol w="1643225"/>
              </a:tblGrid>
              <a:tr h="47721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</a:p>
                  </a:txBody>
                  <a:tcPr/>
                </a:tc>
              </a:tr>
              <a:tr h="477215">
                <a:tc>
                  <a:txBody>
                    <a:bodyPr/>
                    <a:lstStyle/>
                    <a:p>
                      <a:r>
                        <a:rPr lang="en-US" dirty="0" smtClean="0"/>
                        <a:t>{1}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77215">
                <a:tc>
                  <a:txBody>
                    <a:bodyPr/>
                    <a:lstStyle/>
                    <a:p>
                      <a:r>
                        <a:rPr lang="en-US" dirty="0" smtClean="0"/>
                        <a:t>{2}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77215">
                <a:tc>
                  <a:txBody>
                    <a:bodyPr/>
                    <a:lstStyle/>
                    <a:p>
                      <a:r>
                        <a:rPr lang="en-US" dirty="0" smtClean="0"/>
                        <a:t>{4}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77215">
                <a:tc>
                  <a:txBody>
                    <a:bodyPr/>
                    <a:lstStyle/>
                    <a:p>
                      <a:r>
                        <a:rPr lang="en-US" dirty="0" smtClean="0"/>
                        <a:t>{5}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5808" y="3853162"/>
            <a:ext cx="25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Frequent Set F_1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553674"/>
              </p:ext>
            </p:extLst>
          </p:nvPr>
        </p:nvGraphicFramePr>
        <p:xfrm>
          <a:off x="4439298" y="1445505"/>
          <a:ext cx="3286450" cy="3340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225"/>
                <a:gridCol w="1643225"/>
              </a:tblGrid>
              <a:tr h="47721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</a:p>
                  </a:txBody>
                  <a:tcPr/>
                </a:tc>
              </a:tr>
              <a:tr h="477215">
                <a:tc>
                  <a:txBody>
                    <a:bodyPr/>
                    <a:lstStyle/>
                    <a:p>
                      <a:r>
                        <a:rPr lang="en-US" dirty="0" smtClean="0"/>
                        <a:t>{1,2}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77215">
                <a:tc>
                  <a:txBody>
                    <a:bodyPr/>
                    <a:lstStyle/>
                    <a:p>
                      <a:r>
                        <a:rPr lang="en-US" dirty="0" smtClean="0"/>
                        <a:t>{1,4}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77215">
                <a:tc>
                  <a:txBody>
                    <a:bodyPr/>
                    <a:lstStyle/>
                    <a:p>
                      <a:r>
                        <a:rPr lang="en-US" dirty="0" smtClean="0"/>
                        <a:t>{1,5}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77215">
                <a:tc>
                  <a:txBody>
                    <a:bodyPr/>
                    <a:lstStyle/>
                    <a:p>
                      <a:r>
                        <a:rPr lang="en-US" dirty="0" smtClean="0"/>
                        <a:t>{2,4}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77215">
                <a:tc>
                  <a:txBody>
                    <a:bodyPr/>
                    <a:lstStyle/>
                    <a:p>
                      <a:r>
                        <a:rPr lang="en-US" dirty="0" smtClean="0"/>
                        <a:t>{2,5}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77215">
                <a:tc>
                  <a:txBody>
                    <a:bodyPr/>
                    <a:lstStyle/>
                    <a:p>
                      <a:r>
                        <a:rPr lang="en-US" dirty="0" smtClean="0"/>
                        <a:t>{4,5}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04049" y="1119674"/>
            <a:ext cx="25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Candidate Set C_2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477796"/>
              </p:ext>
            </p:extLst>
          </p:nvPr>
        </p:nvGraphicFramePr>
        <p:xfrm>
          <a:off x="8386094" y="1719585"/>
          <a:ext cx="3286450" cy="2386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225"/>
                <a:gridCol w="1643225"/>
              </a:tblGrid>
              <a:tr h="47721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</a:p>
                  </a:txBody>
                  <a:tcPr/>
                </a:tc>
              </a:tr>
              <a:tr h="477215">
                <a:tc>
                  <a:txBody>
                    <a:bodyPr/>
                    <a:lstStyle/>
                    <a:p>
                      <a:r>
                        <a:rPr lang="en-US" dirty="0" smtClean="0"/>
                        <a:t>{1,2}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77215">
                <a:tc>
                  <a:txBody>
                    <a:bodyPr/>
                    <a:lstStyle/>
                    <a:p>
                      <a:r>
                        <a:rPr lang="en-US" dirty="0" smtClean="0"/>
                        <a:t>{1,5}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77215">
                <a:tc>
                  <a:txBody>
                    <a:bodyPr/>
                    <a:lstStyle/>
                    <a:p>
                      <a:r>
                        <a:rPr lang="en-US" dirty="0" smtClean="0"/>
                        <a:t>{2,4}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77215">
                <a:tc>
                  <a:txBody>
                    <a:bodyPr/>
                    <a:lstStyle/>
                    <a:p>
                      <a:r>
                        <a:rPr lang="en-US" dirty="0" smtClean="0"/>
                        <a:t>{2,5}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350845" y="1393754"/>
            <a:ext cx="25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Frequent Set F_2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88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1988"/>
            <a:ext cx="9905998" cy="967686"/>
          </a:xfrm>
        </p:spPr>
        <p:txBody>
          <a:bodyPr/>
          <a:lstStyle/>
          <a:p>
            <a:pPr algn="ctr"/>
            <a:r>
              <a:rPr lang="en-US" dirty="0" err="1" smtClean="0"/>
              <a:t>Apriori</a:t>
            </a:r>
            <a:r>
              <a:rPr lang="en-US" dirty="0" smtClean="0"/>
              <a:t> Algorithm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81695" y="1279500"/>
          <a:ext cx="3081177" cy="2359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30876"/>
                <a:gridCol w="1250301"/>
              </a:tblGrid>
              <a:tr h="471888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</a:tr>
              <a:tr h="471888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1 2 5</a:t>
                      </a:r>
                      <a:endParaRPr lang="en-US" dirty="0"/>
                    </a:p>
                  </a:txBody>
                  <a:tcPr/>
                </a:tc>
              </a:tr>
              <a:tr h="471888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2 3 4</a:t>
                      </a:r>
                      <a:endParaRPr lang="en-US" dirty="0"/>
                    </a:p>
                  </a:txBody>
                  <a:tcPr/>
                </a:tc>
              </a:tr>
              <a:tr h="471888"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/>
                </a:tc>
              </a:tr>
              <a:tr h="471888"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1 2 4 5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65890" y="266499"/>
            <a:ext cx="175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Support = 2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397420"/>
              </p:ext>
            </p:extLst>
          </p:nvPr>
        </p:nvGraphicFramePr>
        <p:xfrm>
          <a:off x="4439298" y="1445505"/>
          <a:ext cx="3286450" cy="3037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3469"/>
                <a:gridCol w="1212981"/>
              </a:tblGrid>
              <a:tr h="47721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 F_2?</a:t>
                      </a:r>
                    </a:p>
                  </a:txBody>
                  <a:tcPr/>
                </a:tc>
              </a:tr>
              <a:tr h="477215">
                <a:tc>
                  <a:txBody>
                    <a:bodyPr/>
                    <a:lstStyle/>
                    <a:p>
                      <a:r>
                        <a:rPr lang="en-US" dirty="0" smtClean="0"/>
                        <a:t>{1,2,4}</a:t>
                      </a:r>
                    </a:p>
                    <a:p>
                      <a:r>
                        <a:rPr lang="en-US" dirty="0" smtClean="0"/>
                        <a:t>{1,2},{1,4},{2,4}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477215">
                <a:tc>
                  <a:txBody>
                    <a:bodyPr/>
                    <a:lstStyle/>
                    <a:p>
                      <a:r>
                        <a:rPr lang="en-US" dirty="0" smtClean="0"/>
                        <a:t>{1,2,5}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{1,2},{1,5},{2,5}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Yes</a:t>
                      </a:r>
                      <a:endParaRPr lang="en-US" dirty="0"/>
                    </a:p>
                  </a:txBody>
                  <a:tcPr/>
                </a:tc>
              </a:tr>
              <a:tr h="477215">
                <a:tc>
                  <a:txBody>
                    <a:bodyPr/>
                    <a:lstStyle/>
                    <a:p>
                      <a:r>
                        <a:rPr lang="en-US" dirty="0" smtClean="0"/>
                        <a:t>{1,4,5}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{1,4},{1,5},{4,5}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  <a:tr h="477215">
                <a:tc>
                  <a:txBody>
                    <a:bodyPr/>
                    <a:lstStyle/>
                    <a:p>
                      <a:r>
                        <a:rPr lang="en-US" dirty="0" smtClean="0"/>
                        <a:t>{2,4,5}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{2,4},{2,5},{4,5}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404049" y="1119674"/>
            <a:ext cx="25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Candidate Set C_3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721737"/>
              </p:ext>
            </p:extLst>
          </p:nvPr>
        </p:nvGraphicFramePr>
        <p:xfrm>
          <a:off x="4576141" y="5285043"/>
          <a:ext cx="3286450" cy="954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225"/>
                <a:gridCol w="1643225"/>
              </a:tblGrid>
              <a:tr h="47721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</a:p>
                  </a:txBody>
                  <a:tcPr/>
                </a:tc>
              </a:tr>
              <a:tr h="477215">
                <a:tc>
                  <a:txBody>
                    <a:bodyPr/>
                    <a:lstStyle/>
                    <a:p>
                      <a:r>
                        <a:rPr lang="en-US" dirty="0" smtClean="0"/>
                        <a:t>{1,2,5}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540892" y="4959212"/>
            <a:ext cx="25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Frequent Set F_3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498900"/>
              </p:ext>
            </p:extLst>
          </p:nvPr>
        </p:nvGraphicFramePr>
        <p:xfrm>
          <a:off x="8350325" y="1549098"/>
          <a:ext cx="3286450" cy="2386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225"/>
                <a:gridCol w="1643225"/>
              </a:tblGrid>
              <a:tr h="47721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</a:p>
                  </a:txBody>
                  <a:tcPr/>
                </a:tc>
              </a:tr>
              <a:tr h="477215">
                <a:tc>
                  <a:txBody>
                    <a:bodyPr/>
                    <a:lstStyle/>
                    <a:p>
                      <a:r>
                        <a:rPr lang="en-US" dirty="0" smtClean="0"/>
                        <a:t>{1,2}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77215">
                <a:tc>
                  <a:txBody>
                    <a:bodyPr/>
                    <a:lstStyle/>
                    <a:p>
                      <a:r>
                        <a:rPr lang="en-US" dirty="0" smtClean="0"/>
                        <a:t>{1,5}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77215">
                <a:tc>
                  <a:txBody>
                    <a:bodyPr/>
                    <a:lstStyle/>
                    <a:p>
                      <a:r>
                        <a:rPr lang="en-US" dirty="0" smtClean="0"/>
                        <a:t>{2,4}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77215">
                <a:tc>
                  <a:txBody>
                    <a:bodyPr/>
                    <a:lstStyle/>
                    <a:p>
                      <a:r>
                        <a:rPr lang="en-US" dirty="0" smtClean="0"/>
                        <a:t>{2,5}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472161" y="1226968"/>
            <a:ext cx="25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Frequent Set F_2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65890" y="5756010"/>
            <a:ext cx="3794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subset of a frequent </a:t>
            </a:r>
            <a:r>
              <a:rPr lang="en-US" dirty="0" err="1" smtClean="0"/>
              <a:t>itemset</a:t>
            </a:r>
            <a:r>
              <a:rPr lang="en-US" dirty="0" smtClean="0"/>
              <a:t> must also be a frequent </a:t>
            </a:r>
            <a:r>
              <a:rPr lang="en-US" dirty="0" err="1" smtClean="0"/>
              <a:t>itemset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472160" y="4589880"/>
            <a:ext cx="2575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= {1,2,5} </a:t>
            </a:r>
            <a:r>
              <a:rPr lang="en-US" dirty="0" smtClean="0">
                <a:sym typeface="Wingdings" panose="05000000000000000000" pitchFamily="2" charset="2"/>
              </a:rPr>
              <a:t> Non-empty subset: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{1,2},{1,5},{2,5},{1},{2},{5}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8117"/>
            <a:ext cx="5557967" cy="967686"/>
          </a:xfrm>
        </p:spPr>
        <p:txBody>
          <a:bodyPr/>
          <a:lstStyle/>
          <a:p>
            <a:pPr algn="ctr"/>
            <a:r>
              <a:rPr lang="en-US" dirty="0" err="1" smtClean="0"/>
              <a:t>Apriori</a:t>
            </a:r>
            <a:r>
              <a:rPr lang="en-US" dirty="0" smtClean="0"/>
              <a:t> Algorithm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549577"/>
              </p:ext>
            </p:extLst>
          </p:nvPr>
        </p:nvGraphicFramePr>
        <p:xfrm>
          <a:off x="5409684" y="342689"/>
          <a:ext cx="3081177" cy="2359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30876"/>
                <a:gridCol w="1250301"/>
              </a:tblGrid>
              <a:tr h="471888">
                <a:tc>
                  <a:txBody>
                    <a:bodyPr/>
                    <a:lstStyle/>
                    <a:p>
                      <a:r>
                        <a:rPr lang="en-US" dirty="0" smtClean="0"/>
                        <a:t>Transaction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Items</a:t>
                      </a:r>
                      <a:endParaRPr lang="en-US" dirty="0"/>
                    </a:p>
                  </a:txBody>
                  <a:tcPr/>
                </a:tc>
              </a:tr>
              <a:tr h="471888"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1 2 5</a:t>
                      </a:r>
                      <a:endParaRPr lang="en-US" dirty="0"/>
                    </a:p>
                  </a:txBody>
                  <a:tcPr/>
                </a:tc>
              </a:tr>
              <a:tr h="471888">
                <a:tc>
                  <a:txBody>
                    <a:bodyPr/>
                    <a:lstStyle/>
                    <a:p>
                      <a:r>
                        <a:rPr lang="en-US" dirty="0" smtClean="0"/>
                        <a:t>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2 3 4</a:t>
                      </a:r>
                      <a:endParaRPr lang="en-US" dirty="0"/>
                    </a:p>
                  </a:txBody>
                  <a:tcPr/>
                </a:tc>
              </a:tr>
              <a:tr h="471888">
                <a:tc>
                  <a:txBody>
                    <a:bodyPr/>
                    <a:lstStyle/>
                    <a:p>
                      <a:r>
                        <a:rPr lang="en-US" dirty="0" smtClean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5</a:t>
                      </a:r>
                      <a:endParaRPr lang="en-US" dirty="0"/>
                    </a:p>
                  </a:txBody>
                  <a:tcPr/>
                </a:tc>
              </a:tr>
              <a:tr h="471888"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1 2 4 5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15050"/>
              </p:ext>
            </p:extLst>
          </p:nvPr>
        </p:nvGraphicFramePr>
        <p:xfrm>
          <a:off x="8662947" y="5758496"/>
          <a:ext cx="3286450" cy="954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225"/>
                <a:gridCol w="1643225"/>
              </a:tblGrid>
              <a:tr h="47721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</a:p>
                  </a:txBody>
                  <a:tcPr/>
                </a:tc>
              </a:tr>
              <a:tr h="477215">
                <a:tc>
                  <a:txBody>
                    <a:bodyPr/>
                    <a:lstStyle/>
                    <a:p>
                      <a:r>
                        <a:rPr lang="en-US" dirty="0" smtClean="0"/>
                        <a:t>{1,2,5}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627698" y="5432665"/>
            <a:ext cx="25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Frequent Set F_3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009195"/>
              </p:ext>
            </p:extLst>
          </p:nvPr>
        </p:nvGraphicFramePr>
        <p:xfrm>
          <a:off x="8686164" y="3034189"/>
          <a:ext cx="3286450" cy="2386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225"/>
                <a:gridCol w="1643225"/>
              </a:tblGrid>
              <a:tr h="47721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</a:p>
                  </a:txBody>
                  <a:tcPr/>
                </a:tc>
              </a:tr>
              <a:tr h="477215">
                <a:tc>
                  <a:txBody>
                    <a:bodyPr/>
                    <a:lstStyle/>
                    <a:p>
                      <a:r>
                        <a:rPr lang="en-US" dirty="0" smtClean="0"/>
                        <a:t>{1,2}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77215">
                <a:tc>
                  <a:txBody>
                    <a:bodyPr/>
                    <a:lstStyle/>
                    <a:p>
                      <a:r>
                        <a:rPr lang="en-US" dirty="0" smtClean="0"/>
                        <a:t>{1,5}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77215">
                <a:tc>
                  <a:txBody>
                    <a:bodyPr/>
                    <a:lstStyle/>
                    <a:p>
                      <a:r>
                        <a:rPr lang="en-US" dirty="0" smtClean="0"/>
                        <a:t>{2,4}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77215">
                <a:tc>
                  <a:txBody>
                    <a:bodyPr/>
                    <a:lstStyle/>
                    <a:p>
                      <a:r>
                        <a:rPr lang="en-US" dirty="0" smtClean="0"/>
                        <a:t>{2,5}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8808000" y="2712059"/>
            <a:ext cx="25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Frequent Set F_2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5261" y="2712059"/>
            <a:ext cx="1270366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For every nonempty subset s of I:</a:t>
            </a:r>
          </a:p>
          <a:p>
            <a:r>
              <a:rPr lang="en-US" sz="2500" dirty="0"/>
              <a:t>	</a:t>
            </a:r>
            <a:r>
              <a:rPr lang="en-US" sz="2500" dirty="0" smtClean="0"/>
              <a:t>if support count(I) / support count(s) &gt;= min </a:t>
            </a:r>
            <a:r>
              <a:rPr lang="en-US" sz="2500" dirty="0" err="1" smtClean="0"/>
              <a:t>conf</a:t>
            </a:r>
            <a:r>
              <a:rPr lang="en-US" sz="2500" dirty="0" smtClean="0"/>
              <a:t> threshold (%)</a:t>
            </a:r>
          </a:p>
          <a:p>
            <a:endParaRPr lang="en-US" sz="2500" dirty="0"/>
          </a:p>
          <a:p>
            <a:r>
              <a:rPr lang="en-US" sz="2500" dirty="0" smtClean="0"/>
              <a:t>R1: 1&amp;2 </a:t>
            </a:r>
            <a:r>
              <a:rPr lang="en-US" sz="2500" dirty="0" smtClean="0">
                <a:sym typeface="Wingdings" panose="05000000000000000000" pitchFamily="2" charset="2"/>
              </a:rPr>
              <a:t> 5;	Confidence = </a:t>
            </a:r>
            <a:r>
              <a:rPr lang="en-US" sz="2500" dirty="0" err="1" smtClean="0">
                <a:sym typeface="Wingdings" panose="05000000000000000000" pitchFamily="2" charset="2"/>
              </a:rPr>
              <a:t>sc</a:t>
            </a:r>
            <a:r>
              <a:rPr lang="en-US" sz="2500" dirty="0" smtClean="0">
                <a:sym typeface="Wingdings" panose="05000000000000000000" pitchFamily="2" charset="2"/>
              </a:rPr>
              <a:t>{1,2,5}/</a:t>
            </a:r>
            <a:r>
              <a:rPr lang="en-US" sz="2500" dirty="0" err="1" smtClean="0">
                <a:sym typeface="Wingdings" panose="05000000000000000000" pitchFamily="2" charset="2"/>
              </a:rPr>
              <a:t>sc</a:t>
            </a:r>
            <a:r>
              <a:rPr lang="en-US" sz="2500" dirty="0" smtClean="0">
                <a:sym typeface="Wingdings" panose="05000000000000000000" pitchFamily="2" charset="2"/>
              </a:rPr>
              <a:t>{1,2} = 2/2 = 100%</a:t>
            </a:r>
          </a:p>
          <a:p>
            <a:r>
              <a:rPr lang="en-US" sz="2500" dirty="0" smtClean="0">
                <a:sym typeface="Wingdings" panose="05000000000000000000" pitchFamily="2" charset="2"/>
              </a:rPr>
              <a:t>R2: 1&amp;5  2;</a:t>
            </a:r>
            <a:r>
              <a:rPr lang="en-US" sz="2500" dirty="0">
                <a:sym typeface="Wingdings" panose="05000000000000000000" pitchFamily="2" charset="2"/>
              </a:rPr>
              <a:t> 	</a:t>
            </a:r>
            <a:r>
              <a:rPr lang="en-US" sz="2500" dirty="0" smtClean="0">
                <a:sym typeface="Wingdings" panose="05000000000000000000" pitchFamily="2" charset="2"/>
              </a:rPr>
              <a:t>Confidence </a:t>
            </a:r>
            <a:r>
              <a:rPr lang="en-US" sz="2500" dirty="0">
                <a:sym typeface="Wingdings" panose="05000000000000000000" pitchFamily="2" charset="2"/>
              </a:rPr>
              <a:t>= </a:t>
            </a:r>
            <a:r>
              <a:rPr lang="en-US" sz="2500" dirty="0" err="1">
                <a:sym typeface="Wingdings" panose="05000000000000000000" pitchFamily="2" charset="2"/>
              </a:rPr>
              <a:t>sc</a:t>
            </a:r>
            <a:r>
              <a:rPr lang="en-US" sz="2500" dirty="0">
                <a:sym typeface="Wingdings" panose="05000000000000000000" pitchFamily="2" charset="2"/>
              </a:rPr>
              <a:t>{1,2,5}/</a:t>
            </a:r>
            <a:r>
              <a:rPr lang="en-US" sz="2500" dirty="0" err="1" smtClean="0">
                <a:sym typeface="Wingdings" panose="05000000000000000000" pitchFamily="2" charset="2"/>
              </a:rPr>
              <a:t>sc</a:t>
            </a:r>
            <a:r>
              <a:rPr lang="en-US" sz="2500" dirty="0" smtClean="0">
                <a:sym typeface="Wingdings" panose="05000000000000000000" pitchFamily="2" charset="2"/>
              </a:rPr>
              <a:t>{1,5} </a:t>
            </a:r>
            <a:r>
              <a:rPr lang="en-US" sz="2500" dirty="0">
                <a:sym typeface="Wingdings" panose="05000000000000000000" pitchFamily="2" charset="2"/>
              </a:rPr>
              <a:t>= </a:t>
            </a:r>
            <a:r>
              <a:rPr lang="en-US" sz="2500" dirty="0" smtClean="0">
                <a:sym typeface="Wingdings" panose="05000000000000000000" pitchFamily="2" charset="2"/>
              </a:rPr>
              <a:t>2/3 </a:t>
            </a:r>
            <a:r>
              <a:rPr lang="en-US" sz="2500" dirty="0">
                <a:sym typeface="Wingdings" panose="05000000000000000000" pitchFamily="2" charset="2"/>
              </a:rPr>
              <a:t>= </a:t>
            </a:r>
            <a:r>
              <a:rPr lang="en-US" sz="2500" dirty="0" smtClean="0">
                <a:sym typeface="Wingdings" panose="05000000000000000000" pitchFamily="2" charset="2"/>
              </a:rPr>
              <a:t>66.67%</a:t>
            </a:r>
          </a:p>
          <a:p>
            <a:r>
              <a:rPr lang="en-US" sz="2500" dirty="0" smtClean="0">
                <a:sym typeface="Wingdings" panose="05000000000000000000" pitchFamily="2" charset="2"/>
              </a:rPr>
              <a:t>R3: 2&amp;5  1;</a:t>
            </a:r>
            <a:r>
              <a:rPr lang="en-US" sz="2500" dirty="0">
                <a:sym typeface="Wingdings" panose="05000000000000000000" pitchFamily="2" charset="2"/>
              </a:rPr>
              <a:t> 	</a:t>
            </a:r>
            <a:r>
              <a:rPr lang="en-US" sz="2500" dirty="0" smtClean="0">
                <a:sym typeface="Wingdings" panose="05000000000000000000" pitchFamily="2" charset="2"/>
              </a:rPr>
              <a:t>Confidence </a:t>
            </a:r>
            <a:r>
              <a:rPr lang="en-US" sz="2500" dirty="0">
                <a:sym typeface="Wingdings" panose="05000000000000000000" pitchFamily="2" charset="2"/>
              </a:rPr>
              <a:t>= </a:t>
            </a:r>
            <a:r>
              <a:rPr lang="en-US" sz="2500" dirty="0" err="1">
                <a:sym typeface="Wingdings" panose="05000000000000000000" pitchFamily="2" charset="2"/>
              </a:rPr>
              <a:t>sc</a:t>
            </a:r>
            <a:r>
              <a:rPr lang="en-US" sz="2500" dirty="0">
                <a:sym typeface="Wingdings" panose="05000000000000000000" pitchFamily="2" charset="2"/>
              </a:rPr>
              <a:t>{1,2,5}/</a:t>
            </a:r>
            <a:r>
              <a:rPr lang="en-US" sz="2500" dirty="0" err="1" smtClean="0">
                <a:sym typeface="Wingdings" panose="05000000000000000000" pitchFamily="2" charset="2"/>
              </a:rPr>
              <a:t>sc</a:t>
            </a:r>
            <a:r>
              <a:rPr lang="en-US" sz="2500" dirty="0" smtClean="0">
                <a:sym typeface="Wingdings" panose="05000000000000000000" pitchFamily="2" charset="2"/>
              </a:rPr>
              <a:t>{2,5} </a:t>
            </a:r>
            <a:r>
              <a:rPr lang="en-US" sz="2500" dirty="0">
                <a:sym typeface="Wingdings" panose="05000000000000000000" pitchFamily="2" charset="2"/>
              </a:rPr>
              <a:t>= 2/2 = 100</a:t>
            </a:r>
            <a:r>
              <a:rPr lang="en-US" sz="2500" dirty="0" smtClean="0">
                <a:sym typeface="Wingdings" panose="05000000000000000000" pitchFamily="2" charset="2"/>
              </a:rPr>
              <a:t>%</a:t>
            </a:r>
          </a:p>
          <a:p>
            <a:r>
              <a:rPr lang="en-US" sz="2500" dirty="0" smtClean="0">
                <a:sym typeface="Wingdings" panose="05000000000000000000" pitchFamily="2" charset="2"/>
              </a:rPr>
              <a:t>R4: 1  2&amp;5;	Confidence </a:t>
            </a:r>
            <a:r>
              <a:rPr lang="en-US" sz="2500" dirty="0">
                <a:sym typeface="Wingdings" panose="05000000000000000000" pitchFamily="2" charset="2"/>
              </a:rPr>
              <a:t>= </a:t>
            </a:r>
            <a:r>
              <a:rPr lang="en-US" sz="2500" dirty="0" err="1">
                <a:sym typeface="Wingdings" panose="05000000000000000000" pitchFamily="2" charset="2"/>
              </a:rPr>
              <a:t>sc</a:t>
            </a:r>
            <a:r>
              <a:rPr lang="en-US" sz="2500" dirty="0">
                <a:sym typeface="Wingdings" panose="05000000000000000000" pitchFamily="2" charset="2"/>
              </a:rPr>
              <a:t>{1,2,5}/</a:t>
            </a:r>
            <a:r>
              <a:rPr lang="en-US" sz="2500" dirty="0" err="1" smtClean="0">
                <a:sym typeface="Wingdings" panose="05000000000000000000" pitchFamily="2" charset="2"/>
              </a:rPr>
              <a:t>sc</a:t>
            </a:r>
            <a:r>
              <a:rPr lang="en-US" sz="2500" dirty="0" smtClean="0">
                <a:sym typeface="Wingdings" panose="05000000000000000000" pitchFamily="2" charset="2"/>
              </a:rPr>
              <a:t>{1}    = 2/3 </a:t>
            </a:r>
            <a:r>
              <a:rPr lang="en-US" sz="2500" dirty="0">
                <a:sym typeface="Wingdings" panose="05000000000000000000" pitchFamily="2" charset="2"/>
              </a:rPr>
              <a:t>= </a:t>
            </a:r>
            <a:r>
              <a:rPr lang="en-US" sz="2500" dirty="0" smtClean="0">
                <a:sym typeface="Wingdings" panose="05000000000000000000" pitchFamily="2" charset="2"/>
              </a:rPr>
              <a:t>66.67%</a:t>
            </a:r>
          </a:p>
          <a:p>
            <a:r>
              <a:rPr lang="en-US" sz="2500" dirty="0" smtClean="0">
                <a:sym typeface="Wingdings" panose="05000000000000000000" pitchFamily="2" charset="2"/>
              </a:rPr>
              <a:t>R5: 2  1&amp;5;</a:t>
            </a:r>
            <a:r>
              <a:rPr lang="en-US" sz="2500" dirty="0">
                <a:sym typeface="Wingdings" panose="05000000000000000000" pitchFamily="2" charset="2"/>
              </a:rPr>
              <a:t> 	Confidence = </a:t>
            </a:r>
            <a:r>
              <a:rPr lang="en-US" sz="2500" dirty="0" err="1">
                <a:sym typeface="Wingdings" panose="05000000000000000000" pitchFamily="2" charset="2"/>
              </a:rPr>
              <a:t>sc</a:t>
            </a:r>
            <a:r>
              <a:rPr lang="en-US" sz="2500" dirty="0">
                <a:sym typeface="Wingdings" panose="05000000000000000000" pitchFamily="2" charset="2"/>
              </a:rPr>
              <a:t>{1,2,5}/</a:t>
            </a:r>
            <a:r>
              <a:rPr lang="en-US" sz="2500" dirty="0" err="1" smtClean="0">
                <a:sym typeface="Wingdings" panose="05000000000000000000" pitchFamily="2" charset="2"/>
              </a:rPr>
              <a:t>sc</a:t>
            </a:r>
            <a:r>
              <a:rPr lang="en-US" sz="2500" dirty="0" smtClean="0">
                <a:sym typeface="Wingdings" panose="05000000000000000000" pitchFamily="2" charset="2"/>
              </a:rPr>
              <a:t>{2}    = 2/3 </a:t>
            </a:r>
            <a:r>
              <a:rPr lang="en-US" sz="2500" dirty="0">
                <a:sym typeface="Wingdings" panose="05000000000000000000" pitchFamily="2" charset="2"/>
              </a:rPr>
              <a:t>= </a:t>
            </a:r>
            <a:r>
              <a:rPr lang="en-US" sz="2500" dirty="0" smtClean="0">
                <a:sym typeface="Wingdings" panose="05000000000000000000" pitchFamily="2" charset="2"/>
              </a:rPr>
              <a:t>66.67%</a:t>
            </a:r>
          </a:p>
          <a:p>
            <a:r>
              <a:rPr lang="en-US" sz="2500" dirty="0" smtClean="0">
                <a:sym typeface="Wingdings" panose="05000000000000000000" pitchFamily="2" charset="2"/>
              </a:rPr>
              <a:t>R6: 5  1&amp;2;</a:t>
            </a:r>
            <a:r>
              <a:rPr lang="en-US" sz="2500" dirty="0">
                <a:sym typeface="Wingdings" panose="05000000000000000000" pitchFamily="2" charset="2"/>
              </a:rPr>
              <a:t> 	Confidence = </a:t>
            </a:r>
            <a:r>
              <a:rPr lang="en-US" sz="2500" dirty="0" err="1">
                <a:sym typeface="Wingdings" panose="05000000000000000000" pitchFamily="2" charset="2"/>
              </a:rPr>
              <a:t>sc</a:t>
            </a:r>
            <a:r>
              <a:rPr lang="en-US" sz="2500" dirty="0">
                <a:sym typeface="Wingdings" panose="05000000000000000000" pitchFamily="2" charset="2"/>
              </a:rPr>
              <a:t>{1,2,5}/</a:t>
            </a:r>
            <a:r>
              <a:rPr lang="en-US" sz="2500" dirty="0" err="1" smtClean="0">
                <a:sym typeface="Wingdings" panose="05000000000000000000" pitchFamily="2" charset="2"/>
              </a:rPr>
              <a:t>sc</a:t>
            </a:r>
            <a:r>
              <a:rPr lang="en-US" sz="2500" dirty="0" smtClean="0">
                <a:sym typeface="Wingdings" panose="05000000000000000000" pitchFamily="2" charset="2"/>
              </a:rPr>
              <a:t>{5</a:t>
            </a:r>
            <a:r>
              <a:rPr lang="en-US" sz="2500" dirty="0">
                <a:sym typeface="Wingdings" panose="05000000000000000000" pitchFamily="2" charset="2"/>
              </a:rPr>
              <a:t>} </a:t>
            </a:r>
            <a:r>
              <a:rPr lang="en-US" sz="2500" dirty="0" smtClean="0">
                <a:sym typeface="Wingdings" panose="05000000000000000000" pitchFamily="2" charset="2"/>
              </a:rPr>
              <a:t>   = 2/3 </a:t>
            </a:r>
            <a:r>
              <a:rPr lang="en-US" sz="2500" dirty="0">
                <a:sym typeface="Wingdings" panose="05000000000000000000" pitchFamily="2" charset="2"/>
              </a:rPr>
              <a:t>= </a:t>
            </a:r>
            <a:r>
              <a:rPr lang="en-US" sz="2500" dirty="0" smtClean="0">
                <a:sym typeface="Wingdings" panose="05000000000000000000" pitchFamily="2" charset="2"/>
              </a:rPr>
              <a:t>66.67%</a:t>
            </a:r>
            <a:endParaRPr lang="en-US" sz="2500" dirty="0">
              <a:sym typeface="Wingdings" panose="05000000000000000000" pitchFamily="2" charset="2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321538"/>
              </p:ext>
            </p:extLst>
          </p:nvPr>
        </p:nvGraphicFramePr>
        <p:xfrm>
          <a:off x="8662947" y="325984"/>
          <a:ext cx="3286450" cy="2386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225"/>
                <a:gridCol w="1643225"/>
              </a:tblGrid>
              <a:tr h="477215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ItemSet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Support</a:t>
                      </a:r>
                    </a:p>
                  </a:txBody>
                  <a:tcPr/>
                </a:tc>
              </a:tr>
              <a:tr h="477215">
                <a:tc>
                  <a:txBody>
                    <a:bodyPr/>
                    <a:lstStyle/>
                    <a:p>
                      <a:r>
                        <a:rPr lang="en-US" dirty="0" smtClean="0"/>
                        <a:t>{1}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77215">
                <a:tc>
                  <a:txBody>
                    <a:bodyPr/>
                    <a:lstStyle/>
                    <a:p>
                      <a:r>
                        <a:rPr lang="en-US" dirty="0" smtClean="0"/>
                        <a:t>{2}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77215">
                <a:tc>
                  <a:txBody>
                    <a:bodyPr/>
                    <a:lstStyle/>
                    <a:p>
                      <a:r>
                        <a:rPr lang="en-US" dirty="0" smtClean="0"/>
                        <a:t>{4}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77215">
                <a:tc>
                  <a:txBody>
                    <a:bodyPr/>
                    <a:lstStyle/>
                    <a:p>
                      <a:r>
                        <a:rPr lang="en-US" dirty="0" smtClean="0"/>
                        <a:t>{5}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8627698" y="153"/>
            <a:ext cx="2575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Frequent Set F_1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83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680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890587"/>
            <a:ext cx="10496550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800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57515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141413" y="151987"/>
            <a:ext cx="9905998" cy="153613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smtClean="0"/>
              <a:t>Data Mining vs. Machine Learning Algorithms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541835" y="1987062"/>
            <a:ext cx="5108330" cy="3675184"/>
            <a:chOff x="3367454" y="1987062"/>
            <a:chExt cx="5108330" cy="3675184"/>
          </a:xfrm>
        </p:grpSpPr>
        <p:sp>
          <p:nvSpPr>
            <p:cNvPr id="2" name="Oval 1"/>
            <p:cNvSpPr/>
            <p:nvPr/>
          </p:nvSpPr>
          <p:spPr>
            <a:xfrm>
              <a:off x="3569677" y="1987062"/>
              <a:ext cx="3745523" cy="367518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4528038" y="1987062"/>
              <a:ext cx="3745523" cy="367518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67454" y="3501486"/>
              <a:ext cx="13628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Data Mining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12978" y="3501487"/>
              <a:ext cx="13628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Machine Learning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754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943" y="0"/>
            <a:ext cx="9905998" cy="989045"/>
          </a:xfrm>
        </p:spPr>
        <p:txBody>
          <a:bodyPr/>
          <a:lstStyle/>
          <a:p>
            <a:r>
              <a:rPr lang="en-US" dirty="0"/>
              <a:t>Data Mining Techniques/Classes: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1241780"/>
            <a:ext cx="4878389" cy="2285191"/>
          </a:xfrm>
        </p:spPr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63281" y="1264360"/>
            <a:ext cx="4875211" cy="2285191"/>
          </a:xfrm>
        </p:spPr>
        <p:txBody>
          <a:bodyPr/>
          <a:lstStyle/>
          <a:p>
            <a:r>
              <a:rPr lang="en-US" dirty="0" smtClean="0"/>
              <a:t>Regression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943" y="1802946"/>
            <a:ext cx="4105275" cy="1724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3281" y="1802945"/>
            <a:ext cx="1893047" cy="1724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370" y="4628678"/>
            <a:ext cx="2905784" cy="17379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2744" y="4628678"/>
            <a:ext cx="3054119" cy="1737909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1811370" y="4088137"/>
            <a:ext cx="4878389" cy="228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12" name="Content Placeholder 3"/>
          <p:cNvSpPr txBox="1">
            <a:spLocks/>
          </p:cNvSpPr>
          <p:nvPr/>
        </p:nvSpPr>
        <p:spPr>
          <a:xfrm>
            <a:off x="7082744" y="4088137"/>
            <a:ext cx="4875211" cy="228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Association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26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vs. Machine Learning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Machine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12" y="2514600"/>
            <a:ext cx="4853540" cy="3741738"/>
          </a:xfrm>
        </p:spPr>
        <p:txBody>
          <a:bodyPr/>
          <a:lstStyle/>
          <a:p>
            <a:pPr marL="342900" lvl="1" indent="-342900"/>
            <a:r>
              <a:rPr lang="en-US" sz="1800" dirty="0" smtClean="0"/>
              <a:t>Explores </a:t>
            </a:r>
            <a:r>
              <a:rPr lang="en-US" sz="1800" dirty="0"/>
              <a:t>the construction and study of </a:t>
            </a:r>
            <a:r>
              <a:rPr lang="en-US" sz="1800" dirty="0" smtClean="0"/>
              <a:t>algorithms and techniques </a:t>
            </a:r>
            <a:r>
              <a:rPr lang="en-US" sz="1800" dirty="0"/>
              <a:t>that can </a:t>
            </a:r>
            <a:r>
              <a:rPr lang="en-US" sz="1800" dirty="0" smtClean="0"/>
              <a:t>“learn” </a:t>
            </a:r>
            <a:r>
              <a:rPr lang="en-US" sz="1800" dirty="0"/>
              <a:t>from data; </a:t>
            </a:r>
            <a:r>
              <a:rPr lang="en-US" sz="1800" dirty="0" smtClean="0"/>
              <a:t>extracting </a:t>
            </a:r>
            <a:r>
              <a:rPr lang="en-US" sz="1800" dirty="0"/>
              <a:t>information </a:t>
            </a:r>
            <a:r>
              <a:rPr lang="en-US" sz="1800" i="1" dirty="0" smtClean="0"/>
              <a:t>without </a:t>
            </a:r>
            <a:r>
              <a:rPr lang="en-US" sz="1800" i="1" dirty="0"/>
              <a:t>human guidance</a:t>
            </a:r>
          </a:p>
          <a:p>
            <a:pPr marL="342900" lvl="1" indent="-342900"/>
            <a:endParaRPr lang="en-US" sz="1800" dirty="0" smtClean="0"/>
          </a:p>
          <a:p>
            <a:pPr marL="342900" lvl="1" indent="-342900"/>
            <a:r>
              <a:rPr lang="en-US" sz="1800" dirty="0" smtClean="0"/>
              <a:t>Known Properties – Rules and Patterns</a:t>
            </a:r>
            <a:endParaRPr lang="en-US" sz="1800" dirty="0"/>
          </a:p>
          <a:p>
            <a:endParaRPr lang="en-US" dirty="0" smtClean="0"/>
          </a:p>
          <a:p>
            <a:r>
              <a:rPr lang="en-US" dirty="0" smtClean="0"/>
              <a:t>Artificial Intelligence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Data Mining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850219" cy="3741738"/>
          </a:xfrm>
        </p:spPr>
        <p:txBody>
          <a:bodyPr/>
          <a:lstStyle/>
          <a:p>
            <a:pPr marL="342900" lvl="1" indent="-342900"/>
            <a:r>
              <a:rPr lang="en-US" sz="1800" dirty="0" smtClean="0"/>
              <a:t>Carried </a:t>
            </a:r>
            <a:r>
              <a:rPr lang="en-US" sz="1800" dirty="0"/>
              <a:t>out by an </a:t>
            </a:r>
            <a:r>
              <a:rPr lang="en-US" sz="1800" dirty="0" smtClean="0"/>
              <a:t>entity to </a:t>
            </a:r>
            <a:r>
              <a:rPr lang="en-US" sz="1800" dirty="0"/>
              <a:t>discover or generate </a:t>
            </a:r>
            <a:r>
              <a:rPr lang="en-US" sz="1800" dirty="0" smtClean="0"/>
              <a:t>previously unknown insights or patterns from initially </a:t>
            </a:r>
            <a:r>
              <a:rPr lang="en-US" sz="1800" dirty="0"/>
              <a:t>unstructured data.</a:t>
            </a:r>
          </a:p>
          <a:p>
            <a:pPr marL="0" indent="0">
              <a:buNone/>
            </a:pPr>
            <a:endParaRPr lang="en-US" sz="100" dirty="0" smtClean="0"/>
          </a:p>
          <a:p>
            <a:pPr marL="0" indent="0">
              <a:buNone/>
            </a:pPr>
            <a:endParaRPr lang="en-US" sz="100" dirty="0" smtClean="0"/>
          </a:p>
          <a:p>
            <a:pPr marL="0" indent="0">
              <a:buNone/>
            </a:pPr>
            <a:endParaRPr lang="en-US" sz="100" dirty="0" smtClean="0"/>
          </a:p>
          <a:p>
            <a:r>
              <a:rPr lang="en-US" dirty="0"/>
              <a:t>Unknown </a:t>
            </a:r>
            <a:r>
              <a:rPr lang="en-US" dirty="0" smtClean="0"/>
              <a:t>Properties / Co-linearity</a:t>
            </a:r>
          </a:p>
          <a:p>
            <a:endParaRPr lang="en-US" dirty="0" smtClean="0"/>
          </a:p>
          <a:p>
            <a:r>
              <a:rPr lang="en-US" dirty="0" smtClean="0"/>
              <a:t>Statistics/Databases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847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943" y="0"/>
            <a:ext cx="9905998" cy="989045"/>
          </a:xfrm>
        </p:spPr>
        <p:txBody>
          <a:bodyPr/>
          <a:lstStyle/>
          <a:p>
            <a:r>
              <a:rPr lang="en-US" dirty="0"/>
              <a:t>Data Mining Techniques/Classes: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1241780"/>
            <a:ext cx="4878389" cy="2285191"/>
          </a:xfrm>
        </p:spPr>
        <p:txBody>
          <a:bodyPr/>
          <a:lstStyle/>
          <a:p>
            <a:r>
              <a:rPr lang="en-US" dirty="0" smtClean="0"/>
              <a:t>Anomaly Detection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1780"/>
            <a:ext cx="4875211" cy="2285191"/>
          </a:xfrm>
        </p:spPr>
        <p:txBody>
          <a:bodyPr/>
          <a:lstStyle/>
          <a:p>
            <a:r>
              <a:rPr lang="en-US" dirty="0" smtClean="0"/>
              <a:t>Attribute Importance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874" y="1824889"/>
            <a:ext cx="2360678" cy="201900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824889"/>
            <a:ext cx="4562965" cy="189063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048" y="4817121"/>
            <a:ext cx="4549653" cy="1786972"/>
          </a:xfrm>
          <a:prstGeom prst="rect">
            <a:avLst/>
          </a:prstGeo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3597048" y="4426999"/>
            <a:ext cx="4878389" cy="228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Feature Selection and 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9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85" y="2385553"/>
            <a:ext cx="6218459" cy="36762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421" y="2385552"/>
            <a:ext cx="5114987" cy="367620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929037" y="1875542"/>
            <a:ext cx="9781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i="1" dirty="0"/>
              <a:t>Purpose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819796" y="1842885"/>
            <a:ext cx="12362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i="1" dirty="0" smtClean="0"/>
              <a:t>Algorithms</a:t>
            </a:r>
            <a:endParaRPr lang="en-US" sz="1600" b="1" i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803571" y="1875542"/>
            <a:ext cx="0" cy="45905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Data Mining vs. Machine Learning</a:t>
            </a:r>
            <a:br>
              <a:rPr lang="en-US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52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1988"/>
            <a:ext cx="9905998" cy="967686"/>
          </a:xfrm>
        </p:spPr>
        <p:txBody>
          <a:bodyPr/>
          <a:lstStyle/>
          <a:p>
            <a:pPr algn="ctr"/>
            <a:r>
              <a:rPr lang="en-US" dirty="0" smtClean="0"/>
              <a:t>Data Mining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738674"/>
            <a:ext cx="9905999" cy="529978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Solving a data mining problem can be broken down into three steps:</a:t>
            </a:r>
            <a:endParaRPr lang="en-US" dirty="0"/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Pre-processing – assemble a target dataset (cleaning, transformations, selecting subsets of data, exploratory data analysis)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Data mining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smtClean="0"/>
              <a:t>Results validation</a:t>
            </a:r>
            <a:r>
              <a:rPr lang="en-US" dirty="0"/>
              <a:t> </a:t>
            </a:r>
            <a:r>
              <a:rPr lang="en-US" dirty="0" smtClean="0"/>
              <a:t>– ensure the results apply to the dataset (both larger sample and new data)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2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1988"/>
            <a:ext cx="9905998" cy="967686"/>
          </a:xfrm>
        </p:spPr>
        <p:txBody>
          <a:bodyPr/>
          <a:lstStyle/>
          <a:p>
            <a:pPr algn="ctr"/>
            <a:r>
              <a:rPr lang="en-US" dirty="0" smtClean="0"/>
              <a:t>Data Mining Techniques/Classes: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464" y="1026370"/>
            <a:ext cx="10372563" cy="547707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Anomaly Detection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Association Rule Learning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Attribute Importance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Clustering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Classification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Regression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Summarization/Feature Selection and Extraction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45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943" y="0"/>
            <a:ext cx="9905998" cy="989045"/>
          </a:xfrm>
        </p:spPr>
        <p:txBody>
          <a:bodyPr/>
          <a:lstStyle/>
          <a:p>
            <a:r>
              <a:rPr lang="en-US" dirty="0"/>
              <a:t>Data Mining Techniques/Classes: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6943" y="2377634"/>
            <a:ext cx="4878389" cy="2285191"/>
          </a:xfrm>
        </p:spPr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476" y="2938800"/>
            <a:ext cx="4105275" cy="17240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820" y="2924916"/>
            <a:ext cx="2905784" cy="1737909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6935820" y="2384375"/>
            <a:ext cx="4878389" cy="228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smtClean="0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789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1988"/>
            <a:ext cx="9905998" cy="967686"/>
          </a:xfrm>
        </p:spPr>
        <p:txBody>
          <a:bodyPr/>
          <a:lstStyle/>
          <a:p>
            <a:pPr algn="ctr"/>
            <a:r>
              <a:rPr lang="en-US" dirty="0" smtClean="0"/>
              <a:t>Top 10 Algorithms (2007)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19674"/>
            <a:ext cx="9905999" cy="529978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500" b="1" dirty="0" smtClean="0"/>
              <a:t>C4.5 (Decision Tree)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1" dirty="0" smtClean="0"/>
              <a:t>K-means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/>
              <a:t>Support Vector Machines (SVM)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/>
              <a:t>The </a:t>
            </a:r>
            <a:r>
              <a:rPr lang="en-US" sz="2500" dirty="0" err="1" smtClean="0"/>
              <a:t>Apriori</a:t>
            </a:r>
            <a:r>
              <a:rPr lang="en-US" sz="2500" dirty="0" smtClean="0"/>
              <a:t>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/>
              <a:t>The Expectation Maximization (EM)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/>
              <a:t>PageRank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 err="1" smtClean="0"/>
              <a:t>AdaBoost</a:t>
            </a:r>
            <a:endParaRPr lang="en-US" sz="25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500" dirty="0" smtClean="0"/>
              <a:t>K-nearest neighbor classification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b="1" dirty="0" smtClean="0"/>
              <a:t>Naïve Bayes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500" dirty="0"/>
              <a:t> </a:t>
            </a:r>
            <a:r>
              <a:rPr lang="en-US" sz="2500" dirty="0" smtClean="0"/>
              <a:t>Classification and Regression Trees (CART)</a:t>
            </a:r>
            <a:endParaRPr lang="en-US" sz="2500" dirty="0"/>
          </a:p>
        </p:txBody>
      </p:sp>
      <p:sp>
        <p:nvSpPr>
          <p:cNvPr id="4" name="Rectangle 3"/>
          <p:cNvSpPr/>
          <p:nvPr/>
        </p:nvSpPr>
        <p:spPr>
          <a:xfrm>
            <a:off x="11047411" y="266499"/>
            <a:ext cx="9877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P</a:t>
            </a:r>
            <a:r>
              <a:rPr lang="en-US" dirty="0" smtClean="0"/>
              <a:t>art(1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27254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10248</TotalTime>
  <Words>2095</Words>
  <Application>Microsoft Office PowerPoint</Application>
  <PresentationFormat>Widescreen</PresentationFormat>
  <Paragraphs>604</Paragraphs>
  <Slides>40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Cambria Math</vt:lpstr>
      <vt:lpstr>Century Gothic</vt:lpstr>
      <vt:lpstr>Wingdings</vt:lpstr>
      <vt:lpstr>Wingdings 3</vt:lpstr>
      <vt:lpstr>Ion</vt:lpstr>
      <vt:lpstr>Top 10 Algorithms in Data Mining</vt:lpstr>
      <vt:lpstr>Outline (Part 1)</vt:lpstr>
      <vt:lpstr>What is Data Mining?</vt:lpstr>
      <vt:lpstr>Data Mining vs. Machine Learning </vt:lpstr>
      <vt:lpstr>PowerPoint Presentation</vt:lpstr>
      <vt:lpstr>Data Mining Process</vt:lpstr>
      <vt:lpstr>Data Mining Techniques/Classes:</vt:lpstr>
      <vt:lpstr>Data Mining Techniques/Classes:</vt:lpstr>
      <vt:lpstr>Top 10 Algorithms (2007)</vt:lpstr>
      <vt:lpstr>K-means Algorithm</vt:lpstr>
      <vt:lpstr>K-means Algorithm</vt:lpstr>
      <vt:lpstr>K-means Algorithm</vt:lpstr>
      <vt:lpstr>C4.5 Algorithm</vt:lpstr>
      <vt:lpstr>PowerPoint Presentation</vt:lpstr>
      <vt:lpstr>C4.5 </vt:lpstr>
      <vt:lpstr>C4.5 </vt:lpstr>
      <vt:lpstr>C4.5 </vt:lpstr>
      <vt:lpstr>Naïve Bayes Algorithm</vt:lpstr>
      <vt:lpstr>Naïve Bayes Algorithm</vt:lpstr>
      <vt:lpstr>Naïve Bayes Algorithm</vt:lpstr>
      <vt:lpstr>Naïve Bayes Algorithm</vt:lpstr>
      <vt:lpstr>Naïve Bayes Algorithm</vt:lpstr>
      <vt:lpstr>Naïve Bayes Algorithm</vt:lpstr>
      <vt:lpstr>PowerPoint Presentation</vt:lpstr>
      <vt:lpstr>Top 10 Algorithms in Data Mining</vt:lpstr>
      <vt:lpstr>Outline (Part 2)</vt:lpstr>
      <vt:lpstr>PowerPoint Presentation</vt:lpstr>
      <vt:lpstr>Apriori Algorithm</vt:lpstr>
      <vt:lpstr>Apriori Algorithm</vt:lpstr>
      <vt:lpstr>Apriori Algorithm</vt:lpstr>
      <vt:lpstr>Apriori Algorithm</vt:lpstr>
      <vt:lpstr>Apriori Algorithm</vt:lpstr>
      <vt:lpstr>Apriori Algorithm</vt:lpstr>
      <vt:lpstr>Apriori Algorithm</vt:lpstr>
      <vt:lpstr>PowerPoint Presentation</vt:lpstr>
      <vt:lpstr>PowerPoint Presentation</vt:lpstr>
      <vt:lpstr>PowerPoint Presentation</vt:lpstr>
      <vt:lpstr>PowerPoint Presentation</vt:lpstr>
      <vt:lpstr>Data Mining Techniques/Classes:</vt:lpstr>
      <vt:lpstr>Data Mining Techniques/Classes: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10 Algorithms in Data Mining</dc:title>
  <dc:creator>Vangelis Dimopoulos</dc:creator>
  <cp:lastModifiedBy>Vangelis Dimopoulos</cp:lastModifiedBy>
  <cp:revision>67</cp:revision>
  <dcterms:created xsi:type="dcterms:W3CDTF">2015-03-22T13:45:21Z</dcterms:created>
  <dcterms:modified xsi:type="dcterms:W3CDTF">2015-04-05T15:25:06Z</dcterms:modified>
</cp:coreProperties>
</file>