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s/slide30.xml" ContentType="application/vnd.openxmlformats-officedocument.presentationml.slide+xml"/>
  <Override PartName="/ppt/slides/slide27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Default Extension="png" ContentType="image/png"/>
  <Override PartName="/ppt/slides/slide25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slides/slide3.xml" ContentType="application/vnd.openxmlformats-officedocument.presentationml.slide+xml"/>
  <Override PartName="/ppt/slides/slide14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28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Default Extension="tiff" ContentType="image/tiff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s/slide22.xml" ContentType="application/vnd.openxmlformats-officedocument.presentationml.slide+xml"/>
  <Override PartName="/ppt/slides/slide4.xml" ContentType="application/vnd.openxmlformats-officedocument.presentationml.slide+xml"/>
  <Override PartName="/ppt/slides/slide15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slideLayout3.xml" ContentType="application/vnd.openxmlformats-officedocument.presentationml.slideLayout+xml"/>
  <Override PartName="/ppt/slides/slide29.xml" ContentType="application/vnd.openxmlformats-officedocument.presentationml.slide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sldIdLst>
    <p:sldId id="256" r:id="rId2"/>
    <p:sldId id="257" r:id="rId3"/>
    <p:sldId id="277" r:id="rId4"/>
    <p:sldId id="276" r:id="rId5"/>
    <p:sldId id="278" r:id="rId6"/>
    <p:sldId id="279" r:id="rId7"/>
    <p:sldId id="280" r:id="rId8"/>
    <p:sldId id="258" r:id="rId9"/>
    <p:sldId id="259" r:id="rId10"/>
    <p:sldId id="260" r:id="rId11"/>
    <p:sldId id="261" r:id="rId12"/>
    <p:sldId id="281" r:id="rId13"/>
    <p:sldId id="262" r:id="rId14"/>
    <p:sldId id="264" r:id="rId15"/>
    <p:sldId id="265" r:id="rId16"/>
    <p:sldId id="283" r:id="rId17"/>
    <p:sldId id="267" r:id="rId18"/>
    <p:sldId id="286" r:id="rId19"/>
    <p:sldId id="285" r:id="rId20"/>
    <p:sldId id="268" r:id="rId21"/>
    <p:sldId id="288" r:id="rId22"/>
    <p:sldId id="284" r:id="rId23"/>
    <p:sldId id="270" r:id="rId24"/>
    <p:sldId id="271" r:id="rId25"/>
    <p:sldId id="272" r:id="rId26"/>
    <p:sldId id="273" r:id="rId27"/>
    <p:sldId id="287" r:id="rId28"/>
    <p:sldId id="274" r:id="rId29"/>
    <p:sldId id="275" r:id="rId30"/>
    <p:sldId id="289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0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4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D2329ADB-40C2-984B-8523-52E83684CC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400" smtClean="0">
                <a:solidFill>
                  <a:srgbClr val="333399"/>
                </a:solidFill>
              </a:rPr>
              <a:t>Click to edit Master title style</a:t>
            </a:r>
            <a:endParaRPr sz="4400">
              <a:solidFill>
                <a:srgbClr val="333399"/>
              </a:solidFill>
            </a:endParaRPr>
          </a:p>
        </p:txBody>
      </p:sp>
      <p:sp>
        <p:nvSpPr>
          <p:cNvPr id="13" name="Shape 1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3200" smtClean="0"/>
              <a:t>Click to edit Master text styles</a:t>
            </a:r>
          </a:p>
          <a:p>
            <a:pPr lvl="1">
              <a:defRPr sz="1800"/>
            </a:pPr>
            <a:r>
              <a:rPr lang="en-US" sz="3200" smtClean="0"/>
              <a:t>Second level</a:t>
            </a:r>
          </a:p>
          <a:p>
            <a:pPr lvl="2">
              <a:defRPr sz="1800"/>
            </a:pPr>
            <a:r>
              <a:rPr lang="en-US" sz="3200" smtClean="0"/>
              <a:t>Third level</a:t>
            </a:r>
          </a:p>
          <a:p>
            <a:pPr lvl="3">
              <a:defRPr sz="1800"/>
            </a:pPr>
            <a:r>
              <a:rPr lang="en-US" sz="3200" smtClean="0"/>
              <a:t>Fourth level</a:t>
            </a:r>
          </a:p>
          <a:p>
            <a:pPr lvl="4">
              <a:defRPr sz="1800"/>
            </a:pPr>
            <a:r>
              <a:rPr lang="en-US" sz="3200" smtClean="0"/>
              <a:t>Fifth level</a:t>
            </a:r>
            <a:endParaRPr sz="320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x">
  <p:cSld name="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xfrm>
            <a:off x="6858000" y="6398259"/>
            <a:ext cx="1905000" cy="3073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C1C1C"/>
                </a:solidFill>
              </a:defRPr>
            </a:lvl1pPr>
          </a:lstStyle>
          <a:p>
            <a:fld id="{D2329ADB-40C2-984B-8523-52E83684CC9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image1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48240" y="76200"/>
            <a:ext cx="1267522" cy="583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image2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900" y="63458"/>
            <a:ext cx="910920" cy="60849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" name="Group 20"/>
          <p:cNvGrpSpPr/>
          <p:nvPr/>
        </p:nvGrpSpPr>
        <p:grpSpPr>
          <a:xfrm>
            <a:off x="382586" y="701675"/>
            <a:ext cx="8542539" cy="31750"/>
            <a:chOff x="0" y="0"/>
            <a:chExt cx="8542538" cy="31750"/>
          </a:xfrm>
        </p:grpSpPr>
        <p:sp>
          <p:nvSpPr>
            <p:cNvPr id="18" name="Shape 18"/>
            <p:cNvSpPr/>
            <p:nvPr/>
          </p:nvSpPr>
          <p:spPr>
            <a:xfrm>
              <a:off x="-1" y="0"/>
              <a:ext cx="8542539" cy="31750"/>
            </a:xfrm>
            <a:prstGeom prst="rect">
              <a:avLst/>
            </a:pr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-1" y="0"/>
              <a:ext cx="8542539" cy="31750"/>
            </a:xfrm>
            <a:prstGeom prst="rect">
              <a:avLst/>
            </a:prstGeom>
            <a:noFill/>
            <a:ln w="12700" cap="flat">
              <a:solidFill>
                <a:srgbClr val="A4EACA">
                  <a:alpha val="80930"/>
                </a:srgb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</p:grp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168400" y="0"/>
            <a:ext cx="6177409" cy="681038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400" smtClean="0">
                <a:solidFill>
                  <a:srgbClr val="333399"/>
                </a:solidFill>
              </a:rPr>
              <a:t>Click to edit Master title style</a:t>
            </a:r>
            <a:endParaRPr sz="4400">
              <a:solidFill>
                <a:srgbClr val="333399"/>
              </a:solidFill>
            </a:endParaRP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457200" y="1003300"/>
            <a:ext cx="8229600" cy="58547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3200" smtClean="0"/>
              <a:t>Click to edit Master text styles</a:t>
            </a:r>
          </a:p>
          <a:p>
            <a:pPr lvl="1">
              <a:defRPr sz="1800"/>
            </a:pPr>
            <a:r>
              <a:rPr lang="en-US" sz="3200" smtClean="0"/>
              <a:t>Second level</a:t>
            </a:r>
          </a:p>
          <a:p>
            <a:pPr lvl="2">
              <a:defRPr sz="1800"/>
            </a:pPr>
            <a:r>
              <a:rPr lang="en-US" sz="3200" smtClean="0"/>
              <a:t>Third level</a:t>
            </a:r>
          </a:p>
          <a:p>
            <a:pPr lvl="3">
              <a:defRPr sz="1800"/>
            </a:pPr>
            <a:r>
              <a:rPr lang="en-US" sz="3200" smtClean="0"/>
              <a:t>Fourth level</a:t>
            </a:r>
          </a:p>
          <a:p>
            <a:pPr lvl="4">
              <a:defRPr sz="1800"/>
            </a:pPr>
            <a:r>
              <a:rPr lang="en-US" sz="3200" smtClean="0"/>
              <a:t>Fifth level</a:t>
            </a:r>
            <a:endParaRPr sz="320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3BAC4F-97DB-A241-B71F-2F0B47576C3D}" type="datetimeFigureOut">
              <a:rPr lang="en-US" smtClean="0"/>
              <a:pPr/>
              <a:t>9/2/15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29ADB-40C2-984B-8523-52E83684CC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jpeg"/><Relationship Id="rId6" Type="http://schemas.openxmlformats.org/officeDocument/2006/relationships/image" Target="../media/image2.tiff"/><Relationship Id="rId7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382586" y="701675"/>
            <a:ext cx="8542539" cy="31750"/>
            <a:chOff x="0" y="0"/>
            <a:chExt cx="8542538" cy="31750"/>
          </a:xfrm>
        </p:grpSpPr>
        <p:sp>
          <p:nvSpPr>
            <p:cNvPr id="2" name="Shape 2"/>
            <p:cNvSpPr/>
            <p:nvPr/>
          </p:nvSpPr>
          <p:spPr>
            <a:xfrm>
              <a:off x="-1" y="0"/>
              <a:ext cx="8542539" cy="31750"/>
            </a:xfrm>
            <a:prstGeom prst="rect">
              <a:avLst/>
            </a:prstGeom>
            <a:blipFill rotWithShape="1">
              <a:blip r:embed="rId5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3" name="Shape 3"/>
            <p:cNvSpPr/>
            <p:nvPr/>
          </p:nvSpPr>
          <p:spPr>
            <a:xfrm>
              <a:off x="-1" y="0"/>
              <a:ext cx="8542539" cy="31750"/>
            </a:xfrm>
            <a:prstGeom prst="rect">
              <a:avLst/>
            </a:prstGeom>
            <a:noFill/>
            <a:ln w="12700" cap="flat">
              <a:solidFill>
                <a:srgbClr val="A4EACA">
                  <a:alpha val="80930"/>
                </a:srgb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</p:grpSp>
      <p:pic>
        <p:nvPicPr>
          <p:cNvPr id="5" name="image1.t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989441" y="111229"/>
            <a:ext cx="1115221" cy="513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image2.t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900" y="63458"/>
            <a:ext cx="910920" cy="608495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7"/>
          <p:cNvSpPr>
            <a:spLocks noGrp="1"/>
          </p:cNvSpPr>
          <p:nvPr>
            <p:ph type="sldNum" sz="quarter" idx="2"/>
          </p:nvPr>
        </p:nvSpPr>
        <p:spPr>
          <a:xfrm>
            <a:off x="6781800" y="6474459"/>
            <a:ext cx="1905000" cy="30733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b">
            <a:spAutoFit/>
          </a:bodyPr>
          <a:lstStyle>
            <a:lvl1pPr algn="r" defTabSz="457200">
              <a:defRPr sz="1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fld id="{D2329ADB-40C2-984B-8523-52E83684CC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133961" y="-7839"/>
            <a:ext cx="6975338" cy="773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45718" tIns="45718" rIns="45718" bIns="45718"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333399"/>
                </a:solidFill>
              </a:rPr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582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a="http://schemas.openxmlformats.org/drawingml/2006/main" xmlns:r="http://schemas.openxmlformats.org/officeDocument/2006/relationships" xmlns:p="http://schemas.openxmlformats.org/presentationml/2006/main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45718" tIns="45718" rIns="45718" bIns="45718"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ransition spd="med"/>
  <p:txStyles>
    <p:titleStyle>
      <a:lvl1pPr eaLnBrk="1" hangingPunct="1">
        <a:defRPr sz="4400">
          <a:solidFill>
            <a:srgbClr val="333399"/>
          </a:solidFill>
          <a:latin typeface="Tahoma"/>
          <a:ea typeface="Tahoma"/>
          <a:cs typeface="Tahoma"/>
          <a:sym typeface="Tahoma"/>
        </a:defRPr>
      </a:lvl1pPr>
      <a:lvl2pPr eaLnBrk="1" hangingPunct="1">
        <a:defRPr sz="4400">
          <a:solidFill>
            <a:srgbClr val="333399"/>
          </a:solidFill>
          <a:latin typeface="Tahoma"/>
          <a:ea typeface="Tahoma"/>
          <a:cs typeface="Tahoma"/>
          <a:sym typeface="Tahoma"/>
        </a:defRPr>
      </a:lvl2pPr>
      <a:lvl3pPr eaLnBrk="1" hangingPunct="1">
        <a:defRPr sz="4400">
          <a:solidFill>
            <a:srgbClr val="333399"/>
          </a:solidFill>
          <a:latin typeface="Tahoma"/>
          <a:ea typeface="Tahoma"/>
          <a:cs typeface="Tahoma"/>
          <a:sym typeface="Tahoma"/>
        </a:defRPr>
      </a:lvl3pPr>
      <a:lvl4pPr eaLnBrk="1" hangingPunct="1">
        <a:defRPr sz="4400">
          <a:solidFill>
            <a:srgbClr val="333399"/>
          </a:solidFill>
          <a:latin typeface="Tahoma"/>
          <a:ea typeface="Tahoma"/>
          <a:cs typeface="Tahoma"/>
          <a:sym typeface="Tahoma"/>
        </a:defRPr>
      </a:lvl4pPr>
      <a:lvl5pPr eaLnBrk="1" hangingPunct="1">
        <a:defRPr sz="4400">
          <a:solidFill>
            <a:srgbClr val="333399"/>
          </a:solidFill>
          <a:latin typeface="Tahoma"/>
          <a:ea typeface="Tahoma"/>
          <a:cs typeface="Tahoma"/>
          <a:sym typeface="Tahoma"/>
        </a:defRPr>
      </a:lvl5pPr>
      <a:lvl6pPr eaLnBrk="1" hangingPunct="1">
        <a:defRPr sz="4400">
          <a:solidFill>
            <a:srgbClr val="333399"/>
          </a:solidFill>
          <a:latin typeface="Tahoma"/>
          <a:ea typeface="Tahoma"/>
          <a:cs typeface="Tahoma"/>
          <a:sym typeface="Tahoma"/>
        </a:defRPr>
      </a:lvl6pPr>
      <a:lvl7pPr eaLnBrk="1" hangingPunct="1">
        <a:defRPr sz="4400">
          <a:solidFill>
            <a:srgbClr val="333399"/>
          </a:solidFill>
          <a:latin typeface="Tahoma"/>
          <a:ea typeface="Tahoma"/>
          <a:cs typeface="Tahoma"/>
          <a:sym typeface="Tahoma"/>
        </a:defRPr>
      </a:lvl7pPr>
      <a:lvl8pPr eaLnBrk="1" hangingPunct="1">
        <a:defRPr sz="4400">
          <a:solidFill>
            <a:srgbClr val="333399"/>
          </a:solidFill>
          <a:latin typeface="Tahoma"/>
          <a:ea typeface="Tahoma"/>
          <a:cs typeface="Tahoma"/>
          <a:sym typeface="Tahoma"/>
        </a:defRPr>
      </a:lvl8pPr>
      <a:lvl9pPr eaLnBrk="1" hangingPunct="1">
        <a:defRPr sz="4400">
          <a:solidFill>
            <a:srgbClr val="333399"/>
          </a:solidFill>
          <a:latin typeface="Tahoma"/>
          <a:ea typeface="Tahoma"/>
          <a:cs typeface="Tahoma"/>
          <a:sym typeface="Tahoma"/>
        </a:defRPr>
      </a:lvl9pPr>
    </p:titleStyle>
    <p:bodyStyle>
      <a:lvl1pPr marL="342900" indent="-342900" eaLnBrk="1" hangingPunct="1">
        <a:spcBef>
          <a:spcPts val="700"/>
        </a:spcBef>
        <a:buClr>
          <a:srgbClr val="3333CC"/>
        </a:buClr>
        <a:buSzPct val="60000"/>
        <a:buFont typeface="Wingdings"/>
        <a:buChar char="■"/>
        <a:defRPr sz="3200">
          <a:latin typeface="Tahoma"/>
          <a:ea typeface="Tahoma"/>
          <a:cs typeface="Tahoma"/>
          <a:sym typeface="Tahoma"/>
        </a:defRPr>
      </a:lvl1pPr>
      <a:lvl2pPr marL="783771" indent="-326571" eaLnBrk="1" hangingPunct="1">
        <a:spcBef>
          <a:spcPts val="700"/>
        </a:spcBef>
        <a:buClr>
          <a:srgbClr val="3333CC"/>
        </a:buClr>
        <a:buSzPct val="55000"/>
        <a:buFont typeface="Wingdings"/>
        <a:buChar char="■"/>
        <a:defRPr sz="3200">
          <a:latin typeface="Tahoma"/>
          <a:ea typeface="Tahoma"/>
          <a:cs typeface="Tahoma"/>
          <a:sym typeface="Tahoma"/>
        </a:defRPr>
      </a:lvl2pPr>
      <a:lvl3pPr marL="1219200" indent="-304800" eaLnBrk="1" hangingPunct="1">
        <a:spcBef>
          <a:spcPts val="700"/>
        </a:spcBef>
        <a:buClr>
          <a:srgbClr val="3333CC"/>
        </a:buClr>
        <a:buSzPct val="50000"/>
        <a:buFont typeface="Wingdings"/>
        <a:buChar char="■"/>
        <a:defRPr sz="3200">
          <a:latin typeface="Tahoma"/>
          <a:ea typeface="Tahoma"/>
          <a:cs typeface="Tahoma"/>
          <a:sym typeface="Tahoma"/>
        </a:defRPr>
      </a:lvl3pPr>
      <a:lvl4pPr marL="1737360" indent="-365760" eaLnBrk="1" hangingPunct="1">
        <a:spcBef>
          <a:spcPts val="700"/>
        </a:spcBef>
        <a:buClr>
          <a:srgbClr val="3333CC"/>
        </a:buClr>
        <a:buSzPct val="55000"/>
        <a:buFont typeface="Wingdings"/>
        <a:buChar char="■"/>
        <a:defRPr sz="3200">
          <a:latin typeface="Tahoma"/>
          <a:ea typeface="Tahoma"/>
          <a:cs typeface="Tahoma"/>
          <a:sym typeface="Tahoma"/>
        </a:defRPr>
      </a:lvl4pPr>
      <a:lvl5pPr marL="2235200" indent="-406400" eaLnBrk="1" hangingPunct="1">
        <a:spcBef>
          <a:spcPts val="700"/>
        </a:spcBef>
        <a:buClr>
          <a:srgbClr val="3333CC"/>
        </a:buClr>
        <a:buSzPct val="50000"/>
        <a:buFont typeface="Wingdings"/>
        <a:buChar char="■"/>
        <a:defRPr sz="3200">
          <a:latin typeface="Tahoma"/>
          <a:ea typeface="Tahoma"/>
          <a:cs typeface="Tahoma"/>
          <a:sym typeface="Tahoma"/>
        </a:defRPr>
      </a:lvl5pPr>
      <a:lvl6pPr marL="2692400" indent="-406400" eaLnBrk="1" hangingPunct="1">
        <a:spcBef>
          <a:spcPts val="700"/>
        </a:spcBef>
        <a:buClr>
          <a:srgbClr val="3333CC"/>
        </a:buClr>
        <a:buSzPct val="50000"/>
        <a:buFont typeface="Wingdings"/>
        <a:buChar char="•"/>
        <a:defRPr sz="3200">
          <a:latin typeface="Tahoma"/>
          <a:ea typeface="Tahoma"/>
          <a:cs typeface="Tahoma"/>
          <a:sym typeface="Tahoma"/>
        </a:defRPr>
      </a:lvl6pPr>
      <a:lvl7pPr marL="3149600" indent="-406400" eaLnBrk="1" hangingPunct="1">
        <a:spcBef>
          <a:spcPts val="700"/>
        </a:spcBef>
        <a:buClr>
          <a:srgbClr val="3333CC"/>
        </a:buClr>
        <a:buSzPct val="50000"/>
        <a:buFont typeface="Wingdings"/>
        <a:buChar char="•"/>
        <a:defRPr sz="3200">
          <a:latin typeface="Tahoma"/>
          <a:ea typeface="Tahoma"/>
          <a:cs typeface="Tahoma"/>
          <a:sym typeface="Tahoma"/>
        </a:defRPr>
      </a:lvl7pPr>
      <a:lvl8pPr marL="3606800" indent="-406400" eaLnBrk="1" hangingPunct="1">
        <a:spcBef>
          <a:spcPts val="700"/>
        </a:spcBef>
        <a:buClr>
          <a:srgbClr val="3333CC"/>
        </a:buClr>
        <a:buSzPct val="50000"/>
        <a:buFont typeface="Wingdings"/>
        <a:buChar char="•"/>
        <a:defRPr sz="3200">
          <a:latin typeface="Tahoma"/>
          <a:ea typeface="Tahoma"/>
          <a:cs typeface="Tahoma"/>
          <a:sym typeface="Tahoma"/>
        </a:defRPr>
      </a:lvl8pPr>
      <a:lvl9pPr marL="4064000" indent="-406400" eaLnBrk="1" hangingPunct="1">
        <a:spcBef>
          <a:spcPts val="700"/>
        </a:spcBef>
        <a:buClr>
          <a:srgbClr val="3333CC"/>
        </a:buClr>
        <a:buSzPct val="50000"/>
        <a:buFont typeface="Wingdings"/>
        <a:buChar char="•"/>
        <a:defRPr sz="3200">
          <a:latin typeface="Tahoma"/>
          <a:ea typeface="Tahoma"/>
          <a:cs typeface="Tahoma"/>
          <a:sym typeface="Tahoma"/>
        </a:defRPr>
      </a:lvl9pPr>
    </p:bodyStyle>
    <p:otherStyle>
      <a:lvl1pPr algn="r" defTabSz="457200" eaLnBrk="1" hangingPunct="1">
        <a:defRPr sz="1400">
          <a:solidFill>
            <a:schemeClr val="tx1"/>
          </a:solidFill>
          <a:latin typeface="+mn-lt"/>
          <a:ea typeface="+mn-ea"/>
          <a:cs typeface="+mn-cs"/>
          <a:sym typeface="Tahoma"/>
        </a:defRPr>
      </a:lvl1pPr>
      <a:lvl2pPr algn="r" defTabSz="457200" eaLnBrk="1" hangingPunct="1">
        <a:defRPr sz="1400">
          <a:solidFill>
            <a:schemeClr val="tx1"/>
          </a:solidFill>
          <a:latin typeface="+mn-lt"/>
          <a:ea typeface="+mn-ea"/>
          <a:cs typeface="+mn-cs"/>
          <a:sym typeface="Tahoma"/>
        </a:defRPr>
      </a:lvl2pPr>
      <a:lvl3pPr algn="r" defTabSz="457200" eaLnBrk="1" hangingPunct="1">
        <a:defRPr sz="1400">
          <a:solidFill>
            <a:schemeClr val="tx1"/>
          </a:solidFill>
          <a:latin typeface="+mn-lt"/>
          <a:ea typeface="+mn-ea"/>
          <a:cs typeface="+mn-cs"/>
          <a:sym typeface="Tahoma"/>
        </a:defRPr>
      </a:lvl3pPr>
      <a:lvl4pPr algn="r" defTabSz="457200" eaLnBrk="1" hangingPunct="1">
        <a:defRPr sz="1400">
          <a:solidFill>
            <a:schemeClr val="tx1"/>
          </a:solidFill>
          <a:latin typeface="+mn-lt"/>
          <a:ea typeface="+mn-ea"/>
          <a:cs typeface="+mn-cs"/>
          <a:sym typeface="Tahoma"/>
        </a:defRPr>
      </a:lvl4pPr>
      <a:lvl5pPr algn="r" defTabSz="457200" eaLnBrk="1" hangingPunct="1">
        <a:defRPr sz="1400">
          <a:solidFill>
            <a:schemeClr val="tx1"/>
          </a:solidFill>
          <a:latin typeface="+mn-lt"/>
          <a:ea typeface="+mn-ea"/>
          <a:cs typeface="+mn-cs"/>
          <a:sym typeface="Tahoma"/>
        </a:defRPr>
      </a:lvl5pPr>
      <a:lvl6pPr algn="r" defTabSz="457200" eaLnBrk="1" hangingPunct="1">
        <a:defRPr sz="1400">
          <a:solidFill>
            <a:schemeClr val="tx1"/>
          </a:solidFill>
          <a:latin typeface="+mn-lt"/>
          <a:ea typeface="+mn-ea"/>
          <a:cs typeface="+mn-cs"/>
          <a:sym typeface="Tahoma"/>
        </a:defRPr>
      </a:lvl6pPr>
      <a:lvl7pPr algn="r" defTabSz="457200" eaLnBrk="1" hangingPunct="1">
        <a:defRPr sz="1400">
          <a:solidFill>
            <a:schemeClr val="tx1"/>
          </a:solidFill>
          <a:latin typeface="+mn-lt"/>
          <a:ea typeface="+mn-ea"/>
          <a:cs typeface="+mn-cs"/>
          <a:sym typeface="Tahoma"/>
        </a:defRPr>
      </a:lvl7pPr>
      <a:lvl8pPr algn="r" defTabSz="457200" eaLnBrk="1" hangingPunct="1">
        <a:defRPr sz="1400">
          <a:solidFill>
            <a:schemeClr val="tx1"/>
          </a:solidFill>
          <a:latin typeface="+mn-lt"/>
          <a:ea typeface="+mn-ea"/>
          <a:cs typeface="+mn-cs"/>
          <a:sym typeface="Tahoma"/>
        </a:defRPr>
      </a:lvl8pPr>
      <a:lvl9pPr algn="r" defTabSz="457200" eaLnBrk="1" hangingPunct="1">
        <a:defRPr sz="1400">
          <a:solidFill>
            <a:schemeClr val="tx1"/>
          </a:solidFill>
          <a:latin typeface="+mn-lt"/>
          <a:ea typeface="+mn-ea"/>
          <a:cs typeface="+mn-cs"/>
          <a:sym typeface="Tahom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100118" cy="1470025"/>
          </a:xfrm>
        </p:spPr>
        <p:txBody>
          <a:bodyPr/>
          <a:lstStyle/>
          <a:p>
            <a:r>
              <a:rPr lang="en-US" sz="3600" dirty="0" smtClean="0"/>
              <a:t>Using Hardware Features for Increased</a:t>
            </a:r>
            <a:br>
              <a:rPr lang="en-US" sz="3600" dirty="0" smtClean="0"/>
            </a:br>
            <a:r>
              <a:rPr lang="en-US" sz="3600" dirty="0" smtClean="0"/>
              <a:t>Debugging Transparency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800" dirty="0" smtClean="0">
                <a:solidFill>
                  <a:schemeClr val="tx1"/>
                </a:solidFill>
              </a:rPr>
              <a:t>Instructor: Kun Sun, Ph.D.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College of William and Mary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Depending on hypervisors that have a large TCB (e.g., </a:t>
            </a:r>
            <a:r>
              <a:rPr lang="en-US" sz="2800" dirty="0" err="1" smtClean="0"/>
              <a:t>Xen</a:t>
            </a:r>
            <a:r>
              <a:rPr lang="en-US" sz="2800" dirty="0" smtClean="0"/>
              <a:t> has 500K SLOC and 245 vulnerabilities in NVD)</a:t>
            </a:r>
          </a:p>
          <a:p>
            <a:r>
              <a:rPr lang="en-US" sz="2800" dirty="0" smtClean="0"/>
              <a:t>Incapable of analyzing </a:t>
            </a:r>
            <a:r>
              <a:rPr lang="en-US" sz="2800" dirty="0" err="1" smtClean="0"/>
              <a:t>rootkits</a:t>
            </a:r>
            <a:r>
              <a:rPr lang="en-US" sz="2800" dirty="0" smtClean="0"/>
              <a:t> with the same or higher privilege level (e.g., hypervisor and firmware </a:t>
            </a:r>
            <a:r>
              <a:rPr lang="en-US" sz="2800" dirty="0" err="1" smtClean="0"/>
              <a:t>rootkits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Unable to analyze armored malware with anti-virtualization or anti-emulation techniques</a:t>
            </a:r>
          </a:p>
          <a:p>
            <a:r>
              <a:rPr lang="en-US" sz="2800" dirty="0" smtClean="0"/>
              <a:t>Suffering from high overhead on system performance</a:t>
            </a:r>
            <a:endParaRPr lang="en-US" sz="2800" dirty="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400" dirty="0" smtClean="0"/>
          </a:p>
          <a:p>
            <a:r>
              <a:rPr lang="en-US" sz="2400" dirty="0" smtClean="0"/>
              <a:t>We present a bare-metal debugging system called </a:t>
            </a:r>
            <a:r>
              <a:rPr lang="en-US" sz="2400" dirty="0" err="1" smtClean="0"/>
              <a:t>MalT</a:t>
            </a:r>
            <a:r>
              <a:rPr lang="en-US" sz="2400" dirty="0" smtClean="0"/>
              <a:t> that leverages System Management Mode for malware analysis</a:t>
            </a:r>
          </a:p>
          <a:p>
            <a:r>
              <a:rPr lang="en-US" sz="2400" dirty="0" smtClean="0"/>
              <a:t>Uses SMM as a hardware isolated execution environment to run analysis tools and can debug hypervisors</a:t>
            </a:r>
          </a:p>
          <a:p>
            <a:r>
              <a:rPr lang="en-US" sz="2400" dirty="0" smtClean="0"/>
              <a:t>Moves analysis tools from hypervisor-layer to hardware-layer that achieves a high level of transparency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900" y="754878"/>
            <a:ext cx="5732909" cy="268612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Background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Motivation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Background: System Management Mode (SMM)</a:t>
            </a:r>
          </a:p>
          <a:p>
            <a:r>
              <a:rPr lang="en-US" dirty="0" smtClean="0"/>
              <a:t>System Architecture</a:t>
            </a:r>
          </a:p>
          <a:p>
            <a:r>
              <a:rPr lang="en-US" dirty="0" smtClean="0"/>
              <a:t>Evaluation</a:t>
            </a:r>
          </a:p>
          <a:p>
            <a:r>
              <a:rPr lang="en-US" dirty="0" smtClean="0"/>
              <a:t>Conclusion</a:t>
            </a:r>
          </a:p>
          <a:p>
            <a:r>
              <a:rPr lang="en-US" dirty="0" smtClean="0"/>
              <a:t>Future Work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System Management Mode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System Management Mode (SMM) is special CPU mode existing in x86 architecture, and it can be used as a </a:t>
            </a:r>
            <a:r>
              <a:rPr lang="en-US" sz="2800" dirty="0" smtClean="0">
                <a:solidFill>
                  <a:srgbClr val="FF0000"/>
                </a:solidFill>
              </a:rPr>
              <a:t>hardware isolated execution environment</a:t>
            </a:r>
            <a:r>
              <a:rPr lang="en-US" sz="2800" dirty="0" smtClean="0"/>
              <a:t>.</a:t>
            </a:r>
          </a:p>
          <a:p>
            <a:pPr lvl="1"/>
            <a:r>
              <a:rPr lang="en-US" sz="2400" dirty="0" smtClean="0"/>
              <a:t>Originally designed for implementing system functions (e.g., power management)</a:t>
            </a:r>
          </a:p>
          <a:p>
            <a:pPr lvl="1"/>
            <a:r>
              <a:rPr lang="en-US" sz="2400" dirty="0" smtClean="0"/>
              <a:t>Isolated System Management RAM (SMRAM) that is inaccessible from OS</a:t>
            </a:r>
          </a:p>
          <a:p>
            <a:pPr lvl="1"/>
            <a:r>
              <a:rPr lang="en-US" sz="2400" dirty="0" smtClean="0"/>
              <a:t>Can access the system resource of OS</a:t>
            </a:r>
          </a:p>
          <a:p>
            <a:pPr lvl="1"/>
            <a:r>
              <a:rPr lang="en-US" sz="2400" dirty="0" smtClean="0"/>
              <a:t>Only way to enter SMM is to trigger a System Management Interrupt (SMI)</a:t>
            </a:r>
          </a:p>
          <a:p>
            <a:pPr lvl="1"/>
            <a:r>
              <a:rPr lang="en-US" sz="2400" dirty="0" smtClean="0"/>
              <a:t>Executing RSM instruction to resume OS (Protected Mode)</a:t>
            </a:r>
            <a:endParaRPr lang="en-US" sz="2400" dirty="0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Approaches for Triggering a System Management Interrupt (SMI)</a:t>
            </a:r>
          </a:p>
          <a:p>
            <a:pPr lvl="1"/>
            <a:r>
              <a:rPr lang="en-US" sz="2400" dirty="0" smtClean="0"/>
              <a:t>Software-based: Write to an I/O port specified by Southbridge datasheet (e.g., 0x2B for Intel)</a:t>
            </a:r>
          </a:p>
          <a:p>
            <a:pPr lvl="1"/>
            <a:r>
              <a:rPr lang="en-US" sz="2400" dirty="0" smtClean="0"/>
              <a:t>Hardware-based: Network card, keyboard, hardware timers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420" y="3599540"/>
            <a:ext cx="7618859" cy="293356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Layer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16" y="1481326"/>
            <a:ext cx="7861300" cy="41021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Background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Motivation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Background: System Management Mode (SMM)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System Architecture</a:t>
            </a:r>
          </a:p>
          <a:p>
            <a:r>
              <a:rPr lang="en-US" dirty="0" smtClean="0"/>
              <a:t>Evaluation</a:t>
            </a:r>
          </a:p>
          <a:p>
            <a:r>
              <a:rPr lang="en-US" dirty="0" smtClean="0"/>
              <a:t>Conclusion</a:t>
            </a:r>
          </a:p>
          <a:p>
            <a:r>
              <a:rPr lang="en-US" dirty="0" smtClean="0"/>
              <a:t>Future Work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Traditionally malware debugging uses virtualization or emulation</a:t>
            </a:r>
          </a:p>
          <a:p>
            <a:r>
              <a:rPr lang="en-US" sz="2400" dirty="0" err="1" smtClean="0"/>
              <a:t>MalT</a:t>
            </a:r>
            <a:r>
              <a:rPr lang="en-US" sz="2400" dirty="0" smtClean="0"/>
              <a:t> debugs malware on a bare-metal machine, and remains transparent in the presence of existing anti-debugging, anti-VM, and anti-emulation techniques.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988" y="3367159"/>
            <a:ext cx="7639606" cy="308345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Debug Commands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0000FF"/>
                </a:solidFill>
              </a:rPr>
              <a:t>R</a:t>
            </a:r>
            <a:r>
              <a:rPr lang="en-US" sz="2400" dirty="0" smtClean="0"/>
              <a:t>: read all registers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Wr1r2…</a:t>
            </a:r>
            <a:r>
              <a:rPr lang="en-US" sz="2400" dirty="0" err="1" smtClean="0">
                <a:solidFill>
                  <a:srgbClr val="0000FF"/>
                </a:solidFill>
              </a:rPr>
              <a:t>rn</a:t>
            </a:r>
            <a:r>
              <a:rPr lang="en-US" sz="2400" dirty="0" smtClean="0"/>
              <a:t>: write to certain register</a:t>
            </a:r>
          </a:p>
          <a:p>
            <a:r>
              <a:rPr lang="en-US" sz="2400" dirty="0" err="1" smtClean="0">
                <a:solidFill>
                  <a:srgbClr val="0000FF"/>
                </a:solidFill>
              </a:rPr>
              <a:t>mAAAALLLL</a:t>
            </a:r>
            <a:r>
              <a:rPr lang="en-US" sz="2400" dirty="0" smtClean="0"/>
              <a:t>: read from particular memory address</a:t>
            </a:r>
          </a:p>
          <a:p>
            <a:r>
              <a:rPr lang="en-US" sz="2400" dirty="0" err="1" smtClean="0">
                <a:solidFill>
                  <a:srgbClr val="0000FF"/>
                </a:solidFill>
              </a:rPr>
              <a:t>sAAAALLLL</a:t>
            </a:r>
            <a:r>
              <a:rPr lang="en-US" sz="2400" dirty="0" smtClean="0"/>
              <a:t>: write to particular memory address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BAAAA</a:t>
            </a:r>
            <a:r>
              <a:rPr lang="en-US" sz="2400" dirty="0" smtClean="0"/>
              <a:t>: set a new breakpoint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KAAAA</a:t>
            </a:r>
            <a:r>
              <a:rPr lang="en-US" sz="2400" dirty="0" smtClean="0"/>
              <a:t>: remove a breakpoint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X</a:t>
            </a:r>
            <a:r>
              <a:rPr lang="en-US" sz="2400" dirty="0" smtClean="0"/>
              <a:t>: clear all breakpoints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C</a:t>
            </a:r>
            <a:r>
              <a:rPr lang="en-US" sz="2400" dirty="0" smtClean="0"/>
              <a:t>: continue execution after a breakpoint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SI, SB, SF, SN</a:t>
            </a:r>
            <a:r>
              <a:rPr lang="en-US" sz="2400" dirty="0" smtClean="0"/>
              <a:t>: stepping command 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86973" y="5507822"/>
            <a:ext cx="7900914" cy="830993"/>
          </a:xfrm>
          <a:prstGeom prst="rect">
            <a:avLst/>
          </a:prstGeom>
          <a:noFill/>
          <a:ln w="28575" cap="flat" cmpd="sng">
            <a:solidFill>
              <a:srgbClr val="FF66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Debugging memory </a:t>
            </a:r>
            <a:r>
              <a:rPr lang="en-US" sz="2400" dirty="0" smtClean="0">
                <a:solidFill>
                  <a:srgbClr val="000000"/>
                </a:solidFill>
                <a:sym typeface="Helvetica"/>
              </a:rPr>
              <a:t>needs to fill the semantic gaps, since all the addresses are virtual addresses. 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Breakpoints in </a:t>
            </a:r>
            <a:r>
              <a:rPr lang="en-US" dirty="0" err="1" smtClean="0"/>
              <a:t>MalT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2800" dirty="0" smtClean="0"/>
              <a:t>Software-based breakpoints are not stealthy.</a:t>
            </a:r>
          </a:p>
          <a:p>
            <a:pPr algn="l"/>
            <a:r>
              <a:rPr lang="en-US" sz="2800" dirty="0" smtClean="0"/>
              <a:t>We use </a:t>
            </a:r>
            <a:r>
              <a:rPr lang="en-US" sz="2800" dirty="0" smtClean="0">
                <a:solidFill>
                  <a:srgbClr val="FF0000"/>
                </a:solidFill>
              </a:rPr>
              <a:t>hardware-based </a:t>
            </a:r>
            <a:r>
              <a:rPr lang="en-US" sz="2800" dirty="0" smtClean="0"/>
              <a:t>breakpoints</a:t>
            </a:r>
          </a:p>
          <a:p>
            <a:pPr algn="l"/>
            <a:r>
              <a:rPr lang="en-US" sz="2800" dirty="0" smtClean="0"/>
              <a:t>For each Protected Mode instruction, the SMI handler takes the following steps: </a:t>
            </a:r>
          </a:p>
          <a:p>
            <a:pPr marL="898071" lvl="1" indent="-457200">
              <a:buFont typeface="+mj-lt"/>
              <a:buAutoNum type="arabicPeriod"/>
            </a:pPr>
            <a:r>
              <a:rPr lang="en-US" sz="2400" dirty="0" smtClean="0"/>
              <a:t>Check if the target application is the running thread when the SMI is triggered </a:t>
            </a:r>
          </a:p>
          <a:p>
            <a:pPr marL="898071" lvl="1" indent="-457200">
              <a:buFont typeface="+mj-lt"/>
              <a:buAutoNum type="arabicPeriod"/>
            </a:pPr>
            <a:r>
              <a:rPr lang="en-US" sz="2400" dirty="0" smtClean="0"/>
              <a:t>Check if the current EIP equals to a stored breakpoint address </a:t>
            </a:r>
          </a:p>
          <a:p>
            <a:pPr marL="898071" lvl="1" indent="-457200">
              <a:buFont typeface="+mj-lt"/>
              <a:buAutoNum type="arabicPeriod"/>
            </a:pPr>
            <a:r>
              <a:rPr lang="en-US" sz="2400" dirty="0" smtClean="0"/>
              <a:t>Start to count instructions in the </a:t>
            </a:r>
            <a:r>
              <a:rPr lang="en-US" sz="2400" dirty="0" smtClean="0">
                <a:solidFill>
                  <a:srgbClr val="0000FF"/>
                </a:solidFill>
              </a:rPr>
              <a:t>performance counter</a:t>
            </a:r>
            <a:r>
              <a:rPr lang="en-US" sz="2400" dirty="0" smtClean="0"/>
              <a:t>, and set the corresponding performance counter to the maximum value</a:t>
            </a:r>
          </a:p>
          <a:p>
            <a:pPr marL="898071" lvl="1" indent="-457200">
              <a:buFont typeface="+mj-lt"/>
              <a:buAutoNum type="arabicPeriod"/>
            </a:pPr>
            <a:r>
              <a:rPr lang="en-US" sz="2400" dirty="0" smtClean="0"/>
              <a:t>Configure LAPIC so that the performance counter overflow generates an SMI.</a:t>
            </a:r>
            <a:endParaRPr lang="en-US" sz="24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Motivation</a:t>
            </a:r>
          </a:p>
          <a:p>
            <a:r>
              <a:rPr lang="en-US" dirty="0" smtClean="0"/>
              <a:t>Background: System Management Mode (SMM)</a:t>
            </a:r>
          </a:p>
          <a:p>
            <a:r>
              <a:rPr lang="en-US" dirty="0" smtClean="0"/>
              <a:t>System Architecture</a:t>
            </a:r>
          </a:p>
          <a:p>
            <a:r>
              <a:rPr lang="en-US" dirty="0" smtClean="0"/>
              <a:t>Evaluation</a:t>
            </a:r>
          </a:p>
          <a:p>
            <a:r>
              <a:rPr lang="en-US" dirty="0" smtClean="0"/>
              <a:t>Conclusion</a:t>
            </a:r>
          </a:p>
          <a:p>
            <a:r>
              <a:rPr lang="en-US" dirty="0" smtClean="0"/>
              <a:t>Future Work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Step-by-step Debugging in </a:t>
            </a:r>
            <a:r>
              <a:rPr lang="en-US" sz="3200" dirty="0" err="1" smtClean="0"/>
              <a:t>MalT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2800" dirty="0" smtClean="0"/>
          </a:p>
          <a:p>
            <a:r>
              <a:rPr lang="en-US" sz="2800" dirty="0" smtClean="0"/>
              <a:t>Debugging program instruction-by-instruction</a:t>
            </a:r>
          </a:p>
          <a:p>
            <a:r>
              <a:rPr lang="en-US" sz="2800" dirty="0" smtClean="0"/>
              <a:t>Using performance counters to trigger an SMI for each instruction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038" y="932111"/>
            <a:ext cx="7106496" cy="371988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Performance Counter Events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0000FF"/>
                </a:solidFill>
              </a:rPr>
              <a:t>Retired instructions</a:t>
            </a:r>
            <a:r>
              <a:rPr lang="en-US" sz="2800" dirty="0" smtClean="0"/>
              <a:t>: Counts retired instructions, plus exceptions and interrupts (each count as one instruction)</a:t>
            </a:r>
          </a:p>
          <a:p>
            <a:r>
              <a:rPr lang="en-US" sz="2800" dirty="0" smtClean="0">
                <a:solidFill>
                  <a:srgbClr val="0000FF"/>
                </a:solidFill>
              </a:rPr>
              <a:t>Retired taken branches</a:t>
            </a:r>
            <a:r>
              <a:rPr lang="en-US" sz="2800" dirty="0" smtClean="0"/>
              <a:t>: Includes all types of architectural control flow changes, including exceptions and interrupts</a:t>
            </a:r>
          </a:p>
          <a:p>
            <a:r>
              <a:rPr lang="en-US" sz="2800" dirty="0" smtClean="0">
                <a:solidFill>
                  <a:srgbClr val="0000FF"/>
                </a:solidFill>
              </a:rPr>
              <a:t>Retired far control transfers</a:t>
            </a:r>
            <a:r>
              <a:rPr lang="en-US" sz="2800" dirty="0" smtClean="0"/>
              <a:t>: Includes far calls/jumps/returns, IRET, SYSCALL and SYSRET, exceptions and interrupts</a:t>
            </a:r>
          </a:p>
          <a:p>
            <a:r>
              <a:rPr lang="en-US" sz="2800" dirty="0" smtClean="0">
                <a:solidFill>
                  <a:srgbClr val="0000FF"/>
                </a:solidFill>
              </a:rPr>
              <a:t>Retired near returns</a:t>
            </a:r>
            <a:r>
              <a:rPr lang="en-US" sz="2800" dirty="0" smtClean="0"/>
              <a:t>: Counts near return instructions (RET or RET </a:t>
            </a:r>
            <a:r>
              <a:rPr lang="en-US" sz="2800" dirty="0" err="1" smtClean="0"/>
              <a:t>Iw</a:t>
            </a:r>
            <a:r>
              <a:rPr lang="en-US" sz="2800" dirty="0" smtClean="0"/>
              <a:t>) retired</a:t>
            </a:r>
            <a:endParaRPr lang="en-US" sz="2800" dirty="0"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Background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Motivation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Background: System Management Mode (SMM)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System Architecture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Evaluation</a:t>
            </a:r>
          </a:p>
          <a:p>
            <a:r>
              <a:rPr lang="en-US" dirty="0" smtClean="0"/>
              <a:t>Conclusion</a:t>
            </a:r>
          </a:p>
          <a:p>
            <a:r>
              <a:rPr lang="en-US" dirty="0" smtClean="0"/>
              <a:t>Future Work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Transparency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 subjects: 1</a:t>
            </a:r>
            <a:r>
              <a:rPr lang="en-US" dirty="0" smtClean="0">
                <a:solidFill>
                  <a:srgbClr val="FF0000"/>
                </a:solidFill>
              </a:rPr>
              <a:t>) running environment </a:t>
            </a:r>
            <a:r>
              <a:rPr lang="en-US" dirty="0" smtClean="0"/>
              <a:t>and 2) </a:t>
            </a:r>
            <a:r>
              <a:rPr lang="en-US" dirty="0" smtClean="0">
                <a:solidFill>
                  <a:srgbClr val="FF0000"/>
                </a:solidFill>
              </a:rPr>
              <a:t>debugger itself</a:t>
            </a:r>
            <a:endParaRPr lang="en-US" dirty="0" smtClean="0"/>
          </a:p>
          <a:p>
            <a:pPr lvl="1"/>
            <a:r>
              <a:rPr lang="en-US" dirty="0" smtClean="0"/>
              <a:t>Running environments of a debugger</a:t>
            </a:r>
          </a:p>
          <a:p>
            <a:pPr lvl="2"/>
            <a:r>
              <a:rPr lang="en-US" sz="2800" dirty="0" smtClean="0"/>
              <a:t>SMM vs. virtualization/emulation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Side effects introduced by a debugger itself</a:t>
            </a:r>
          </a:p>
          <a:p>
            <a:pPr lvl="2"/>
            <a:r>
              <a:rPr lang="en-US" sz="2800" dirty="0" smtClean="0"/>
              <a:t>CPU, cache, memory, I/O, BIOS, and timing</a:t>
            </a:r>
            <a:endParaRPr lang="en-US" sz="2800" dirty="0"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400" y="0"/>
            <a:ext cx="6539582" cy="681038"/>
          </a:xfrm>
        </p:spPr>
        <p:txBody>
          <a:bodyPr/>
          <a:lstStyle/>
          <a:p>
            <a:r>
              <a:rPr lang="en-US" sz="4000" dirty="0" smtClean="0"/>
              <a:t>Towards True Transparency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MalT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FF0000"/>
                </a:solidFill>
              </a:rPr>
              <a:t>not fully </a:t>
            </a:r>
            <a:r>
              <a:rPr lang="en-US" dirty="0" smtClean="0"/>
              <a:t>transparent (e.g., external timing attack) but increased</a:t>
            </a:r>
          </a:p>
          <a:p>
            <a:endParaRPr lang="en-US" dirty="0" smtClean="0"/>
          </a:p>
          <a:p>
            <a:r>
              <a:rPr lang="en-US" dirty="0" smtClean="0"/>
              <a:t>Draw attention to hardware-based approach for addressing debugging transparency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Testbed</a:t>
            </a:r>
            <a:r>
              <a:rPr lang="en-US" dirty="0" smtClean="0"/>
              <a:t> Specification</a:t>
            </a:r>
          </a:p>
          <a:p>
            <a:pPr lvl="1"/>
            <a:r>
              <a:rPr lang="en-US" sz="2400" dirty="0" smtClean="0"/>
              <a:t>Motherboard: ASUS M2V-MX SE</a:t>
            </a:r>
          </a:p>
          <a:p>
            <a:pPr lvl="1"/>
            <a:r>
              <a:rPr lang="en-US" sz="2400" dirty="0" smtClean="0"/>
              <a:t>CPU: 2.2 GHz AMD LE-1250</a:t>
            </a:r>
          </a:p>
          <a:p>
            <a:pPr lvl="1"/>
            <a:r>
              <a:rPr lang="en-US" sz="2400" dirty="0" smtClean="0"/>
              <a:t>Chipsets: AMD K8 Northbridge + VIA VT8237r Southbridge</a:t>
            </a:r>
          </a:p>
          <a:p>
            <a:pPr lvl="1"/>
            <a:r>
              <a:rPr lang="en-US" sz="2400" dirty="0" smtClean="0"/>
              <a:t>BIOS: </a:t>
            </a:r>
            <a:r>
              <a:rPr lang="en-US" sz="2400" dirty="0" err="1" smtClean="0"/>
              <a:t>Coreboot</a:t>
            </a:r>
            <a:r>
              <a:rPr lang="en-US" sz="2400" dirty="0" smtClean="0"/>
              <a:t> + </a:t>
            </a:r>
            <a:r>
              <a:rPr lang="en-US" sz="2400" dirty="0" err="1" smtClean="0"/>
              <a:t>SeaBIOS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150" y="4240608"/>
            <a:ext cx="6997700" cy="23368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73375"/>
            <a:ext cx="8229600" cy="399888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Background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Motivation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Background: System Management Mode (SMM)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System Architecture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Evaluation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Conclusion</a:t>
            </a:r>
          </a:p>
          <a:p>
            <a:r>
              <a:rPr lang="en-US" dirty="0" smtClean="0"/>
              <a:t>Future Work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developed </a:t>
            </a:r>
            <a:r>
              <a:rPr lang="en-US" dirty="0" err="1" smtClean="0"/>
              <a:t>MalT</a:t>
            </a:r>
            <a:r>
              <a:rPr lang="en-US" dirty="0" smtClean="0"/>
              <a:t>, a bare-</a:t>
            </a:r>
            <a:r>
              <a:rPr lang="en-US" dirty="0" err="1" smtClean="0"/>
              <a:t>matal</a:t>
            </a:r>
            <a:r>
              <a:rPr lang="en-US" dirty="0" smtClean="0"/>
              <a:t> debugging system that employs SMM to analyze malware</a:t>
            </a:r>
          </a:p>
          <a:p>
            <a:pPr lvl="1"/>
            <a:r>
              <a:rPr lang="en-US" sz="2800" dirty="0" smtClean="0"/>
              <a:t>Hardware-assisted system; does not use virtualization or emulation technology</a:t>
            </a:r>
          </a:p>
          <a:p>
            <a:pPr lvl="1"/>
            <a:r>
              <a:rPr lang="en-US" sz="2800" dirty="0" smtClean="0"/>
              <a:t>Providing a more transparent execution environment</a:t>
            </a:r>
          </a:p>
          <a:p>
            <a:pPr lvl="1"/>
            <a:r>
              <a:rPr lang="en-US" sz="2800" dirty="0" smtClean="0"/>
              <a:t>Though testing existing anti-debugging, anti-VM, and anti-emulation techniques, </a:t>
            </a:r>
            <a:r>
              <a:rPr lang="en-US" sz="2800" dirty="0" err="1" smtClean="0"/>
              <a:t>MalT</a:t>
            </a:r>
            <a:r>
              <a:rPr lang="en-US" sz="2800" dirty="0" smtClean="0"/>
              <a:t> remains transparent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Future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>
              <a:buSzPct val="60000"/>
            </a:pPr>
            <a:r>
              <a:rPr lang="en-US" dirty="0" smtClean="0"/>
              <a:t>Limitations of SMM</a:t>
            </a:r>
          </a:p>
          <a:p>
            <a:pPr marL="778329" lvl="2" indent="-342900">
              <a:buSzPct val="60000"/>
            </a:pPr>
            <a:r>
              <a:rPr lang="en-US" sz="2800" dirty="0" smtClean="0"/>
              <a:t>Not designed for security purpose</a:t>
            </a:r>
          </a:p>
          <a:p>
            <a:pPr marL="778329" lvl="2" indent="-342900">
              <a:buSzPct val="60000"/>
            </a:pPr>
            <a:r>
              <a:rPr lang="en-US" sz="2800" dirty="0" smtClean="0"/>
              <a:t>May contain unknown vulnerability, such as SMM-based </a:t>
            </a:r>
            <a:r>
              <a:rPr lang="en-US" sz="2800" dirty="0" err="1" smtClean="0"/>
              <a:t>rootkits</a:t>
            </a:r>
            <a:endParaRPr lang="en-US" sz="2800" dirty="0" smtClean="0"/>
          </a:p>
          <a:p>
            <a:r>
              <a:rPr lang="en-US" dirty="0" smtClean="0"/>
              <a:t>Other hardware-based solutions</a:t>
            </a:r>
          </a:p>
          <a:p>
            <a:pPr lvl="1"/>
            <a:r>
              <a:rPr lang="en-US" sz="2800" dirty="0" err="1" smtClean="0"/>
              <a:t>TrustZone</a:t>
            </a:r>
            <a:r>
              <a:rPr lang="en-US" sz="2800" dirty="0" smtClean="0"/>
              <a:t>-based solution</a:t>
            </a:r>
          </a:p>
          <a:p>
            <a:pPr lvl="2"/>
            <a:r>
              <a:rPr lang="en-US" sz="2400" dirty="0" smtClean="0"/>
              <a:t>Stealthy debugging</a:t>
            </a:r>
          </a:p>
          <a:p>
            <a:pPr lvl="2"/>
            <a:r>
              <a:rPr lang="en-US" sz="2400" dirty="0" smtClean="0"/>
              <a:t>Side channel attacks</a:t>
            </a:r>
          </a:p>
          <a:p>
            <a:pPr lvl="1"/>
            <a:r>
              <a:rPr lang="en-US" sz="2800" dirty="0" smtClean="0"/>
              <a:t>SGX-based solution</a:t>
            </a:r>
          </a:p>
          <a:p>
            <a:pPr lvl="2"/>
            <a:r>
              <a:rPr lang="en-US" sz="2400" dirty="0" smtClean="0"/>
              <a:t>Side channel attacks</a:t>
            </a:r>
          </a:p>
          <a:p>
            <a:pPr lvl="2"/>
            <a:r>
              <a:rPr lang="en-US" sz="2400" dirty="0" smtClean="0"/>
              <a:t>SGX emulator will be available soon. </a:t>
            </a:r>
          </a:p>
          <a:p>
            <a:pPr lvl="3">
              <a:buNone/>
            </a:pPr>
            <a:endParaRPr lang="en-US" dirty="0" smtClean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Background</a:t>
            </a:r>
          </a:p>
          <a:p>
            <a:r>
              <a:rPr lang="en-US" dirty="0" smtClean="0"/>
              <a:t>Motivation</a:t>
            </a:r>
          </a:p>
          <a:p>
            <a:r>
              <a:rPr lang="en-US" dirty="0" smtClean="0"/>
              <a:t>Background: System Management Mode (SMM)</a:t>
            </a:r>
          </a:p>
          <a:p>
            <a:r>
              <a:rPr lang="en-US" dirty="0" smtClean="0"/>
              <a:t>System Architecture</a:t>
            </a:r>
          </a:p>
          <a:p>
            <a:r>
              <a:rPr lang="en-US" dirty="0" smtClean="0"/>
              <a:t>Evaluation</a:t>
            </a:r>
          </a:p>
          <a:p>
            <a:r>
              <a:rPr lang="en-US" dirty="0" smtClean="0"/>
              <a:t>Conclusion</a:t>
            </a:r>
          </a:p>
          <a:p>
            <a:r>
              <a:rPr lang="en-US" dirty="0" smtClean="0"/>
              <a:t>Future Work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400" y="0"/>
            <a:ext cx="6982570" cy="681038"/>
          </a:xfrm>
        </p:spPr>
        <p:txBody>
          <a:bodyPr/>
          <a:lstStyle/>
          <a:p>
            <a:r>
              <a:rPr lang="en-US" sz="3000" dirty="0" smtClean="0"/>
              <a:t>Isolated Computing Environment (ICE)</a:t>
            </a:r>
            <a:endParaRPr lang="en-US" sz="3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Software-based ICE</a:t>
            </a:r>
          </a:p>
          <a:p>
            <a:pPr lvl="1"/>
            <a:r>
              <a:rPr lang="en-US" sz="2800" dirty="0" smtClean="0"/>
              <a:t>Virtual Machine:  KVM, </a:t>
            </a:r>
            <a:r>
              <a:rPr lang="en-US" sz="2800" dirty="0" err="1" smtClean="0"/>
              <a:t>Xen</a:t>
            </a:r>
            <a:r>
              <a:rPr lang="en-US" sz="2800" dirty="0" smtClean="0"/>
              <a:t>, VMware</a:t>
            </a:r>
          </a:p>
          <a:p>
            <a:pPr lvl="1"/>
            <a:r>
              <a:rPr lang="en-US" sz="2800" dirty="0" smtClean="0"/>
              <a:t>OS container: LXC, </a:t>
            </a:r>
            <a:r>
              <a:rPr lang="en-US" sz="2800" dirty="0" err="1" smtClean="0"/>
              <a:t>OpenVZ</a:t>
            </a:r>
            <a:endParaRPr lang="en-US" sz="2800" dirty="0" smtClean="0"/>
          </a:p>
          <a:p>
            <a:pPr lvl="1"/>
            <a:r>
              <a:rPr lang="en-US" sz="2800" dirty="0" smtClean="0"/>
              <a:t>App sandbox: browser applet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Hardware-based ICE</a:t>
            </a:r>
          </a:p>
          <a:p>
            <a:pPr lvl="1"/>
            <a:r>
              <a:rPr lang="en-US" dirty="0" smtClean="0"/>
              <a:t>x86:  SMM, TXT/SVM, SGX, GPU</a:t>
            </a:r>
          </a:p>
          <a:p>
            <a:pPr lvl="1"/>
            <a:r>
              <a:rPr lang="en-US" dirty="0" smtClean="0"/>
              <a:t>ARM: </a:t>
            </a:r>
            <a:r>
              <a:rPr lang="en-US" dirty="0" err="1" smtClean="0"/>
              <a:t>TrustZone</a:t>
            </a:r>
            <a:endParaRPr lang="en-US" dirty="0" smtClean="0"/>
          </a:p>
          <a:p>
            <a:pPr lvl="1"/>
            <a:r>
              <a:rPr lang="en-US" dirty="0" smtClean="0"/>
              <a:t>Trusted Elements: USB token, SIM card   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ICE?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Code Protection</a:t>
            </a:r>
          </a:p>
          <a:p>
            <a:pPr marL="971550" lvl="1" indent="-514350"/>
            <a:r>
              <a:rPr lang="en-US" sz="2800" dirty="0" smtClean="0"/>
              <a:t>Software-based ICE</a:t>
            </a:r>
          </a:p>
          <a:p>
            <a:pPr marL="1406979" lvl="2" indent="-514350">
              <a:buFont typeface="+mj-lt"/>
              <a:buAutoNum type="arabicPeriod"/>
            </a:pPr>
            <a:r>
              <a:rPr lang="en-US" sz="2400" dirty="0" smtClean="0"/>
              <a:t>Protecting the </a:t>
            </a:r>
            <a:r>
              <a:rPr lang="en-US" sz="2400" dirty="0" smtClean="0">
                <a:solidFill>
                  <a:srgbClr val="FF0000"/>
                </a:solidFill>
              </a:rPr>
              <a:t>sensitive code</a:t>
            </a:r>
            <a:r>
              <a:rPr lang="en-US" sz="2400" dirty="0" smtClean="0"/>
              <a:t> running in one ICE from other </a:t>
            </a:r>
            <a:r>
              <a:rPr lang="en-US" sz="2400" dirty="0" err="1" smtClean="0"/>
              <a:t>ICEs</a:t>
            </a:r>
            <a:r>
              <a:rPr lang="en-US" sz="2400" dirty="0" smtClean="0"/>
              <a:t>, but not from the underlying high-privileged software</a:t>
            </a:r>
          </a:p>
          <a:p>
            <a:pPr marL="1406979" lvl="2" indent="-514350">
              <a:buFont typeface="+mj-lt"/>
              <a:buAutoNum type="arabicPeriod"/>
            </a:pPr>
            <a:r>
              <a:rPr lang="en-US" sz="2400" dirty="0" smtClean="0"/>
              <a:t>Constraining the potential </a:t>
            </a:r>
            <a:r>
              <a:rPr lang="en-US" sz="2400" dirty="0" smtClean="0">
                <a:solidFill>
                  <a:srgbClr val="FF0000"/>
                </a:solidFill>
              </a:rPr>
              <a:t>malicious code</a:t>
            </a:r>
            <a:r>
              <a:rPr lang="en-US" sz="2400" dirty="0" smtClean="0"/>
              <a:t> in one ICE from compromising other </a:t>
            </a:r>
            <a:r>
              <a:rPr lang="en-US" sz="2400" dirty="0" err="1" smtClean="0"/>
              <a:t>ICEs</a:t>
            </a:r>
            <a:r>
              <a:rPr lang="en-US" sz="2400" dirty="0" smtClean="0"/>
              <a:t> and the underlying high-privileged software</a:t>
            </a:r>
          </a:p>
          <a:p>
            <a:pPr marL="971550" lvl="1" indent="-514350"/>
            <a:r>
              <a:rPr lang="en-US" sz="2800" dirty="0" smtClean="0"/>
              <a:t>Hardware-based ICE </a:t>
            </a:r>
          </a:p>
          <a:p>
            <a:pPr marL="1406979" lvl="2" indent="-514350"/>
            <a:r>
              <a:rPr lang="en-US" sz="2400" dirty="0" smtClean="0"/>
              <a:t>protecting the </a:t>
            </a:r>
            <a:r>
              <a:rPr lang="en-US" sz="2400" dirty="0" smtClean="0">
                <a:solidFill>
                  <a:srgbClr val="FF0000"/>
                </a:solidFill>
              </a:rPr>
              <a:t>sensitive code </a:t>
            </a:r>
            <a:r>
              <a:rPr lang="en-US" sz="2400" dirty="0" smtClean="0"/>
              <a:t>running in the ICE from </a:t>
            </a:r>
            <a:r>
              <a:rPr lang="en-US" sz="2400" dirty="0" smtClean="0">
                <a:solidFill>
                  <a:srgbClr val="0000FF"/>
                </a:solidFill>
              </a:rPr>
              <a:t>all the other software</a:t>
            </a:r>
            <a:r>
              <a:rPr lang="en-US" sz="2400" dirty="0" smtClean="0"/>
              <a:t> running on the system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ICE?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Code Introspection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</a:rPr>
              <a:t>Software-based ICE</a:t>
            </a:r>
          </a:p>
          <a:p>
            <a:pPr lvl="2"/>
            <a:r>
              <a:rPr lang="en-US" sz="2400" dirty="0" smtClean="0">
                <a:solidFill>
                  <a:schemeClr val="tx1"/>
                </a:solidFill>
              </a:rPr>
              <a:t>Checking the code</a:t>
            </a:r>
            <a:r>
              <a:rPr lang="en-US" sz="2400" dirty="0" smtClean="0"/>
              <a:t> in the ICE from the underlying high-privileged software</a:t>
            </a:r>
          </a:p>
          <a:p>
            <a:pPr lvl="2"/>
            <a:r>
              <a:rPr lang="en-US" sz="2400" dirty="0" smtClean="0"/>
              <a:t>e.g., VMI, hypervisor checking the integrity of the kernel code and critical structures in </a:t>
            </a:r>
            <a:r>
              <a:rPr lang="en-US" sz="2400" dirty="0" err="1" smtClean="0"/>
              <a:t>VMs</a:t>
            </a:r>
            <a:r>
              <a:rPr lang="en-US" sz="2400" dirty="0" smtClean="0"/>
              <a:t>. </a:t>
            </a:r>
          </a:p>
          <a:p>
            <a:pPr lvl="1"/>
            <a:r>
              <a:rPr lang="en-US" sz="2800" dirty="0" smtClean="0"/>
              <a:t>Hardware-based ICE</a:t>
            </a:r>
          </a:p>
          <a:p>
            <a:pPr lvl="2"/>
            <a:r>
              <a:rPr lang="en-US" sz="2400" dirty="0" smtClean="0"/>
              <a:t>Checking the integrity of the host OS from the ICE, only if supported by the hardware design and the code in the ICE can be changed.</a:t>
            </a:r>
          </a:p>
          <a:p>
            <a:pPr lvl="3"/>
            <a:r>
              <a:rPr lang="en-US" sz="2000" dirty="0" smtClean="0"/>
              <a:t>Yes: SMM, </a:t>
            </a:r>
            <a:r>
              <a:rPr lang="en-US" sz="2000" dirty="0" err="1" smtClean="0"/>
              <a:t>TrustZone</a:t>
            </a:r>
            <a:r>
              <a:rPr lang="en-US" sz="2000" dirty="0" smtClean="0"/>
              <a:t>  </a:t>
            </a:r>
          </a:p>
          <a:p>
            <a:pPr lvl="3"/>
            <a:r>
              <a:rPr lang="en-US" sz="2000" dirty="0" smtClean="0"/>
              <a:t>No: </a:t>
            </a:r>
            <a:r>
              <a:rPr lang="en-US" sz="2000" dirty="0" err="1" smtClean="0"/>
              <a:t>Sim</a:t>
            </a:r>
            <a:r>
              <a:rPr lang="en-US" sz="2000" dirty="0" smtClean="0"/>
              <a:t> card, Square</a:t>
            </a:r>
          </a:p>
          <a:p>
            <a:pPr lvl="3"/>
            <a:r>
              <a:rPr lang="en-US" sz="2000" dirty="0" smtClean="0"/>
              <a:t>?: SGX, USB token</a:t>
            </a:r>
          </a:p>
          <a:p>
            <a:pPr lvl="1"/>
            <a:endParaRPr lang="en-US" sz="2800" dirty="0" smtClean="0"/>
          </a:p>
          <a:p>
            <a:pPr lvl="1"/>
            <a:endParaRPr lang="en-US" dirty="0" smtClean="0">
              <a:solidFill>
                <a:srgbClr val="0000FF"/>
              </a:solidFill>
            </a:endParaRPr>
          </a:p>
          <a:p>
            <a:pPr lvl="1"/>
            <a:endParaRPr lang="en-US" sz="2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Background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Motivation</a:t>
            </a:r>
          </a:p>
          <a:p>
            <a:r>
              <a:rPr lang="en-US" dirty="0" smtClean="0"/>
              <a:t>Background: System Management Mode (SMM)</a:t>
            </a:r>
          </a:p>
          <a:p>
            <a:r>
              <a:rPr lang="en-US" dirty="0" smtClean="0"/>
              <a:t>System Architecture</a:t>
            </a:r>
          </a:p>
          <a:p>
            <a:r>
              <a:rPr lang="en-US" dirty="0" smtClean="0"/>
              <a:t>Evaluation</a:t>
            </a:r>
          </a:p>
          <a:p>
            <a:r>
              <a:rPr lang="en-US" dirty="0" smtClean="0"/>
              <a:t>Conclusion</a:t>
            </a:r>
          </a:p>
          <a:p>
            <a:r>
              <a:rPr lang="en-US" dirty="0" smtClean="0"/>
              <a:t>Future Work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Malware attacks statistics</a:t>
            </a:r>
          </a:p>
          <a:p>
            <a:pPr lvl="1"/>
            <a:r>
              <a:rPr lang="en-US" sz="2400" dirty="0" smtClean="0"/>
              <a:t>Symantec blocked an average of 247,000 attacks per day [1]</a:t>
            </a:r>
          </a:p>
          <a:p>
            <a:pPr lvl="1"/>
            <a:r>
              <a:rPr lang="en-US" sz="2400" dirty="0" smtClean="0"/>
              <a:t>McAfee (Intel Security) reported 8,000,000 new malware samples in the first quarter in 2014 [2]</a:t>
            </a:r>
          </a:p>
          <a:p>
            <a:pPr lvl="1"/>
            <a:r>
              <a:rPr lang="en-US" sz="2400" dirty="0" err="1" smtClean="0"/>
              <a:t>Kaspersky</a:t>
            </a:r>
            <a:r>
              <a:rPr lang="en-US" sz="2400" dirty="0" smtClean="0"/>
              <a:t> reported malware threats have grown 34% with over 200,000 new threats per day last year [3]</a:t>
            </a:r>
          </a:p>
          <a:p>
            <a:r>
              <a:rPr lang="en-US" dirty="0" smtClean="0"/>
              <a:t>Computer systems have vulnerable applications that could be exploited by attackers.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Traditional Malware Analysis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800" dirty="0" smtClean="0"/>
              <a:t>Using virtualization technology to create an isolated execution environment for malware debugging</a:t>
            </a:r>
          </a:p>
          <a:p>
            <a:r>
              <a:rPr lang="en-US" sz="2800" dirty="0" smtClean="0"/>
              <a:t>Running malware inside a VM</a:t>
            </a:r>
          </a:p>
          <a:p>
            <a:r>
              <a:rPr lang="en-US" sz="2800" dirty="0" smtClean="0"/>
              <a:t>Running analysis tools outside a VM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590" y="1003300"/>
            <a:ext cx="5943600" cy="278887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E4A8"/>
      </a:accent1>
      <a:accent2>
        <a:srgbClr val="FFCF01"/>
      </a:accent2>
      <a:accent3>
        <a:srgbClr val="8F8F8F"/>
      </a:accent3>
      <a:accent4>
        <a:srgbClr val="707070"/>
      </a:accent4>
      <a:accent5>
        <a:srgbClr val="AAEECF"/>
      </a:accent5>
      <a:accent6>
        <a:srgbClr val="E7BC01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E4A8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E4A8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wm_kun.potx</Template>
  <TotalTime>6421</TotalTime>
  <Words>1227</Words>
  <Application>Microsoft Macintosh PowerPoint</Application>
  <PresentationFormat>On-screen Show (4:3)</PresentationFormat>
  <Paragraphs>205</Paragraphs>
  <Slides>30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Default</vt:lpstr>
      <vt:lpstr>Using Hardware Features for Increased Debugging Transparency</vt:lpstr>
      <vt:lpstr>Overview</vt:lpstr>
      <vt:lpstr>Overview</vt:lpstr>
      <vt:lpstr>Isolated Computing Environment (ICE)</vt:lpstr>
      <vt:lpstr>Why ICE?</vt:lpstr>
      <vt:lpstr>Why ICE?</vt:lpstr>
      <vt:lpstr>Overview</vt:lpstr>
      <vt:lpstr>Motivation</vt:lpstr>
      <vt:lpstr>Traditional Malware Analysis</vt:lpstr>
      <vt:lpstr>Limitations</vt:lpstr>
      <vt:lpstr>Our Approach</vt:lpstr>
      <vt:lpstr>Overview</vt:lpstr>
      <vt:lpstr>System Management Mode</vt:lpstr>
      <vt:lpstr>SMM</vt:lpstr>
      <vt:lpstr>Software Layer</vt:lpstr>
      <vt:lpstr>Overview</vt:lpstr>
      <vt:lpstr>System Architecture</vt:lpstr>
      <vt:lpstr>Basic Debug Commands</vt:lpstr>
      <vt:lpstr>Breakpoints in MalT</vt:lpstr>
      <vt:lpstr>Step-by-step Debugging in MalT</vt:lpstr>
      <vt:lpstr>Performance Counter Events</vt:lpstr>
      <vt:lpstr>Overview</vt:lpstr>
      <vt:lpstr>Transparency Analysis</vt:lpstr>
      <vt:lpstr>Towards True Transparency</vt:lpstr>
      <vt:lpstr>Performance Analysis</vt:lpstr>
      <vt:lpstr>Performance Analysis</vt:lpstr>
      <vt:lpstr>Overview</vt:lpstr>
      <vt:lpstr>Conclusion</vt:lpstr>
      <vt:lpstr> Future Work</vt:lpstr>
      <vt:lpstr>Thank you!</vt:lpstr>
    </vt:vector>
  </TitlesOfParts>
  <Company>Newwaves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Hardware Features for Increased Debugging Transparency</dc:title>
  <dc:creator>kun sun</dc:creator>
  <cp:lastModifiedBy>kun sun</cp:lastModifiedBy>
  <cp:revision>62</cp:revision>
  <dcterms:created xsi:type="dcterms:W3CDTF">2015-09-02T14:06:06Z</dcterms:created>
  <dcterms:modified xsi:type="dcterms:W3CDTF">2015-09-02T14:07:42Z</dcterms:modified>
</cp:coreProperties>
</file>