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52" r:id="rId4"/>
    <p:sldId id="368" r:id="rId5"/>
    <p:sldId id="327" r:id="rId6"/>
    <p:sldId id="328" r:id="rId7"/>
    <p:sldId id="369" r:id="rId8"/>
    <p:sldId id="258" r:id="rId9"/>
    <p:sldId id="329" r:id="rId10"/>
    <p:sldId id="354" r:id="rId11"/>
    <p:sldId id="355" r:id="rId12"/>
    <p:sldId id="370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27" autoAdjust="0"/>
    <p:restoredTop sz="86397" autoAdjust="0"/>
  </p:normalViewPr>
  <p:slideViewPr>
    <p:cSldViewPr>
      <p:cViewPr>
        <p:scale>
          <a:sx n="75" d="100"/>
          <a:sy n="75" d="100"/>
        </p:scale>
        <p:origin x="-169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8DA77-DE04-4D1E-829C-FF4725D87293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E3E2B-2151-4F1A-8F0B-22B7786414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BA68-310F-403C-8482-5687E1EB9379}" type="datetimeFigureOut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0840-FB2F-4622-B304-32A5B9F4D0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9E4D-4362-4E17-A666-5DECAB8CEB48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FBD7-8E15-42FF-8D32-7B27D976A468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B4C8-6837-4835-BCC1-F1BD4FF65DA9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F335-3840-4FD5-942C-7205A43B4B83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BEEA-BEF9-494C-8585-E3F45DD4BDFB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19-DD4F-4229-B9F5-7DCC32C77B33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C020-249E-4610-9184-43FC966C8FC6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1ACD-FEFB-45B5-8F0A-C863F44C02ED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1B50-9355-4702-890D-83E1CBFDF306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6F61-5600-4755-80CE-E96D7DD3A144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9CED-63A9-4BAA-840C-587BCA10564E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4741-6625-4672-A279-8625C75186B9}" type="datetime1">
              <a:rPr lang="zh-CN" altLang="en-US" smtClean="0"/>
              <a:pPr/>
              <a:t>2015/10/14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l.dropboxusercontent.com/u/497917/Papers/2015_Usenix_Script_Leak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428604"/>
            <a:ext cx="9001156" cy="16002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Unexpected Dangers of Dynamic JavaScript</a:t>
            </a:r>
            <a:endParaRPr lang="zh-CN" altLang="en-US" sz="3600" b="1" dirty="0" smtClean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90" y="3429000"/>
            <a:ext cx="4400536" cy="1428760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Presenter: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Hao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Xu</a:t>
            </a:r>
            <a:endParaRPr lang="en-US" altLang="zh-CN" sz="2000" dirty="0" smtClean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Science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College of William &amp; 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5929330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Sebastian </a:t>
            </a:r>
            <a:r>
              <a:rPr lang="en-US" sz="1400" dirty="0" err="1" smtClean="0"/>
              <a:t>Lekies</a:t>
            </a:r>
            <a:r>
              <a:rPr lang="en-US" sz="1400" dirty="0" smtClean="0"/>
              <a:t>, Ben Stock, Martin Wenzel und Martin Johns: </a:t>
            </a:r>
            <a:r>
              <a:rPr lang="en-US" sz="1400" b="1" dirty="0" smtClean="0"/>
              <a:t>The Unexpected Dangers of Dynamic JavaScript</a:t>
            </a:r>
            <a:r>
              <a:rPr lang="en-US" sz="1400" dirty="0" smtClean="0"/>
              <a:t>, in 24th USENIX Security Symposium (USENIX Security '15), August 2015 (</a:t>
            </a:r>
            <a:r>
              <a:rPr lang="en-US" sz="1400" dirty="0" err="1" smtClean="0">
                <a:hlinkClick r:id="rId2"/>
              </a:rPr>
              <a:t>pdf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5992"/>
            <a:ext cx="4786346" cy="295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78687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Attack Vectors: Prototype Tampering(Continue)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4282" y="1571612"/>
            <a:ext cx="478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Variables are available in the scope in which they were defined unless the </a:t>
            </a:r>
            <a:r>
              <a:rPr lang="en-US" dirty="0" err="1" smtClean="0"/>
              <a:t>var</a:t>
            </a:r>
            <a:r>
              <a:rPr lang="en-US" dirty="0" smtClean="0"/>
              <a:t> keyword is omitted.</a:t>
            </a:r>
            <a:endParaRPr lang="zh-CN" altLang="en-US" dirty="0"/>
          </a:p>
        </p:txBody>
      </p:sp>
      <p:pic>
        <p:nvPicPr>
          <p:cNvPr id="45058" name="Picture 2" descr="https://pbs.twimg.com/profile_images/538422182884286466/-n4GQtGF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357298"/>
            <a:ext cx="2428892" cy="2428892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357158" y="6215082"/>
            <a:ext cx="344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Listing 4 Variable protected in a closure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624814" y="6143644"/>
            <a:ext cx="4038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Listing 5 Leaking data via the this keyword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282" y="2500306"/>
            <a:ext cx="4857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script is included without any malicious intent, the programmer may assume that the call will eventually trigger invocation of the slice method for arrays.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643446"/>
            <a:ext cx="4016990" cy="145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714884"/>
            <a:ext cx="4143404" cy="123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Distinction towards CSRF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3786190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CSRF is an attack in which an attacker generates requests to cause state-changing actions in the name of the user. Thereby the attacker is by no means able to read content from a response to a CSRF request.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58" y="1000108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Leaking sensitive information via cross-domain script includes belongs to a larger class of Web attacks which function via creating authenticated requests in the context of an authenticated Web </a:t>
            </a:r>
            <a:r>
              <a:rPr lang="en-US" dirty="0" smtClean="0"/>
              <a:t>user.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4286248" y="1928802"/>
            <a:ext cx="1071570" cy="1714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7158" y="4786322"/>
            <a:ext cx="8786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Dynamic scripts are neither designed to conduct state-changing actions on the </a:t>
            </a:r>
            <a:r>
              <a:rPr lang="en-US" dirty="0" err="1" smtClean="0"/>
              <a:t>serverside</a:t>
            </a:r>
            <a:r>
              <a:rPr lang="en-US" dirty="0" smtClean="0"/>
              <a:t> nor are these scripts ever fetched via POST requests.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501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Motivation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928802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Technical Background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314324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Conclusion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278605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Empirical Study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235743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Cross-Domain Data Leakages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Empirical Study: Methodology 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720" y="1571612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general prevalence of dynamically generate scripts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5720" y="1928802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Find out how common dynamic script generation is in today’s Web and how often these dynamic scripts are dependent on a user’s session state.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20" y="2643182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Investigating the exploitability and discussing potential countermeasures.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5720" y="1071546"/>
            <a:ext cx="2058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Research Questions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14282" y="3143248"/>
            <a:ext cx="350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Detecting State-dependent Scripts 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285720" y="3571876"/>
            <a:ext cx="69332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Chrome browser extension: </a:t>
            </a:r>
          </a:p>
          <a:p>
            <a:r>
              <a:rPr lang="en-US" dirty="0" smtClean="0"/>
              <a:t>Collecting scripts</a:t>
            </a:r>
          </a:p>
          <a:p>
            <a:r>
              <a:rPr lang="en-US" dirty="0" smtClean="0"/>
              <a:t>Detecting dynamic code generation based on authentication credentials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Empirical Study: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Methodology(Continue) 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5720" y="100010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Set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720" y="1428736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active user account (or a similar </a:t>
            </a:r>
            <a:r>
              <a:rPr lang="en-US" dirty="0" err="1" smtClean="0"/>
              <a:t>stateful</a:t>
            </a:r>
            <a:r>
              <a:rPr lang="en-US" dirty="0" smtClean="0"/>
              <a:t> relationship) at the tested </a:t>
            </a:r>
            <a:r>
              <a:rPr lang="en-US" dirty="0" smtClean="0"/>
              <a:t>site.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5720" y="2214554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150 highest ranking (according to </a:t>
            </a:r>
            <a:r>
              <a:rPr lang="en-US" dirty="0" err="1" smtClean="0"/>
              <a:t>Alexa</a:t>
            </a:r>
            <a:r>
              <a:rPr lang="en-US" dirty="0" smtClean="0"/>
              <a:t>) Web pages matching the following criteria:</a:t>
            </a:r>
          </a:p>
          <a:p>
            <a:pPr indent="182563">
              <a:buFont typeface="Arial" pitchFamily="34" charset="0"/>
              <a:buChar char="•"/>
            </a:pPr>
            <a:r>
              <a:rPr lang="en-US" dirty="0" smtClean="0"/>
              <a:t>Account registration and login is freely available for anyone.</a:t>
            </a:r>
          </a:p>
          <a:p>
            <a:pPr indent="182563">
              <a:buFont typeface="Arial" pitchFamily="34" charset="0"/>
              <a:buChar char="•"/>
            </a:pPr>
            <a:r>
              <a:rPr lang="en-US" dirty="0" smtClean="0"/>
              <a:t>Available in either German, English or a Web site which can be translated using Google </a:t>
            </a:r>
            <a:r>
              <a:rPr lang="en-US" dirty="0" smtClean="0"/>
              <a:t>Translate.</a:t>
            </a:r>
            <a:endParaRPr lang="en-US" dirty="0" smtClean="0"/>
          </a:p>
          <a:p>
            <a:pPr indent="182563">
              <a:buFont typeface="Arial" pitchFamily="34" charset="0"/>
              <a:buChar char="•"/>
            </a:pPr>
            <a:r>
              <a:rPr lang="en-US" dirty="0" smtClean="0"/>
              <a:t>Not a duplicate or localized variant of an already investigated </a:t>
            </a:r>
            <a:r>
              <a:rPr lang="en-US" dirty="0" smtClean="0"/>
              <a:t>site.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Prevalence of Dynamic Scripts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071546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gathered a total of 9,059 script files spread across 334 domains and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subdomains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785926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>
              <a:buFont typeface="Arial" pitchFamily="34" charset="0"/>
              <a:buChar char="•"/>
            </a:pPr>
            <a:r>
              <a:rPr lang="en-US" dirty="0" smtClean="0"/>
              <a:t> Although our data set only consists of 150 different domains, we gathered scripts from such a large number of domains due to the fact that the investigated Web sites include third-party frames pointing to, e.g., advertisement providers.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20" y="2928934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Over half of the sites—81 out of the 150 analyzed domains—utilized some form of dynamic script generation.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8662" y="3714752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usage of state-dependent dynamic scripts is widespread, namely one third of the investigated domains.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Purposes of Dynamic Scripts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58" y="1071546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Retrieval of user-specific data, such as the name, email address or preferences for the logged-in user.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1785926"/>
            <a:ext cx="771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Service bootstrapping, i.e., setting up variables necessary for a rich client-side application to work.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2500306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563"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Cross-service data sharing, which was often applied to allow for single sign-on solutions across multiple services of the same provider or for tracking of users on different domains through a single tracking service.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38290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Types of Security Sensitive Data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4282" y="928670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manual analysis of the scripts’ data that changed its value, depending on the authentication state of the script request.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157161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categories of potentially security critical data: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58" y="1928802"/>
            <a:ext cx="8429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Login 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first type of data that could be extracted from dynamic scripts was a user’s login state to a certain application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Unique identifiers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leakage of data that uniquely identified the user.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Personal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 classified all those pieces of data which do not necessarily uniquely identify a user, but provide additional information on him, such as his real name, his location or his date of birth.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Tokens &amp; Session IDs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tokens and session identifiers for an authenticated user. These tokens potentially provide an attacker with the necessary information to interact with the application in the name of the user.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643446"/>
            <a:ext cx="4655350" cy="17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Exploitation 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58" y="1000108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oracles since they provide an attacker with either explicit or implicit information on whether a user is currently logged into an account on a given website or not.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34" y="4214818"/>
            <a:ext cx="6746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Tracking Users</a:t>
            </a:r>
            <a:r>
              <a:rPr lang="zh-CN" altLang="en-US" b="1" dirty="0" smtClean="0"/>
              <a:t>：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pieces of data which uniquely identify a user.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48577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email address used to register for the corresponding service, followed by some form of user ID (such as login name or customer ID).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hypertronium.com/wp-content/uploads/2010/02/user_track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944677"/>
            <a:ext cx="3714776" cy="1984389"/>
          </a:xfrm>
          <a:prstGeom prst="rect">
            <a:avLst/>
          </a:prstGeom>
          <a:noFill/>
        </p:spPr>
      </p:pic>
      <p:pic>
        <p:nvPicPr>
          <p:cNvPr id="10" name="Picture 2" descr="http://cloud.addictivetips.com/wp-content/uploads/2011/09/Google-Plus-APIs-Launch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00240"/>
            <a:ext cx="2357454" cy="1958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Personalized Social Engineering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3438" y="4714884"/>
            <a:ext cx="4143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Application-Specific Attacks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Extracting Calendar Entries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Reading Email Senders and Subjects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Hijacking Vulnerabilities: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Circumventing CSRF Protection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572008"/>
            <a:ext cx="3733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428596" y="1643050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Targeted advertisement</a:t>
            </a:r>
            <a:r>
              <a:rPr lang="zh-CN" altLang="en-US" b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：</a:t>
            </a:r>
            <a:r>
              <a:rPr lang="en-US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two online shopping platforms utilize a dynamic script which provides the application with the user’s wish list.</a:t>
            </a:r>
            <a:endParaRPr lang="zh-CN" altLang="en-US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96" y="928670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Gathering information on sites a user</a:t>
            </a:r>
            <a:r>
              <a:rPr lang="en-US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has an account on as well as retrieving additional information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can aid</a:t>
            </a:r>
            <a:r>
              <a:rPr lang="en-US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an attacker in a personalized attack.</a:t>
            </a:r>
            <a:endParaRPr lang="zh-CN" altLang="en-US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pic>
        <p:nvPicPr>
          <p:cNvPr id="3" name="Picture 2" descr="http://adsupnow.com/wp-content/uploads/2013/04/targeted-advertis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500306"/>
            <a:ext cx="2637652" cy="2095468"/>
          </a:xfrm>
          <a:prstGeom prst="rect">
            <a:avLst/>
          </a:prstGeom>
          <a:noFill/>
        </p:spPr>
      </p:pic>
      <p:sp>
        <p:nvSpPr>
          <p:cNvPr id="3076" name="AutoShape 4" descr="http://www.iconarchive.com/download/i2336/aha-soft/people/user-info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8" name="AutoShape 6" descr="http://www.iconarchive.com/download/i2336/aha-soft/people/user-info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0" name="AutoShape 8" descr="http://www.iconarchive.com/download/i2336/aha-soft/people/user-info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2" name="AutoShape 10" descr="http://www.iconarchive.com/download/i2336/aha-soft/people/user-info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4" name="Picture 12" descr="https://cdn4.iconfinder.com/data/icons/meBaze-Freebies/512/info-us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285992"/>
            <a:ext cx="2286016" cy="22860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9144064" cy="9286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4348" y="5857892"/>
            <a:ext cx="335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Browser-driven Web front-ends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8676" name="Picture 4" descr="http://www.pngict.com/wp-content/uploads/2015/06/web-brows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6"/>
            <a:ext cx="2086403" cy="1304547"/>
          </a:xfrm>
          <a:prstGeom prst="rect">
            <a:avLst/>
          </a:prstGeom>
          <a:noFill/>
        </p:spPr>
      </p:pic>
      <p:sp>
        <p:nvSpPr>
          <p:cNvPr id="28678" name="AutoShape 6" descr="http://www.iconarchive.com/download/i18645/iconshock/real-vista-accounting/industry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80" name="AutoShape 8" descr="http://www.iconarchive.com/download/i18645/iconshock/real-vista-accounting/industry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84" name="Picture 12" descr="Html tags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71612"/>
            <a:ext cx="1571636" cy="1571636"/>
          </a:xfrm>
          <a:prstGeom prst="rect">
            <a:avLst/>
          </a:prstGeom>
          <a:noFill/>
        </p:spPr>
      </p:pic>
      <p:pic>
        <p:nvPicPr>
          <p:cNvPr id="28686" name="Picture 14" descr="Backup IBM Server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2295524" cy="2295524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928662" y="3500438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Server-side generation of code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500570"/>
            <a:ext cx="1857388" cy="92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右箭头 18"/>
          <p:cNvSpPr/>
          <p:nvPr/>
        </p:nvSpPr>
        <p:spPr>
          <a:xfrm>
            <a:off x="4500562" y="3357562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95" name="Picture 23" descr="http://hashtagmom.com/wp-content/uploads/2015/03/web_applica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4714884"/>
            <a:ext cx="4071966" cy="1152280"/>
          </a:xfrm>
          <a:prstGeom prst="rect">
            <a:avLst/>
          </a:prstGeom>
          <a:noFill/>
        </p:spPr>
      </p:pic>
      <p:pic>
        <p:nvPicPr>
          <p:cNvPr id="28697" name="Picture 25" descr="Webpage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1071546"/>
            <a:ext cx="2438400" cy="2438400"/>
          </a:xfrm>
          <a:prstGeom prst="rect">
            <a:avLst/>
          </a:prstGeom>
          <a:noFill/>
        </p:spPr>
      </p:pic>
      <p:sp>
        <p:nvSpPr>
          <p:cNvPr id="24" name="下箭头 23"/>
          <p:cNvSpPr/>
          <p:nvPr/>
        </p:nvSpPr>
        <p:spPr>
          <a:xfrm>
            <a:off x="6643702" y="3714752"/>
            <a:ext cx="57150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Notification of Vulnerable Sites and Summary 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92867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Notification of Vulnerable Sites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034" y="4429132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ut of the 49 domains which are dependent on the user’s login state, 40 lack adequate protection and can therefore be used to deduce if a user is logged into a certain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On 28 of these domains, dynamic scripts allowed for unique identification of the current user through various means like customer IDs or email addresses.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0" name="Picture 2" descr="http://cloud.addictivetips.com/wp-content/uploads/2011/09/Google-Plus-APIs-Launch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1643050"/>
            <a:ext cx="2579663" cy="2143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Non-exploitable Situations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928670"/>
            <a:ext cx="5572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URL of the script was not guessable by an attacker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596" y="1428736"/>
            <a:ext cx="57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Web site utilized referrer checking to avoid the inclusion of resources by third parties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950" y="128586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Non-exploitable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43174" y="2143116"/>
            <a:ext cx="1851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Referrer Checking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158" y="271462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Many Web pages tend to misuse the </a:t>
            </a:r>
            <a:r>
              <a:rPr lang="en-US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Referer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header containing the URL of the embedding site as a security feature.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429000"/>
            <a:ext cx="4112134" cy="323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714348" y="2143116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Unguessable</a:t>
            </a:r>
            <a:r>
              <a:rPr lang="en-US" dirty="0" smtClean="0"/>
              <a:t> URLs</a:t>
            </a:r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15008" y="1142984"/>
            <a:ext cx="214314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Protection Approach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928670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icrosoft Sans Serif" pitchFamily="34" charset="0"/>
                <a:ea typeface="Arial Unicode MS" pitchFamily="34" charset="-122"/>
                <a:cs typeface="Microsoft Sans Serif" pitchFamily="34" charset="0"/>
              </a:rPr>
              <a:t>The main problem</a:t>
            </a: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:  the incorporation of sensitive user data into files that are not completely protected by the Same-Origin Policy.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785926"/>
            <a:ext cx="51054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642910" y="5286388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Script code is never generated on the fly, but always pulled from a static file.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910" y="5715016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Sensitive and dynamic data values should be kept in a separate file, which cannot be interpreted by the browser as JavaScript.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A study into the prevalence of a class of vulnerabilities dubbed Cross-Site Script Inclusion.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357430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To investigate this class of security vulnerabilities, we developed a browser extension capable of detecting such scripts.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3286124"/>
            <a:ext cx="814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We proposed a secure alternative using well-known security concepts, namely the Same-Origin Policy and Cross-Origin Resource Sharing, to thwart the identified security issues. 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Questions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altLang="zh-CN" dirty="0" smtClean="0">
                <a:latin typeface="Microsoft Sans Serif" pitchFamily="34" charset="0"/>
                <a:cs typeface="Microsoft Sans Serif" pitchFamily="34" charset="0"/>
              </a:rPr>
              <a:t>What is Same-origin Policy? Does it hold for cross-domain inclusion of Web content using HTML tags?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235743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Why the attacker can simply access the value of this global variable, effectively leaking the user’s email address?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32861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>
              <a:buFont typeface="Arial" pitchFamily="34" charset="0"/>
              <a:buChar char="•"/>
            </a:pPr>
            <a:r>
              <a:rPr lang="en-US" dirty="0" smtClean="0">
                <a:latin typeface="Microsoft Sans Serif" pitchFamily="34" charset="0"/>
                <a:cs typeface="Microsoft Sans Serif" pitchFamily="34" charset="0"/>
              </a:rPr>
              <a:t>What are the purpose of dynamic scripts?</a:t>
            </a:r>
            <a:endParaRPr lang="zh-CN" altLang="en-U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9144064" cy="9286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Motivation(continue)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8678" name="AutoShape 6" descr="http://www.iconarchive.com/download/i18645/iconshock/real-vista-accounting/industry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80" name="AutoShape 8" descr="http://www.iconarchive.com/download/i18645/iconshock/real-vista-accounting/industry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5072066" y="3429000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91" name="Picture 19" descr="Apps File Javascrip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357298"/>
            <a:ext cx="1643074" cy="1643074"/>
          </a:xfrm>
          <a:prstGeom prst="rect">
            <a:avLst/>
          </a:prstGeom>
          <a:noFill/>
        </p:spPr>
      </p:pic>
      <p:pic>
        <p:nvPicPr>
          <p:cNvPr id="28693" name="Picture 21" descr="Places network server database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929066"/>
            <a:ext cx="1785950" cy="1785950"/>
          </a:xfrm>
          <a:prstGeom prst="rect">
            <a:avLst/>
          </a:prstGeom>
          <a:noFill/>
        </p:spPr>
      </p:pic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500174"/>
            <a:ext cx="12001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 descr="Home Server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857232"/>
            <a:ext cx="2438400" cy="2438400"/>
          </a:xfrm>
          <a:prstGeom prst="rect">
            <a:avLst/>
          </a:prstGeom>
          <a:noFill/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14818"/>
            <a:ext cx="12001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4214818"/>
            <a:ext cx="783611" cy="7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488" y="3929066"/>
            <a:ext cx="981806" cy="95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0298" y="4429132"/>
            <a:ext cx="1257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矩形 21"/>
          <p:cNvSpPr/>
          <p:nvPr/>
        </p:nvSpPr>
        <p:spPr>
          <a:xfrm>
            <a:off x="357158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 ongoing shift 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 Web applications that host the majority of their application logic on the server side towards rich client-side applications.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57950" y="607220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Additional user data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4044" name="Picture 12" descr="Key icon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3636" y="3500438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501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Motivation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928802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sz="2000" dirty="0" smtClean="0">
                <a:latin typeface="Microsoft Sans Serif" pitchFamily="34" charset="0"/>
                <a:cs typeface="Microsoft Sans Serif" pitchFamily="34" charset="0"/>
              </a:rPr>
              <a:t>Technical Background</a:t>
            </a:r>
            <a:endParaRPr lang="zh-CN" altLang="en-US" sz="20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314324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Conclusion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278605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Empirical Study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235743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Cross-Domain Data Leakages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72518" cy="9286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Danger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27650" name="Picture 2" descr="http://www.attunity.com/sites/default/files/manufacturing_intelligenc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57298"/>
            <a:ext cx="2461433" cy="173353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00034" y="3786190"/>
            <a:ext cx="4429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User-specific data 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often included in the resulting script code, e.g., within the value of a variable. </a:t>
            </a:r>
          </a:p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After delivering the script to the browser, this data is immediately available to the client-side logic for further processing and presentation.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652" name="Picture 4" descr="http://cdn.shopify.com/s/files/1/0259/2495/files/DELIVERY_TIME.png?30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2428892" cy="2125281"/>
          </a:xfrm>
          <a:prstGeom prst="rect">
            <a:avLst/>
          </a:prstGeom>
          <a:noFill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3929066"/>
            <a:ext cx="2752722" cy="198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9" name="Picture 11" descr="http://novasys.in/blogs/wp-content/uploads/2013/11/same_origin_policy-300x2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071546"/>
            <a:ext cx="3734620" cy="2688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72518" cy="928694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JavaScript Language Features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5720" y="328612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JavaScript’s inheritance is not based on classes but directly on other objects, whereas “each object has a link to another object called its prototype”.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143380"/>
            <a:ext cx="4143404" cy="17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000504"/>
            <a:ext cx="3929090" cy="256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214282" y="2357430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JavaScript engine creates a new scope for each new function it encounters.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282" y="2643182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Only code that is defined within the same function is thus able to access such a variable residing in the local scope.</a:t>
            </a:r>
            <a:endParaRPr lang="zh-CN" altLang="en-US" dirty="0"/>
          </a:p>
        </p:txBody>
      </p:sp>
      <p:pic>
        <p:nvPicPr>
          <p:cNvPr id="26626" name="Picture 2" descr="Java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000108"/>
            <a:ext cx="1366830" cy="1366830"/>
          </a:xfrm>
          <a:prstGeom prst="rect">
            <a:avLst/>
          </a:prstGeom>
          <a:noFill/>
        </p:spPr>
      </p:pic>
      <p:pic>
        <p:nvPicPr>
          <p:cNvPr id="3" name="Picture 4" descr="Apps File Javascript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857232"/>
            <a:ext cx="1500198" cy="1500198"/>
          </a:xfrm>
          <a:prstGeom prst="rect">
            <a:avLst/>
          </a:prstGeom>
          <a:noFill/>
        </p:spPr>
      </p:pic>
      <p:pic>
        <p:nvPicPr>
          <p:cNvPr id="26630" name="Picture 6" descr="http://www.unixstickers.com/image/cache/data/stickers/C/C++-unofficial.sh-600x60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785794"/>
            <a:ext cx="1928826" cy="1928826"/>
          </a:xfrm>
          <a:prstGeom prst="rect">
            <a:avLst/>
          </a:prstGeom>
          <a:noFill/>
        </p:spPr>
      </p:pic>
      <p:sp>
        <p:nvSpPr>
          <p:cNvPr id="12" name="右箭头 11"/>
          <p:cNvSpPr/>
          <p:nvPr/>
        </p:nvSpPr>
        <p:spPr>
          <a:xfrm>
            <a:off x="5286380" y="1571612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4714876" y="1571612"/>
            <a:ext cx="42862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500174"/>
            <a:ext cx="8501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Motivation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928802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Technical Background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314324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Conclusion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2786058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Empirical Study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235743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/>
            <a:r>
              <a:rPr lang="en-US" altLang="zh-CN" sz="2000" dirty="0" smtClean="0">
                <a:latin typeface="Microsoft Sans Serif" pitchFamily="34" charset="0"/>
                <a:cs typeface="Microsoft Sans Serif" pitchFamily="34" charset="0"/>
              </a:rPr>
              <a:t>Cross-Domain Data Leakages</a:t>
            </a:r>
            <a:endParaRPr lang="zh-CN" altLang="en-US" sz="20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Cross-Domain Data Leakages</a:t>
            </a:r>
            <a:endParaRPr lang="zh-CN" altLang="en-US" sz="3600" b="1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4714908" cy="360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928794" y="5000636"/>
            <a:ext cx="162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Attacker Model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5786454"/>
            <a:ext cx="8786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attacker can simply access the value of this global variable, effectively leaking the user’s email address.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0496" y="128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script tags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are not subject to 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Same-Origin Policy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603" name="AutoShape 3" descr="https://www.profelis.com.tr/files/2013/7634/4992/protecting-sensitive-dat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0496" y="20002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If a dynamic script exposes side effects dependent on sensitive data in the script code, the execution of such a script may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leak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the secret data.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286124"/>
            <a:ext cx="1957389" cy="231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-24"/>
            <a:ext cx="8472518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Attack Vectors: Prototype Tampering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4578" name="Picture 2" descr="http://dcodevelopment.com/wp-content/uploads/2015/02/global-connec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142984"/>
            <a:ext cx="2373797" cy="236695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85720" y="1500174"/>
            <a:ext cx="4786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Global Variables</a:t>
            </a:r>
            <a:r>
              <a:rPr 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whenever sensitive user data is assigned to such a global variable inside a script, an attacker can gain access to the corresponding data.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4580" name="Picture 4" descr="http://www.mashery.com/sites/default/files/api-two-ge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3857628"/>
            <a:ext cx="2262203" cy="1696653"/>
          </a:xfrm>
          <a:prstGeom prst="rect">
            <a:avLst/>
          </a:prstGeom>
          <a:noFill/>
        </p:spPr>
      </p:pic>
      <p:pic>
        <p:nvPicPr>
          <p:cNvPr id="24582" name="Picture 6" descr="http://www.chasroberts.com/wp-content/themes/chas_roberts/assets/images/Repai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1382407" cy="138106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57158" y="3786190"/>
            <a:ext cx="4357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Redefinition of Global APIs</a:t>
            </a:r>
            <a:r>
              <a:rPr lang="en-US" dirty="0" smtClean="0"/>
              <a:t>: any function can be overwritten by an attacker If a dynamic script passes a security-sensitive value to such a function, the attacker may overwrite it beforehand and hence retrieve the secret value.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1426</Words>
  <PresentationFormat>全屏显示(4:3)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The Unexpected Dangers of Dynamic JavaScript</vt:lpstr>
      <vt:lpstr>Motivation</vt:lpstr>
      <vt:lpstr>Motivation(continue)</vt:lpstr>
      <vt:lpstr>Outline</vt:lpstr>
      <vt:lpstr>Danger</vt:lpstr>
      <vt:lpstr>JavaScript Language Features</vt:lpstr>
      <vt:lpstr>Outline</vt:lpstr>
      <vt:lpstr>Cross-Domain Data Leakages</vt:lpstr>
      <vt:lpstr>Attack Vectors: Prototype Tampering</vt:lpstr>
      <vt:lpstr>Attack Vectors: Prototype Tampering(Continue)</vt:lpstr>
      <vt:lpstr>Distinction towards CSRF</vt:lpstr>
      <vt:lpstr>Outline</vt:lpstr>
      <vt:lpstr>Empirical Study: Methodology </vt:lpstr>
      <vt:lpstr>Empirical Study: Methodology(Continue) </vt:lpstr>
      <vt:lpstr>Prevalence of Dynamic Scripts</vt:lpstr>
      <vt:lpstr>Purposes of Dynamic Scripts</vt:lpstr>
      <vt:lpstr>Types of Security Sensitive Data</vt:lpstr>
      <vt:lpstr>Exploitation </vt:lpstr>
      <vt:lpstr>Personalized Social Engineering</vt:lpstr>
      <vt:lpstr>Notification of Vulnerable Sites and Summary </vt:lpstr>
      <vt:lpstr>Non-exploitable Situations</vt:lpstr>
      <vt:lpstr>Protection Approach</vt:lpstr>
      <vt:lpstr>Conclusion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ZIMO: Building Cross-Technology MIMO to Harmonize ZigBee Smog with WiFi Flash without Intervention[1]</dc:title>
  <dc:creator>Hunter</dc:creator>
  <cp:lastModifiedBy>Hunter</cp:lastModifiedBy>
  <cp:revision>660</cp:revision>
  <dcterms:created xsi:type="dcterms:W3CDTF">2014-11-02T21:26:43Z</dcterms:created>
  <dcterms:modified xsi:type="dcterms:W3CDTF">2015-10-15T03:36:11Z</dcterms:modified>
</cp:coreProperties>
</file>