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90320" y="4863240"/>
            <a:ext cx="56185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90320" y="4863240"/>
            <a:ext cx="56185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90320" y="4863240"/>
            <a:ext cx="5618520" cy="102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6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128800" y="0"/>
            <a:ext cx="1014840" cy="1014840"/>
          </a:xfrm>
          <a:prstGeom prst="rect">
            <a:avLst/>
          </a:prstGeom>
          <a:solidFill>
            <a:srgbClr val="212d74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 flipH="1">
            <a:off x="7112880" y="0"/>
            <a:ext cx="1014840" cy="1014840"/>
          </a:xfrm>
          <a:prstGeom prst="rtTriangle">
            <a:avLst/>
          </a:prstGeom>
          <a:solidFill>
            <a:srgbClr val="3949ab"/>
          </a:solidFill>
          <a:ln>
            <a:noFill/>
          </a:ln>
        </p:spPr>
      </p:sp>
      <p:sp>
        <p:nvSpPr>
          <p:cNvPr id="2" name="CustomShape 3"/>
          <p:cNvSpPr/>
          <p:nvPr/>
        </p:nvSpPr>
        <p:spPr>
          <a:xfrm flipH="1" rot="10800000">
            <a:off x="7113240" y="360"/>
            <a:ext cx="1014840" cy="1014840"/>
          </a:xfrm>
          <a:prstGeom prst="rtTriangle">
            <a:avLst/>
          </a:prstGeom>
          <a:solidFill>
            <a:srgbClr val="7890cd"/>
          </a:solidFill>
          <a:ln>
            <a:noFill/>
          </a:ln>
        </p:spPr>
      </p:sp>
      <p:sp>
        <p:nvSpPr>
          <p:cNvPr id="3" name="CustomShape 4"/>
          <p:cNvSpPr/>
          <p:nvPr/>
        </p:nvSpPr>
        <p:spPr>
          <a:xfrm rot="10800000">
            <a:off x="6098760" y="0"/>
            <a:ext cx="1014840" cy="1014840"/>
          </a:xfrm>
          <a:prstGeom prst="rtTriangle">
            <a:avLst/>
          </a:prstGeom>
          <a:solidFill>
            <a:srgbClr val="212d74"/>
          </a:solidFill>
          <a:ln>
            <a:noFill/>
          </a:ln>
        </p:spPr>
      </p:sp>
      <p:sp>
        <p:nvSpPr>
          <p:cNvPr id="4" name="CustomShape 5"/>
          <p:cNvSpPr/>
          <p:nvPr/>
        </p:nvSpPr>
        <p:spPr>
          <a:xfrm rot="10800000">
            <a:off x="8129160" y="1015200"/>
            <a:ext cx="1014840" cy="1014840"/>
          </a:xfrm>
          <a:prstGeom prst="rtTriangle">
            <a:avLst/>
          </a:prstGeom>
          <a:solidFill>
            <a:srgbClr val="7890cd"/>
          </a:solidFill>
          <a:ln>
            <a:noFill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tIns="91440" bIns="91440" anchor="b"/>
          <a:p>
            <a:r>
              <a:rPr lang="en-US" sz="42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C8C4F383-CD9E-4F41-AB92-9B26B23829BD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8154720" y="3903840"/>
            <a:ext cx="988560" cy="987480"/>
          </a:xfrm>
          <a:prstGeom prst="rtTriangle">
            <a:avLst/>
          </a:prstGeom>
          <a:solidFill>
            <a:srgbClr val="f06292"/>
          </a:solidFill>
          <a:ln>
            <a:noFill/>
          </a:ln>
        </p:spPr>
      </p:sp>
      <p:sp>
        <p:nvSpPr>
          <p:cNvPr id="43" name="CustomShape 2"/>
          <p:cNvSpPr/>
          <p:nvPr/>
        </p:nvSpPr>
        <p:spPr>
          <a:xfrm flipH="1">
            <a:off x="6181200" y="3903840"/>
            <a:ext cx="988560" cy="987480"/>
          </a:xfrm>
          <a:prstGeom prst="rtTriangle">
            <a:avLst/>
          </a:prstGeom>
          <a:solidFill>
            <a:srgbClr val="f06292"/>
          </a:solidFill>
          <a:ln>
            <a:noFill/>
          </a:ln>
        </p:spPr>
      </p:sp>
      <p:sp>
        <p:nvSpPr>
          <p:cNvPr id="44" name="CustomShape 3"/>
          <p:cNvSpPr/>
          <p:nvPr/>
        </p:nvSpPr>
        <p:spPr>
          <a:xfrm>
            <a:off x="7170120" y="3903840"/>
            <a:ext cx="988560" cy="987480"/>
          </a:xfrm>
          <a:prstGeom prst="rect">
            <a:avLst/>
          </a:prstGeom>
          <a:solidFill>
            <a:srgbClr val="d23369"/>
          </a:solidFill>
          <a:ln>
            <a:noFill/>
          </a:ln>
        </p:spPr>
      </p:sp>
      <p:sp>
        <p:nvSpPr>
          <p:cNvPr id="45" name="CustomShape 4"/>
          <p:cNvSpPr/>
          <p:nvPr/>
        </p:nvSpPr>
        <p:spPr>
          <a:xfrm rot="10800000">
            <a:off x="8155440" y="3904200"/>
            <a:ext cx="988560" cy="987480"/>
          </a:xfrm>
          <a:prstGeom prst="rtTriangle">
            <a:avLst/>
          </a:prstGeom>
          <a:solidFill>
            <a:srgbClr val="9c254d"/>
          </a:solidFill>
          <a:ln>
            <a:noFill/>
          </a:ln>
        </p:spPr>
      </p:sp>
      <p:sp>
        <p:nvSpPr>
          <p:cNvPr id="46" name="CustomShape 5"/>
          <p:cNvSpPr/>
          <p:nvPr/>
        </p:nvSpPr>
        <p:spPr>
          <a:xfrm>
            <a:off x="0" y="4891680"/>
            <a:ext cx="9143640" cy="251640"/>
          </a:xfrm>
          <a:prstGeom prst="rect">
            <a:avLst/>
          </a:prstGeom>
          <a:solidFill>
            <a:srgbClr val="2a3990"/>
          </a:solidFill>
          <a:ln>
            <a:noFill/>
          </a:ln>
        </p:spPr>
      </p:sp>
      <p:sp>
        <p:nvSpPr>
          <p:cNvPr id="47" name="PlaceHolder 6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</p:spPr>
        <p:txBody>
          <a:bodyPr tIns="91440" bIns="91440"/>
          <a:p>
            <a:r>
              <a:rPr lang="en-US" sz="30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49" name="PlaceHolder 8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53ADAFCC-3193-48B0-BD36-BFE93E755804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233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128800" y="0"/>
            <a:ext cx="1014840" cy="1014840"/>
          </a:xfrm>
          <a:prstGeom prst="rect">
            <a:avLst/>
          </a:prstGeom>
          <a:solidFill>
            <a:srgbClr val="9c254d"/>
          </a:solidFill>
          <a:ln>
            <a:noFill/>
          </a:ln>
        </p:spPr>
      </p:sp>
      <p:sp>
        <p:nvSpPr>
          <p:cNvPr id="85" name="CustomShape 2"/>
          <p:cNvSpPr/>
          <p:nvPr/>
        </p:nvSpPr>
        <p:spPr>
          <a:xfrm flipH="1">
            <a:off x="7112880" y="0"/>
            <a:ext cx="1014840" cy="1014840"/>
          </a:xfrm>
          <a:prstGeom prst="rtTriangle">
            <a:avLst/>
          </a:prstGeom>
          <a:solidFill>
            <a:srgbClr val="f06292"/>
          </a:solidFill>
          <a:ln>
            <a:noFill/>
          </a:ln>
        </p:spPr>
      </p:sp>
      <p:sp>
        <p:nvSpPr>
          <p:cNvPr id="86" name="CustomShape 3"/>
          <p:cNvSpPr/>
          <p:nvPr/>
        </p:nvSpPr>
        <p:spPr>
          <a:xfrm flipH="1" rot="10800000">
            <a:off x="7113240" y="360"/>
            <a:ext cx="1014840" cy="1014840"/>
          </a:xfrm>
          <a:prstGeom prst="rtTriangle">
            <a:avLst/>
          </a:prstGeom>
          <a:solidFill>
            <a:srgbClr val="9c254d"/>
          </a:solidFill>
          <a:ln>
            <a:noFill/>
          </a:ln>
        </p:spPr>
      </p:sp>
      <p:sp>
        <p:nvSpPr>
          <p:cNvPr id="87" name="CustomShape 4"/>
          <p:cNvSpPr/>
          <p:nvPr/>
        </p:nvSpPr>
        <p:spPr>
          <a:xfrm rot="10800000">
            <a:off x="6098760" y="0"/>
            <a:ext cx="1014840" cy="1014840"/>
          </a:xfrm>
          <a:prstGeom prst="rtTriangle">
            <a:avLst/>
          </a:prstGeom>
          <a:solidFill>
            <a:srgbClr val="f06292"/>
          </a:solidFill>
          <a:ln>
            <a:noFill/>
          </a:ln>
        </p:spPr>
      </p:sp>
      <p:sp>
        <p:nvSpPr>
          <p:cNvPr id="88" name="CustomShape 5"/>
          <p:cNvSpPr/>
          <p:nvPr/>
        </p:nvSpPr>
        <p:spPr>
          <a:xfrm rot="10800000">
            <a:off x="8129160" y="1015200"/>
            <a:ext cx="1014840" cy="1014840"/>
          </a:xfrm>
          <a:prstGeom prst="rtTriangle">
            <a:avLst/>
          </a:prstGeom>
          <a:solidFill>
            <a:srgbClr val="f06292"/>
          </a:solidFill>
          <a:ln>
            <a:noFill/>
          </a:ln>
        </p:spPr>
      </p:sp>
      <p:sp>
        <p:nvSpPr>
          <p:cNvPr id="89" name="PlaceHolder 6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tIns="91440" bIns="91440" anchor="ctr"/>
          <a:p>
            <a:r>
              <a:rPr lang="en-US" sz="48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0" name="PlaceHolder 7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644B7D81-C223-4BA7-B63A-2492C3F0FE6B}" type="slidenum">
              <a:rPr lang="en-US" sz="14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91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97960" y="1775160"/>
            <a:ext cx="8221680" cy="83844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en-US" sz="4200">
                <a:solidFill>
                  <a:srgbClr val="ffffff"/>
                </a:solidFill>
                <a:latin typeface="Roboto"/>
                <a:ea typeface="Roboto"/>
              </a:rPr>
              <a:t>HTML/CSS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597960" y="2715840"/>
            <a:ext cx="8221680" cy="4323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2100">
                <a:solidFill>
                  <a:srgbClr val="ffffff"/>
                </a:solidFill>
                <a:latin typeface="Roboto"/>
                <a:ea typeface="Roboto"/>
              </a:rPr>
              <a:t>EXPLORING CREATIVE WEB DESIGN</a:t>
            </a:r>
            <a:endParaRPr/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11760" y="410040"/>
            <a:ext cx="8520120" cy="145908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2a3990"/>
                </a:solidFill>
                <a:latin typeface="Roboto"/>
                <a:ea typeface="Roboto"/>
              </a:rPr>
              <a:t>PSYCHOLOGY OF LEARNING NEW SKILL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311760" y="1924560"/>
            <a:ext cx="8520120" cy="26438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  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- To master a skill, one needs 10,000hrs working around it.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  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- To become significantly good at a new skill, you need only 20hrs.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  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- The major barriers to acquiring a new skill isn't intellectual, it's emotional.</a:t>
            </a:r>
            <a:endParaRPr/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11760" y="410040"/>
            <a:ext cx="8520120" cy="144864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2a3990"/>
                </a:solidFill>
                <a:latin typeface="Roboto"/>
                <a:ea typeface="Roboto"/>
              </a:rPr>
              <a:t>WHAT MAKES A WEBSITE BEAUTIFUL 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80240" y="1859040"/>
            <a:ext cx="8520120" cy="33386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60000"/>
              </a:lnSpc>
              <a:buSzPct val="45000"/>
              <a:buFont typeface="StarSymbol"/>
              <a:buChar char=""/>
            </a:pPr>
            <a:r>
              <a:rPr lang="en-US">
                <a:solidFill>
                  <a:srgbClr val="333333"/>
                </a:solidFill>
                <a:latin typeface="Arial"/>
                <a:ea typeface="Arial"/>
              </a:rPr>
              <a:t>High Quality images</a:t>
            </a:r>
            <a:endParaRPr/>
          </a:p>
          <a:p>
            <a:pPr>
              <a:lnSpc>
                <a:spcPct val="160000"/>
              </a:lnSpc>
              <a:buSzPct val="45000"/>
              <a:buFont typeface="StarSymbol"/>
              <a:buChar char=""/>
            </a:pPr>
            <a:r>
              <a:rPr lang="en-US">
                <a:solidFill>
                  <a:srgbClr val="333333"/>
                </a:solidFill>
                <a:latin typeface="Arial"/>
                <a:ea typeface="Arial"/>
              </a:rPr>
              <a:t>Well thought out contrast</a:t>
            </a:r>
            <a:endParaRPr/>
          </a:p>
          <a:p>
            <a:pPr>
              <a:lnSpc>
                <a:spcPct val="160000"/>
              </a:lnSpc>
              <a:buSzPct val="45000"/>
              <a:buFont typeface="StarSymbol"/>
              <a:buChar char=""/>
            </a:pPr>
            <a:r>
              <a:rPr lang="en-US">
                <a:solidFill>
                  <a:srgbClr val="333333"/>
                </a:solidFill>
                <a:latin typeface="Arial"/>
                <a:ea typeface="Arial"/>
              </a:rPr>
              <a:t>Colors:   http://www.colourlovers.com/</a:t>
            </a:r>
            <a:endParaRPr/>
          </a:p>
          <a:p>
            <a:pPr>
              <a:lnSpc>
                <a:spcPct val="160000"/>
              </a:lnSpc>
              <a:buSzPct val="45000"/>
              <a:buFont typeface="StarSymbol"/>
              <a:buChar char=""/>
            </a:pPr>
            <a:r>
              <a:rPr lang="en-US">
                <a:solidFill>
                  <a:srgbClr val="333333"/>
                </a:solidFill>
                <a:latin typeface="Arial"/>
                <a:ea typeface="Arial"/>
              </a:rPr>
              <a:t>Font type and Size:  http://www.fontsquirrel.com/</a:t>
            </a:r>
            <a:endParaRPr/>
          </a:p>
          <a:p>
            <a:pPr>
              <a:lnSpc>
                <a:spcPct val="160000"/>
              </a:lnSpc>
              <a:buSzPct val="45000"/>
              <a:buFont typeface="StarSymbol"/>
              <a:buChar char=""/>
            </a:pPr>
            <a:r>
              <a:rPr lang="en-US">
                <a:solidFill>
                  <a:srgbClr val="333333"/>
                </a:solidFill>
                <a:latin typeface="Arial"/>
                <a:ea typeface="Arial"/>
              </a:rPr>
              <a:t>Dynamic aspects of the site: Hover effects, animations</a:t>
            </a:r>
            <a:endParaRPr/>
          </a:p>
          <a:p>
            <a:pPr>
              <a:lnSpc>
                <a:spcPct val="16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6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131">
                                            <p:txEl>
                                              <p:pRg st="46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500"/>
                                        <p:tgtEl>
                                          <p:spTgt spid="131">
                                            <p:txEl>
                                              <p:pRg st="2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131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131">
                                            <p:txEl>
                                              <p:pRg st="85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35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500"/>
                                        <p:tgtEl>
                                          <p:spTgt spid="131">
                                            <p:txEl>
                                              <p:pRg st="135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32" restart="whenNotActive" nodeType="interactiveSeq" fill="hold">
                <p:childTnLst>
                  <p:par>
                    <p:cTn id="33" fill="hold">
                      <p:stCondLst/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60800" y="470160"/>
            <a:ext cx="8221680" cy="81288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2a3990"/>
                </a:solidFill>
                <a:latin typeface="Roboto"/>
                <a:ea typeface="Roboto"/>
              </a:rPr>
              <a:t>HTML/CSS ?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311760" y="1389240"/>
            <a:ext cx="8520120" cy="33386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HTML - 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Hypertext Markup Language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Essential </a:t>
            </a:r>
            <a:r>
              <a:rPr b="1" lang="en-US" u="sng">
                <a:solidFill>
                  <a:srgbClr val="434343"/>
                </a:solidFill>
                <a:latin typeface="Roboto"/>
                <a:ea typeface="Roboto"/>
              </a:rPr>
              <a:t>Structure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 of page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CSS - 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	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Cascading Style Sheet</a:t>
            </a:r>
            <a:endParaRPr/>
          </a:p>
          <a:p>
            <a:pPr>
              <a:lnSpc>
                <a:spcPct val="100000"/>
              </a:lnSpc>
            </a:pPr>
            <a:r>
              <a:rPr b="1" lang="en-US" u="sng">
                <a:solidFill>
                  <a:srgbClr val="434343"/>
                </a:solidFill>
                <a:latin typeface="Roboto"/>
                <a:ea typeface="Roboto"/>
              </a:rPr>
              <a:t>Design</a:t>
            </a: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 of the page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38" dur="indefinite" restart="never" nodeType="tmRoot">
          <p:childTnLst>
            <p:seq>
              <p:cTn id="39" dur="indefinite" nodeType="mainSeq">
                <p:childTnLst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500"/>
                                        <p:tgtEl>
                                          <p:spTgt spid="133">
                                            <p:txEl>
                                              <p:p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4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500"/>
                                        <p:tgtEl>
                                          <p:spTgt spid="133">
                                            <p:txEl>
                                              <p:pRg st="34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2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500"/>
                                        <p:tgtEl>
                                          <p:spTgt spid="133">
                                            <p:txEl>
                                              <p:pRg st="62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91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500"/>
                                        <p:tgtEl>
                                          <p:spTgt spid="133">
                                            <p:txEl>
                                              <p:pRg st="91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50920" y="258480"/>
            <a:ext cx="8520120" cy="83232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2a3990"/>
                </a:solidFill>
                <a:latin typeface="Roboto"/>
                <a:ea typeface="Roboto"/>
              </a:rPr>
              <a:t>TOOLS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60800" y="1091160"/>
            <a:ext cx="8221680" cy="36237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Text Editors: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</a:rPr>
              <a:t>Sublime Text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</a:rPr>
              <a:t>Brackets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</a:rPr>
              <a:t>Atom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</a:rPr>
              <a:t>Vim among others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Package managers: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</a:rPr>
              <a:t>npm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</a:rPr>
              <a:t>Bower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434343"/>
                </a:solidFill>
                <a:latin typeface="Roboto"/>
                <a:ea typeface="Roboto"/>
              </a:rPr>
              <a:t>Version control</a:t>
            </a:r>
            <a:endParaRPr/>
          </a:p>
          <a:p>
            <a:pPr>
              <a:lnSpc>
                <a:spcPct val="100000"/>
              </a:lnSpc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</a:rPr>
              <a:t>Git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60" dur="indefinite" restart="never" nodeType="tmRoot">
          <p:childTnLst>
            <p:seq>
              <p:cTn id="6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96920" y="371160"/>
            <a:ext cx="8221680" cy="84096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2a3990"/>
                </a:solidFill>
                <a:latin typeface="Roboto"/>
                <a:ea typeface="Roboto"/>
              </a:rPr>
              <a:t>GITHUB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60800" y="914400"/>
            <a:ext cx="8221680" cy="3608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60000"/>
              </a:lnSpc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Version Control</a:t>
            </a:r>
            <a:endParaRPr/>
          </a:p>
          <a:p>
            <a:pPr>
              <a:lnSpc>
                <a:spcPct val="160000"/>
              </a:lnSpc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Create Accounts</a:t>
            </a:r>
            <a:endParaRPr/>
          </a:p>
          <a:p>
            <a:pPr>
              <a:lnSpc>
                <a:spcPct val="160000"/>
              </a:lnSpc>
              <a:buSzPct val="45000"/>
              <a:buFont typeface="StarSymbol"/>
              <a:buChar char=""/>
            </a:pPr>
            <a:r>
              <a:rPr lang="en-US" sz="2200">
                <a:latin typeface="Arial"/>
              </a:rPr>
              <a:t>Let's code!!</a:t>
            </a:r>
            <a:endParaRPr/>
          </a:p>
          <a:p>
            <a:pPr>
              <a:lnSpc>
                <a:spcPct val="160000"/>
              </a:lnSpc>
            </a:pPr>
            <a:endParaRPr/>
          </a:p>
          <a:p>
            <a:pPr>
              <a:lnSpc>
                <a:spcPct val="16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med">
    <p:fade/>
  </p:transition>
  <p:timing>
    <p:tnLst>
      <p:par>
        <p:cTn id="62" dur="indefinite" restart="never" nodeType="tmRoot">
          <p:childTnLst>
            <p:seq>
              <p:cTn id="6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96920" y="371160"/>
            <a:ext cx="8221680" cy="84096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2a3990"/>
                </a:solidFill>
                <a:latin typeface="Roboto"/>
                <a:ea typeface="Roboto"/>
              </a:rPr>
              <a:t>FRAMEWORKS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60800" y="914400"/>
            <a:ext cx="8221680" cy="36082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60000"/>
              </a:lnSpc>
            </a:pPr>
            <a:r>
              <a:rPr lang="en-US" sz="1600">
                <a:solidFill>
                  <a:srgbClr val="333333"/>
                </a:solidFill>
                <a:latin typeface="Arial"/>
                <a:ea typeface="Arial"/>
              </a:rPr>
              <a:t>Package of a structure of files and folders of </a:t>
            </a:r>
            <a:r>
              <a:rPr lang="en-US" sz="1600" u="sng">
                <a:solidFill>
                  <a:srgbClr val="333333"/>
                </a:solidFill>
                <a:latin typeface="Arial"/>
                <a:ea typeface="Arial"/>
              </a:rPr>
              <a:t>standardized code </a:t>
            </a:r>
            <a:r>
              <a:rPr lang="en-US" sz="1600">
                <a:solidFill>
                  <a:srgbClr val="333333"/>
                </a:solidFill>
                <a:latin typeface="Arial"/>
                <a:ea typeface="Arial"/>
              </a:rPr>
              <a:t>(HTML, CSS, JavaScript(JS)) </a:t>
            </a:r>
            <a:endParaRPr/>
          </a:p>
          <a:p>
            <a:pPr>
              <a:lnSpc>
                <a:spcPct val="160000"/>
              </a:lnSpc>
            </a:pPr>
            <a:r>
              <a:rPr lang="en-US" sz="1600">
                <a:solidFill>
                  <a:srgbClr val="333333"/>
                </a:solidFill>
                <a:latin typeface="Arial"/>
                <a:ea typeface="Arial"/>
              </a:rPr>
              <a:t>Used to support the development of websites -as a basis to start building a site e.g.</a:t>
            </a:r>
            <a:endParaRPr/>
          </a:p>
          <a:p>
            <a:pPr>
              <a:lnSpc>
                <a:spcPct val="160000"/>
              </a:lnSpc>
              <a:buSzPct val="45000"/>
              <a:buFont typeface="StarSymbol"/>
              <a:buChar char=""/>
            </a:pPr>
            <a:r>
              <a:rPr lang="en-US">
                <a:solidFill>
                  <a:srgbClr val="333333"/>
                </a:solidFill>
                <a:latin typeface="Arial"/>
                <a:ea typeface="Arial"/>
              </a:rPr>
              <a:t>Materialize CSS</a:t>
            </a:r>
            <a:r>
              <a:rPr lang="en-US">
                <a:solidFill>
                  <a:srgbClr val="333333"/>
                </a:solidFill>
                <a:latin typeface="Arial"/>
                <a:ea typeface="Arial"/>
              </a:rPr>
              <a:t>	</a:t>
            </a:r>
            <a:r>
              <a:rPr lang="en-US">
                <a:solidFill>
                  <a:srgbClr val="333333"/>
                </a:solidFill>
                <a:latin typeface="Arial"/>
                <a:ea typeface="Arial"/>
              </a:rPr>
              <a:t>	</a:t>
            </a:r>
            <a:r>
              <a:rPr lang="en-US">
                <a:solidFill>
                  <a:srgbClr val="333333"/>
                </a:solidFill>
                <a:latin typeface="Arial"/>
                <a:ea typeface="Arial"/>
              </a:rPr>
              <a:t>	</a:t>
            </a:r>
            <a:r>
              <a:rPr lang="en-US">
                <a:solidFill>
                  <a:srgbClr val="333333"/>
                </a:solidFill>
                <a:latin typeface="Arial"/>
                <a:ea typeface="Arial"/>
              </a:rPr>
              <a:t>	</a:t>
            </a:r>
            <a:r>
              <a:rPr lang="en-US">
                <a:solidFill>
                  <a:srgbClr val="333333"/>
                </a:solidFill>
                <a:latin typeface="Arial"/>
                <a:ea typeface="Arial"/>
              </a:rPr>
              <a:t>Material Design Lite</a:t>
            </a:r>
            <a:endParaRPr/>
          </a:p>
          <a:p>
            <a:pPr>
              <a:lnSpc>
                <a:spcPct val="16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333333"/>
                </a:solidFill>
                <a:latin typeface="Arial"/>
                <a:ea typeface="Arial"/>
              </a:rPr>
              <a:t>Semantic UI</a:t>
            </a:r>
            <a:r>
              <a:rPr lang="en-US">
                <a:solidFill>
                  <a:srgbClr val="333333"/>
                </a:solidFill>
                <a:latin typeface="Arial"/>
                <a:ea typeface="Arial"/>
              </a:rPr>
              <a:t>	</a:t>
            </a:r>
            <a:r>
              <a:rPr lang="en-US">
                <a:solidFill>
                  <a:srgbClr val="333333"/>
                </a:solidFill>
                <a:latin typeface="Arial"/>
                <a:ea typeface="Arial"/>
              </a:rPr>
              <a:t>	</a:t>
            </a:r>
            <a:r>
              <a:rPr lang="en-US">
                <a:solidFill>
                  <a:srgbClr val="333333"/>
                </a:solidFill>
                <a:latin typeface="Arial"/>
                <a:ea typeface="Arial"/>
              </a:rPr>
              <a:t>	</a:t>
            </a:r>
            <a:r>
              <a:rPr lang="en-US">
                <a:solidFill>
                  <a:srgbClr val="333333"/>
                </a:solidFill>
                <a:latin typeface="Arial"/>
                <a:ea typeface="Arial"/>
              </a:rPr>
              <a:t>	</a:t>
            </a:r>
            <a:r>
              <a:rPr lang="en-US">
                <a:solidFill>
                  <a:srgbClr val="333333"/>
                </a:solidFill>
                <a:latin typeface="Arial"/>
                <a:ea typeface="Arial"/>
              </a:rPr>
              <a:t>	</a:t>
            </a:r>
            <a:r>
              <a:rPr lang="en-US">
                <a:solidFill>
                  <a:srgbClr val="333333"/>
                </a:solidFill>
                <a:latin typeface="Arial"/>
                <a:ea typeface="Arial"/>
              </a:rPr>
              <a:t>Pure CSS</a:t>
            </a:r>
            <a:endParaRPr/>
          </a:p>
          <a:p>
            <a:pPr>
              <a:lnSpc>
                <a:spcPct val="16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333333"/>
                </a:solidFill>
                <a:latin typeface="Arial"/>
                <a:ea typeface="Arial"/>
              </a:rPr>
              <a:t>Twitter Bootstrap</a:t>
            </a:r>
            <a:endParaRPr/>
          </a:p>
          <a:p>
            <a:pPr>
              <a:lnSpc>
                <a:spcPct val="160000"/>
              </a:lnSpc>
              <a:buSzPct val="45000"/>
              <a:buFont typeface="StarSymbol"/>
              <a:buChar char=""/>
            </a:pPr>
            <a:r>
              <a:rPr lang="en-US">
                <a:solidFill>
                  <a:srgbClr val="333333"/>
                </a:solidFill>
                <a:latin typeface="Arial"/>
                <a:ea typeface="Arial"/>
              </a:rPr>
              <a:t>Foundation</a:t>
            </a:r>
            <a:endParaRPr/>
          </a:p>
        </p:txBody>
      </p:sp>
    </p:spTree>
  </p:cSld>
  <p:transition spd="med">
    <p:fade/>
  </p:transition>
  <p:timing>
    <p:tnLst>
      <p:par>
        <p:cTn id="64" dur="indefinite" restart="never" nodeType="tmRoot">
          <p:childTnLst>
            <p:seq>
              <p:cTn id="6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11760" y="410040"/>
            <a:ext cx="8520120" cy="771840"/>
          </a:xfrm>
          <a:prstGeom prst="rect">
            <a:avLst/>
          </a:prstGeom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2a3990"/>
                </a:solidFill>
                <a:latin typeface="Roboto"/>
                <a:ea typeface="Roboto"/>
              </a:rPr>
              <a:t>WHAT NEXT.... 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311760" y="1280520"/>
            <a:ext cx="8520120" cy="33386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u="sng">
                <a:solidFill>
                  <a:srgbClr val="f06292"/>
                </a:solidFill>
                <a:latin typeface="Roboto"/>
                <a:ea typeface="Roboto"/>
              </a:rPr>
              <a:t>https://www.codecademy.com/learn/web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f06292"/>
                </a:solidFill>
                <a:latin typeface="Roboto"/>
                <a:ea typeface="Roboto"/>
              </a:rPr>
              <a:t>http://learn.shayhowe.com/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f06292"/>
                </a:solidFill>
                <a:latin typeface="Roboto"/>
                <a:ea typeface="Roboto"/>
              </a:rPr>
              <a:t>http://www.w3schools.com/html/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f06292"/>
                </a:solidFill>
                <a:latin typeface="Roboto"/>
                <a:ea typeface="Roboto"/>
              </a:rPr>
              <a:t>http://www.tutorialspoint.com/html5/index.htm</a:t>
            </a:r>
            <a:endParaRPr/>
          </a:p>
        </p:txBody>
      </p:sp>
    </p:spTree>
  </p:cSld>
  <p:transition spd="med">
    <p:fade/>
  </p:transition>
  <p:timing>
    <p:tnLst>
      <p:par>
        <p:cTn id="66" dur="indefinite" restart="never" nodeType="tmRoot">
          <p:childTnLst>
            <p:seq>
              <p:cTn id="6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90320" y="526320"/>
            <a:ext cx="5618520" cy="409032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en-US" sz="4800">
                <a:solidFill>
                  <a:srgbClr val="ffffff"/>
                </a:solidFill>
                <a:latin typeface="Roboto"/>
                <a:ea typeface="Roboto"/>
              </a:rPr>
              <a:t>QUESTIONS?</a:t>
            </a:r>
            <a:endParaRPr/>
          </a:p>
        </p:txBody>
      </p:sp>
    </p:spTree>
  </p:cSld>
  <p:transition spd="med">
    <p:fade/>
  </p:transition>
  <p:timing>
    <p:tnLst>
      <p:par>
        <p:cTn id="68" dur="indefinite" restart="never" nodeType="tmRoot">
          <p:childTnLst>
            <p:seq>
              <p:cTn id="6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