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D74C-F03C-42BD-9BF0-7B37DE64F0E0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A42B-619C-441C-980A-B997AD20305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70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05c71df89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05c71df89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5584-D2DF-246D-EB4A-A8B89783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F4C0-EF28-C39B-1D92-4399447D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663E-3D94-51C3-052B-7D3E0DCC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B8BE-5FE4-3972-F6C8-C51ABA1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DF18-C59E-C96A-7BC4-4DEC8CD4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835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CDE-E882-A9E5-7E16-C91F6AE4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CC6D-9AD0-52F8-2FDE-50E7808F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00F-CAD5-F9F1-DC8D-36D55081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5CEA-4C8A-439A-CD2A-1D05DD6C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D9A8-8550-89E7-5E93-60C0D09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2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CB3E1-D27E-2AD8-B81B-6A54E0E3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DB9F5-425D-FA26-7B33-3A3705E3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448B-A966-0014-C1B6-A3B20FD5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05E9-93C2-3EE1-5F46-A646EB50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B35F-8CCD-96CC-BD3D-4A825FB7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310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1646434" y="5734833"/>
            <a:ext cx="1888999" cy="57806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1542151" y="1980533"/>
            <a:ext cx="6678000" cy="19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exend"/>
              <a:buNone/>
              <a:defRPr sz="6133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subTitle" idx="1"/>
          </p:nvPr>
        </p:nvSpPr>
        <p:spPr>
          <a:xfrm>
            <a:off x="1542151" y="4390000"/>
            <a:ext cx="5840000" cy="3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cxnSp>
        <p:nvCxnSpPr>
          <p:cNvPr id="384" name="Google Shape;384;p26"/>
          <p:cNvCxnSpPr/>
          <p:nvPr/>
        </p:nvCxnSpPr>
        <p:spPr>
          <a:xfrm>
            <a:off x="1667267" y="4146600"/>
            <a:ext cx="886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893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56BD-7CB3-11B9-1623-4CB95DE8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8B2-F774-9341-7E9E-D7944C09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2FCF-2FE1-9475-B242-8C3C2CAA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1742-B07C-A093-9FAC-437B87D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B38-2713-62AF-BB4B-87598792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1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D77C-C5AA-AFCA-0512-8201F1FE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62E2F-CA7F-AB99-122D-33C4D42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31F5-7627-2DC5-A44D-5476FACB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22B4-1358-F05C-4016-E02688F6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67F4-C3A5-D7A0-07AD-4F1F834F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65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15C0-50D0-62A0-7989-5D9287C4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D45-91FB-BDDE-B235-AEC0700F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817B-4B27-2C61-CAE4-85EEF95C0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DA3B-7BAC-95AC-2800-A13AE9DF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6595-4DB8-2E3B-9AA6-B6079F66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B0FF-D03F-19C8-5270-218A96B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25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D38C-7AC3-7B4D-DD70-BAE6788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B728C-2A69-4914-DC20-5AD37690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2962-C326-7224-9878-A5A60D34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AC99E-D443-0181-AD74-B7612B384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E0CB0-FF0B-E19F-6FA9-1168F3BB0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8BAA3-9957-AB7D-B570-0A41849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5F81-9FF6-43F7-FB5D-28B7AFEA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28A35-F207-FA8B-FB7B-D07A5BC2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8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2BB-B362-699B-8E4B-89B83671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38AA2-F29C-60C2-8D30-7406FF89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FECC2-1D52-7F02-6B30-A5620B0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A364-A919-424B-FA96-F1CA7BB9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10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179D8-A57D-9E80-B83B-6BF02558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17C8D-D135-3B67-06DF-7B326979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F2BD5-AD1B-EBDD-2AA8-C53D7B93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082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4FA1-8D9F-CE25-5177-737E3EB2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6377-0F3D-0A34-676E-E55E15B1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DCE09-ED31-B3D2-A383-C9548D68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5944-DE16-6102-5D65-4313B9BC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F010-B073-217D-BDBF-6BCB02A8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6FDB6-DB7E-C6AD-1F56-517D0A33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06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8446-C4F2-0242-37FB-33BD6A0A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DB54-0EE0-03E9-7F9A-7B2503A2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9737F-ECAB-A8F6-1377-3283C6E3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1C0B-D3E2-EA00-D51B-9510CA87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50FD-BDAD-2254-D96E-65DF8220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7967C-2F39-AFFB-FA7D-21CF8424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0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E348A-D07A-9047-09FD-B0E53DC6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6276-203E-31BA-16ED-63531E3A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3A29-B2A2-DAED-D658-37802A0A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1516-A626-4062-851C-5555550D98D5}" type="datetimeFigureOut">
              <a:rPr lang="cs-CZ" smtClean="0"/>
              <a:t>15.05.2023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5320-247A-F734-7CF1-D672549C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251C-BD42-BE71-FB08-3AD333198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81E7-C525-43A5-B321-0B92527A5F8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8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5"/>
          <p:cNvSpPr txBox="1">
            <a:spLocks noGrp="1"/>
          </p:cNvSpPr>
          <p:nvPr>
            <p:ph type="title"/>
          </p:nvPr>
        </p:nvSpPr>
        <p:spPr>
          <a:xfrm>
            <a:off x="1542151" y="1980533"/>
            <a:ext cx="6678000" cy="19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600" b="1" dirty="0"/>
              <a:t>Clean Code</a:t>
            </a:r>
            <a:br>
              <a:rPr lang="en-US" sz="6600" b="1" dirty="0"/>
            </a:br>
            <a:r>
              <a:rPr lang="en-US" sz="4000" dirty="0"/>
              <a:t>How to develop software and not turn mad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CF5E0-F776-9E0E-D3FD-CDF6F652BBE6}"/>
              </a:ext>
            </a:extLst>
          </p:cNvPr>
          <p:cNvSpPr txBox="1"/>
          <p:nvPr/>
        </p:nvSpPr>
        <p:spPr>
          <a:xfrm>
            <a:off x="8220151" y="5578765"/>
            <a:ext cx="324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Lexend"/>
              </a:rPr>
              <a:t>Krystof</a:t>
            </a:r>
            <a:r>
              <a:rPr lang="en-US" sz="3600" dirty="0">
                <a:solidFill>
                  <a:schemeClr val="bg1"/>
                </a:solidFill>
                <a:latin typeface="Lexend"/>
              </a:rPr>
              <a:t> Polansky</a:t>
            </a:r>
            <a:endParaRPr lang="cs-CZ" sz="3600" dirty="0">
              <a:solidFill>
                <a:schemeClr val="bg1"/>
              </a:solidFill>
              <a:latin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84D1-11BB-CD1F-362C-FAE68C63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One level of abstraction per method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D94F-E291-E0F5-3C70-176F8F8E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Structure of methods should be a Tree. </a:t>
            </a:r>
            <a:r>
              <a:rPr lang="en-US" dirty="0"/>
              <a:t>Top level methods = high level concepts, no details. Leaf methods = details.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101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8D4D-18E1-0D6C-4B23-5E5018D3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90AC-D543-C818-6EA2-08F75328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follows the open closed principle when:</a:t>
            </a:r>
          </a:p>
          <a:p>
            <a:pPr marL="0" indent="0">
              <a:buNone/>
            </a:pPr>
            <a:r>
              <a:rPr lang="en-US" b="1" dirty="0"/>
              <a:t>1. It is Open for extension:</a:t>
            </a:r>
          </a:p>
          <a:p>
            <a:pPr marL="0" indent="0">
              <a:buNone/>
            </a:pPr>
            <a:r>
              <a:rPr lang="en-US" dirty="0"/>
              <a:t>Customer needs new behavior. It is possible to add new behavior / change existing behavior of the module</a:t>
            </a:r>
          </a:p>
          <a:p>
            <a:pPr marL="0" indent="0">
              <a:buNone/>
            </a:pPr>
            <a:r>
              <a:rPr lang="en-US" b="1" dirty="0"/>
              <a:t>2. Is Closed for modification:</a:t>
            </a:r>
          </a:p>
          <a:p>
            <a:pPr marL="0" indent="0">
              <a:buNone/>
            </a:pPr>
            <a:r>
              <a:rPr lang="en-US" dirty="0"/>
              <a:t>“Extending the module does not need change of the source code of the module. The .jar library does not need to be updated, recompiled, redeployed etc.”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77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F98F-2175-837B-578F-BBB9707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Closed Principle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8736-1457-17F5-3255-A5302108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Paradox: How can we change the behavior of the module without changing the source code?</a:t>
            </a:r>
          </a:p>
          <a:p>
            <a:r>
              <a:rPr lang="en-US" dirty="0"/>
              <a:t>Abstraction is the key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8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C7AC-8DAF-D57C-317D-0E7DD0DC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Open Closed Principle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7DD7-C7F5-5A41-5E94-1D1B16F2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Ocp.pokus1 – </a:t>
            </a:r>
            <a:r>
              <a:rPr lang="en-US" dirty="0" err="1"/>
              <a:t>pokus</a:t>
            </a:r>
            <a:r>
              <a:rPr lang="en-US" dirty="0"/>
              <a:t> 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9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2CB4-5AB6-8F5E-9EB4-F1A97C6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 – Signs of bad design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9064-5263-AAD1-3E92-7873766F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Rigidity  - the system is hard to change because every change  forces other changes of other parts of the system.</a:t>
            </a:r>
          </a:p>
          <a:p>
            <a:r>
              <a:rPr lang="en-US" dirty="0"/>
              <a:t>2. Fragility – Changes cause the system to break in places that have no conceptual relationship to the part that was changed.</a:t>
            </a:r>
          </a:p>
          <a:p>
            <a:r>
              <a:rPr lang="en-US" dirty="0"/>
              <a:t>3. Immobility – It is hard to disentangle the system into components that can be reused in other systems.</a:t>
            </a:r>
          </a:p>
          <a:p>
            <a:r>
              <a:rPr lang="en-US" dirty="0"/>
              <a:t>4. Viscosity – Doing things right is harder than doing things wrong.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789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2CB4-5AB6-8F5E-9EB4-F1A97C6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 – Signs of bad design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9064-5263-AAD1-3E92-7873766F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Needless complexity – The design contains infrastructure that adds no direct benefit.</a:t>
            </a:r>
          </a:p>
          <a:p>
            <a:r>
              <a:rPr lang="en-US" dirty="0"/>
              <a:t>6. Needless repetition – The design contains repeating structures that could be unified under a single abstraction. </a:t>
            </a:r>
          </a:p>
          <a:p>
            <a:r>
              <a:rPr lang="en-US" dirty="0"/>
              <a:t>7. Opacity – It is hard to read and understand. It does not express the intent well.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760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ED7B-98AA-D234-1763-983D0F51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code smell &amp; 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E01-B2D0-48C2-2241-7D247809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these two books and use the principles of clean code :)</a:t>
            </a:r>
          </a:p>
          <a:p>
            <a:endParaRPr lang="en-US" dirty="0"/>
          </a:p>
          <a:p>
            <a:r>
              <a:rPr lang="en-US" dirty="0"/>
              <a:t>Robert C. Martin: Agile Software Development. Principles, Patterns and Practices.</a:t>
            </a:r>
          </a:p>
          <a:p>
            <a:r>
              <a:rPr lang="en-US" dirty="0"/>
              <a:t>Robert C. Martin: Clean Code. A Handbook of Agile Software Craftsmanship.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976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B891-7738-547E-D33F-494C24E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99DD-474D-4D8A-BC29-2C460B23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examples are available in project</a:t>
            </a:r>
          </a:p>
          <a:p>
            <a:r>
              <a:rPr lang="cs-CZ" dirty="0"/>
              <a:t>https://github.com/krystofpo/clean-code2</a:t>
            </a:r>
          </a:p>
        </p:txBody>
      </p:sp>
    </p:spTree>
    <p:extLst>
      <p:ext uri="{BB962C8B-B14F-4D97-AF65-F5344CB8AC3E}">
        <p14:creationId xmlns:p14="http://schemas.microsoft.com/office/powerpoint/2010/main" val="33483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0675-9B1B-0679-580F-4CC3E0D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Clean Code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A754C-D5AF-BE18-E2C8-AB492908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time and effort</a:t>
            </a:r>
          </a:p>
          <a:p>
            <a:r>
              <a:rPr lang="en-US" dirty="0"/>
              <a:t>Enables painless change of behavior</a:t>
            </a:r>
          </a:p>
          <a:p>
            <a:r>
              <a:rPr lang="en-US" dirty="0"/>
              <a:t>Reduces complexity</a:t>
            </a:r>
          </a:p>
          <a:p>
            <a:r>
              <a:rPr lang="en-US" dirty="0"/>
              <a:t>Development is easier</a:t>
            </a:r>
          </a:p>
          <a:p>
            <a:r>
              <a:rPr lang="en-US" dirty="0"/>
              <a:t>Teaches many principles of good design</a:t>
            </a:r>
          </a:p>
          <a:p>
            <a:r>
              <a:rPr lang="en-US" dirty="0"/>
              <a:t>Uses different code smell analysis to discover problems in design</a:t>
            </a:r>
          </a:p>
          <a:p>
            <a:r>
              <a:rPr lang="en-US" dirty="0"/>
              <a:t>Teaches to use Test Driven Development because it forces you to avoid bad design decision right in the beginning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502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6D0-8C61-A590-CCCA-00F8F266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DC48-A9B8-998D-BDB0-33352D2E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what this code does?</a:t>
            </a:r>
          </a:p>
          <a:p>
            <a:r>
              <a:rPr lang="en-US" dirty="0"/>
              <a:t>Can you read the code easily?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29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59E1-633A-9C3A-8D82-92EEF0CA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2A46-5117-6346-54D4-3D96EE41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version</a:t>
            </a:r>
          </a:p>
          <a:p>
            <a:r>
              <a:rPr lang="en-US" dirty="0"/>
              <a:t>Can you understand the code better now?</a:t>
            </a:r>
          </a:p>
          <a:p>
            <a:r>
              <a:rPr lang="en-US" dirty="0"/>
              <a:t>So what is the difference between the clean code version and non-clean code version?</a:t>
            </a:r>
          </a:p>
          <a:p>
            <a:r>
              <a:rPr lang="en-US" dirty="0"/>
              <a:t>What principle of clean code is applied here?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989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8D83-8565-5E5C-B041-1C37AFEE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 - Naming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8114-419C-534C-E2B6-B8436815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basic tool, but still very powerful</a:t>
            </a:r>
          </a:p>
          <a:p>
            <a:r>
              <a:rPr lang="en-US" dirty="0"/>
              <a:t>Everything has a name : packages, classes, methods, variables, if ()</a:t>
            </a:r>
          </a:p>
          <a:p>
            <a:r>
              <a:rPr lang="en-US" dirty="0"/>
              <a:t>Avoid magic constants: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report.getItems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entrySet</a:t>
            </a:r>
            <a:r>
              <a:rPr lang="en-US" dirty="0">
                <a:latin typeface="Consolas" panose="020B0609020204030204" pitchFamily="49" charset="0"/>
              </a:rPr>
              <a:t>().stream()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.filter(entry -&gt; </a:t>
            </a:r>
            <a:r>
              <a:rPr lang="en-US" dirty="0" err="1">
                <a:latin typeface="Consolas" panose="020B0609020204030204" pitchFamily="49" charset="0"/>
              </a:rPr>
              <a:t>entry.getValue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 5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Good name shows the meaning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43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884A-143E-8BA0-23FE-ADB6417A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E0AC-7A8A-BCB1-90B6-11789DC6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longer and expressive names over short and meaningless:</a:t>
            </a:r>
          </a:p>
          <a:p>
            <a:pPr marL="0" indent="0">
              <a:buNone/>
            </a:pPr>
            <a:r>
              <a:rPr lang="en-US" dirty="0" err="1"/>
              <a:t>FileProcessor.process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 err="1"/>
              <a:t>FileProcessor.removeInvalidCharsAndSave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TemplateHandler.handle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TemplateHandler.fillTemplateWithValues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newContent</a:t>
            </a:r>
            <a:r>
              <a:rPr lang="en-US" dirty="0"/>
              <a:t> = ….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normalizedContent</a:t>
            </a:r>
            <a:r>
              <a:rPr lang="en-US" dirty="0"/>
              <a:t> = ….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194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289D-43E7-991B-8E5F-53677799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4D27-EF3E-02BF-4CF1-E9FE22D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this code?</a:t>
            </a:r>
          </a:p>
          <a:p>
            <a:r>
              <a:rPr lang="en-US" dirty="0"/>
              <a:t>What are you concentrating on?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9341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ADE4-01CB-5CE2-F6A0-4CEA2F92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clean code version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7B51-29D4-716C-4B15-42A345CF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this code better?</a:t>
            </a:r>
          </a:p>
          <a:p>
            <a:r>
              <a:rPr lang="en-US" dirty="0"/>
              <a:t>What are you concentrating on?</a:t>
            </a:r>
          </a:p>
          <a:p>
            <a:r>
              <a:rPr lang="en-US" dirty="0"/>
              <a:t>So what is the difference between the clean code version and non-clean?</a:t>
            </a:r>
          </a:p>
          <a:p>
            <a:r>
              <a:rPr lang="en-US" dirty="0"/>
              <a:t>What principle of clean code is used here?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350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7B9B-98A6-223A-81AA-6593F2F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One level of abstraction per method 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4A1A-876D-7E57-6DC1-51F42479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WHAT ? And HOW?</a:t>
            </a:r>
          </a:p>
          <a:p>
            <a:r>
              <a:rPr lang="en-US" dirty="0"/>
              <a:t>I want to know WHAT the code does. I don’t care HOW it is done.</a:t>
            </a:r>
          </a:p>
          <a:p>
            <a:r>
              <a:rPr lang="en-US" dirty="0"/>
              <a:t>Every method should list a few things WHAT happen. </a:t>
            </a:r>
          </a:p>
          <a:p>
            <a:r>
              <a:rPr lang="en-US" dirty="0"/>
              <a:t>Every WHAT thing is a call of another method and the method name explains WHAT happens in that method</a:t>
            </a:r>
          </a:p>
          <a:p>
            <a:r>
              <a:rPr lang="en-US" dirty="0"/>
              <a:t>If you want to know HOW that happens, go to that method and see</a:t>
            </a:r>
          </a:p>
          <a:p>
            <a:pPr marL="0" indent="0">
              <a:buNone/>
            </a:pPr>
            <a:r>
              <a:rPr lang="en-US" dirty="0"/>
              <a:t> WHAT things happen in that method.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939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714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Lexend</vt:lpstr>
      <vt:lpstr>Office Theme</vt:lpstr>
      <vt:lpstr>Clean Code How to develop software and not turn mad</vt:lpstr>
      <vt:lpstr>Why Clean Code</vt:lpstr>
      <vt:lpstr>Example 1</vt:lpstr>
      <vt:lpstr>Example 1</vt:lpstr>
      <vt:lpstr>Example 1  - Naming</vt:lpstr>
      <vt:lpstr>Naming</vt:lpstr>
      <vt:lpstr>Example 2</vt:lpstr>
      <vt:lpstr>Example 2 – clean code version</vt:lpstr>
      <vt:lpstr>Example 2 – One level of abstraction per method </vt:lpstr>
      <vt:lpstr>Example 2 – One level of abstraction per method</vt:lpstr>
      <vt:lpstr>Open Closed Principle</vt:lpstr>
      <vt:lpstr>Open Closed Principle</vt:lpstr>
      <vt:lpstr>Example 3 – Open Closed Principle</vt:lpstr>
      <vt:lpstr>Code Smell – Signs of bad design</vt:lpstr>
      <vt:lpstr>Code Smell – Signs of bad design</vt:lpstr>
      <vt:lpstr>How to solve code smell &amp; Resources</vt:lpstr>
      <vt:lpstr>Code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Polánský Kryštof</dc:creator>
  <cp:lastModifiedBy>Polánský Kryštof</cp:lastModifiedBy>
  <cp:revision>15</cp:revision>
  <dcterms:created xsi:type="dcterms:W3CDTF">2023-04-19T09:09:35Z</dcterms:created>
  <dcterms:modified xsi:type="dcterms:W3CDTF">2023-05-15T15:09:57Z</dcterms:modified>
</cp:coreProperties>
</file>