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notesMasterIdLst>
    <p:notesMasterId r:id="rId23"/>
  </p:notesMasterIdLst>
  <p:sldIdLst>
    <p:sldId id="256" r:id="rId2"/>
    <p:sldId id="270" r:id="rId3"/>
    <p:sldId id="286" r:id="rId4"/>
    <p:sldId id="260" r:id="rId5"/>
    <p:sldId id="265" r:id="rId6"/>
    <p:sldId id="267" r:id="rId7"/>
    <p:sldId id="268" r:id="rId8"/>
    <p:sldId id="257" r:id="rId9"/>
    <p:sldId id="271" r:id="rId10"/>
    <p:sldId id="282" r:id="rId11"/>
    <p:sldId id="280" r:id="rId12"/>
    <p:sldId id="281" r:id="rId13"/>
    <p:sldId id="272" r:id="rId14"/>
    <p:sldId id="259" r:id="rId15"/>
    <p:sldId id="262" r:id="rId16"/>
    <p:sldId id="264" r:id="rId17"/>
    <p:sldId id="283" r:id="rId18"/>
    <p:sldId id="285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DA5FDD-18C3-794B-91C2-28854EFADD71}">
          <p14:sldIdLst>
            <p14:sldId id="256"/>
            <p14:sldId id="270"/>
          </p14:sldIdLst>
        </p14:section>
        <p14:section name="Theory" id="{FB0E1C97-E042-A64C-A35E-FF36D2C04519}">
          <p14:sldIdLst>
            <p14:sldId id="286"/>
            <p14:sldId id="260"/>
            <p14:sldId id="265"/>
            <p14:sldId id="267"/>
            <p14:sldId id="268"/>
            <p14:sldId id="257"/>
            <p14:sldId id="271"/>
            <p14:sldId id="282"/>
            <p14:sldId id="280"/>
            <p14:sldId id="281"/>
            <p14:sldId id="272"/>
            <p14:sldId id="259"/>
            <p14:sldId id="262"/>
            <p14:sldId id="264"/>
            <p14:sldId id="283"/>
            <p14:sldId id="285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4"/>
    <p:restoredTop sz="63120"/>
  </p:normalViewPr>
  <p:slideViewPr>
    <p:cSldViewPr snapToGrid="0">
      <p:cViewPr varScale="1">
        <p:scale>
          <a:sx n="138" d="100"/>
          <a:sy n="138" d="100"/>
        </p:scale>
        <p:origin x="4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780A-91DC-42DF-90F7-60A813DC9168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94E4DA-DE46-446E-9F7A-5D32D2ECC4B3}">
      <dgm:prSet/>
      <dgm:spPr/>
      <dgm:t>
        <a:bodyPr/>
        <a:lstStyle/>
        <a:p>
          <a:r>
            <a:rPr lang="en-GB" dirty="0"/>
            <a:t>U</a:t>
          </a:r>
          <a:r>
            <a:rPr lang="en-US" dirty="0"/>
            <a:t>sage of Elasticsearch</a:t>
          </a:r>
        </a:p>
      </dgm:t>
    </dgm:pt>
    <dgm:pt modelId="{4295E25C-3EA8-4BA3-8979-CAC79AF37A7F}" type="parTrans" cxnId="{143E1F0A-52F4-4D4B-A4C9-1E180832FE16}">
      <dgm:prSet/>
      <dgm:spPr/>
      <dgm:t>
        <a:bodyPr/>
        <a:lstStyle/>
        <a:p>
          <a:endParaRPr lang="en-US"/>
        </a:p>
      </dgm:t>
    </dgm:pt>
    <dgm:pt modelId="{D6D8385E-3608-4A29-866B-38608BD15B50}" type="sibTrans" cxnId="{143E1F0A-52F4-4D4B-A4C9-1E180832FE16}">
      <dgm:prSet/>
      <dgm:spPr/>
      <dgm:t>
        <a:bodyPr/>
        <a:lstStyle/>
        <a:p>
          <a:endParaRPr lang="en-US"/>
        </a:p>
      </dgm:t>
    </dgm:pt>
    <dgm:pt modelId="{A2F8499B-34C6-4C66-AB63-F1D4C8326915}">
      <dgm:prSet/>
      <dgm:spPr/>
      <dgm:t>
        <a:bodyPr/>
        <a:lstStyle/>
        <a:p>
          <a:r>
            <a:rPr lang="en-US"/>
            <a:t>Discussed various types of full text search queries</a:t>
          </a:r>
        </a:p>
      </dgm:t>
    </dgm:pt>
    <dgm:pt modelId="{9F822602-D1C3-4FB8-96AF-03812D9ABED0}" type="parTrans" cxnId="{98FF71A3-CE14-4BED-A9D8-9ACAF66BF726}">
      <dgm:prSet/>
      <dgm:spPr/>
      <dgm:t>
        <a:bodyPr/>
        <a:lstStyle/>
        <a:p>
          <a:endParaRPr lang="en-US"/>
        </a:p>
      </dgm:t>
    </dgm:pt>
    <dgm:pt modelId="{77D2B4F6-E822-4788-AD41-80B84113BDAE}" type="sibTrans" cxnId="{98FF71A3-CE14-4BED-A9D8-9ACAF66BF726}">
      <dgm:prSet/>
      <dgm:spPr/>
      <dgm:t>
        <a:bodyPr/>
        <a:lstStyle/>
        <a:p>
          <a:endParaRPr lang="en-US"/>
        </a:p>
      </dgm:t>
    </dgm:pt>
    <dgm:pt modelId="{9CC4F2A9-6DF8-4A22-9214-83A1180B4541}">
      <dgm:prSet/>
      <dgm:spPr/>
      <dgm:t>
        <a:bodyPr/>
        <a:lstStyle/>
        <a:p>
          <a:r>
            <a:rPr lang="en-GB"/>
            <a:t>M</a:t>
          </a:r>
          <a:r>
            <a:rPr lang="en-US"/>
            <a:t>atch query</a:t>
          </a:r>
        </a:p>
      </dgm:t>
    </dgm:pt>
    <dgm:pt modelId="{E3A585DC-A0FB-48B9-9574-1B37ECDA203F}" type="parTrans" cxnId="{2233F932-B178-48AB-B16E-BE3485ABF652}">
      <dgm:prSet/>
      <dgm:spPr/>
      <dgm:t>
        <a:bodyPr/>
        <a:lstStyle/>
        <a:p>
          <a:endParaRPr lang="en-US"/>
        </a:p>
      </dgm:t>
    </dgm:pt>
    <dgm:pt modelId="{50661EE1-4862-4187-85E0-1210AFFC38F4}" type="sibTrans" cxnId="{2233F932-B178-48AB-B16E-BE3485ABF652}">
      <dgm:prSet/>
      <dgm:spPr/>
      <dgm:t>
        <a:bodyPr/>
        <a:lstStyle/>
        <a:p>
          <a:endParaRPr lang="en-US"/>
        </a:p>
      </dgm:t>
    </dgm:pt>
    <dgm:pt modelId="{EBB98BC5-A823-40BF-8502-6B270AD7B53E}">
      <dgm:prSet/>
      <dgm:spPr/>
      <dgm:t>
        <a:bodyPr/>
        <a:lstStyle/>
        <a:p>
          <a:r>
            <a:rPr lang="en-GB"/>
            <a:t>M</a:t>
          </a:r>
          <a:r>
            <a:rPr lang="en-US"/>
            <a:t>atch_phrase query</a:t>
          </a:r>
        </a:p>
      </dgm:t>
    </dgm:pt>
    <dgm:pt modelId="{74EFA7B4-B2F1-46EB-BBEC-B077AD61AB07}" type="parTrans" cxnId="{F786328D-58DC-43CC-8D24-229403630804}">
      <dgm:prSet/>
      <dgm:spPr/>
      <dgm:t>
        <a:bodyPr/>
        <a:lstStyle/>
        <a:p>
          <a:endParaRPr lang="en-US"/>
        </a:p>
      </dgm:t>
    </dgm:pt>
    <dgm:pt modelId="{52244EB8-3C98-41C4-BCA4-C65E83A59DE8}" type="sibTrans" cxnId="{F786328D-58DC-43CC-8D24-229403630804}">
      <dgm:prSet/>
      <dgm:spPr/>
      <dgm:t>
        <a:bodyPr/>
        <a:lstStyle/>
        <a:p>
          <a:endParaRPr lang="en-US"/>
        </a:p>
      </dgm:t>
    </dgm:pt>
    <dgm:pt modelId="{1A2A6B9F-905E-47BD-B1AC-BB96AB87ECEC}">
      <dgm:prSet/>
      <dgm:spPr/>
      <dgm:t>
        <a:bodyPr/>
        <a:lstStyle/>
        <a:p>
          <a:r>
            <a:rPr lang="en-GB"/>
            <a:t>M</a:t>
          </a:r>
          <a:r>
            <a:rPr lang="en-US"/>
            <a:t>ulti_match</a:t>
          </a:r>
        </a:p>
      </dgm:t>
    </dgm:pt>
    <dgm:pt modelId="{DBA13835-4C91-4931-A261-934610135CBD}" type="parTrans" cxnId="{5C9F1ADE-FD0C-4E01-9FB9-D8A1F9B4430C}">
      <dgm:prSet/>
      <dgm:spPr/>
      <dgm:t>
        <a:bodyPr/>
        <a:lstStyle/>
        <a:p>
          <a:endParaRPr lang="en-US"/>
        </a:p>
      </dgm:t>
    </dgm:pt>
    <dgm:pt modelId="{961F6275-20F3-49D3-B9BF-B198EFB967F8}" type="sibTrans" cxnId="{5C9F1ADE-FD0C-4E01-9FB9-D8A1F9B4430C}">
      <dgm:prSet/>
      <dgm:spPr/>
      <dgm:t>
        <a:bodyPr/>
        <a:lstStyle/>
        <a:p>
          <a:endParaRPr lang="en-US"/>
        </a:p>
      </dgm:t>
    </dgm:pt>
    <dgm:pt modelId="{8CFCF6AA-AE7B-469C-BD36-D83FB1245D50}">
      <dgm:prSet/>
      <dgm:spPr/>
      <dgm:t>
        <a:bodyPr/>
        <a:lstStyle/>
        <a:p>
          <a:r>
            <a:rPr lang="en-GB"/>
            <a:t>B</a:t>
          </a:r>
          <a:r>
            <a:rPr lang="en-US"/>
            <a:t>ool query</a:t>
          </a:r>
        </a:p>
      </dgm:t>
    </dgm:pt>
    <dgm:pt modelId="{411808DC-3E3E-41FD-B08D-70DD90771CFB}" type="parTrans" cxnId="{382B222B-98C5-49E6-B262-6E5754D7ABF0}">
      <dgm:prSet/>
      <dgm:spPr/>
      <dgm:t>
        <a:bodyPr/>
        <a:lstStyle/>
        <a:p>
          <a:endParaRPr lang="en-US"/>
        </a:p>
      </dgm:t>
    </dgm:pt>
    <dgm:pt modelId="{DFCC2C2D-4CE1-47E4-B937-D2E18B3164D7}" type="sibTrans" cxnId="{382B222B-98C5-49E6-B262-6E5754D7ABF0}">
      <dgm:prSet/>
      <dgm:spPr/>
      <dgm:t>
        <a:bodyPr/>
        <a:lstStyle/>
        <a:p>
          <a:endParaRPr lang="en-US"/>
        </a:p>
      </dgm:t>
    </dgm:pt>
    <dgm:pt modelId="{3DAA6E5A-19F7-6E4D-BDD7-41B99EF68260}">
      <dgm:prSet/>
      <dgm:spPr/>
      <dgm:t>
        <a:bodyPr/>
        <a:lstStyle/>
        <a:p>
          <a:r>
            <a:rPr lang="en-SK" dirty="0"/>
            <a:t>full-text search</a:t>
          </a:r>
          <a:endParaRPr lang="en-GB" dirty="0"/>
        </a:p>
      </dgm:t>
    </dgm:pt>
    <dgm:pt modelId="{6D252E49-E70F-9441-BC76-450329FEA3EA}" type="parTrans" cxnId="{97541D8B-665B-CC40-9ACB-EF3DE0B94E7C}">
      <dgm:prSet/>
      <dgm:spPr/>
      <dgm:t>
        <a:bodyPr/>
        <a:lstStyle/>
        <a:p>
          <a:endParaRPr lang="en-GB"/>
        </a:p>
      </dgm:t>
    </dgm:pt>
    <dgm:pt modelId="{47751520-A5C0-3046-A4C8-87C7E4A8B9BE}" type="sibTrans" cxnId="{97541D8B-665B-CC40-9ACB-EF3DE0B94E7C}">
      <dgm:prSet/>
      <dgm:spPr/>
      <dgm:t>
        <a:bodyPr/>
        <a:lstStyle/>
        <a:p>
          <a:endParaRPr lang="en-GB"/>
        </a:p>
      </dgm:t>
    </dgm:pt>
    <dgm:pt modelId="{896C1F49-69AA-B645-B9A5-C5E41B7308C1}">
      <dgm:prSet/>
      <dgm:spPr/>
      <dgm:t>
        <a:bodyPr/>
        <a:lstStyle/>
        <a:p>
          <a:r>
            <a:rPr lang="en-SK" dirty="0"/>
            <a:t>log processing / search</a:t>
          </a:r>
        </a:p>
      </dgm:t>
    </dgm:pt>
    <dgm:pt modelId="{3A081F53-8CFD-8746-AB0A-5C435B87CBE2}" type="parTrans" cxnId="{598A6A7D-48AE-C94B-8242-C4006635AD37}">
      <dgm:prSet/>
      <dgm:spPr/>
      <dgm:t>
        <a:bodyPr/>
        <a:lstStyle/>
        <a:p>
          <a:endParaRPr lang="en-GB"/>
        </a:p>
      </dgm:t>
    </dgm:pt>
    <dgm:pt modelId="{68AF76FB-D6E9-B545-9316-E707E6A5AFBE}" type="sibTrans" cxnId="{598A6A7D-48AE-C94B-8242-C4006635AD37}">
      <dgm:prSet/>
      <dgm:spPr/>
      <dgm:t>
        <a:bodyPr/>
        <a:lstStyle/>
        <a:p>
          <a:endParaRPr lang="en-GB"/>
        </a:p>
      </dgm:t>
    </dgm:pt>
    <dgm:pt modelId="{2CC7E62B-F4A6-874B-A4DD-AD067D905D22}">
      <dgm:prSet/>
      <dgm:spPr/>
      <dgm:t>
        <a:bodyPr/>
        <a:lstStyle/>
        <a:p>
          <a:r>
            <a:rPr lang="en-GB" dirty="0"/>
            <a:t>data a</a:t>
          </a:r>
          <a:r>
            <a:rPr lang="en-SK" dirty="0"/>
            <a:t>nalytics</a:t>
          </a:r>
        </a:p>
      </dgm:t>
    </dgm:pt>
    <dgm:pt modelId="{00CEF94D-084E-5C42-9CCD-A6F7591AA8B0}" type="parTrans" cxnId="{B19E999C-B277-0141-86CB-E41E220BCE44}">
      <dgm:prSet/>
      <dgm:spPr/>
      <dgm:t>
        <a:bodyPr/>
        <a:lstStyle/>
        <a:p>
          <a:endParaRPr lang="en-GB"/>
        </a:p>
      </dgm:t>
    </dgm:pt>
    <dgm:pt modelId="{21E078CC-B01C-1E41-B609-E20F7DA25095}" type="sibTrans" cxnId="{B19E999C-B277-0141-86CB-E41E220BCE44}">
      <dgm:prSet/>
      <dgm:spPr/>
      <dgm:t>
        <a:bodyPr/>
        <a:lstStyle/>
        <a:p>
          <a:endParaRPr lang="en-GB"/>
        </a:p>
      </dgm:t>
    </dgm:pt>
    <dgm:pt modelId="{E8689277-AE01-BA4E-88CC-4307B4472DBD}" type="pres">
      <dgm:prSet presAssocID="{16D2780A-91DC-42DF-90F7-60A813DC9168}" presName="linear" presStyleCnt="0">
        <dgm:presLayoutVars>
          <dgm:dir/>
          <dgm:animLvl val="lvl"/>
          <dgm:resizeHandles val="exact"/>
        </dgm:presLayoutVars>
      </dgm:prSet>
      <dgm:spPr/>
    </dgm:pt>
    <dgm:pt modelId="{269ED02B-94CE-604E-A845-303795D16031}" type="pres">
      <dgm:prSet presAssocID="{EC94E4DA-DE46-446E-9F7A-5D32D2ECC4B3}" presName="parentLin" presStyleCnt="0"/>
      <dgm:spPr/>
    </dgm:pt>
    <dgm:pt modelId="{6F022300-ED8F-B142-8B5C-13F4F2062219}" type="pres">
      <dgm:prSet presAssocID="{EC94E4DA-DE46-446E-9F7A-5D32D2ECC4B3}" presName="parentLeftMargin" presStyleLbl="node1" presStyleIdx="0" presStyleCnt="2"/>
      <dgm:spPr/>
    </dgm:pt>
    <dgm:pt modelId="{03212CF9-19F9-5347-B693-081D8C3111B8}" type="pres">
      <dgm:prSet presAssocID="{EC94E4DA-DE46-446E-9F7A-5D32D2ECC4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10F5EE-A13F-B744-888C-AD469A1E2B40}" type="pres">
      <dgm:prSet presAssocID="{EC94E4DA-DE46-446E-9F7A-5D32D2ECC4B3}" presName="negativeSpace" presStyleCnt="0"/>
      <dgm:spPr/>
    </dgm:pt>
    <dgm:pt modelId="{2A9770E4-16E2-3949-9F05-638393CE12A3}" type="pres">
      <dgm:prSet presAssocID="{EC94E4DA-DE46-446E-9F7A-5D32D2ECC4B3}" presName="childText" presStyleLbl="conFgAcc1" presStyleIdx="0" presStyleCnt="2">
        <dgm:presLayoutVars>
          <dgm:bulletEnabled val="1"/>
        </dgm:presLayoutVars>
      </dgm:prSet>
      <dgm:spPr/>
    </dgm:pt>
    <dgm:pt modelId="{2DE5E3F5-A58B-F44D-A8DA-5F9C6B560652}" type="pres">
      <dgm:prSet presAssocID="{D6D8385E-3608-4A29-866B-38608BD15B50}" presName="spaceBetweenRectangles" presStyleCnt="0"/>
      <dgm:spPr/>
    </dgm:pt>
    <dgm:pt modelId="{F29FDACC-27B0-584A-A9F9-F3D9026FE0CB}" type="pres">
      <dgm:prSet presAssocID="{A2F8499B-34C6-4C66-AB63-F1D4C8326915}" presName="parentLin" presStyleCnt="0"/>
      <dgm:spPr/>
    </dgm:pt>
    <dgm:pt modelId="{D958E3FF-7192-0848-A795-CC96D7E4AD9B}" type="pres">
      <dgm:prSet presAssocID="{A2F8499B-34C6-4C66-AB63-F1D4C8326915}" presName="parentLeftMargin" presStyleLbl="node1" presStyleIdx="0" presStyleCnt="2"/>
      <dgm:spPr/>
    </dgm:pt>
    <dgm:pt modelId="{B9CFC549-6B14-A649-BCBF-B871A1CC9308}" type="pres">
      <dgm:prSet presAssocID="{A2F8499B-34C6-4C66-AB63-F1D4C83269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6250B0-4DB7-7542-9D7F-F9B013FE8750}" type="pres">
      <dgm:prSet presAssocID="{A2F8499B-34C6-4C66-AB63-F1D4C8326915}" presName="negativeSpace" presStyleCnt="0"/>
      <dgm:spPr/>
    </dgm:pt>
    <dgm:pt modelId="{59B6590C-E4AC-BF4A-B962-A20A35C615B9}" type="pres">
      <dgm:prSet presAssocID="{A2F8499B-34C6-4C66-AB63-F1D4C832691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3E1F0A-52F4-4D4B-A4C9-1E180832FE16}" srcId="{16D2780A-91DC-42DF-90F7-60A813DC9168}" destId="{EC94E4DA-DE46-446E-9F7A-5D32D2ECC4B3}" srcOrd="0" destOrd="0" parTransId="{4295E25C-3EA8-4BA3-8979-CAC79AF37A7F}" sibTransId="{D6D8385E-3608-4A29-866B-38608BD15B50}"/>
    <dgm:cxn modelId="{2CD64E22-05AF-7D49-969E-B4DD1F9B6E23}" type="presOf" srcId="{896C1F49-69AA-B645-B9A5-C5E41B7308C1}" destId="{2A9770E4-16E2-3949-9F05-638393CE12A3}" srcOrd="0" destOrd="1" presId="urn:microsoft.com/office/officeart/2005/8/layout/list1"/>
    <dgm:cxn modelId="{6C4CD123-5BC3-4E49-A390-AB589D80AF3E}" type="presOf" srcId="{1A2A6B9F-905E-47BD-B1AC-BB96AB87ECEC}" destId="{59B6590C-E4AC-BF4A-B962-A20A35C615B9}" srcOrd="0" destOrd="2" presId="urn:microsoft.com/office/officeart/2005/8/layout/list1"/>
    <dgm:cxn modelId="{EF781824-1535-5046-BC31-BDCEF9A01EFE}" type="presOf" srcId="{EC94E4DA-DE46-446E-9F7A-5D32D2ECC4B3}" destId="{03212CF9-19F9-5347-B693-081D8C3111B8}" srcOrd="1" destOrd="0" presId="urn:microsoft.com/office/officeart/2005/8/layout/list1"/>
    <dgm:cxn modelId="{382B222B-98C5-49E6-B262-6E5754D7ABF0}" srcId="{A2F8499B-34C6-4C66-AB63-F1D4C8326915}" destId="{8CFCF6AA-AE7B-469C-BD36-D83FB1245D50}" srcOrd="3" destOrd="0" parTransId="{411808DC-3E3E-41FD-B08D-70DD90771CFB}" sibTransId="{DFCC2C2D-4CE1-47E4-B937-D2E18B3164D7}"/>
    <dgm:cxn modelId="{2233F932-B178-48AB-B16E-BE3485ABF652}" srcId="{A2F8499B-34C6-4C66-AB63-F1D4C8326915}" destId="{9CC4F2A9-6DF8-4A22-9214-83A1180B4541}" srcOrd="0" destOrd="0" parTransId="{E3A585DC-A0FB-48B9-9574-1B37ECDA203F}" sibTransId="{50661EE1-4862-4187-85E0-1210AFFC38F4}"/>
    <dgm:cxn modelId="{4F31F235-AC0A-2748-9769-9097D22D66B9}" type="presOf" srcId="{EC94E4DA-DE46-446E-9F7A-5D32D2ECC4B3}" destId="{6F022300-ED8F-B142-8B5C-13F4F2062219}" srcOrd="0" destOrd="0" presId="urn:microsoft.com/office/officeart/2005/8/layout/list1"/>
    <dgm:cxn modelId="{74CAAC3F-A03C-2F44-B529-591264EB0C7F}" type="presOf" srcId="{A2F8499B-34C6-4C66-AB63-F1D4C8326915}" destId="{B9CFC549-6B14-A649-BCBF-B871A1CC9308}" srcOrd="1" destOrd="0" presId="urn:microsoft.com/office/officeart/2005/8/layout/list1"/>
    <dgm:cxn modelId="{20BD4961-679C-BC44-B4FD-6804E0BA3AB5}" type="presOf" srcId="{2CC7E62B-F4A6-874B-A4DD-AD067D905D22}" destId="{2A9770E4-16E2-3949-9F05-638393CE12A3}" srcOrd="0" destOrd="2" presId="urn:microsoft.com/office/officeart/2005/8/layout/list1"/>
    <dgm:cxn modelId="{E6EF5B65-9BCB-7C4F-8363-C368E03EE030}" type="presOf" srcId="{8CFCF6AA-AE7B-469C-BD36-D83FB1245D50}" destId="{59B6590C-E4AC-BF4A-B962-A20A35C615B9}" srcOrd="0" destOrd="3" presId="urn:microsoft.com/office/officeart/2005/8/layout/list1"/>
    <dgm:cxn modelId="{9B8FCC69-CA11-3B40-88DE-A0A97DDF1FF8}" type="presOf" srcId="{A2F8499B-34C6-4C66-AB63-F1D4C8326915}" destId="{D958E3FF-7192-0848-A795-CC96D7E4AD9B}" srcOrd="0" destOrd="0" presId="urn:microsoft.com/office/officeart/2005/8/layout/list1"/>
    <dgm:cxn modelId="{598A6A7D-48AE-C94B-8242-C4006635AD37}" srcId="{EC94E4DA-DE46-446E-9F7A-5D32D2ECC4B3}" destId="{896C1F49-69AA-B645-B9A5-C5E41B7308C1}" srcOrd="1" destOrd="0" parTransId="{3A081F53-8CFD-8746-AB0A-5C435B87CBE2}" sibTransId="{68AF76FB-D6E9-B545-9316-E707E6A5AFBE}"/>
    <dgm:cxn modelId="{97541D8B-665B-CC40-9ACB-EF3DE0B94E7C}" srcId="{EC94E4DA-DE46-446E-9F7A-5D32D2ECC4B3}" destId="{3DAA6E5A-19F7-6E4D-BDD7-41B99EF68260}" srcOrd="0" destOrd="0" parTransId="{6D252E49-E70F-9441-BC76-450329FEA3EA}" sibTransId="{47751520-A5C0-3046-A4C8-87C7E4A8B9BE}"/>
    <dgm:cxn modelId="{F786328D-58DC-43CC-8D24-229403630804}" srcId="{A2F8499B-34C6-4C66-AB63-F1D4C8326915}" destId="{EBB98BC5-A823-40BF-8502-6B270AD7B53E}" srcOrd="1" destOrd="0" parTransId="{74EFA7B4-B2F1-46EB-BBEC-B077AD61AB07}" sibTransId="{52244EB8-3C98-41C4-BCA4-C65E83A59DE8}"/>
    <dgm:cxn modelId="{94ED6C8D-F9A2-0240-A5CF-065EBA76921D}" type="presOf" srcId="{16D2780A-91DC-42DF-90F7-60A813DC9168}" destId="{E8689277-AE01-BA4E-88CC-4307B4472DBD}" srcOrd="0" destOrd="0" presId="urn:microsoft.com/office/officeart/2005/8/layout/list1"/>
    <dgm:cxn modelId="{B19E999C-B277-0141-86CB-E41E220BCE44}" srcId="{EC94E4DA-DE46-446E-9F7A-5D32D2ECC4B3}" destId="{2CC7E62B-F4A6-874B-A4DD-AD067D905D22}" srcOrd="2" destOrd="0" parTransId="{00CEF94D-084E-5C42-9CCD-A6F7591AA8B0}" sibTransId="{21E078CC-B01C-1E41-B609-E20F7DA25095}"/>
    <dgm:cxn modelId="{98FF71A3-CE14-4BED-A9D8-9ACAF66BF726}" srcId="{16D2780A-91DC-42DF-90F7-60A813DC9168}" destId="{A2F8499B-34C6-4C66-AB63-F1D4C8326915}" srcOrd="1" destOrd="0" parTransId="{9F822602-D1C3-4FB8-96AF-03812D9ABED0}" sibTransId="{77D2B4F6-E822-4788-AD41-80B84113BDAE}"/>
    <dgm:cxn modelId="{EB9662D2-0B5E-E449-9CFD-DD46F14036BA}" type="presOf" srcId="{9CC4F2A9-6DF8-4A22-9214-83A1180B4541}" destId="{59B6590C-E4AC-BF4A-B962-A20A35C615B9}" srcOrd="0" destOrd="0" presId="urn:microsoft.com/office/officeart/2005/8/layout/list1"/>
    <dgm:cxn modelId="{5C9F1ADE-FD0C-4E01-9FB9-D8A1F9B4430C}" srcId="{A2F8499B-34C6-4C66-AB63-F1D4C8326915}" destId="{1A2A6B9F-905E-47BD-B1AC-BB96AB87ECEC}" srcOrd="2" destOrd="0" parTransId="{DBA13835-4C91-4931-A261-934610135CBD}" sibTransId="{961F6275-20F3-49D3-B9BF-B198EFB967F8}"/>
    <dgm:cxn modelId="{7B9F05DF-B225-7044-9721-A3A11E3CCDB1}" type="presOf" srcId="{3DAA6E5A-19F7-6E4D-BDD7-41B99EF68260}" destId="{2A9770E4-16E2-3949-9F05-638393CE12A3}" srcOrd="0" destOrd="0" presId="urn:microsoft.com/office/officeart/2005/8/layout/list1"/>
    <dgm:cxn modelId="{49A2D3ED-B719-C04A-BE3B-EE444BEE8526}" type="presOf" srcId="{EBB98BC5-A823-40BF-8502-6B270AD7B53E}" destId="{59B6590C-E4AC-BF4A-B962-A20A35C615B9}" srcOrd="0" destOrd="1" presId="urn:microsoft.com/office/officeart/2005/8/layout/list1"/>
    <dgm:cxn modelId="{3B599DEA-222B-524E-847F-ABBDBD1834A1}" type="presParOf" srcId="{E8689277-AE01-BA4E-88CC-4307B4472DBD}" destId="{269ED02B-94CE-604E-A845-303795D16031}" srcOrd="0" destOrd="0" presId="urn:microsoft.com/office/officeart/2005/8/layout/list1"/>
    <dgm:cxn modelId="{0434B194-BFD3-E74A-B0C2-C28139B0D538}" type="presParOf" srcId="{269ED02B-94CE-604E-A845-303795D16031}" destId="{6F022300-ED8F-B142-8B5C-13F4F2062219}" srcOrd="0" destOrd="0" presId="urn:microsoft.com/office/officeart/2005/8/layout/list1"/>
    <dgm:cxn modelId="{F42A097C-548A-0B44-B9C9-85022B9D310C}" type="presParOf" srcId="{269ED02B-94CE-604E-A845-303795D16031}" destId="{03212CF9-19F9-5347-B693-081D8C3111B8}" srcOrd="1" destOrd="0" presId="urn:microsoft.com/office/officeart/2005/8/layout/list1"/>
    <dgm:cxn modelId="{AC0E40E5-D3E1-EA41-ACB2-27A28EFECAB2}" type="presParOf" srcId="{E8689277-AE01-BA4E-88CC-4307B4472DBD}" destId="{8810F5EE-A13F-B744-888C-AD469A1E2B40}" srcOrd="1" destOrd="0" presId="urn:microsoft.com/office/officeart/2005/8/layout/list1"/>
    <dgm:cxn modelId="{E9FDB89A-402D-EF45-9ED6-46EB8CAC14DC}" type="presParOf" srcId="{E8689277-AE01-BA4E-88CC-4307B4472DBD}" destId="{2A9770E4-16E2-3949-9F05-638393CE12A3}" srcOrd="2" destOrd="0" presId="urn:microsoft.com/office/officeart/2005/8/layout/list1"/>
    <dgm:cxn modelId="{EC598E75-6C86-C54D-9BE5-3773E54CDD47}" type="presParOf" srcId="{E8689277-AE01-BA4E-88CC-4307B4472DBD}" destId="{2DE5E3F5-A58B-F44D-A8DA-5F9C6B560652}" srcOrd="3" destOrd="0" presId="urn:microsoft.com/office/officeart/2005/8/layout/list1"/>
    <dgm:cxn modelId="{D29FBD98-1192-3B40-AF9B-9A3093769F10}" type="presParOf" srcId="{E8689277-AE01-BA4E-88CC-4307B4472DBD}" destId="{F29FDACC-27B0-584A-A9F9-F3D9026FE0CB}" srcOrd="4" destOrd="0" presId="urn:microsoft.com/office/officeart/2005/8/layout/list1"/>
    <dgm:cxn modelId="{7119E5A1-B0EE-4844-8BC4-EAFC769BFE70}" type="presParOf" srcId="{F29FDACC-27B0-584A-A9F9-F3D9026FE0CB}" destId="{D958E3FF-7192-0848-A795-CC96D7E4AD9B}" srcOrd="0" destOrd="0" presId="urn:microsoft.com/office/officeart/2005/8/layout/list1"/>
    <dgm:cxn modelId="{1417427F-0914-7647-A1A4-AF1A939C675A}" type="presParOf" srcId="{F29FDACC-27B0-584A-A9F9-F3D9026FE0CB}" destId="{B9CFC549-6B14-A649-BCBF-B871A1CC9308}" srcOrd="1" destOrd="0" presId="urn:microsoft.com/office/officeart/2005/8/layout/list1"/>
    <dgm:cxn modelId="{11991D83-75D1-594D-A24C-D37F8D8E6E72}" type="presParOf" srcId="{E8689277-AE01-BA4E-88CC-4307B4472DBD}" destId="{A06250B0-4DB7-7542-9D7F-F9B013FE8750}" srcOrd="5" destOrd="0" presId="urn:microsoft.com/office/officeart/2005/8/layout/list1"/>
    <dgm:cxn modelId="{1CAFEA8E-EBB1-FB48-9707-B14BB21B3787}" type="presParOf" srcId="{E8689277-AE01-BA4E-88CC-4307B4472DBD}" destId="{59B6590C-E4AC-BF4A-B962-A20A35C615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770E4-16E2-3949-9F05-638393CE12A3}">
      <dsp:nvSpPr>
        <dsp:cNvPr id="0" name=""/>
        <dsp:cNvSpPr/>
      </dsp:nvSpPr>
      <dsp:spPr>
        <a:xfrm>
          <a:off x="0" y="311134"/>
          <a:ext cx="10576558" cy="1554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437388" rIns="8208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K" sz="2100" kern="1200" dirty="0"/>
            <a:t>full-text search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K" sz="2100" kern="1200" dirty="0"/>
            <a:t>log processing / search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data a</a:t>
          </a:r>
          <a:r>
            <a:rPr lang="en-SK" sz="2100" kern="1200" dirty="0"/>
            <a:t>nalytics</a:t>
          </a:r>
        </a:p>
      </dsp:txBody>
      <dsp:txXfrm>
        <a:off x="0" y="311134"/>
        <a:ext cx="10576558" cy="1554524"/>
      </dsp:txXfrm>
    </dsp:sp>
    <dsp:sp modelId="{03212CF9-19F9-5347-B693-081D8C3111B8}">
      <dsp:nvSpPr>
        <dsp:cNvPr id="0" name=""/>
        <dsp:cNvSpPr/>
      </dsp:nvSpPr>
      <dsp:spPr>
        <a:xfrm>
          <a:off x="528827" y="1174"/>
          <a:ext cx="740359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U</a:t>
          </a:r>
          <a:r>
            <a:rPr lang="en-US" sz="2100" kern="1200" dirty="0"/>
            <a:t>sage of Elasticsearch</a:t>
          </a:r>
        </a:p>
      </dsp:txBody>
      <dsp:txXfrm>
        <a:off x="559089" y="31436"/>
        <a:ext cx="7343066" cy="559396"/>
      </dsp:txXfrm>
    </dsp:sp>
    <dsp:sp modelId="{59B6590C-E4AC-BF4A-B962-A20A35C615B9}">
      <dsp:nvSpPr>
        <dsp:cNvPr id="0" name=""/>
        <dsp:cNvSpPr/>
      </dsp:nvSpPr>
      <dsp:spPr>
        <a:xfrm>
          <a:off x="0" y="2289019"/>
          <a:ext cx="10576558" cy="1885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799914"/>
              <a:satOff val="4333"/>
              <a:lumOff val="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437388" rIns="8208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</a:t>
          </a:r>
          <a:r>
            <a:rPr lang="en-US" sz="2100" kern="1200"/>
            <a:t>atch query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</a:t>
          </a:r>
          <a:r>
            <a:rPr lang="en-US" sz="2100" kern="1200"/>
            <a:t>atch_phrase query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M</a:t>
          </a:r>
          <a:r>
            <a:rPr lang="en-US" sz="2100" kern="1200"/>
            <a:t>ulti_match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B</a:t>
          </a:r>
          <a:r>
            <a:rPr lang="en-US" sz="2100" kern="1200"/>
            <a:t>ool query</a:t>
          </a:r>
        </a:p>
      </dsp:txBody>
      <dsp:txXfrm>
        <a:off x="0" y="2289019"/>
        <a:ext cx="10576558" cy="1885274"/>
      </dsp:txXfrm>
    </dsp:sp>
    <dsp:sp modelId="{B9CFC549-6B14-A649-BCBF-B871A1CC9308}">
      <dsp:nvSpPr>
        <dsp:cNvPr id="0" name=""/>
        <dsp:cNvSpPr/>
      </dsp:nvSpPr>
      <dsp:spPr>
        <a:xfrm>
          <a:off x="528827" y="1979058"/>
          <a:ext cx="7403590" cy="619920"/>
        </a:xfrm>
        <a:prstGeom prst="roundRect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Discussed various types of full text search queries</a:t>
          </a:r>
        </a:p>
      </dsp:txBody>
      <dsp:txXfrm>
        <a:off x="559089" y="2009320"/>
        <a:ext cx="73430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B965E-4B6F-2542-8E0D-667734EA5E13}" type="datetimeFigureOut">
              <a:rPr lang="en-SK" smtClean="0"/>
              <a:t>17/05/2023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375E-6518-A34F-A8F6-58314132D28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7392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Apache Lucene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™ project develops open-source search software.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375E-6518-A34F-A8F6-58314132D287}" type="slidenum">
              <a:rPr lang="en-SK" smtClean="0"/>
              <a:t>5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5556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1" i="0" dirty="0">
                <a:effectLst/>
                <a:latin typeface="open sans" panose="020F0502020204030204" pitchFamily="34" charset="0"/>
              </a:rPr>
              <a:t>Netflix </a:t>
            </a:r>
          </a:p>
          <a:p>
            <a:pPr algn="l" fontAlgn="base"/>
            <a:r>
              <a:rPr lang="en-GB" b="0" i="0" dirty="0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Netflix relies on the ELK Stack across various use cases to monitor and </a:t>
            </a:r>
            <a:r>
              <a:rPr lang="en-GB" b="0" i="0" dirty="0" err="1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analyze</a:t>
            </a:r>
            <a:r>
              <a:rPr lang="en-GB" b="0" i="0" dirty="0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 customer service operations and security logs. For example, Elasticsearch is the underlying engine behind their messaging system. In addition, the company chose Elasticsearch for its automatic </a:t>
            </a:r>
            <a:r>
              <a:rPr lang="en-GB" b="0" i="0" dirty="0" err="1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sharding</a:t>
            </a:r>
            <a:r>
              <a:rPr lang="en-GB" b="0" i="0" dirty="0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 and replication, flexible schema, nice extension model, and ecosystem with many plugins. Netflix has steadily increased their use of Elasticsearch from a few isolated deployments to over a dozen clusters consisting of several hundred nodes.</a:t>
            </a:r>
          </a:p>
          <a:p>
            <a:pPr algn="l" fontAlgn="base"/>
            <a:r>
              <a:rPr lang="en-GB" b="1" i="0" dirty="0" err="1">
                <a:effectLst/>
                <a:latin typeface="open sans" panose="020F0502020204030204" pitchFamily="34" charset="0"/>
              </a:rPr>
              <a:t>Ebay</a:t>
            </a:r>
            <a:endParaRPr lang="en-GB" b="1" i="0" dirty="0">
              <a:effectLst/>
              <a:latin typeface="open sans" panose="020F0502020204030204" pitchFamily="34" charset="0"/>
            </a:endParaRPr>
          </a:p>
          <a:p>
            <a:pPr algn="l" fontAlgn="base"/>
            <a:r>
              <a:rPr lang="en-GB" b="0" i="0" dirty="0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With countless business-critical text search and analytics use cases that utilize Elasticsearch as the backbone, eBay has created a custom ‘Elasticsearch-as-a-Service’ platform to allow easy Elasticsearch cluster provisioning on their internal OpenStack-based cloud platform.</a:t>
            </a:r>
          </a:p>
          <a:p>
            <a:pPr algn="l" fontAlgn="base"/>
            <a:r>
              <a:rPr lang="en-GB" b="1" i="0" dirty="0">
                <a:effectLst/>
                <a:latin typeface="open sans" panose="020F0502020204030204" pitchFamily="34" charset="0"/>
              </a:rPr>
              <a:t>Walmart</a:t>
            </a:r>
          </a:p>
          <a:p>
            <a:pPr algn="l" fontAlgn="base"/>
            <a:r>
              <a:rPr lang="en-GB" b="0" i="0" dirty="0">
                <a:solidFill>
                  <a:srgbClr val="1D2C35"/>
                </a:solidFill>
                <a:effectLst/>
                <a:latin typeface="Times New Roman" panose="02020603050405020304" pitchFamily="18" charset="0"/>
              </a:rPr>
              <a:t>Walmart utilizes the Elastic Stack to reveal the hidden potential of its data to gain insights about customer purchasing patterns, track store performance metrics, and holiday analytics — all in near real-time. It also leverages ELK’s security features for security with SSO, alerting for anomaly detection, and monitoring for DevOps</a:t>
            </a:r>
          </a:p>
          <a:p>
            <a:br>
              <a:rPr lang="en-GB" dirty="0"/>
            </a:b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375E-6518-A34F-A8F6-58314132D287}" type="slidenum">
              <a:rPr lang="en-SK" smtClean="0"/>
              <a:t>6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63187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375E-6518-A34F-A8F6-58314132D287}" type="slidenum">
              <a:rPr lang="en-SK" smtClean="0"/>
              <a:t>11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9128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375E-6518-A34F-A8F6-58314132D287}" type="slidenum">
              <a:rPr lang="en-SK" smtClean="0"/>
              <a:t>12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3018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375E-6518-A34F-A8F6-58314132D287}" type="slidenum">
              <a:rPr lang="en-SK" smtClean="0"/>
              <a:t>21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6947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9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4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5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9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cloud/cloud-trial-overview/30-days?ultron=community-beginners-crash-course-May2022+&amp;hulk=30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rmisra/news-category-datas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nowi.com/blog/what-is-elastic-search/" TargetMode="External"/><Relationship Id="rId3" Type="http://schemas.openxmlformats.org/officeDocument/2006/relationships/hyperlink" Target="https://www.elastic.co/cloud/cloud-trial-overview/30-days?ultron=community-beginners-crash-course-May2022+&amp;hulk=30d" TargetMode="External"/><Relationship Id="rId7" Type="http://schemas.openxmlformats.org/officeDocument/2006/relationships/hyperlink" Target="https://reflectoring.io/spring-boot-elasticsear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_mJOmq4zsHbcdoeAwNWuhEWwDARMMBta" TargetMode="External"/><Relationship Id="rId5" Type="http://schemas.openxmlformats.org/officeDocument/2006/relationships/hyperlink" Target="https://github.com/LisaHJung/Part-3-Running-full-text-queries-and-combined-queries-with-Elasticsearch-and-Kibana" TargetMode="External"/><Relationship Id="rId4" Type="http://schemas.openxmlformats.org/officeDocument/2006/relationships/hyperlink" Target="https://github.com/LisaHJung/Part-2-Understanding-the-relevance-of-your-search-with-Elasticsearch-and-Kibana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1F77-1E96-EDC6-FF9E-F35EA705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SK" sz="4800" dirty="0"/>
              <a:t>Elasticsearch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AB69D-979D-D945-E9E9-D06D322BA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SK" sz="2000" dirty="0"/>
              <a:t>Lukáš Špalek</a:t>
            </a:r>
          </a:p>
          <a:p>
            <a:r>
              <a:rPr lang="en-SK" sz="2000" dirty="0"/>
              <a:t>17.5.2023</a:t>
            </a:r>
          </a:p>
        </p:txBody>
      </p:sp>
    </p:spTree>
    <p:extLst>
      <p:ext uri="{BB962C8B-B14F-4D97-AF65-F5344CB8AC3E}">
        <p14:creationId xmlns:p14="http://schemas.microsoft.com/office/powerpoint/2010/main" val="35032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20D5D-E29B-9EA6-50D4-7FCCFD0DD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K" dirty="0"/>
              <a:t>Full-text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080C70-D56F-8C3E-9791-E62E5DDEA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7214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4A956-F7A0-D7E3-7214-15C3B774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SK" sz="3600" dirty="0">
                <a:solidFill>
                  <a:schemeClr val="accent1"/>
                </a:solidFill>
              </a:rPr>
              <a:t>What we use in examples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2C46-D34A-501B-9B3A-DB3FD9FD4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SK" sz="1600" dirty="0"/>
              <a:t>Elastic cloud: </a:t>
            </a:r>
            <a:r>
              <a:rPr lang="en-GB" sz="1600" dirty="0">
                <a:effectLst/>
                <a:latin typeface="Times"/>
                <a:hlinkClick r:id="rId3"/>
              </a:rPr>
              <a:t>Free Elastic Cloud Trial (30 days)</a:t>
            </a:r>
            <a:endParaRPr lang="en-GB" sz="1600" dirty="0">
              <a:effectLst/>
              <a:latin typeface="Times"/>
            </a:endParaRPr>
          </a:p>
          <a:p>
            <a:r>
              <a:rPr lang="en-SK" sz="1600" dirty="0"/>
              <a:t>Dataset: </a:t>
            </a:r>
            <a:r>
              <a:rPr lang="en-GB" sz="1600" b="0" i="0" u="sng" dirty="0">
                <a:effectLst/>
                <a:latin typeface="-apple-system"/>
                <a:hlinkClick r:id="rId4"/>
              </a:rPr>
              <a:t>News Headlines Dataset</a:t>
            </a:r>
            <a:endParaRPr lang="en-GB" sz="1600" b="0" i="0" u="sng" dirty="0">
              <a:effectLst/>
              <a:latin typeface="-apple-system"/>
            </a:endParaRPr>
          </a:p>
          <a:p>
            <a:endParaRPr lang="en-GB" sz="1600" u="sng" dirty="0">
              <a:latin typeface="-apple-system"/>
            </a:endParaRPr>
          </a:p>
          <a:p>
            <a:r>
              <a:rPr lang="en-GB" sz="1600" u="sng" dirty="0">
                <a:latin typeface="-apple-system"/>
              </a:rPr>
              <a:t>Queries:</a:t>
            </a:r>
          </a:p>
          <a:p>
            <a:pPr lvl="1"/>
            <a:r>
              <a:rPr lang="en-GB" sz="1400" dirty="0"/>
              <a:t>M</a:t>
            </a:r>
            <a:r>
              <a:rPr lang="en-SK" sz="1400" dirty="0"/>
              <a:t>atch query</a:t>
            </a:r>
          </a:p>
          <a:p>
            <a:pPr lvl="1"/>
            <a:r>
              <a:rPr lang="en-SK" sz="1400" dirty="0"/>
              <a:t>Match_phrase</a:t>
            </a:r>
          </a:p>
          <a:p>
            <a:pPr lvl="1"/>
            <a:r>
              <a:rPr lang="en-SK" sz="1400" dirty="0"/>
              <a:t>Multi_match</a:t>
            </a:r>
          </a:p>
          <a:p>
            <a:pPr lvl="1"/>
            <a:r>
              <a:rPr lang="en-GB" sz="1400" dirty="0"/>
              <a:t>B</a:t>
            </a:r>
            <a:r>
              <a:rPr lang="en-SK" sz="1400" dirty="0"/>
              <a:t>ool query</a:t>
            </a:r>
          </a:p>
          <a:p>
            <a:pPr lvl="1"/>
            <a:endParaRPr lang="en-SK" sz="1400" dirty="0"/>
          </a:p>
        </p:txBody>
      </p:sp>
    </p:spTree>
    <p:extLst>
      <p:ext uri="{BB962C8B-B14F-4D97-AF65-F5344CB8AC3E}">
        <p14:creationId xmlns:p14="http://schemas.microsoft.com/office/powerpoint/2010/main" val="11607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5931-3DBC-803D-3BD6-BBDDF9CA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Full-text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1168-426A-0A39-0E7F-7D133E02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K" dirty="0"/>
              <a:t>atch query</a:t>
            </a:r>
          </a:p>
          <a:p>
            <a:r>
              <a:rPr lang="en-SK" dirty="0"/>
              <a:t>Match_phrase</a:t>
            </a:r>
          </a:p>
          <a:p>
            <a:r>
              <a:rPr lang="en-SK" dirty="0"/>
              <a:t>Multi_match</a:t>
            </a:r>
          </a:p>
          <a:p>
            <a:r>
              <a:rPr lang="en-GB" dirty="0"/>
              <a:t>B</a:t>
            </a:r>
            <a:r>
              <a:rPr lang="en-SK" dirty="0"/>
              <a:t>ool query</a:t>
            </a:r>
          </a:p>
        </p:txBody>
      </p:sp>
    </p:spTree>
    <p:extLst>
      <p:ext uri="{BB962C8B-B14F-4D97-AF65-F5344CB8AC3E}">
        <p14:creationId xmlns:p14="http://schemas.microsoft.com/office/powerpoint/2010/main" val="347318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819AE-D501-1410-9DAB-FB4F7564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M</a:t>
            </a:r>
            <a:r>
              <a:rPr lang="en-SK" sz="3600" dirty="0">
                <a:solidFill>
                  <a:schemeClr val="accent1"/>
                </a:solidFill>
              </a:rPr>
              <a:t>atch query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605A-8923-7C6F-7590-ACF0C4F01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sz="1600" dirty="0"/>
              <a:t>Order and proximity do</a:t>
            </a:r>
            <a:r>
              <a:rPr lang="en-SK" sz="1600" dirty="0"/>
              <a:t> not matter</a:t>
            </a:r>
          </a:p>
          <a:p>
            <a:r>
              <a:rPr lang="en-GB" sz="1600" dirty="0"/>
              <a:t>S</a:t>
            </a:r>
            <a:r>
              <a:rPr lang="en-SK" sz="1600" dirty="0"/>
              <a:t>earch in single field </a:t>
            </a:r>
          </a:p>
          <a:p>
            <a:endParaRPr lang="en-SK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C707-D648-938C-9527-210C3BCA7D78}"/>
              </a:ext>
            </a:extLst>
          </p:cNvPr>
          <p:cNvSpPr txBox="1"/>
          <p:nvPr/>
        </p:nvSpPr>
        <p:spPr>
          <a:xfrm>
            <a:off x="2901281" y="331860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my_news/_search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"match"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"short_description"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"infant car seats"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2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8EFD-AD4A-401F-6395-3E4078DA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M</a:t>
            </a:r>
            <a:r>
              <a:rPr lang="en-SK" sz="3600" dirty="0">
                <a:solidFill>
                  <a:schemeClr val="accent1"/>
                </a:solidFill>
              </a:rPr>
              <a:t>atch_prase query	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DE8-D0FC-E250-1659-B487897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Order and proximity matter</a:t>
            </a:r>
          </a:p>
          <a:p>
            <a:r>
              <a:rPr lang="en-GB" sz="1600" dirty="0"/>
              <a:t>S</a:t>
            </a:r>
            <a:r>
              <a:rPr lang="en-SK" sz="1600" dirty="0"/>
              <a:t>earch in single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7F2E4-DCD3-1D5D-9898-518593B04915}"/>
              </a:ext>
            </a:extLst>
          </p:cNvPr>
          <p:cNvSpPr txBox="1"/>
          <p:nvPr/>
        </p:nvSpPr>
        <p:spPr>
          <a:xfrm>
            <a:off x="2901281" y="3318609"/>
            <a:ext cx="40446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my_news/_search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"match_phrase"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"short_description"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"car seats”</a:t>
            </a: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8EFD-AD4A-401F-6395-3E4078DA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 err="1">
                <a:solidFill>
                  <a:schemeClr val="accent1"/>
                </a:solidFill>
              </a:rPr>
              <a:t>Multi_m</a:t>
            </a:r>
            <a:r>
              <a:rPr lang="en-SK" sz="3600" dirty="0">
                <a:solidFill>
                  <a:schemeClr val="accent1"/>
                </a:solidFill>
              </a:rPr>
              <a:t>atch query	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DE8-D0FC-E250-1659-B487897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Order and proximity do not matter</a:t>
            </a:r>
          </a:p>
          <a:p>
            <a:r>
              <a:rPr lang="en-GB" sz="1600" dirty="0"/>
              <a:t>S</a:t>
            </a:r>
            <a:r>
              <a:rPr lang="en-SK" sz="1600" dirty="0"/>
              <a:t>earch in multiple fields</a:t>
            </a:r>
          </a:p>
          <a:p>
            <a:r>
              <a:rPr lang="en-GB" sz="1600" dirty="0"/>
              <a:t>"type": "</a:t>
            </a:r>
            <a:r>
              <a:rPr lang="en-GB" sz="1600" dirty="0" err="1"/>
              <a:t>phrase_prefix</a:t>
            </a:r>
            <a:r>
              <a:rPr lang="en-GB" sz="1600" dirty="0"/>
              <a:t>”</a:t>
            </a:r>
          </a:p>
          <a:p>
            <a:r>
              <a:rPr lang="en-GB" sz="1600" dirty="0"/>
              <a:t>Tuning relevance by boosting</a:t>
            </a:r>
            <a:endParaRPr lang="en-SK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40CB7-530F-C3FF-430A-4A2337351282}"/>
              </a:ext>
            </a:extLst>
          </p:cNvPr>
          <p:cNvSpPr txBox="1"/>
          <p:nvPr/>
        </p:nvSpPr>
        <p:spPr>
          <a:xfrm>
            <a:off x="6378257" y="2745025"/>
            <a:ext cx="4596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my_news/_search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"multi_match"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"Roger Federer"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"fields"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 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"headline^2"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"short_description"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"authors"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8EFD-AD4A-401F-6395-3E4078DA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Bool query</a:t>
            </a:r>
            <a:r>
              <a:rPr lang="en-SK" sz="3600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DE8-D0FC-E250-1659-B487897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Search with combination of queries</a:t>
            </a:r>
          </a:p>
          <a:p>
            <a:r>
              <a:rPr lang="en-US" sz="1600" dirty="0"/>
              <a:t>Has 4 parts:</a:t>
            </a:r>
          </a:p>
          <a:p>
            <a:pPr lvl="1"/>
            <a:r>
              <a:rPr lang="en-US" sz="1400" dirty="0"/>
              <a:t>Must</a:t>
            </a:r>
          </a:p>
          <a:p>
            <a:pPr lvl="1"/>
            <a:r>
              <a:rPr lang="en-US" sz="1400" dirty="0" err="1"/>
              <a:t>Must_not</a:t>
            </a:r>
            <a:endParaRPr lang="en-US" sz="1400" dirty="0"/>
          </a:p>
          <a:p>
            <a:pPr lvl="1"/>
            <a:r>
              <a:rPr lang="en-US" sz="1400" dirty="0"/>
              <a:t>Should</a:t>
            </a:r>
          </a:p>
          <a:p>
            <a:pPr lvl="1"/>
            <a:r>
              <a:rPr lang="en-US" sz="14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5530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AAED3F-0689-9FBD-D1B1-5F9617BCCD04}"/>
              </a:ext>
            </a:extLst>
          </p:cNvPr>
          <p:cNvSpPr txBox="1"/>
          <p:nvPr/>
        </p:nvSpPr>
        <p:spPr>
          <a:xfrm>
            <a:off x="791680" y="346492"/>
            <a:ext cx="1093230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name_of_index/_search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"query"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"bool"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"must"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{One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queries can be specified here. A </a:t>
            </a:r>
            <a:r>
              <a:rPr lang="en-SK" sz="180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match all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these queries to be considered as a hit.}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],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"must_not"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{A </a:t>
            </a:r>
            <a:r>
              <a:rPr lang="en-SK" sz="180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NOT match any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queries specified here. It it does, it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excluded from the search results.}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],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"should"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{A </a:t>
            </a:r>
            <a:r>
              <a:rPr lang="en-SK" sz="180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have to match any queries specified here. However, it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does match,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K" sz="180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given a higher score.}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],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SK" sz="18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"filter"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{These filters(queries) place documents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either </a:t>
            </a:r>
            <a:r>
              <a:rPr lang="en-SK" sz="1800" dirty="0">
                <a:solidFill>
                  <a:srgbClr val="78A9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K" sz="1800" dirty="0">
                <a:solidFill>
                  <a:srgbClr val="78A9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category. Ones that fall into the </a:t>
            </a:r>
            <a:r>
              <a:rPr lang="en-SK" sz="1800" dirty="0">
                <a:solidFill>
                  <a:srgbClr val="78A96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category are included </a:t>
            </a:r>
            <a:r>
              <a:rPr lang="en-SK" sz="18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hits. 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]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8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6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8EFD-AD4A-401F-6395-3E4078DA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Combined query</a:t>
            </a:r>
            <a:r>
              <a:rPr lang="en-SK" sz="3600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DE8-D0FC-E250-1659-B487897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Find all articles </a:t>
            </a:r>
          </a:p>
          <a:p>
            <a:pPr lvl="1"/>
            <a:r>
              <a:rPr lang="en-US" sz="1400" dirty="0"/>
              <a:t>contains “Roger”</a:t>
            </a:r>
          </a:p>
          <a:p>
            <a:pPr lvl="1"/>
            <a:r>
              <a:rPr lang="en-US" sz="1400" dirty="0"/>
              <a:t>which are NOT in ”Sport” category</a:t>
            </a:r>
          </a:p>
          <a:p>
            <a:pPr lvl="1"/>
            <a:r>
              <a:rPr lang="en-US" sz="1400" dirty="0"/>
              <a:t>On top we would like to see articles from “COLLEGE” category</a:t>
            </a:r>
          </a:p>
          <a:p>
            <a:pPr lvl="1"/>
            <a:r>
              <a:rPr lang="en-US" sz="1400" dirty="0"/>
              <a:t>Which were created before </a:t>
            </a:r>
            <a:r>
              <a:rPr lang="en-SK" sz="1600" dirty="0">
                <a:solidFill>
                  <a:srgbClr val="343434"/>
                </a:solidFill>
                <a:effectLst/>
                <a:latin typeface="Courier" panose="02070309020205020404" pitchFamily="49" charset="0"/>
              </a:rPr>
              <a:t>2018-01-01</a:t>
            </a:r>
            <a:endParaRPr lang="en-US" sz="1400" dirty="0"/>
          </a:p>
          <a:p>
            <a:endParaRPr lang="en-SK" sz="1600" dirty="0"/>
          </a:p>
        </p:txBody>
      </p:sp>
    </p:spTree>
    <p:extLst>
      <p:ext uri="{BB962C8B-B14F-4D97-AF65-F5344CB8AC3E}">
        <p14:creationId xmlns:p14="http://schemas.microsoft.com/office/powerpoint/2010/main" val="23434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FDDDBB-AF40-DB6A-AF4B-57973B45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SK">
                <a:solidFill>
                  <a:schemeClr val="tx1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B112D-D671-D921-DFE1-20B4EBD5B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81161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5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9E1C-4C39-420C-4C3E-AD6899D3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C0C65-6BCF-A951-FB40-B7130FA5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Theory</a:t>
            </a:r>
          </a:p>
          <a:p>
            <a:pPr lvl="1"/>
            <a:r>
              <a:rPr lang="en-SK" dirty="0"/>
              <a:t>What is Elasticsearch</a:t>
            </a:r>
          </a:p>
          <a:p>
            <a:pPr lvl="1"/>
            <a:r>
              <a:rPr lang="en-SK" dirty="0"/>
              <a:t>Examples</a:t>
            </a:r>
          </a:p>
          <a:p>
            <a:pPr lvl="1"/>
            <a:r>
              <a:rPr lang="en-SK" dirty="0"/>
              <a:t>Elasticsearch vs Relation database</a:t>
            </a:r>
          </a:p>
          <a:p>
            <a:r>
              <a:rPr lang="en-SK" dirty="0"/>
              <a:t>Full-text search</a:t>
            </a:r>
          </a:p>
          <a:p>
            <a:pPr lvl="1"/>
            <a:r>
              <a:rPr lang="en-GB" dirty="0"/>
              <a:t>M</a:t>
            </a:r>
            <a:r>
              <a:rPr lang="en-SK" dirty="0"/>
              <a:t>atch query</a:t>
            </a:r>
          </a:p>
          <a:p>
            <a:pPr lvl="1"/>
            <a:r>
              <a:rPr lang="en-SK" dirty="0"/>
              <a:t>Match_phrase</a:t>
            </a:r>
          </a:p>
          <a:p>
            <a:pPr lvl="1"/>
            <a:r>
              <a:rPr lang="en-SK" dirty="0"/>
              <a:t>Multi_match</a:t>
            </a:r>
          </a:p>
          <a:p>
            <a:pPr lvl="1"/>
            <a:r>
              <a:rPr lang="en-GB" dirty="0"/>
              <a:t>B</a:t>
            </a:r>
            <a:r>
              <a:rPr lang="en-SK" dirty="0"/>
              <a:t>ool 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C0335-EAD4-48C2-FAF1-503A8B02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64632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2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CF358-1D0F-F68B-6B18-F51AAF7E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74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3401A-61F8-2C9A-0F20-A51E805D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SK" sz="3600" dirty="0">
                <a:solidFill>
                  <a:schemeClr val="accent1"/>
                </a:solidFill>
              </a:rPr>
              <a:t>Links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E7-F1EB-C694-40CB-B57B7413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sz="1600" dirty="0">
                <a:effectLst/>
                <a:latin typeface="Times"/>
                <a:hlinkClick r:id="rId3"/>
              </a:rPr>
              <a:t>Free Elastic Cloud Trial (30 days)</a:t>
            </a:r>
            <a:endParaRPr lang="en-GB" sz="1600" dirty="0">
              <a:effectLst/>
              <a:latin typeface="Times"/>
            </a:endParaRPr>
          </a:p>
          <a:p>
            <a:r>
              <a:rPr lang="en-GB" sz="1600" dirty="0">
                <a:effectLst/>
                <a:latin typeface="Times"/>
                <a:hlinkClick r:id="rId4"/>
              </a:rPr>
              <a:t>https://github.com/LisaHJung/Part-2-Understanding-the-relevance-of-your-search-with-Elasticsearch-and-Kibana-</a:t>
            </a:r>
            <a:endParaRPr lang="en-GB" sz="1600" dirty="0">
              <a:latin typeface="Times"/>
            </a:endParaRPr>
          </a:p>
          <a:p>
            <a:r>
              <a:rPr lang="en-GB" sz="1600" dirty="0">
                <a:effectLst/>
                <a:latin typeface="Times"/>
                <a:hlinkClick r:id="rId5"/>
              </a:rPr>
              <a:t>https://github.com/LisaHJung/Part-3-Running-full-text-queries-and-combined-queries-with-Elasticsearch-and-Kibana</a:t>
            </a:r>
            <a:endParaRPr lang="en-GB" sz="1600" dirty="0">
              <a:effectLst/>
              <a:latin typeface="Times"/>
            </a:endParaRPr>
          </a:p>
          <a:p>
            <a:r>
              <a:rPr lang="en-GB" sz="1600" dirty="0">
                <a:effectLst/>
                <a:latin typeface="Times"/>
                <a:hlinkClick r:id="rId6"/>
              </a:rPr>
              <a:t>https://www.youtube.com/playlist?list=PL_mJOmq4zsHbcdoeAwNWuhEWwDARMMBta</a:t>
            </a:r>
            <a:endParaRPr lang="en-GB" sz="1600" dirty="0">
              <a:effectLst/>
              <a:latin typeface="Times"/>
            </a:endParaRPr>
          </a:p>
          <a:p>
            <a:r>
              <a:rPr lang="en-GB" sz="1600" dirty="0">
                <a:effectLst/>
                <a:latin typeface="Times"/>
                <a:hlinkClick r:id="rId7"/>
              </a:rPr>
              <a:t>https://reflectoring.io/spring-boot-elasticsearch/</a:t>
            </a:r>
            <a:endParaRPr lang="en-GB" sz="1600" dirty="0">
              <a:effectLst/>
              <a:latin typeface="Times"/>
            </a:endParaRPr>
          </a:p>
          <a:p>
            <a:r>
              <a:rPr lang="en-GB" sz="1600" dirty="0">
                <a:effectLst/>
                <a:latin typeface="Times"/>
                <a:hlinkClick r:id="rId8"/>
              </a:rPr>
              <a:t>https://www.knowi.com/blog/what-is-elastic-search/</a:t>
            </a:r>
            <a:endParaRPr lang="en-GB" sz="1600" dirty="0">
              <a:effectLst/>
              <a:latin typeface="Times"/>
            </a:endParaRPr>
          </a:p>
          <a:p>
            <a:endParaRPr lang="en-SK" sz="1600" dirty="0"/>
          </a:p>
        </p:txBody>
      </p:sp>
    </p:spTree>
    <p:extLst>
      <p:ext uri="{BB962C8B-B14F-4D97-AF65-F5344CB8AC3E}">
        <p14:creationId xmlns:p14="http://schemas.microsoft.com/office/powerpoint/2010/main" val="393455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20D5D-E29B-9EA6-50D4-7FCCFD0DD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K" dirty="0"/>
              <a:t>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080C70-D56F-8C3E-9791-E62E5DDEA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7731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09DA6-E073-C2F3-6E0F-D51BB687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What is Elasticsearch?</a:t>
            </a:r>
            <a:endParaRPr lang="en-SK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64608-A9A7-89CC-9091-2A160665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dirty="0" err="1"/>
              <a:t>NoSql</a:t>
            </a:r>
            <a:r>
              <a:rPr lang="en-GB" dirty="0"/>
              <a:t> database</a:t>
            </a:r>
          </a:p>
          <a:p>
            <a:r>
              <a:rPr lang="en-GB" dirty="0"/>
              <a:t>Search with relevance scoring</a:t>
            </a:r>
          </a:p>
          <a:p>
            <a:r>
              <a:rPr lang="en-GB" dirty="0" err="1"/>
              <a:t>Powerfull</a:t>
            </a:r>
            <a:r>
              <a:rPr lang="en-GB" dirty="0"/>
              <a:t> full-text search engine</a:t>
            </a:r>
          </a:p>
          <a:p>
            <a:r>
              <a:rPr lang="en-GB" dirty="0"/>
              <a:t>Use as analytics tool</a:t>
            </a:r>
          </a:p>
          <a:p>
            <a:r>
              <a:rPr lang="en-GB" dirty="0"/>
              <a:t>Very good scalability</a:t>
            </a:r>
          </a:p>
        </p:txBody>
      </p:sp>
    </p:spTree>
    <p:extLst>
      <p:ext uri="{BB962C8B-B14F-4D97-AF65-F5344CB8AC3E}">
        <p14:creationId xmlns:p14="http://schemas.microsoft.com/office/powerpoint/2010/main" val="2044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09DA6-E073-C2F3-6E0F-D51BB687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What is Elasticsearch?</a:t>
            </a:r>
            <a:endParaRPr lang="en-SK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64608-A9A7-89CC-9091-2A160665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dirty="0"/>
              <a:t>Build in Java on top of Apache Lucene</a:t>
            </a:r>
          </a:p>
          <a:p>
            <a:r>
              <a:rPr lang="en-GB" dirty="0"/>
              <a:t>Easy to use</a:t>
            </a:r>
          </a:p>
          <a:p>
            <a:r>
              <a:rPr lang="en-GB" dirty="0"/>
              <a:t>Very good scalability</a:t>
            </a:r>
          </a:p>
          <a:p>
            <a:r>
              <a:rPr lang="en-GB" dirty="0"/>
              <a:t>Search over 1mil documents is still fast</a:t>
            </a:r>
          </a:p>
          <a:p>
            <a:endParaRPr lang="en-SK" sz="1600" dirty="0"/>
          </a:p>
        </p:txBody>
      </p:sp>
    </p:spTree>
    <p:extLst>
      <p:ext uri="{BB962C8B-B14F-4D97-AF65-F5344CB8AC3E}">
        <p14:creationId xmlns:p14="http://schemas.microsoft.com/office/powerpoint/2010/main" val="3578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09DA6-E073-C2F3-6E0F-D51BB687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chemeClr val="tx1"/>
                </a:solidFill>
              </a:rPr>
              <a:t>When to use it?</a:t>
            </a:r>
            <a:endParaRPr lang="en-SK" sz="440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64608-A9A7-89CC-9091-2A160665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GB" dirty="0"/>
              <a:t>Search with relevance scoring</a:t>
            </a:r>
          </a:p>
          <a:p>
            <a:r>
              <a:rPr lang="en-GB" dirty="0"/>
              <a:t>Full text search</a:t>
            </a:r>
          </a:p>
          <a:p>
            <a:r>
              <a:rPr lang="en-GB" dirty="0"/>
              <a:t>Analyse application logs and system metrics</a:t>
            </a:r>
          </a:p>
          <a:p>
            <a:r>
              <a:rPr lang="en-GB" dirty="0"/>
              <a:t>Send events </a:t>
            </a:r>
            <a:r>
              <a:rPr lang="en-GB"/>
              <a:t>to Elasticsearch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Used by:</a:t>
            </a:r>
          </a:p>
          <a:p>
            <a:pPr lvl="1"/>
            <a:r>
              <a:rPr lang="en-GB" dirty="0"/>
              <a:t>Netflix </a:t>
            </a:r>
          </a:p>
          <a:p>
            <a:pPr lvl="1"/>
            <a:r>
              <a:rPr lang="en-GB" dirty="0" err="1"/>
              <a:t>Ebay</a:t>
            </a:r>
            <a:endParaRPr lang="en-GB" dirty="0"/>
          </a:p>
          <a:p>
            <a:pPr lvl="1"/>
            <a:r>
              <a:rPr lang="en-GB" dirty="0"/>
              <a:t>Walmart</a:t>
            </a:r>
          </a:p>
        </p:txBody>
      </p:sp>
    </p:spTree>
    <p:extLst>
      <p:ext uri="{BB962C8B-B14F-4D97-AF65-F5344CB8AC3E}">
        <p14:creationId xmlns:p14="http://schemas.microsoft.com/office/powerpoint/2010/main" val="150114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D07D3-7910-B6F9-CFE3-59577517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Elasticsearch / ELK stack</a:t>
            </a:r>
            <a:endParaRPr lang="en-SK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DD0F-A75D-4DCF-E20F-D67F538F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GB" sz="1600" dirty="0"/>
              <a:t>Kibana  - analytics and visualisation for elastic = dashboard</a:t>
            </a:r>
          </a:p>
          <a:p>
            <a:pPr lvl="1"/>
            <a:r>
              <a:rPr lang="en-GB" sz="1400" dirty="0"/>
              <a:t>Possible to define change detection / ML</a:t>
            </a:r>
          </a:p>
          <a:p>
            <a:r>
              <a:rPr lang="en-GB" sz="1600" dirty="0"/>
              <a:t>Logstash</a:t>
            </a:r>
          </a:p>
          <a:p>
            <a:pPr lvl="1"/>
            <a:r>
              <a:rPr lang="en-GB" sz="1400" dirty="0"/>
              <a:t>Logs are handled as events</a:t>
            </a:r>
          </a:p>
          <a:p>
            <a:r>
              <a:rPr lang="en-GB" sz="1600" dirty="0"/>
              <a:t>X-Pack</a:t>
            </a:r>
          </a:p>
          <a:p>
            <a:pPr lvl="1"/>
            <a:r>
              <a:rPr lang="en-GB" sz="1400" dirty="0"/>
              <a:t>Security</a:t>
            </a:r>
          </a:p>
          <a:p>
            <a:pPr lvl="1"/>
            <a:r>
              <a:rPr lang="en-GB" sz="1400" dirty="0"/>
              <a:t>Monitoring</a:t>
            </a:r>
          </a:p>
          <a:p>
            <a:pPr lvl="1"/>
            <a:r>
              <a:rPr lang="en-GB" sz="1400" dirty="0"/>
              <a:t>Alerting</a:t>
            </a:r>
          </a:p>
          <a:p>
            <a:pPr lvl="1"/>
            <a:r>
              <a:rPr lang="en-GB" sz="1400" dirty="0"/>
              <a:t>Reporting</a:t>
            </a:r>
          </a:p>
          <a:p>
            <a:r>
              <a:rPr lang="en-GB" sz="1600" dirty="0"/>
              <a:t>Beats</a:t>
            </a:r>
          </a:p>
        </p:txBody>
      </p:sp>
    </p:spTree>
    <p:extLst>
      <p:ext uri="{BB962C8B-B14F-4D97-AF65-F5344CB8AC3E}">
        <p14:creationId xmlns:p14="http://schemas.microsoft.com/office/powerpoint/2010/main" val="124386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819AE-D501-1410-9DAB-FB4F7564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GB" sz="3600" dirty="0">
                <a:solidFill>
                  <a:schemeClr val="accent1"/>
                </a:solidFill>
              </a:rPr>
              <a:t>Elasticsearch vs. Relation database</a:t>
            </a:r>
            <a:endParaRPr lang="en-SK" sz="3600" dirty="0">
              <a:solidFill>
                <a:schemeClr val="accent1"/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9899DB-A125-8597-0314-048DCA26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45857"/>
              </p:ext>
            </p:extLst>
          </p:nvPr>
        </p:nvGraphicFramePr>
        <p:xfrm>
          <a:off x="3421306" y="2325086"/>
          <a:ext cx="6968398" cy="273448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178277">
                  <a:extLst>
                    <a:ext uri="{9D8B030D-6E8A-4147-A177-3AD203B41FA5}">
                      <a16:colId xmlns:a16="http://schemas.microsoft.com/office/drawing/2014/main" val="1608450357"/>
                    </a:ext>
                  </a:extLst>
                </a:gridCol>
                <a:gridCol w="3790121">
                  <a:extLst>
                    <a:ext uri="{9D8B030D-6E8A-4147-A177-3AD203B41FA5}">
                      <a16:colId xmlns:a16="http://schemas.microsoft.com/office/drawing/2014/main" val="157157111"/>
                    </a:ext>
                  </a:extLst>
                </a:gridCol>
              </a:tblGrid>
              <a:tr h="106081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>
                          <a:effectLst/>
                        </a:rPr>
                        <a:t>Elasticsearch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 dirty="0">
                          <a:effectLst/>
                        </a:rPr>
                        <a:t>Relational DB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extLst>
                  <a:ext uri="{0D108BD9-81ED-4DB2-BD59-A6C34878D82A}">
                    <a16:rowId xmlns:a16="http://schemas.microsoft.com/office/drawing/2014/main" val="424290721"/>
                  </a:ext>
                </a:extLst>
              </a:tr>
              <a:tr h="5578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 dirty="0">
                          <a:effectLst/>
                        </a:rPr>
                        <a:t>Index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>
                          <a:effectLst/>
                        </a:rPr>
                        <a:t>Table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extLst>
                  <a:ext uri="{0D108BD9-81ED-4DB2-BD59-A6C34878D82A}">
                    <a16:rowId xmlns:a16="http://schemas.microsoft.com/office/drawing/2014/main" val="3998800269"/>
                  </a:ext>
                </a:extLst>
              </a:tr>
              <a:tr h="5578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 dirty="0">
                          <a:effectLst/>
                        </a:rPr>
                        <a:t>Document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>
                          <a:effectLst/>
                        </a:rPr>
                        <a:t>Row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extLst>
                  <a:ext uri="{0D108BD9-81ED-4DB2-BD59-A6C34878D82A}">
                    <a16:rowId xmlns:a16="http://schemas.microsoft.com/office/drawing/2014/main" val="4091721909"/>
                  </a:ext>
                </a:extLst>
              </a:tr>
              <a:tr h="55789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 dirty="0">
                          <a:effectLst/>
                        </a:rPr>
                        <a:t>Field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300" b="0" u="none" strike="noStrike" dirty="0">
                          <a:effectLst/>
                        </a:rPr>
                        <a:t>Column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59" marR="86259" marT="17252" marB="0" anchor="ctr"/>
                </a:tc>
                <a:extLst>
                  <a:ext uri="{0D108BD9-81ED-4DB2-BD59-A6C34878D82A}">
                    <a16:rowId xmlns:a16="http://schemas.microsoft.com/office/drawing/2014/main" val="97996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6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4C6ABE-4BFB-DC5A-FE10-AE672A0A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514" y="-238885"/>
            <a:ext cx="6677553" cy="1353310"/>
          </a:xfrm>
        </p:spPr>
        <p:txBody>
          <a:bodyPr vert="horz" lIns="228600" tIns="228600" rIns="228600" bIns="228600" rtlCol="0"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17210-7761-9062-9AE3-EAE2F96403F1}"/>
              </a:ext>
            </a:extLst>
          </p:cNvPr>
          <p:cNvSpPr txBox="1"/>
          <p:nvPr/>
        </p:nvSpPr>
        <p:spPr>
          <a:xfrm>
            <a:off x="553196" y="965181"/>
            <a:ext cx="4935635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"_index":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"my_news"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"_type":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"_doc"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"_id":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"F_b-wocBJcXkNfyRH2-V"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"_score":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12.764705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"_source":{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"date":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"2015-05-17"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"short_description":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"It's a great green electrified and luxurious car"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"@timestamp":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"2015-05-17T00:00:00.000+02:00"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"link":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"https://www.huffingtonpost.com/entry/test-driving-2015-porsche_b_6957302.html"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"category":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"GREEN"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"headline":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"Test Driving Porsche Panamera Plugin Hybrid Electric Car"</a:t>
            </a:r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"authors":</a:t>
            </a:r>
            <a:r>
              <a:rPr lang="en-SK" sz="16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"Seth Leitman, ContributorThe Green Living Guy"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K" sz="16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S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C484F-12E8-13A9-BCCD-949A51705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04569"/>
              </p:ext>
            </p:extLst>
          </p:nvPr>
        </p:nvGraphicFramePr>
        <p:xfrm>
          <a:off x="5450152" y="1449228"/>
          <a:ext cx="6575954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22">
                  <a:extLst>
                    <a:ext uri="{9D8B030D-6E8A-4147-A177-3AD203B41FA5}">
                      <a16:colId xmlns:a16="http://schemas.microsoft.com/office/drawing/2014/main" val="1144891079"/>
                    </a:ext>
                  </a:extLst>
                </a:gridCol>
                <a:gridCol w="523357">
                  <a:extLst>
                    <a:ext uri="{9D8B030D-6E8A-4147-A177-3AD203B41FA5}">
                      <a16:colId xmlns:a16="http://schemas.microsoft.com/office/drawing/2014/main" val="3770294228"/>
                    </a:ext>
                  </a:extLst>
                </a:gridCol>
                <a:gridCol w="1105092">
                  <a:extLst>
                    <a:ext uri="{9D8B030D-6E8A-4147-A177-3AD203B41FA5}">
                      <a16:colId xmlns:a16="http://schemas.microsoft.com/office/drawing/2014/main" val="740371712"/>
                    </a:ext>
                  </a:extLst>
                </a:gridCol>
                <a:gridCol w="746789">
                  <a:extLst>
                    <a:ext uri="{9D8B030D-6E8A-4147-A177-3AD203B41FA5}">
                      <a16:colId xmlns:a16="http://schemas.microsoft.com/office/drawing/2014/main" val="1041423898"/>
                    </a:ext>
                  </a:extLst>
                </a:gridCol>
                <a:gridCol w="785036">
                  <a:extLst>
                    <a:ext uri="{9D8B030D-6E8A-4147-A177-3AD203B41FA5}">
                      <a16:colId xmlns:a16="http://schemas.microsoft.com/office/drawing/2014/main" val="3265444560"/>
                    </a:ext>
                  </a:extLst>
                </a:gridCol>
                <a:gridCol w="1288264">
                  <a:extLst>
                    <a:ext uri="{9D8B030D-6E8A-4147-A177-3AD203B41FA5}">
                      <a16:colId xmlns:a16="http://schemas.microsoft.com/office/drawing/2014/main" val="4137331276"/>
                    </a:ext>
                  </a:extLst>
                </a:gridCol>
                <a:gridCol w="339194">
                  <a:extLst>
                    <a:ext uri="{9D8B030D-6E8A-4147-A177-3AD203B41FA5}">
                      <a16:colId xmlns:a16="http://schemas.microsoft.com/office/drawing/2014/main" val="1276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K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short</a:t>
                      </a:r>
                      <a:r>
                        <a:rPr lang="en-SK" sz="1400" dirty="0"/>
                        <a:t>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headline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sz="1400" dirty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F_b-wocBJcXkNfyRH2-V</a:t>
                      </a:r>
                      <a:endParaRPr lang="en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2015-05-17</a:t>
                      </a:r>
                      <a:endParaRPr lang="en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It's a great green electrified and luxurious car</a:t>
                      </a:r>
                      <a:endParaRPr lang="en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Driving Porsche Panamera Plugin Hybrid Electric Car</a:t>
                      </a:r>
                      <a:endParaRPr lang="en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Seth Leitman, ContributorThe Green Living Guy</a:t>
                      </a:r>
                      <a:endParaRPr lang="en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K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4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414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{0CB08A85-689A-E84A-A213-4EA2C5A06FB4}tf16401369</Template>
  <TotalTime>1000</TotalTime>
  <Words>1069</Words>
  <Application>Microsoft Macintosh PowerPoint</Application>
  <PresentationFormat>Widescreen</PresentationFormat>
  <Paragraphs>211</Paragraphs>
  <Slides>21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-apple-system</vt:lpstr>
      <vt:lpstr>Arial</vt:lpstr>
      <vt:lpstr>Arial</vt:lpstr>
      <vt:lpstr>Calibri</vt:lpstr>
      <vt:lpstr>Calibri Light</vt:lpstr>
      <vt:lpstr>Courier</vt:lpstr>
      <vt:lpstr>Courier New</vt:lpstr>
      <vt:lpstr>open sans</vt:lpstr>
      <vt:lpstr>Rockwell</vt:lpstr>
      <vt:lpstr>Times</vt:lpstr>
      <vt:lpstr>Times New Roman</vt:lpstr>
      <vt:lpstr>Wingdings</vt:lpstr>
      <vt:lpstr>Atlas</vt:lpstr>
      <vt:lpstr>Elasticsearch</vt:lpstr>
      <vt:lpstr>Agenda</vt:lpstr>
      <vt:lpstr>Theory</vt:lpstr>
      <vt:lpstr>What is Elasticsearch?</vt:lpstr>
      <vt:lpstr>What is Elasticsearch?</vt:lpstr>
      <vt:lpstr>When to use it?</vt:lpstr>
      <vt:lpstr>Elasticsearch / ELK stack</vt:lpstr>
      <vt:lpstr>Elasticsearch vs. Relation database</vt:lpstr>
      <vt:lpstr>Example</vt:lpstr>
      <vt:lpstr>Full-text search</vt:lpstr>
      <vt:lpstr>What we use in examples</vt:lpstr>
      <vt:lpstr>Full-text search</vt:lpstr>
      <vt:lpstr>Match query</vt:lpstr>
      <vt:lpstr>Match_prase query </vt:lpstr>
      <vt:lpstr>Multi_match query </vt:lpstr>
      <vt:lpstr>Bool query </vt:lpstr>
      <vt:lpstr>PowerPoint Presentation</vt:lpstr>
      <vt:lpstr>Combined query </vt:lpstr>
      <vt:lpstr>Summary</vt:lpstr>
      <vt:lpstr>Questions?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Lukas Spalek</dc:creator>
  <cp:lastModifiedBy>Lukas Spalek</cp:lastModifiedBy>
  <cp:revision>5</cp:revision>
  <dcterms:created xsi:type="dcterms:W3CDTF">2023-05-15T13:46:35Z</dcterms:created>
  <dcterms:modified xsi:type="dcterms:W3CDTF">2023-05-17T14:49:00Z</dcterms:modified>
</cp:coreProperties>
</file>