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1" r:id="rId2"/>
    <p:sldId id="408" r:id="rId3"/>
    <p:sldId id="409" r:id="rId4"/>
    <p:sldId id="410" r:id="rId5"/>
    <p:sldId id="411" r:id="rId6"/>
    <p:sldId id="377" r:id="rId7"/>
    <p:sldId id="412" r:id="rId8"/>
    <p:sldId id="417" r:id="rId9"/>
    <p:sldId id="418" r:id="rId10"/>
    <p:sldId id="413" r:id="rId11"/>
    <p:sldId id="414" r:id="rId12"/>
    <p:sldId id="415" r:id="rId13"/>
    <p:sldId id="416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F5"/>
    <a:srgbClr val="FFAC0A"/>
    <a:srgbClr val="FF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2"/>
    <p:restoredTop sz="90542"/>
  </p:normalViewPr>
  <p:slideViewPr>
    <p:cSldViewPr snapToGrid="0">
      <p:cViewPr varScale="1">
        <p:scale>
          <a:sx n="120" d="100"/>
          <a:sy n="120" d="100"/>
        </p:scale>
        <p:origin x="208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7F9A-3AF5-B74E-82E9-2C5BCD6086CF}" type="datetimeFigureOut">
              <a:rPr lang="en-KR" smtClean="0"/>
              <a:t>7/17/24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372F-C6ED-B74D-963F-C643BE886D7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1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세로로 잘라야 하는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출발점</a:t>
            </a:r>
            <a:r>
              <a:rPr lang="en-US" altLang="ko-KR" dirty="0"/>
              <a:t>)</a:t>
            </a:r>
            <a:r>
              <a:rPr lang="ko-KR" altLang="en-US" dirty="0"/>
              <a:t> 높은 값들 때문에 낮은 값들이 </a:t>
            </a:r>
            <a:r>
              <a:rPr lang="en-US" altLang="ko-KR" dirty="0"/>
              <a:t>compress</a:t>
            </a:r>
            <a:r>
              <a:rPr lang="ko-KR" altLang="en-US" dirty="0"/>
              <a:t> 되어 정보 가치가 떨어진다</a:t>
            </a:r>
            <a:r>
              <a:rPr lang="en-US" altLang="ko-KR" dirty="0"/>
              <a:t>.</a:t>
            </a:r>
            <a:r>
              <a:rPr lang="ko-KR" altLang="en-US" dirty="0"/>
              <a:t> 그래서 비슷한 값들끼리 묶어서 정보를 </a:t>
            </a:r>
            <a:r>
              <a:rPr lang="en-US" altLang="ko-KR" dirty="0"/>
              <a:t>enrich</a:t>
            </a:r>
            <a:r>
              <a:rPr lang="ko-KR" altLang="en-US" dirty="0"/>
              <a:t>하게 만들어야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non-monotonic</a:t>
            </a:r>
            <a:r>
              <a:rPr lang="ko-KR" altLang="en-US" dirty="0"/>
              <a:t>한 경우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-</a:t>
            </a:r>
            <a:r>
              <a:rPr lang="ko-KR" altLang="en-US" dirty="0"/>
              <a:t>가 섞여서 제대로 된 결과가 안 나온다</a:t>
            </a:r>
            <a:r>
              <a:rPr lang="en-US" altLang="ko-KR" dirty="0"/>
              <a:t>.</a:t>
            </a:r>
            <a:r>
              <a:rPr lang="ko-KR" altLang="en-US" dirty="0"/>
              <a:t> 값의 크기에 따라 </a:t>
            </a:r>
            <a:r>
              <a:rPr lang="en-US" altLang="ko-KR" dirty="0"/>
              <a:t>positive / negative regulation</a:t>
            </a:r>
            <a:r>
              <a:rPr lang="ko-KR" altLang="en-US" dirty="0"/>
              <a:t>이 달라지기 때문에 세로로 자르면 결과를 얻을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포커스를 맞추면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roundf</a:t>
            </a:r>
            <a:r>
              <a:rPr lang="en-US" altLang="ko-KR" dirty="0"/>
              <a:t>/</a:t>
            </a:r>
            <a:r>
              <a:rPr lang="en-US" altLang="ko-KR" dirty="0" err="1"/>
              <a:t>roundx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이 되는 경계를 찾아내야 </a:t>
            </a:r>
            <a:r>
              <a:rPr lang="ko-KR" altLang="en-US" dirty="0" err="1"/>
              <a:t>하는건데</a:t>
            </a:r>
            <a:r>
              <a:rPr lang="en-US" altLang="ko-KR" dirty="0"/>
              <a:t>,</a:t>
            </a:r>
            <a:r>
              <a:rPr lang="ko-KR" altLang="en-US" dirty="0"/>
              <a:t> 형태가 어떨지도 모르고 어렵다</a:t>
            </a:r>
            <a:r>
              <a:rPr lang="en-US" altLang="ko-KR" dirty="0"/>
              <a:t>.</a:t>
            </a:r>
            <a:r>
              <a:rPr lang="ko-KR" altLang="en-US" dirty="0"/>
              <a:t> 사각형을 키우는 것으로 안 될 것이다</a:t>
            </a:r>
            <a:r>
              <a:rPr lang="en-US" altLang="ko-KR" dirty="0"/>
              <a:t>.</a:t>
            </a:r>
            <a:r>
              <a:rPr lang="ko-KR" altLang="en-US" dirty="0"/>
              <a:t> 각 지점마다 </a:t>
            </a:r>
            <a:r>
              <a:rPr lang="en-US" altLang="ko-KR" dirty="0"/>
              <a:t>+ -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찾아내서 경계를 </a:t>
            </a:r>
            <a:r>
              <a:rPr lang="ko-KR" altLang="en-US" dirty="0" err="1"/>
              <a:t>봐야하는데</a:t>
            </a:r>
            <a:r>
              <a:rPr lang="ko-KR" altLang="en-US" dirty="0"/>
              <a:t> 그러면 데이터가 굉장히 많이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(component number) dimension </a:t>
            </a:r>
            <a:r>
              <a:rPr lang="ko-KR" altLang="en-US" dirty="0"/>
              <a:t>공간을 채워야 하므로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그러므로 </a:t>
            </a:r>
            <a:r>
              <a:rPr lang="en-US" altLang="ko-KR" dirty="0"/>
              <a:t>1</a:t>
            </a:r>
            <a:r>
              <a:rPr lang="ko-KR" altLang="en-US" dirty="0"/>
              <a:t>번으로 포커스를 맞춘다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효율적인 </a:t>
            </a:r>
            <a:r>
              <a:rPr lang="en-US" altLang="ko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만드는 것에 목표를 둔다</a:t>
            </a:r>
            <a:r>
              <a:rPr lang="en-US" altLang="ko-KR" dirty="0"/>
              <a:t>.</a:t>
            </a:r>
            <a:r>
              <a:rPr lang="ko-KR" altLang="en-US" dirty="0"/>
              <a:t> 밑에 깔린 데이터들을 잘 볼 수 있다면 적은 수의 데이터로도 </a:t>
            </a:r>
            <a:r>
              <a:rPr lang="ko-KR" altLang="en-US" dirty="0" err="1"/>
              <a:t>의미있는</a:t>
            </a:r>
            <a:r>
              <a:rPr lang="ko-KR" altLang="en-US" dirty="0"/>
              <a:t> 결과를 얻을 수 있지 않을까</a:t>
            </a:r>
            <a:r>
              <a:rPr lang="en-US" altLang="ko-KR" dirty="0"/>
              <a:t>?</a:t>
            </a:r>
            <a:r>
              <a:rPr lang="ko-KR" altLang="en-US" dirty="0"/>
              <a:t> 그러니 </a:t>
            </a:r>
            <a:r>
              <a:rPr lang="en-US" altLang="ko-KR" dirty="0"/>
              <a:t>GOBI</a:t>
            </a:r>
            <a:r>
              <a:rPr lang="ko-KR" altLang="en-US" dirty="0"/>
              <a:t> 논문에서 쓴 모델 데이터들로 일단 그 실험을 해보자</a:t>
            </a:r>
            <a:r>
              <a:rPr lang="en-US" altLang="ko-KR" dirty="0"/>
              <a:t>.</a:t>
            </a:r>
            <a:r>
              <a:rPr lang="ko-KR" altLang="en-US" dirty="0"/>
              <a:t> 데이터를 적게 쓰고 결과 얻어내기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29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160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372F-C6ED-B74D-963F-C643BE886D7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403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49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372F-C6ED-B74D-963F-C643BE886D77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428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372F-C6ED-B74D-963F-C643BE886D77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16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372F-C6ED-B74D-963F-C643BE886D77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040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7727-EC34-B17F-FE13-50F0D38AA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7618-4EE0-FC52-30DF-D0331825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1954-B511-2C78-1455-56628565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5163-00BA-6753-C08F-F2E210F7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807F-5606-A69F-0C30-DC803568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2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4B20-04B7-4FC4-B480-0BC9FB51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23A2F-F4A1-976B-BD8D-38DB9349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FF9A-48A5-7F4F-0E82-D6C5D41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1666-C4BE-1925-89D5-87C4022D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E076-93E8-254B-17CA-F61E31A4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80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F7A49-248F-6AA7-2C1E-78AE1018D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60494-BB4E-E052-5814-265B3CDE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DA05-6DFB-11E4-1A50-A9EBF71A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72D8-AFA0-D2D4-9067-7C69A64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5FC5-0337-A557-8FAC-931119B6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60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7A36-9E5E-361B-3878-C11E71A7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CA6B-0E13-21C2-C151-D6E039BA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E38E-7C6D-5F00-ED63-D1C1F27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6A61-07C2-2A67-4EBF-26E54231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59AF-CCDF-8F6C-9B8F-1D59A6A5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63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D0D-30ED-A108-82CA-BD58A97D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59F3-1038-7506-5F13-CFD6154F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E523-F8BD-96CA-EB97-DDCCE670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85DA-E82D-954F-9571-AD4108F7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1AA0-06C3-D56D-2C32-35B6C9F1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76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14A9-DB79-CA71-E65D-C598EDE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E819-D202-5AA3-6234-A609153A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1AE8A-71D5-4130-59B6-3CE70607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A85A-9211-DA03-7D37-5F22E149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F90F-ACB0-DED7-A8C2-563EF31C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92B9B-50A0-DBE0-E76F-8EAE8D98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02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9258-3570-85ED-A90B-8850B4C8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9C7DF-D814-789F-AD7E-AEC28B65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ABCA0-366A-B11A-CCC1-BAD19191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C0446-79CA-0A98-9707-F4C31BDE7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235BF-4D82-608F-0263-F4190158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E5DD2-ABDA-63EF-CCBA-D0EA6472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C1184-9046-0BAB-A67B-EF3FA978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6829D-5CA1-67F3-D46F-E26FEB5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814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ED0D-E88C-F4CE-8915-0397C45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946AB-9349-2497-C94A-851F18C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2ABFB-8DAC-2601-3AC8-3F826F0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5A9EE-CC7F-0584-7008-00DD401B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65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6DF4C-57AC-A892-DB60-AD728F4D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23DF1-A072-87A9-93C9-5DF0D2E5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C08F6-3D5C-6149-936D-046AF3A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19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4B19-C686-5459-0234-20AD266D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D69F-7906-8DEF-3AD7-D6BEB5AD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29915-102B-DB1A-DD9B-4218D0DF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BBA48-C4B8-5697-11D8-9D0CBEB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3316-B5DD-804F-7936-706A4C0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0DDE-1139-501B-2ED5-DFAFF4F6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252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D968-3C92-1126-98B1-3D6F42D0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5944B-38C7-7B28-5F5F-2A11A6BEE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A0130-5240-D559-D003-5955BE8E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0388-7253-27D0-7EB8-B0127471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E903-14EE-A4C4-DAEB-E0511ECE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E98E-DDDF-2EF3-1C6F-C120F136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13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9E28A-A782-4D40-2066-D71396F8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B9B2-6D6F-8916-9FC0-F83654E1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B810-7416-FFC2-A389-7E5639528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565E0-7A8F-8542-A141-691EF2B2110C}" type="datetimeFigureOut">
              <a:rPr lang="en-KR" smtClean="0"/>
              <a:t>7/17/24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C912-BEB0-65DB-EA3F-220A66509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D14C-2155-2CD5-4627-3D2A2A334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63B11-658F-DC41-BA3F-FAFF3EE79F6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87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1.png"/><Relationship Id="rId10" Type="http://schemas.openxmlformats.org/officeDocument/2006/relationships/image" Target="../media/image300.png"/><Relationship Id="rId4" Type="http://schemas.openxmlformats.org/officeDocument/2006/relationships/image" Target="../media/image40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558-7333-DCDC-73D0-EB8CBC39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21602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Inferring the network structure of plankton community using time series data</a:t>
            </a:r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73B7E-8B77-6235-E131-C863D7C1CFAA}"/>
              </a:ext>
            </a:extLst>
          </p:cNvPr>
          <p:cNvSpPr txBox="1"/>
          <p:nvPr/>
        </p:nvSpPr>
        <p:spPr>
          <a:xfrm>
            <a:off x="4085452" y="4275433"/>
            <a:ext cx="4021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24. 07. 17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Hyunsuk</a:t>
            </a:r>
            <a:r>
              <a:rPr lang="en-US" sz="2400" dirty="0"/>
              <a:t> Choo, SNU</a:t>
            </a:r>
          </a:p>
          <a:p>
            <a:pPr algn="ctr"/>
            <a:r>
              <a:rPr lang="en-US" sz="2400" dirty="0"/>
              <a:t>Mentor: Olive </a:t>
            </a:r>
            <a:r>
              <a:rPr lang="en-US" sz="2400" dirty="0" err="1"/>
              <a:t>Cawiding</a:t>
            </a:r>
            <a:r>
              <a:rPr lang="en-US" sz="2400" dirty="0"/>
              <a:t>, KAIST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27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53-1E4A-D7F7-E196-B82D3E2C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r>
              <a:rPr lang="en-KR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9008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831011-6617-A368-3444-A336D2560BF6}"/>
              </a:ext>
            </a:extLst>
          </p:cNvPr>
          <p:cNvSpPr txBox="1"/>
          <p:nvPr/>
        </p:nvSpPr>
        <p:spPr>
          <a:xfrm>
            <a:off x="231850" y="226012"/>
            <a:ext cx="6679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There’s something wrong with labeling </a:t>
            </a:r>
            <a:r>
              <a:rPr lang="en-US" sz="2000" dirty="0" err="1"/>
              <a:t>repressilator</a:t>
            </a:r>
            <a:r>
              <a:rPr lang="en-US" sz="2000" dirty="0"/>
              <a:t> system</a:t>
            </a:r>
            <a:endParaRPr lang="en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014EF-CE65-B286-B4B8-C732E09A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1021080"/>
            <a:ext cx="2284942" cy="193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C0823-82DE-49E8-CEE3-90D657E7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72" y="1021080"/>
            <a:ext cx="2950694" cy="1935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2E9CB-0CBC-761F-0CF4-C65F356BB531}"/>
              </a:ext>
            </a:extLst>
          </p:cNvPr>
          <p:cNvSpPr txBox="1"/>
          <p:nvPr/>
        </p:nvSpPr>
        <p:spPr>
          <a:xfrm>
            <a:off x="619760" y="99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9B8AF-52EA-00C4-78D8-4049D8223534}"/>
              </a:ext>
            </a:extLst>
          </p:cNvPr>
          <p:cNvSpPr txBox="1"/>
          <p:nvPr/>
        </p:nvSpPr>
        <p:spPr>
          <a:xfrm>
            <a:off x="2761704" y="8976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268B2-47F1-E4C2-295E-EEA8C469B518}"/>
              </a:ext>
            </a:extLst>
          </p:cNvPr>
          <p:cNvSpPr txBox="1"/>
          <p:nvPr/>
        </p:nvSpPr>
        <p:spPr>
          <a:xfrm>
            <a:off x="697230" y="3079988"/>
            <a:ext cx="9299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Potvin-Trottier, L., Lord, N., Vinnicombe, G.</a:t>
            </a:r>
            <a:r>
              <a:rPr lang="en-KR" sz="1200" i="1" dirty="0"/>
              <a:t> et al.</a:t>
            </a:r>
            <a:r>
              <a:rPr lang="en-KR" sz="1200" dirty="0"/>
              <a:t> Synchronous long-term oscillations in a synthetic gene circuit. </a:t>
            </a:r>
            <a:r>
              <a:rPr lang="en-KR" sz="1200" i="1" dirty="0"/>
              <a:t>Nature</a:t>
            </a:r>
            <a:r>
              <a:rPr lang="en-KR" sz="1200" dirty="0"/>
              <a:t> 538, 514-517 (2016)</a:t>
            </a:r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AAA2952-E29F-1891-8B88-46D2B3B5D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02" y="3731108"/>
            <a:ext cx="2946576" cy="2303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37C36-C15C-7311-7B2B-384F2678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492" y="3612495"/>
            <a:ext cx="2472891" cy="2540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308FE-F5AE-9FA6-40A0-DE805EAC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71" t="19945" b="54337"/>
          <a:stretch/>
        </p:blipFill>
        <p:spPr>
          <a:xfrm>
            <a:off x="6752013" y="1082318"/>
            <a:ext cx="2625851" cy="1495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6761F9-12EC-565A-E7EB-20B7064A000D}"/>
              </a:ext>
            </a:extLst>
          </p:cNvPr>
          <p:cNvSpPr txBox="1"/>
          <p:nvPr/>
        </p:nvSpPr>
        <p:spPr>
          <a:xfrm>
            <a:off x="697230" y="6170323"/>
            <a:ext cx="900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Park, et al, A general model-based causal inference method overcomes the curse of synchrony and indirect effect. </a:t>
            </a:r>
            <a:r>
              <a:rPr lang="en-US" sz="1200" i="1" dirty="0">
                <a:effectLst/>
              </a:rPr>
              <a:t>Nat Comm, </a:t>
            </a:r>
            <a:r>
              <a:rPr lang="en-US" sz="1200" dirty="0">
                <a:effectLst/>
              </a:rPr>
              <a:t>(2023).</a:t>
            </a:r>
          </a:p>
          <a:p>
            <a:endParaRPr lang="en-KR" sz="1200" i="1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2E7C8FC-AAC4-A2DE-F2F0-491BD42A6411}"/>
              </a:ext>
            </a:extLst>
          </p:cNvPr>
          <p:cNvSpPr/>
          <p:nvPr/>
        </p:nvSpPr>
        <p:spPr>
          <a:xfrm flipH="1">
            <a:off x="1963796" y="2698198"/>
            <a:ext cx="1551347" cy="1306639"/>
          </a:xfrm>
          <a:prstGeom prst="arc">
            <a:avLst>
              <a:gd name="adj1" fmla="val 16200000"/>
              <a:gd name="adj2" fmla="val 5464507"/>
            </a:avLst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65D11-B1E2-8BE2-B023-DA52A20E6281}"/>
              </a:ext>
            </a:extLst>
          </p:cNvPr>
          <p:cNvSpPr txBox="1"/>
          <p:nvPr/>
        </p:nvSpPr>
        <p:spPr>
          <a:xfrm>
            <a:off x="697230" y="4030838"/>
            <a:ext cx="1958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>
                <a:solidFill>
                  <a:srgbClr val="00B050"/>
                </a:solidFill>
              </a:rPr>
              <a:t>Label Matches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A7EF7B-2B5B-52E3-A6F0-CBCA4E1323C9}"/>
              </a:ext>
            </a:extLst>
          </p:cNvPr>
          <p:cNvSpPr txBox="1"/>
          <p:nvPr/>
        </p:nvSpPr>
        <p:spPr>
          <a:xfrm>
            <a:off x="9946612" y="3876950"/>
            <a:ext cx="1958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FF0000"/>
                </a:solidFill>
              </a:rPr>
              <a:t>Inference</a:t>
            </a:r>
            <a:br>
              <a:rPr lang="en-KR" sz="2000" b="1" dirty="0">
                <a:solidFill>
                  <a:srgbClr val="FF0000"/>
                </a:solidFill>
              </a:rPr>
            </a:br>
            <a:r>
              <a:rPr lang="en-KR" sz="2000" b="1" dirty="0">
                <a:solidFill>
                  <a:srgbClr val="FF0000"/>
                </a:solidFill>
              </a:rPr>
              <a:t>does not match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40BE52C-E384-B508-605C-587A1D31A827}"/>
              </a:ext>
            </a:extLst>
          </p:cNvPr>
          <p:cNvSpPr/>
          <p:nvPr/>
        </p:nvSpPr>
        <p:spPr>
          <a:xfrm>
            <a:off x="8846030" y="2698197"/>
            <a:ext cx="1551347" cy="1306639"/>
          </a:xfrm>
          <a:prstGeom prst="arc">
            <a:avLst>
              <a:gd name="adj1" fmla="val 16200000"/>
              <a:gd name="adj2" fmla="val 5464507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D505EC-5F1A-A169-E9AA-756EDF3DA78E}"/>
              </a:ext>
            </a:extLst>
          </p:cNvPr>
          <p:cNvSpPr txBox="1"/>
          <p:nvPr/>
        </p:nvSpPr>
        <p:spPr>
          <a:xfrm>
            <a:off x="9621703" y="1619488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Original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68A913-5CF5-523D-6232-2406EB97945C}"/>
              </a:ext>
            </a:extLst>
          </p:cNvPr>
          <p:cNvSpPr txBox="1"/>
          <p:nvPr/>
        </p:nvSpPr>
        <p:spPr>
          <a:xfrm>
            <a:off x="9621703" y="509636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GOBI paper</a:t>
            </a:r>
          </a:p>
        </p:txBody>
      </p:sp>
    </p:spTree>
    <p:extLst>
      <p:ext uri="{BB962C8B-B14F-4D97-AF65-F5344CB8AC3E}">
        <p14:creationId xmlns:p14="http://schemas.microsoft.com/office/powerpoint/2010/main" val="25019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831011-6617-A368-3444-A336D2560BF6}"/>
              </a:ext>
            </a:extLst>
          </p:cNvPr>
          <p:cNvSpPr txBox="1"/>
          <p:nvPr/>
        </p:nvSpPr>
        <p:spPr>
          <a:xfrm>
            <a:off x="231850" y="226012"/>
            <a:ext cx="6679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There’s something wrong with labeling </a:t>
            </a:r>
            <a:r>
              <a:rPr lang="en-US" sz="2000" dirty="0" err="1"/>
              <a:t>repressilator</a:t>
            </a:r>
            <a:r>
              <a:rPr lang="en-US" sz="2000" dirty="0"/>
              <a:t> system</a:t>
            </a:r>
            <a:endParaRPr lang="en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014EF-CE65-B286-B4B8-C732E09A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1021080"/>
            <a:ext cx="2284942" cy="193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C0823-82DE-49E8-CEE3-90D657E7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72" y="1021080"/>
            <a:ext cx="2950694" cy="1935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2E9CB-0CBC-761F-0CF4-C65F356BB531}"/>
              </a:ext>
            </a:extLst>
          </p:cNvPr>
          <p:cNvSpPr txBox="1"/>
          <p:nvPr/>
        </p:nvSpPr>
        <p:spPr>
          <a:xfrm>
            <a:off x="619760" y="99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9B8AF-52EA-00C4-78D8-4049D8223534}"/>
              </a:ext>
            </a:extLst>
          </p:cNvPr>
          <p:cNvSpPr txBox="1"/>
          <p:nvPr/>
        </p:nvSpPr>
        <p:spPr>
          <a:xfrm>
            <a:off x="2761704" y="8976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268B2-47F1-E4C2-295E-EEA8C469B518}"/>
              </a:ext>
            </a:extLst>
          </p:cNvPr>
          <p:cNvSpPr txBox="1"/>
          <p:nvPr/>
        </p:nvSpPr>
        <p:spPr>
          <a:xfrm>
            <a:off x="697230" y="3079988"/>
            <a:ext cx="9299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Potvin-Trottier, L., Lord, N., Vinnicombe, G.</a:t>
            </a:r>
            <a:r>
              <a:rPr lang="en-KR" sz="1200" i="1" dirty="0"/>
              <a:t> et al.</a:t>
            </a:r>
            <a:r>
              <a:rPr lang="en-KR" sz="1200" dirty="0"/>
              <a:t> Synchronous long-term oscillations in a synthetic gene circuit. </a:t>
            </a:r>
            <a:r>
              <a:rPr lang="en-KR" sz="1200" i="1" dirty="0"/>
              <a:t>Nature</a:t>
            </a:r>
            <a:r>
              <a:rPr lang="en-KR" sz="1200" dirty="0"/>
              <a:t> 538, 514-517 (2016)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7308FE-F5AE-9FA6-40A0-DE805EAC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71" t="19945" b="54337"/>
          <a:stretch/>
        </p:blipFill>
        <p:spPr>
          <a:xfrm>
            <a:off x="6752013" y="1082318"/>
            <a:ext cx="2625851" cy="1495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6761F9-12EC-565A-E7EB-20B7064A000D}"/>
              </a:ext>
            </a:extLst>
          </p:cNvPr>
          <p:cNvSpPr txBox="1"/>
          <p:nvPr/>
        </p:nvSpPr>
        <p:spPr>
          <a:xfrm>
            <a:off x="773809" y="6115446"/>
            <a:ext cx="735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Tyler, J., Forger, D. &amp; Kim, J. K. Inferring causality in biological oscillators. </a:t>
            </a:r>
            <a:r>
              <a:rPr lang="en-US" sz="1200" i="1" dirty="0">
                <a:effectLst/>
              </a:rPr>
              <a:t>Bioinformatics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38</a:t>
            </a:r>
            <a:r>
              <a:rPr lang="en-US" sz="1200" dirty="0">
                <a:effectLst/>
              </a:rPr>
              <a:t>, 196–203 (2021).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2E7C8FC-AAC4-A2DE-F2F0-491BD42A6411}"/>
              </a:ext>
            </a:extLst>
          </p:cNvPr>
          <p:cNvSpPr/>
          <p:nvPr/>
        </p:nvSpPr>
        <p:spPr>
          <a:xfrm flipH="1">
            <a:off x="1963796" y="2698198"/>
            <a:ext cx="1551347" cy="1306639"/>
          </a:xfrm>
          <a:prstGeom prst="arc">
            <a:avLst>
              <a:gd name="adj1" fmla="val 16200000"/>
              <a:gd name="adj2" fmla="val 5464507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65D11-B1E2-8BE2-B023-DA52A20E6281}"/>
              </a:ext>
            </a:extLst>
          </p:cNvPr>
          <p:cNvSpPr txBox="1"/>
          <p:nvPr/>
        </p:nvSpPr>
        <p:spPr>
          <a:xfrm>
            <a:off x="697230" y="3872614"/>
            <a:ext cx="1958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FF0000"/>
                </a:solidFill>
              </a:rPr>
              <a:t>Label</a:t>
            </a:r>
            <a:br>
              <a:rPr lang="en-KR" sz="2000" b="1" dirty="0">
                <a:solidFill>
                  <a:srgbClr val="FF0000"/>
                </a:solidFill>
              </a:rPr>
            </a:br>
            <a:r>
              <a:rPr lang="en-KR" sz="2000" b="1" dirty="0">
                <a:solidFill>
                  <a:srgbClr val="FF0000"/>
                </a:solidFill>
              </a:rPr>
              <a:t>does not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A7EF7B-2B5B-52E3-A6F0-CBCA4E1323C9}"/>
              </a:ext>
            </a:extLst>
          </p:cNvPr>
          <p:cNvSpPr txBox="1"/>
          <p:nvPr/>
        </p:nvSpPr>
        <p:spPr>
          <a:xfrm>
            <a:off x="9946612" y="3872614"/>
            <a:ext cx="1958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FF0000"/>
                </a:solidFill>
              </a:rPr>
              <a:t>Inference</a:t>
            </a:r>
            <a:br>
              <a:rPr lang="en-KR" sz="2000" b="1" dirty="0">
                <a:solidFill>
                  <a:srgbClr val="FF0000"/>
                </a:solidFill>
              </a:rPr>
            </a:br>
            <a:r>
              <a:rPr lang="en-KR" sz="2000" b="1" dirty="0">
                <a:solidFill>
                  <a:srgbClr val="FF0000"/>
                </a:solidFill>
              </a:rPr>
              <a:t>does not match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40BE52C-E384-B508-605C-587A1D31A827}"/>
              </a:ext>
            </a:extLst>
          </p:cNvPr>
          <p:cNvSpPr/>
          <p:nvPr/>
        </p:nvSpPr>
        <p:spPr>
          <a:xfrm>
            <a:off x="8846030" y="2698197"/>
            <a:ext cx="1551347" cy="1306639"/>
          </a:xfrm>
          <a:prstGeom prst="arc">
            <a:avLst>
              <a:gd name="adj1" fmla="val 16200000"/>
              <a:gd name="adj2" fmla="val 5464507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508CE-C7F8-AAB0-90B6-FCE1AA1E6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511" t="11015" b="9542"/>
          <a:stretch/>
        </p:blipFill>
        <p:spPr>
          <a:xfrm>
            <a:off x="7691462" y="3738778"/>
            <a:ext cx="1808138" cy="2102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C8EF79-FDCC-D512-FAB6-206412A30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568"/>
          <a:stretch/>
        </p:blipFill>
        <p:spPr>
          <a:xfrm>
            <a:off x="2892464" y="3674137"/>
            <a:ext cx="4697056" cy="2330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34FE4-2B12-9D89-140B-E1941841CCB6}"/>
              </a:ext>
            </a:extLst>
          </p:cNvPr>
          <p:cNvSpPr txBox="1"/>
          <p:nvPr/>
        </p:nvSpPr>
        <p:spPr>
          <a:xfrm>
            <a:off x="9621703" y="1619488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B5FA3-6E76-2CC9-95B7-CA9D61443E58}"/>
              </a:ext>
            </a:extLst>
          </p:cNvPr>
          <p:cNvSpPr txBox="1"/>
          <p:nvPr/>
        </p:nvSpPr>
        <p:spPr>
          <a:xfrm>
            <a:off x="9621703" y="5096362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ION paper</a:t>
            </a:r>
          </a:p>
        </p:txBody>
      </p:sp>
    </p:spTree>
    <p:extLst>
      <p:ext uri="{BB962C8B-B14F-4D97-AF65-F5344CB8AC3E}">
        <p14:creationId xmlns:p14="http://schemas.microsoft.com/office/powerpoint/2010/main" val="40601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/>
      <p:bldP spid="2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F0D7BB-F999-6196-604C-FE1143C7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87" y="3585213"/>
            <a:ext cx="2659999" cy="226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31011-6617-A368-3444-A336D2560BF6}"/>
              </a:ext>
            </a:extLst>
          </p:cNvPr>
          <p:cNvSpPr txBox="1"/>
          <p:nvPr/>
        </p:nvSpPr>
        <p:spPr>
          <a:xfrm>
            <a:off x="231850" y="226012"/>
            <a:ext cx="6679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There’s something wrong with labeling </a:t>
            </a:r>
            <a:r>
              <a:rPr lang="en-US" sz="2000" dirty="0" err="1"/>
              <a:t>repressilator</a:t>
            </a:r>
            <a:r>
              <a:rPr lang="en-US" sz="2000" dirty="0"/>
              <a:t> system</a:t>
            </a:r>
            <a:endParaRPr lang="en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014EF-CE65-B286-B4B8-C732E09A0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" y="1021080"/>
            <a:ext cx="2284942" cy="193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C0823-82DE-49E8-CEE3-90D657E73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172" y="1021080"/>
            <a:ext cx="2950694" cy="1935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2E9CB-0CBC-761F-0CF4-C65F356BB531}"/>
              </a:ext>
            </a:extLst>
          </p:cNvPr>
          <p:cNvSpPr txBox="1"/>
          <p:nvPr/>
        </p:nvSpPr>
        <p:spPr>
          <a:xfrm>
            <a:off x="619760" y="99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9B8AF-52EA-00C4-78D8-4049D8223534}"/>
              </a:ext>
            </a:extLst>
          </p:cNvPr>
          <p:cNvSpPr txBox="1"/>
          <p:nvPr/>
        </p:nvSpPr>
        <p:spPr>
          <a:xfrm>
            <a:off x="2761704" y="8976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268B2-47F1-E4C2-295E-EEA8C469B518}"/>
              </a:ext>
            </a:extLst>
          </p:cNvPr>
          <p:cNvSpPr txBox="1"/>
          <p:nvPr/>
        </p:nvSpPr>
        <p:spPr>
          <a:xfrm>
            <a:off x="697230" y="3079988"/>
            <a:ext cx="9299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Potvin-Trottier, L., Lord, N., Vinnicombe, G.</a:t>
            </a:r>
            <a:r>
              <a:rPr lang="en-KR" sz="1200" i="1" dirty="0"/>
              <a:t> et al.</a:t>
            </a:r>
            <a:r>
              <a:rPr lang="en-KR" sz="1200" dirty="0"/>
              <a:t> Synchronous long-term oscillations in a synthetic gene circuit. </a:t>
            </a:r>
            <a:r>
              <a:rPr lang="en-KR" sz="1200" i="1" dirty="0"/>
              <a:t>Nature</a:t>
            </a:r>
            <a:r>
              <a:rPr lang="en-KR" sz="1200" dirty="0"/>
              <a:t> 538, 514-517 (2016)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7308FE-F5AE-9FA6-40A0-DE805EAC3E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71" t="19945" b="54337"/>
          <a:stretch/>
        </p:blipFill>
        <p:spPr>
          <a:xfrm>
            <a:off x="6752013" y="1082318"/>
            <a:ext cx="2625851" cy="1495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6761F9-12EC-565A-E7EB-20B7064A000D}"/>
              </a:ext>
            </a:extLst>
          </p:cNvPr>
          <p:cNvSpPr txBox="1"/>
          <p:nvPr/>
        </p:nvSpPr>
        <p:spPr>
          <a:xfrm>
            <a:off x="773809" y="6115446"/>
            <a:ext cx="735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Tyler, J., Forger, D. &amp; Kim, J. K. Inferring causality in biological oscillators. </a:t>
            </a:r>
            <a:r>
              <a:rPr lang="en-US" sz="1200" i="1" dirty="0">
                <a:effectLst/>
              </a:rPr>
              <a:t>Bioinformatics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38</a:t>
            </a:r>
            <a:r>
              <a:rPr lang="en-US" sz="1200" dirty="0">
                <a:effectLst/>
              </a:rPr>
              <a:t>, 196–203 (2021).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2E7C8FC-AAC4-A2DE-F2F0-491BD42A6411}"/>
              </a:ext>
            </a:extLst>
          </p:cNvPr>
          <p:cNvSpPr/>
          <p:nvPr/>
        </p:nvSpPr>
        <p:spPr>
          <a:xfrm flipH="1">
            <a:off x="1354196" y="2698198"/>
            <a:ext cx="1551347" cy="1306639"/>
          </a:xfrm>
          <a:prstGeom prst="arc">
            <a:avLst>
              <a:gd name="adj1" fmla="val 16200000"/>
              <a:gd name="adj2" fmla="val 5464507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65D11-B1E2-8BE2-B023-DA52A20E6281}"/>
              </a:ext>
            </a:extLst>
          </p:cNvPr>
          <p:cNvSpPr txBox="1"/>
          <p:nvPr/>
        </p:nvSpPr>
        <p:spPr>
          <a:xfrm>
            <a:off x="87630" y="4045334"/>
            <a:ext cx="195859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00B050"/>
                </a:solidFill>
              </a:rPr>
              <a:t>Label 1, 2, 3</a:t>
            </a:r>
            <a:br>
              <a:rPr lang="en-KR" sz="2000" b="1" dirty="0">
                <a:solidFill>
                  <a:srgbClr val="00B050"/>
                </a:solidFill>
              </a:rPr>
            </a:br>
            <a:r>
              <a:rPr lang="en-KR" sz="2000" b="1" dirty="0">
                <a:solidFill>
                  <a:srgbClr val="00B050"/>
                </a:solidFill>
              </a:rPr>
              <a:t>to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A7EF7B-2B5B-52E3-A6F0-CBCA4E1323C9}"/>
              </a:ext>
            </a:extLst>
          </p:cNvPr>
          <p:cNvSpPr txBox="1"/>
          <p:nvPr/>
        </p:nvSpPr>
        <p:spPr>
          <a:xfrm>
            <a:off x="9946612" y="3872614"/>
            <a:ext cx="1958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00B050"/>
                </a:solidFill>
              </a:rPr>
              <a:t>Then</a:t>
            </a:r>
          </a:p>
          <a:p>
            <a:pPr algn="ctr"/>
            <a:r>
              <a:rPr lang="en-KR" sz="2000" b="1" dirty="0">
                <a:solidFill>
                  <a:srgbClr val="00B050"/>
                </a:solidFill>
              </a:rPr>
              <a:t>Inference</a:t>
            </a:r>
          </a:p>
          <a:p>
            <a:pPr algn="ctr"/>
            <a:r>
              <a:rPr lang="en-KR" sz="2000" b="1" dirty="0">
                <a:solidFill>
                  <a:srgbClr val="00B050"/>
                </a:solidFill>
              </a:rPr>
              <a:t>Matches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40BE52C-E384-B508-605C-587A1D31A827}"/>
              </a:ext>
            </a:extLst>
          </p:cNvPr>
          <p:cNvSpPr/>
          <p:nvPr/>
        </p:nvSpPr>
        <p:spPr>
          <a:xfrm>
            <a:off x="8846030" y="2698197"/>
            <a:ext cx="1551347" cy="1306639"/>
          </a:xfrm>
          <a:prstGeom prst="arc">
            <a:avLst>
              <a:gd name="adj1" fmla="val 16200000"/>
              <a:gd name="adj2" fmla="val 5464507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34FE4-2B12-9D89-140B-E1941841CCB6}"/>
              </a:ext>
            </a:extLst>
          </p:cNvPr>
          <p:cNvSpPr txBox="1"/>
          <p:nvPr/>
        </p:nvSpPr>
        <p:spPr>
          <a:xfrm>
            <a:off x="9621703" y="1619488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B5FA3-6E76-2CC9-95B7-CA9D61443E58}"/>
              </a:ext>
            </a:extLst>
          </p:cNvPr>
          <p:cNvSpPr txBox="1"/>
          <p:nvPr/>
        </p:nvSpPr>
        <p:spPr>
          <a:xfrm>
            <a:off x="9621703" y="5030122"/>
            <a:ext cx="2294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Reconstructed</a:t>
            </a:r>
          </a:p>
          <a:p>
            <a:pPr algn="ctr"/>
            <a:r>
              <a:rPr lang="en-KR" sz="2000" b="1" dirty="0"/>
              <a:t>From data in GOBI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CAFD54-E895-1D71-7AAD-36BC3232F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153" y="3688569"/>
            <a:ext cx="4154110" cy="2271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5A4C9-FB25-85EF-C7BC-E0B7D3657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461" y="3560085"/>
            <a:ext cx="2713664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1115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Meaning of horizontal cutting should be focused on ‘data efficiency’, not ‘detecting changes of regulation’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3694-BB07-E573-3C53-1A0E7C969998}"/>
              </a:ext>
            </a:extLst>
          </p:cNvPr>
          <p:cNvSpPr txBox="1"/>
          <p:nvPr/>
        </p:nvSpPr>
        <p:spPr>
          <a:xfrm>
            <a:off x="382772" y="691120"/>
            <a:ext cx="10486076" cy="5450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b="1" dirty="0"/>
              <a:t>Cutting window horizontally has two advantages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KR" sz="1600" dirty="0"/>
              <a:t>Because we have high values and low values mixed, informations in low values are neglected.</a:t>
            </a:r>
            <a:br>
              <a:rPr lang="en-KR" sz="1600" dirty="0"/>
            </a:br>
            <a:r>
              <a:rPr lang="en-KR" sz="1600" dirty="0"/>
              <a:t>By separating values by scale, we can preserve informations in low values.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KR" sz="1600" dirty="0"/>
              <a:t>If regulations are not monotonic, regulations will be changed due to scale of values.</a:t>
            </a:r>
            <a:br>
              <a:rPr lang="en-KR" sz="1600" dirty="0"/>
            </a:br>
            <a:r>
              <a:rPr lang="en-KR" sz="1600" dirty="0"/>
              <a:t>(Ex. </a:t>
            </a:r>
            <a:r>
              <a:rPr lang="en-US" sz="1600" dirty="0"/>
              <a:t>I</a:t>
            </a:r>
            <a:r>
              <a:rPr lang="en-KR" sz="1600" dirty="0"/>
              <a:t>f Cyclopoids are high, self regulation will be negative…)</a:t>
            </a:r>
            <a:br>
              <a:rPr lang="en-KR" sz="1600" dirty="0"/>
            </a:br>
            <a:r>
              <a:rPr lang="en-KR" sz="1600" dirty="0"/>
              <a:t>By separating values by scale, we can detect the boundary of changing regulations.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KR" sz="1600" dirty="0"/>
          </a:p>
          <a:p>
            <a:pPr>
              <a:lnSpc>
                <a:spcPct val="150000"/>
              </a:lnSpc>
            </a:pPr>
            <a:r>
              <a:rPr lang="en-KR" b="1" dirty="0"/>
              <a:t>But number 2 found out to be hard thing because </a:t>
            </a:r>
            <a:br>
              <a:rPr lang="en-KR" sz="1600" dirty="0"/>
            </a:br>
            <a:r>
              <a:rPr lang="en-KR" sz="1600" dirty="0"/>
              <a:t>1) Data are not uniformly distributed, so finding boundaries &amp; ensuring each window has sufficient data are not compatible</a:t>
            </a:r>
            <a:br>
              <a:rPr lang="en-KR" sz="1600" dirty="0"/>
            </a:br>
            <a:r>
              <a:rPr lang="en-KR" sz="1600" dirty="0"/>
              <a:t>2) Boundaries may be complicated, but cutting horizontally means we can only check for square shaped boundaries.</a:t>
            </a:r>
          </a:p>
          <a:p>
            <a:pPr>
              <a:lnSpc>
                <a:spcPct val="150000"/>
              </a:lnSpc>
            </a:pPr>
            <a:endParaRPr lang="en-KR" sz="1600" dirty="0"/>
          </a:p>
          <a:p>
            <a:pPr>
              <a:lnSpc>
                <a:spcPct val="150000"/>
              </a:lnSpc>
            </a:pPr>
            <a:r>
              <a:rPr lang="en-KR" b="1" dirty="0"/>
              <a:t>So we should focus on number 1 (data efficiency).</a:t>
            </a:r>
          </a:p>
          <a:p>
            <a:pPr>
              <a:lnSpc>
                <a:spcPct val="150000"/>
              </a:lnSpc>
            </a:pPr>
            <a:r>
              <a:rPr lang="en-KR" sz="1600" dirty="0"/>
              <a:t>TO-DO : For data sets that we already know it works with GOBI, </a:t>
            </a:r>
            <a:br>
              <a:rPr lang="en-KR" sz="1600" dirty="0"/>
            </a:br>
            <a:r>
              <a:rPr lang="en-KR" sz="1600" dirty="0"/>
              <a:t>               we drop some data points and check horizontally cutting can detect the result with fewer data points.</a:t>
            </a:r>
          </a:p>
        </p:txBody>
      </p:sp>
    </p:spTree>
    <p:extLst>
      <p:ext uri="{BB962C8B-B14F-4D97-AF65-F5344CB8AC3E}">
        <p14:creationId xmlns:p14="http://schemas.microsoft.com/office/powerpoint/2010/main" val="36731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116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Previously: Meaning of horizontal cutting should be focused on ‘</a:t>
            </a:r>
            <a:r>
              <a:rPr lang="en-KR" u="sng" dirty="0"/>
              <a:t>data efficiency</a:t>
            </a:r>
            <a:r>
              <a:rPr lang="en-KR" dirty="0"/>
              <a:t>’, not ‘</a:t>
            </a:r>
            <a:r>
              <a:rPr lang="en-KR" u="sng" dirty="0"/>
              <a:t>detecting changes in regulation</a:t>
            </a:r>
            <a:r>
              <a:rPr lang="en-KR" dirty="0"/>
              <a:t>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3694-BB07-E573-3C53-1A0E7C969998}"/>
              </a:ext>
            </a:extLst>
          </p:cNvPr>
          <p:cNvSpPr txBox="1"/>
          <p:nvPr/>
        </p:nvSpPr>
        <p:spPr>
          <a:xfrm>
            <a:off x="382772" y="791291"/>
            <a:ext cx="533562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b="1" dirty="0"/>
              <a:t>Cutting window horizontally has two advantages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B61D9-CB31-1982-C8B1-259F3C3B2CB7}"/>
              </a:ext>
            </a:extLst>
          </p:cNvPr>
          <p:cNvSpPr txBox="1"/>
          <p:nvPr/>
        </p:nvSpPr>
        <p:spPr>
          <a:xfrm>
            <a:off x="7263937" y="892518"/>
            <a:ext cx="385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Preserving informations in low values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E33FF-4297-FBC7-6C95-4B76BCB54CBB}"/>
              </a:ext>
            </a:extLst>
          </p:cNvPr>
          <p:cNvGrpSpPr/>
          <p:nvPr/>
        </p:nvGrpSpPr>
        <p:grpSpPr>
          <a:xfrm>
            <a:off x="978192" y="1515979"/>
            <a:ext cx="4868962" cy="2436898"/>
            <a:chOff x="978192" y="1515979"/>
            <a:chExt cx="4868962" cy="24368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BF27E4-CC51-F3B2-AEE2-8DC6F4134869}"/>
                </a:ext>
              </a:extLst>
            </p:cNvPr>
            <p:cNvSpPr txBox="1"/>
            <p:nvPr/>
          </p:nvSpPr>
          <p:spPr>
            <a:xfrm>
              <a:off x="978192" y="1515979"/>
              <a:ext cx="4868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Detecting the boundary of changing regulations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019C158-6DAB-423F-BDD1-177CEB6A2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8461" y="2109666"/>
              <a:ext cx="0" cy="1670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443505-9CCC-3031-8B74-D62B25CC42D3}"/>
                </a:ext>
              </a:extLst>
            </p:cNvPr>
            <p:cNvCxnSpPr>
              <a:cxnSpLocks/>
            </p:cNvCxnSpPr>
            <p:nvPr/>
          </p:nvCxnSpPr>
          <p:spPr>
            <a:xfrm>
              <a:off x="1448461" y="3780243"/>
              <a:ext cx="3881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2E86E7-4C55-8DC2-9908-1723807852FF}"/>
                    </a:ext>
                  </a:extLst>
                </p:cNvPr>
                <p:cNvSpPr txBox="1"/>
                <p:nvPr/>
              </p:nvSpPr>
              <p:spPr>
                <a:xfrm>
                  <a:off x="1092604" y="2109666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2E86E7-4C55-8DC2-9908-172380785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04" y="2109666"/>
                  <a:ext cx="31122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D571F0-3248-1ECC-7497-0A3D116A9A27}"/>
                    </a:ext>
                  </a:extLst>
                </p:cNvPr>
                <p:cNvSpPr txBox="1"/>
                <p:nvPr/>
              </p:nvSpPr>
              <p:spPr>
                <a:xfrm>
                  <a:off x="5459239" y="3583545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D571F0-3248-1ECC-7497-0A3D116A9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239" y="3583545"/>
                  <a:ext cx="3112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249BB2-33F2-103B-CFCA-261B661E903B}"/>
                    </a:ext>
                  </a:extLst>
                </p:cNvPr>
                <p:cNvSpPr txBox="1"/>
                <p:nvPr/>
              </p:nvSpPr>
              <p:spPr>
                <a:xfrm>
                  <a:off x="2973807" y="2720013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249BB2-33F2-103B-CFCA-261B661E9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807" y="2720013"/>
                  <a:ext cx="3112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1255D8-6D82-D645-82A5-AA809A042DAF}"/>
                    </a:ext>
                  </a:extLst>
                </p:cNvPr>
                <p:cNvSpPr txBox="1"/>
                <p:nvPr/>
              </p:nvSpPr>
              <p:spPr>
                <a:xfrm>
                  <a:off x="2157260" y="2721954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1255D8-6D82-D645-82A5-AA809A042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260" y="2721954"/>
                  <a:ext cx="3112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66816E-52A8-9B33-5003-C09A5C79A3D2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2468484" y="2906620"/>
              <a:ext cx="4867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A2B9C8C-D443-08C6-AA2A-7F36D383A8C5}"/>
                </a:ext>
              </a:extLst>
            </p:cNvPr>
            <p:cNvSpPr/>
            <p:nvPr/>
          </p:nvSpPr>
          <p:spPr>
            <a:xfrm>
              <a:off x="1670475" y="2598679"/>
              <a:ext cx="612000" cy="612000"/>
            </a:xfrm>
            <a:prstGeom prst="arc">
              <a:avLst>
                <a:gd name="adj1" fmla="val 2379779"/>
                <a:gd name="adj2" fmla="val 1950937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39A6F3-B7B5-4DAB-FC31-574F9F5F349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35" y="3009935"/>
              <a:ext cx="233537" cy="1774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D29C017-0FF2-9214-1ECF-F48CFBF12C49}"/>
                    </a:ext>
                  </a:extLst>
                </p:cNvPr>
                <p:cNvSpPr txBox="1"/>
                <p:nvPr/>
              </p:nvSpPr>
              <p:spPr>
                <a:xfrm>
                  <a:off x="5057590" y="2721954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D29C017-0FF2-9214-1ECF-F48CFBF12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90" y="2721954"/>
                  <a:ext cx="3112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808C0A-82A0-DEDF-DBCE-A3085C7547C5}"/>
                    </a:ext>
                  </a:extLst>
                </p:cNvPr>
                <p:cNvSpPr txBox="1"/>
                <p:nvPr/>
              </p:nvSpPr>
              <p:spPr>
                <a:xfrm>
                  <a:off x="4277139" y="2723895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808C0A-82A0-DEDF-DBCE-A3085C754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139" y="2723895"/>
                  <a:ext cx="3112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799C3B-0503-2A40-D674-6586C091072F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4588363" y="2908561"/>
              <a:ext cx="4867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3B6893E-D37B-53C7-FC94-C50D57D9C317}"/>
                </a:ext>
              </a:extLst>
            </p:cNvPr>
            <p:cNvSpPr/>
            <p:nvPr/>
          </p:nvSpPr>
          <p:spPr>
            <a:xfrm>
              <a:off x="3790354" y="2600620"/>
              <a:ext cx="612000" cy="612000"/>
            </a:xfrm>
            <a:prstGeom prst="arc">
              <a:avLst>
                <a:gd name="adj1" fmla="val 2379779"/>
                <a:gd name="adj2" fmla="val 1950937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3E204-8F0C-E5E2-14EA-FCC6F19F611A}"/>
                </a:ext>
              </a:extLst>
            </p:cNvPr>
            <p:cNvCxnSpPr>
              <a:cxnSpLocks/>
            </p:cNvCxnSpPr>
            <p:nvPr/>
          </p:nvCxnSpPr>
          <p:spPr>
            <a:xfrm>
              <a:off x="4199214" y="3011876"/>
              <a:ext cx="233537" cy="1774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AEABF5-FB20-705F-91AA-2A55B9A73DA7}"/>
                </a:ext>
              </a:extLst>
            </p:cNvPr>
            <p:cNvCxnSpPr>
              <a:cxnSpLocks/>
            </p:cNvCxnSpPr>
            <p:nvPr/>
          </p:nvCxnSpPr>
          <p:spPr>
            <a:xfrm>
              <a:off x="4588363" y="2721954"/>
              <a:ext cx="0" cy="3364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D7663F-34DD-C836-93A4-1F3CDEC411B0}"/>
                </a:ext>
              </a:extLst>
            </p:cNvPr>
            <p:cNvCxnSpPr>
              <a:cxnSpLocks/>
            </p:cNvCxnSpPr>
            <p:nvPr/>
          </p:nvCxnSpPr>
          <p:spPr>
            <a:xfrm>
              <a:off x="3428330" y="2109666"/>
              <a:ext cx="0" cy="1751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8A02A5-A9ED-AA73-95C7-113B412898DC}"/>
              </a:ext>
            </a:extLst>
          </p:cNvPr>
          <p:cNvGrpSpPr/>
          <p:nvPr/>
        </p:nvGrpSpPr>
        <p:grpSpPr>
          <a:xfrm>
            <a:off x="1092604" y="4119908"/>
            <a:ext cx="5159459" cy="2473864"/>
            <a:chOff x="1092604" y="4119908"/>
            <a:chExt cx="5159459" cy="24738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07625-9ED5-6CC7-6856-2069900D8D36}"/>
                </a:ext>
              </a:extLst>
            </p:cNvPr>
            <p:cNvSpPr txBox="1"/>
            <p:nvPr/>
          </p:nvSpPr>
          <p:spPr>
            <a:xfrm>
              <a:off x="1501612" y="4119908"/>
              <a:ext cx="4204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But, boundaries may shape complicated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F9686E-D573-76E0-1FA8-69EBD8513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8461" y="4750561"/>
              <a:ext cx="0" cy="1670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0842C10-BFCB-9946-9E1A-6E870955FF2A}"/>
                </a:ext>
              </a:extLst>
            </p:cNvPr>
            <p:cNvCxnSpPr>
              <a:cxnSpLocks/>
            </p:cNvCxnSpPr>
            <p:nvPr/>
          </p:nvCxnSpPr>
          <p:spPr>
            <a:xfrm>
              <a:off x="1448461" y="6421138"/>
              <a:ext cx="3881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65757AF-9D2C-15D8-A79A-185FB91525EA}"/>
                    </a:ext>
                  </a:extLst>
                </p:cNvPr>
                <p:cNvSpPr txBox="1"/>
                <p:nvPr/>
              </p:nvSpPr>
              <p:spPr>
                <a:xfrm>
                  <a:off x="1092604" y="4750561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65757AF-9D2C-15D8-A79A-185FB9152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04" y="4750561"/>
                  <a:ext cx="31122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2C66D3-9873-A081-4B6A-ADFA7D92FA88}"/>
                    </a:ext>
                  </a:extLst>
                </p:cNvPr>
                <p:cNvSpPr txBox="1"/>
                <p:nvPr/>
              </p:nvSpPr>
              <p:spPr>
                <a:xfrm>
                  <a:off x="5459239" y="6224440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2C66D3-9873-A081-4B6A-ADFA7D92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239" y="6224440"/>
                  <a:ext cx="3112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573DA3-200F-1188-0EEE-DA1C7D719D44}"/>
                </a:ext>
              </a:extLst>
            </p:cNvPr>
            <p:cNvSpPr/>
            <p:nvPr/>
          </p:nvSpPr>
          <p:spPr>
            <a:xfrm>
              <a:off x="1756970" y="4801552"/>
              <a:ext cx="3637644" cy="1607553"/>
            </a:xfrm>
            <a:custGeom>
              <a:avLst/>
              <a:gdLst>
                <a:gd name="connsiteX0" fmla="*/ 533496 w 3637644"/>
                <a:gd name="connsiteY0" fmla="*/ 0 h 1797988"/>
                <a:gd name="connsiteX1" fmla="*/ 124423 w 3637644"/>
                <a:gd name="connsiteY1" fmla="*/ 806116 h 1797988"/>
                <a:gd name="connsiteX2" fmla="*/ 2470580 w 3637644"/>
                <a:gd name="connsiteY2" fmla="*/ 108284 h 1797988"/>
                <a:gd name="connsiteX3" fmla="*/ 2626991 w 3637644"/>
                <a:gd name="connsiteY3" fmla="*/ 1768642 h 1797988"/>
                <a:gd name="connsiteX4" fmla="*/ 3637644 w 3637644"/>
                <a:gd name="connsiteY4" fmla="*/ 1010653 h 179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644" h="1797988">
                  <a:moveTo>
                    <a:pt x="533496" y="0"/>
                  </a:moveTo>
                  <a:cubicBezTo>
                    <a:pt x="167536" y="394034"/>
                    <a:pt x="-198424" y="788069"/>
                    <a:pt x="124423" y="806116"/>
                  </a:cubicBezTo>
                  <a:cubicBezTo>
                    <a:pt x="447270" y="824163"/>
                    <a:pt x="2053485" y="-52137"/>
                    <a:pt x="2470580" y="108284"/>
                  </a:cubicBezTo>
                  <a:cubicBezTo>
                    <a:pt x="2887675" y="268705"/>
                    <a:pt x="2432480" y="1618247"/>
                    <a:pt x="2626991" y="1768642"/>
                  </a:cubicBezTo>
                  <a:cubicBezTo>
                    <a:pt x="2821502" y="1919037"/>
                    <a:pt x="3229573" y="1464845"/>
                    <a:pt x="3637644" y="1010653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32109E7-79F7-7365-5D7F-656991A00E39}"/>
                    </a:ext>
                  </a:extLst>
                </p:cNvPr>
                <p:cNvSpPr txBox="1"/>
                <p:nvPr/>
              </p:nvSpPr>
              <p:spPr>
                <a:xfrm>
                  <a:off x="5288863" y="5045806"/>
                  <a:ext cx="963200" cy="6663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32109E7-79F7-7365-5D7F-656991A0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863" y="5045806"/>
                  <a:ext cx="963200" cy="666336"/>
                </a:xfrm>
                <a:prstGeom prst="rect">
                  <a:avLst/>
                </a:prstGeom>
                <a:blipFill>
                  <a:blip r:embed="rId9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0A2F4BC-7E06-0449-C987-327F59B959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05753" y="3778094"/>
            <a:ext cx="3480177" cy="18394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E0A91-7DB1-1543-EBC5-68147879849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460245" y="1356625"/>
            <a:ext cx="3515895" cy="174934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B165E61-1CA6-3570-99D8-7D6982062922}"/>
              </a:ext>
            </a:extLst>
          </p:cNvPr>
          <p:cNvSpPr/>
          <p:nvPr/>
        </p:nvSpPr>
        <p:spPr>
          <a:xfrm>
            <a:off x="7723969" y="2745861"/>
            <a:ext cx="3252172" cy="1338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E95589-F8C6-3811-485E-F55671456134}"/>
              </a:ext>
            </a:extLst>
          </p:cNvPr>
          <p:cNvCxnSpPr/>
          <p:nvPr/>
        </p:nvCxnSpPr>
        <p:spPr>
          <a:xfrm>
            <a:off x="9227127" y="3274770"/>
            <a:ext cx="0" cy="369332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C6A834-5EF3-A02F-5937-2BC7D57E2BBE}"/>
              </a:ext>
            </a:extLst>
          </p:cNvPr>
          <p:cNvSpPr txBox="1"/>
          <p:nvPr/>
        </p:nvSpPr>
        <p:spPr>
          <a:xfrm>
            <a:off x="6343618" y="5813078"/>
            <a:ext cx="6012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/>
              <a:t>By preserving informations,</a:t>
            </a:r>
            <a:br>
              <a:rPr lang="en-KR" sz="2000" b="1" dirty="0"/>
            </a:br>
            <a:r>
              <a:rPr lang="en-KR" sz="2000" b="1" dirty="0"/>
              <a:t>we might get correct result with fewer data</a:t>
            </a:r>
          </a:p>
        </p:txBody>
      </p:sp>
    </p:spTree>
    <p:extLst>
      <p:ext uri="{BB962C8B-B14F-4D97-AF65-F5344CB8AC3E}">
        <p14:creationId xmlns:p14="http://schemas.microsoft.com/office/powerpoint/2010/main" val="20074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2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BE8B1-9DB8-D0A6-E331-1A2199BFF404}"/>
              </a:ext>
            </a:extLst>
          </p:cNvPr>
          <p:cNvSpPr txBox="1"/>
          <p:nvPr/>
        </p:nvSpPr>
        <p:spPr>
          <a:xfrm>
            <a:off x="231850" y="226012"/>
            <a:ext cx="820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To claim data efficiency of horizontal cutting, we chose repressilator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A916E-354E-1DFA-E974-3C5C22F5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3" y="824922"/>
            <a:ext cx="4687696" cy="3760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BA286-02EB-C11A-B5D7-BA00C240E5F6}"/>
              </a:ext>
            </a:extLst>
          </p:cNvPr>
          <p:cNvSpPr txBox="1"/>
          <p:nvPr/>
        </p:nvSpPr>
        <p:spPr>
          <a:xfrm>
            <a:off x="1088971" y="6525931"/>
            <a:ext cx="110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effectLst/>
              </a:rPr>
              <a:t>Park, et al, A general model-based causal inference method overcomes the curse of synchrony and indirect effect. </a:t>
            </a:r>
            <a:r>
              <a:rPr lang="en-US" sz="1200" i="1" dirty="0">
                <a:effectLst/>
              </a:rPr>
              <a:t>Nat Comm, </a:t>
            </a:r>
            <a:r>
              <a:rPr lang="en-US" sz="1200" dirty="0">
                <a:effectLst/>
              </a:rPr>
              <a:t>(2023).</a:t>
            </a:r>
          </a:p>
          <a:p>
            <a:endParaRPr lang="en-KR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7EB78-27A5-7DBE-DCC1-DF934BB1A9A5}"/>
              </a:ext>
            </a:extLst>
          </p:cNvPr>
          <p:cNvSpPr txBox="1"/>
          <p:nvPr/>
        </p:nvSpPr>
        <p:spPr>
          <a:xfrm>
            <a:off x="8615674" y="1859797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solidFill>
                  <a:srgbClr val="00B1F5"/>
                </a:solidFill>
              </a:rPr>
              <a:t>TetR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7A5FB-99DD-5F79-846C-993A0570F0A4}"/>
              </a:ext>
            </a:extLst>
          </p:cNvPr>
          <p:cNvSpPr txBox="1"/>
          <p:nvPr/>
        </p:nvSpPr>
        <p:spPr>
          <a:xfrm>
            <a:off x="9658376" y="3352914"/>
            <a:ext cx="93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solidFill>
                  <a:srgbClr val="FF008E"/>
                </a:solidFill>
              </a:rPr>
              <a:t>Lacl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DCB54-F84E-2878-26F3-6D32FA2FB883}"/>
                  </a:ext>
                </a:extLst>
              </p:cNvPr>
              <p:cNvSpPr txBox="1"/>
              <p:nvPr/>
            </p:nvSpPr>
            <p:spPr>
              <a:xfrm>
                <a:off x="7703007" y="3352914"/>
                <a:ext cx="8168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3200" dirty="0">
                    <a:solidFill>
                      <a:srgbClr val="FFAC0A"/>
                    </a:solidFill>
                  </a:rPr>
                  <a:t>cl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DCB54-F84E-2878-26F3-6D32FA2F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007" y="3352914"/>
                <a:ext cx="816827" cy="584775"/>
              </a:xfrm>
              <a:prstGeom prst="rect">
                <a:avLst/>
              </a:prstGeom>
              <a:blipFill>
                <a:blip r:embed="rId3"/>
                <a:stretch>
                  <a:fillRect l="-6061" t="-14894" r="-16667" b="-3191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B670E39-A45F-10E3-961F-9AB86474AF2A}"/>
              </a:ext>
            </a:extLst>
          </p:cNvPr>
          <p:cNvGrpSpPr/>
          <p:nvPr/>
        </p:nvGrpSpPr>
        <p:grpSpPr>
          <a:xfrm>
            <a:off x="8648055" y="3469008"/>
            <a:ext cx="836908" cy="352586"/>
            <a:chOff x="8353587" y="3429000"/>
            <a:chExt cx="836908" cy="35258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3CE21DC-A945-448F-0DDF-4B591DF1C68A}"/>
                </a:ext>
              </a:extLst>
            </p:cNvPr>
            <p:cNvCxnSpPr>
              <a:cxnSpLocks/>
            </p:cNvCxnSpPr>
            <p:nvPr/>
          </p:nvCxnSpPr>
          <p:spPr>
            <a:xfrm>
              <a:off x="8353587" y="3605293"/>
              <a:ext cx="821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BEE308-3E3A-F8CD-2879-499D04F73CD1}"/>
                </a:ext>
              </a:extLst>
            </p:cNvPr>
            <p:cNvCxnSpPr>
              <a:cxnSpLocks/>
            </p:cNvCxnSpPr>
            <p:nvPr/>
          </p:nvCxnSpPr>
          <p:spPr>
            <a:xfrm>
              <a:off x="9190495" y="3429000"/>
              <a:ext cx="0" cy="352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EFF81-8705-E557-5BA3-3426F1780138}"/>
              </a:ext>
            </a:extLst>
          </p:cNvPr>
          <p:cNvGrpSpPr/>
          <p:nvPr/>
        </p:nvGrpSpPr>
        <p:grpSpPr>
          <a:xfrm rot="7107904">
            <a:off x="8046447" y="2701635"/>
            <a:ext cx="836908" cy="352586"/>
            <a:chOff x="8353587" y="3429000"/>
            <a:chExt cx="836908" cy="35258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BD8EE4-C962-9495-6F52-E8645309342E}"/>
                </a:ext>
              </a:extLst>
            </p:cNvPr>
            <p:cNvCxnSpPr>
              <a:cxnSpLocks/>
            </p:cNvCxnSpPr>
            <p:nvPr/>
          </p:nvCxnSpPr>
          <p:spPr>
            <a:xfrm>
              <a:off x="8353587" y="3605293"/>
              <a:ext cx="821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5D097A-B19E-9FEF-05FE-7B5095C0A3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0495" y="3429000"/>
              <a:ext cx="0" cy="352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ED3C37-492E-67AF-7158-3C82ACA94EAC}"/>
              </a:ext>
            </a:extLst>
          </p:cNvPr>
          <p:cNvGrpSpPr/>
          <p:nvPr/>
        </p:nvGrpSpPr>
        <p:grpSpPr>
          <a:xfrm rot="14285865">
            <a:off x="9314485" y="2701635"/>
            <a:ext cx="836908" cy="352586"/>
            <a:chOff x="8353587" y="3429000"/>
            <a:chExt cx="836908" cy="352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C68E59-508F-4DBD-1ED3-628EB3FC9750}"/>
                </a:ext>
              </a:extLst>
            </p:cNvPr>
            <p:cNvCxnSpPr>
              <a:cxnSpLocks/>
            </p:cNvCxnSpPr>
            <p:nvPr/>
          </p:nvCxnSpPr>
          <p:spPr>
            <a:xfrm>
              <a:off x="8353587" y="3605293"/>
              <a:ext cx="821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95AB07-BAA7-DA6D-90FA-6C9DDE3B8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90495" y="3429000"/>
              <a:ext cx="0" cy="352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36B159-9C62-1913-7B30-6E34B36D9D8E}"/>
              </a:ext>
            </a:extLst>
          </p:cNvPr>
          <p:cNvGrpSpPr/>
          <p:nvPr/>
        </p:nvGrpSpPr>
        <p:grpSpPr>
          <a:xfrm>
            <a:off x="8565136" y="1346436"/>
            <a:ext cx="853624" cy="720000"/>
            <a:chOff x="8286166" y="1346436"/>
            <a:chExt cx="853624" cy="720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4D100A91-D845-7390-39F2-275CBECF7A75}"/>
                </a:ext>
              </a:extLst>
            </p:cNvPr>
            <p:cNvSpPr/>
            <p:nvPr/>
          </p:nvSpPr>
          <p:spPr>
            <a:xfrm>
              <a:off x="8419790" y="1346436"/>
              <a:ext cx="720000" cy="720000"/>
            </a:xfrm>
            <a:prstGeom prst="arc">
              <a:avLst>
                <a:gd name="adj1" fmla="val 9609862"/>
                <a:gd name="adj2" fmla="val 1252211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ED87C4-F752-4DA2-DD5E-188A8E69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166" y="1766012"/>
              <a:ext cx="338641" cy="140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661308-43E4-7411-C13C-2AFAEC9EA231}"/>
              </a:ext>
            </a:extLst>
          </p:cNvPr>
          <p:cNvGrpSpPr/>
          <p:nvPr/>
        </p:nvGrpSpPr>
        <p:grpSpPr>
          <a:xfrm rot="8702848">
            <a:off x="10166627" y="3586229"/>
            <a:ext cx="853624" cy="720000"/>
            <a:chOff x="8286166" y="1346436"/>
            <a:chExt cx="853624" cy="7200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F697459C-D88C-50F6-3B06-B8A10FE95466}"/>
                </a:ext>
              </a:extLst>
            </p:cNvPr>
            <p:cNvSpPr/>
            <p:nvPr/>
          </p:nvSpPr>
          <p:spPr>
            <a:xfrm>
              <a:off x="8419790" y="1346436"/>
              <a:ext cx="720000" cy="720000"/>
            </a:xfrm>
            <a:prstGeom prst="arc">
              <a:avLst>
                <a:gd name="adj1" fmla="val 9609862"/>
                <a:gd name="adj2" fmla="val 1252211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315A05-C3BD-6A81-F876-2EF63181A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166" y="1766012"/>
              <a:ext cx="338641" cy="140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F4DC01-5A7E-F815-A498-7CA0243324BD}"/>
              </a:ext>
            </a:extLst>
          </p:cNvPr>
          <p:cNvGrpSpPr/>
          <p:nvPr/>
        </p:nvGrpSpPr>
        <p:grpSpPr>
          <a:xfrm rot="13474864">
            <a:off x="7291825" y="3596215"/>
            <a:ext cx="853624" cy="720000"/>
            <a:chOff x="8286166" y="1346436"/>
            <a:chExt cx="853624" cy="720000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8E9C483-D4CD-ADCB-13AA-2355BD756DA7}"/>
                </a:ext>
              </a:extLst>
            </p:cNvPr>
            <p:cNvSpPr/>
            <p:nvPr/>
          </p:nvSpPr>
          <p:spPr>
            <a:xfrm>
              <a:off x="8419790" y="1346436"/>
              <a:ext cx="720000" cy="720000"/>
            </a:xfrm>
            <a:prstGeom prst="arc">
              <a:avLst>
                <a:gd name="adj1" fmla="val 9609862"/>
                <a:gd name="adj2" fmla="val 1252211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BB1DC6-0434-7995-CBBF-BD667570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166" y="1766012"/>
              <a:ext cx="338641" cy="140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02C039-C7DD-8EB4-B749-79230DF2007E}"/>
              </a:ext>
            </a:extLst>
          </p:cNvPr>
          <p:cNvCxnSpPr/>
          <p:nvPr/>
        </p:nvCxnSpPr>
        <p:spPr>
          <a:xfrm>
            <a:off x="5780866" y="2705388"/>
            <a:ext cx="14740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E7545F0-01B2-458E-8353-FDBF88D33CB8}"/>
              </a:ext>
            </a:extLst>
          </p:cNvPr>
          <p:cNvSpPr/>
          <p:nvPr/>
        </p:nvSpPr>
        <p:spPr>
          <a:xfrm>
            <a:off x="2262752" y="3846775"/>
            <a:ext cx="1751308" cy="2447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C635B73-FB19-4F5A-2EFE-3E9FCD157BAD}"/>
              </a:ext>
            </a:extLst>
          </p:cNvPr>
          <p:cNvSpPr/>
          <p:nvPr/>
        </p:nvSpPr>
        <p:spPr>
          <a:xfrm>
            <a:off x="1813302" y="4201066"/>
            <a:ext cx="1177871" cy="1288529"/>
          </a:xfrm>
          <a:prstGeom prst="arc">
            <a:avLst>
              <a:gd name="adj1" fmla="val 6799380"/>
              <a:gd name="adj2" fmla="val 14917764"/>
            </a:avLst>
          </a:prstGeom>
          <a:ln w="38100">
            <a:solidFill>
              <a:srgbClr val="00B050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DBFE47-1536-3B1C-8D0A-0CA7E368DC08}"/>
              </a:ext>
            </a:extLst>
          </p:cNvPr>
          <p:cNvSpPr txBox="1"/>
          <p:nvPr/>
        </p:nvSpPr>
        <p:spPr>
          <a:xfrm>
            <a:off x="2216258" y="5272620"/>
            <a:ext cx="529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Similar to plankton data, there are lots of low values</a:t>
            </a:r>
          </a:p>
        </p:txBody>
      </p:sp>
    </p:spTree>
    <p:extLst>
      <p:ext uri="{BB962C8B-B14F-4D97-AF65-F5344CB8AC3E}">
        <p14:creationId xmlns:p14="http://schemas.microsoft.com/office/powerpoint/2010/main" val="7191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8" grpId="0" animBg="1"/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BE8B1-9DB8-D0A6-E331-1A2199BFF404}"/>
              </a:ext>
            </a:extLst>
          </p:cNvPr>
          <p:cNvSpPr txBox="1"/>
          <p:nvPr/>
        </p:nvSpPr>
        <p:spPr>
          <a:xfrm>
            <a:off x="231850" y="226012"/>
            <a:ext cx="8516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First, we tried to infer with whole data by cutting each component at median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80B90-6441-B66C-0141-F7C8964AA4B8}"/>
              </a:ext>
            </a:extLst>
          </p:cNvPr>
          <p:cNvSpPr txBox="1"/>
          <p:nvPr/>
        </p:nvSpPr>
        <p:spPr>
          <a:xfrm>
            <a:off x="3622278" y="1196974"/>
            <a:ext cx="494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: 421 data points (interpolated)</a:t>
            </a:r>
            <a:endParaRPr lang="en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2E91F-B265-8C15-96A8-7EDA74E14B39}"/>
              </a:ext>
            </a:extLst>
          </p:cNvPr>
          <p:cNvSpPr txBox="1"/>
          <p:nvPr/>
        </p:nvSpPr>
        <p:spPr>
          <a:xfrm>
            <a:off x="1988470" y="1990486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solidFill>
                  <a:srgbClr val="00B1F5"/>
                </a:solidFill>
              </a:rPr>
              <a:t>TetR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A4B71-91E3-3C73-1CB9-CF5E6B90C21F}"/>
              </a:ext>
            </a:extLst>
          </p:cNvPr>
          <p:cNvSpPr txBox="1"/>
          <p:nvPr/>
        </p:nvSpPr>
        <p:spPr>
          <a:xfrm>
            <a:off x="227664" y="3618221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High</a:t>
            </a:r>
          </a:p>
          <a:p>
            <a:pPr algn="ctr"/>
            <a:r>
              <a:rPr lang="en-KR" dirty="0"/>
              <a:t>(211)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8972F-F47D-0BC1-A755-4B3B6972E6EB}"/>
              </a:ext>
            </a:extLst>
          </p:cNvPr>
          <p:cNvSpPr txBox="1"/>
          <p:nvPr/>
        </p:nvSpPr>
        <p:spPr>
          <a:xfrm>
            <a:off x="227664" y="4973171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Low</a:t>
            </a:r>
          </a:p>
          <a:p>
            <a:pPr algn="ctr"/>
            <a:r>
              <a:rPr lang="en-KR" dirty="0"/>
              <a:t>(210)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D16F85E-7201-766A-31BB-8CEC4F0C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6" y="2757418"/>
            <a:ext cx="3089250" cy="250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F9F29-9CD1-7F62-D3D5-BA512CC5EC05}"/>
              </a:ext>
            </a:extLst>
          </p:cNvPr>
          <p:cNvSpPr txBox="1"/>
          <p:nvPr/>
        </p:nvSpPr>
        <p:spPr>
          <a:xfrm>
            <a:off x="5832715" y="1990485"/>
            <a:ext cx="93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solidFill>
                  <a:srgbClr val="FF008E"/>
                </a:solidFill>
              </a:rPr>
              <a:t>Lacl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8277B-43D5-3D13-7732-2DB5184AF028}"/>
              </a:ext>
            </a:extLst>
          </p:cNvPr>
          <p:cNvSpPr txBox="1"/>
          <p:nvPr/>
        </p:nvSpPr>
        <p:spPr>
          <a:xfrm>
            <a:off x="4046036" y="3349069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High</a:t>
            </a:r>
          </a:p>
          <a:p>
            <a:pPr algn="ctr"/>
            <a:r>
              <a:rPr lang="en-KR" dirty="0"/>
              <a:t>(211)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A60EC-9041-3516-1095-A7D893871BFF}"/>
              </a:ext>
            </a:extLst>
          </p:cNvPr>
          <p:cNvSpPr txBox="1"/>
          <p:nvPr/>
        </p:nvSpPr>
        <p:spPr>
          <a:xfrm>
            <a:off x="4046036" y="4600540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Low</a:t>
            </a:r>
          </a:p>
          <a:p>
            <a:pPr algn="ctr"/>
            <a:r>
              <a:rPr lang="en-KR" dirty="0"/>
              <a:t>(210)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0DBEDD9-4AD2-CAF9-47A5-CFF5E17A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22" y="2757418"/>
            <a:ext cx="3134851" cy="2538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F8BC10-8F6A-88B3-D82A-F64087E783EB}"/>
                  </a:ext>
                </a:extLst>
              </p:cNvPr>
              <p:cNvSpPr txBox="1"/>
              <p:nvPr/>
            </p:nvSpPr>
            <p:spPr>
              <a:xfrm>
                <a:off x="9967468" y="1990484"/>
                <a:ext cx="8168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3200" dirty="0">
                    <a:solidFill>
                      <a:srgbClr val="FFAC0A"/>
                    </a:solidFill>
                  </a:rPr>
                  <a:t>cl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F8BC10-8F6A-88B3-D82A-F64087E78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68" y="1990484"/>
                <a:ext cx="816827" cy="584775"/>
              </a:xfrm>
              <a:prstGeom prst="rect">
                <a:avLst/>
              </a:prstGeom>
              <a:blipFill>
                <a:blip r:embed="rId5"/>
                <a:stretch>
                  <a:fillRect l="-6061" t="-12766" r="-16667" b="-340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680ABB-1EC9-B9A9-7AD3-2E519AD5369C}"/>
              </a:ext>
            </a:extLst>
          </p:cNvPr>
          <p:cNvSpPr txBox="1"/>
          <p:nvPr/>
        </p:nvSpPr>
        <p:spPr>
          <a:xfrm>
            <a:off x="7953991" y="3733751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High</a:t>
            </a:r>
          </a:p>
          <a:p>
            <a:pPr algn="ctr"/>
            <a:r>
              <a:rPr lang="en-KR" dirty="0"/>
              <a:t>(211)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414DE4-ED2B-9CB4-75E6-BE35E0387783}"/>
              </a:ext>
            </a:extLst>
          </p:cNvPr>
          <p:cNvSpPr txBox="1"/>
          <p:nvPr/>
        </p:nvSpPr>
        <p:spPr>
          <a:xfrm>
            <a:off x="7953991" y="4990235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Low</a:t>
            </a:r>
          </a:p>
          <a:p>
            <a:pPr algn="ctr"/>
            <a:r>
              <a:rPr lang="en-KR" dirty="0"/>
              <a:t>(210)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890BBCF-4ABE-0B85-A320-F4824432E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41" y="2757418"/>
            <a:ext cx="3089248" cy="2506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EBCFE9-A6F5-7D1A-41D0-F772ABE2B3FD}"/>
              </a:ext>
            </a:extLst>
          </p:cNvPr>
          <p:cNvCxnSpPr>
            <a:cxnSpLocks/>
          </p:cNvCxnSpPr>
          <p:nvPr/>
        </p:nvCxnSpPr>
        <p:spPr>
          <a:xfrm>
            <a:off x="1232610" y="4878288"/>
            <a:ext cx="2773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C160F0-72B5-62F3-CE96-AFDCEC741D63}"/>
              </a:ext>
            </a:extLst>
          </p:cNvPr>
          <p:cNvCxnSpPr>
            <a:cxnSpLocks/>
          </p:cNvCxnSpPr>
          <p:nvPr/>
        </p:nvCxnSpPr>
        <p:spPr>
          <a:xfrm>
            <a:off x="5034375" y="4380083"/>
            <a:ext cx="283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6EF2AA-05DA-29E6-FFA8-3FB8C118E223}"/>
              </a:ext>
            </a:extLst>
          </p:cNvPr>
          <p:cNvCxnSpPr>
            <a:cxnSpLocks/>
          </p:cNvCxnSpPr>
          <p:nvPr/>
        </p:nvCxnSpPr>
        <p:spPr>
          <a:xfrm>
            <a:off x="8983876" y="4861489"/>
            <a:ext cx="27840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B616C67-EB53-8BA2-F745-198A1A5CF962}"/>
              </a:ext>
            </a:extLst>
          </p:cNvPr>
          <p:cNvSpPr txBox="1"/>
          <p:nvPr/>
        </p:nvSpPr>
        <p:spPr>
          <a:xfrm>
            <a:off x="745413" y="472588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0.06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958FF4-DA4F-AD1D-FE9B-D83E702AEFC0}"/>
              </a:ext>
            </a:extLst>
          </p:cNvPr>
          <p:cNvSpPr txBox="1"/>
          <p:nvPr/>
        </p:nvSpPr>
        <p:spPr>
          <a:xfrm>
            <a:off x="4555025" y="42261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0.17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409901-BBE1-1966-05CD-EEE141DE14C0}"/>
              </a:ext>
            </a:extLst>
          </p:cNvPr>
          <p:cNvSpPr txBox="1"/>
          <p:nvPr/>
        </p:nvSpPr>
        <p:spPr>
          <a:xfrm>
            <a:off x="8494366" y="47076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7824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25" grpId="0"/>
      <p:bldP spid="27" grpId="0"/>
      <p:bldP spid="28" grpId="0"/>
      <p:bldP spid="102" grpId="0"/>
      <p:bldP spid="103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386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Divide data into 8 groups by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DE6A58EE-AE6B-3352-8137-4122D654A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931674"/>
                  </p:ext>
                </p:extLst>
              </p:nvPr>
            </p:nvGraphicFramePr>
            <p:xfrm>
              <a:off x="334870" y="980433"/>
              <a:ext cx="2926491" cy="54396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450">
                      <a:extLst>
                        <a:ext uri="{9D8B030D-6E8A-4147-A177-3AD203B41FA5}">
                          <a16:colId xmlns:a16="http://schemas.microsoft.com/office/drawing/2014/main" val="4079141243"/>
                        </a:ext>
                      </a:extLst>
                    </a:gridCol>
                    <a:gridCol w="826347">
                      <a:extLst>
                        <a:ext uri="{9D8B030D-6E8A-4147-A177-3AD203B41FA5}">
                          <a16:colId xmlns:a16="http://schemas.microsoft.com/office/drawing/2014/main" val="2063616405"/>
                        </a:ext>
                      </a:extLst>
                    </a:gridCol>
                    <a:gridCol w="826347">
                      <a:extLst>
                        <a:ext uri="{9D8B030D-6E8A-4147-A177-3AD203B41FA5}">
                          <a16:colId xmlns:a16="http://schemas.microsoft.com/office/drawing/2014/main" val="3792012592"/>
                        </a:ext>
                      </a:extLst>
                    </a:gridCol>
                    <a:gridCol w="826347">
                      <a:extLst>
                        <a:ext uri="{9D8B030D-6E8A-4147-A177-3AD203B41FA5}">
                          <a16:colId xmlns:a16="http://schemas.microsoft.com/office/drawing/2014/main" val="1296268386"/>
                        </a:ext>
                      </a:extLst>
                    </a:gridCol>
                  </a:tblGrid>
                  <a:tr h="5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00B1F5"/>
                              </a:solidFill>
                            </a:rPr>
                            <a:t>TetR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FF008E"/>
                              </a:solidFill>
                            </a:rPr>
                            <a:t>Lacl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FFAC0A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KR" sz="1600" dirty="0">
                              <a:solidFill>
                                <a:srgbClr val="FFAC0A"/>
                              </a:solidFill>
                            </a:rPr>
                            <a:t> 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278724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154753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968012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4.2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875364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753584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693309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816886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830211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5.7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049886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55029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97607"/>
                      </a:ext>
                    </a:extLst>
                  </a:tr>
                  <a:tr h="338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24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DE6A58EE-AE6B-3352-8137-4122D654A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931674"/>
                  </p:ext>
                </p:extLst>
              </p:nvPr>
            </p:nvGraphicFramePr>
            <p:xfrm>
              <a:off x="334870" y="980433"/>
              <a:ext cx="2926491" cy="54396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450">
                      <a:extLst>
                        <a:ext uri="{9D8B030D-6E8A-4147-A177-3AD203B41FA5}">
                          <a16:colId xmlns:a16="http://schemas.microsoft.com/office/drawing/2014/main" val="4079141243"/>
                        </a:ext>
                      </a:extLst>
                    </a:gridCol>
                    <a:gridCol w="826347">
                      <a:extLst>
                        <a:ext uri="{9D8B030D-6E8A-4147-A177-3AD203B41FA5}">
                          <a16:colId xmlns:a16="http://schemas.microsoft.com/office/drawing/2014/main" val="2063616405"/>
                        </a:ext>
                      </a:extLst>
                    </a:gridCol>
                    <a:gridCol w="826347">
                      <a:extLst>
                        <a:ext uri="{9D8B030D-6E8A-4147-A177-3AD203B41FA5}">
                          <a16:colId xmlns:a16="http://schemas.microsoft.com/office/drawing/2014/main" val="3792012592"/>
                        </a:ext>
                      </a:extLst>
                    </a:gridCol>
                    <a:gridCol w="826347">
                      <a:extLst>
                        <a:ext uri="{9D8B030D-6E8A-4147-A177-3AD203B41FA5}">
                          <a16:colId xmlns:a16="http://schemas.microsoft.com/office/drawing/2014/main" val="1296268386"/>
                        </a:ext>
                      </a:extLst>
                    </a:gridCol>
                  </a:tblGrid>
                  <a:tr h="5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00B1F5"/>
                              </a:solidFill>
                            </a:rPr>
                            <a:t>TetR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FF008E"/>
                              </a:solidFill>
                            </a:rPr>
                            <a:t>Lacl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923" t="-2439" r="-3077" b="-965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278724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154753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968012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4.2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875364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753584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693309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816886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830211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5.7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049886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55029"/>
                      </a:ext>
                    </a:extLst>
                  </a:tr>
                  <a:tr h="45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0.13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2.0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1.4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976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2497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CA46C-8714-AE3D-DE66-5FFC20139CCA}"/>
              </a:ext>
            </a:extLst>
          </p:cNvPr>
          <p:cNvCxnSpPr>
            <a:cxnSpLocks/>
          </p:cNvCxnSpPr>
          <p:nvPr/>
        </p:nvCxnSpPr>
        <p:spPr>
          <a:xfrm flipV="1">
            <a:off x="3606403" y="1462158"/>
            <a:ext cx="1108954" cy="7565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CC160-BC57-4200-6B57-FB23AEA77AE9}"/>
              </a:ext>
            </a:extLst>
          </p:cNvPr>
          <p:cNvCxnSpPr>
            <a:cxnSpLocks/>
          </p:cNvCxnSpPr>
          <p:nvPr/>
        </p:nvCxnSpPr>
        <p:spPr>
          <a:xfrm>
            <a:off x="3606402" y="4883352"/>
            <a:ext cx="1091737" cy="6747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F37527-3856-722E-36FE-3C96BA0671DF}"/>
              </a:ext>
            </a:extLst>
          </p:cNvPr>
          <p:cNvSpPr txBox="1"/>
          <p:nvPr/>
        </p:nvSpPr>
        <p:spPr>
          <a:xfrm>
            <a:off x="3458902" y="2508270"/>
            <a:ext cx="138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>
                <a:solidFill>
                  <a:srgbClr val="00B1F5"/>
                </a:solidFill>
              </a:rPr>
              <a:t>TetR</a:t>
            </a:r>
            <a:r>
              <a:rPr lang="en-KR" dirty="0"/>
              <a:t> &gt;= 0.06</a:t>
            </a:r>
          </a:p>
          <a:p>
            <a:pPr algn="ctr"/>
            <a:r>
              <a:rPr lang="en-KR" dirty="0"/>
              <a:t>(211 / 421)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5A0ED-A941-BFFC-F7AE-385463EF482D}"/>
              </a:ext>
            </a:extLst>
          </p:cNvPr>
          <p:cNvSpPr txBox="1"/>
          <p:nvPr/>
        </p:nvSpPr>
        <p:spPr>
          <a:xfrm>
            <a:off x="3520616" y="3947486"/>
            <a:ext cx="126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>
                <a:solidFill>
                  <a:srgbClr val="00B1F5"/>
                </a:solidFill>
              </a:rPr>
              <a:t>TetR</a:t>
            </a:r>
            <a:r>
              <a:rPr lang="en-KR" dirty="0"/>
              <a:t> &lt; 0.06</a:t>
            </a:r>
          </a:p>
          <a:p>
            <a:pPr algn="ctr"/>
            <a:r>
              <a:rPr lang="en-KR" dirty="0"/>
              <a:t>(210 / 421)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EBA2394-02D3-794E-F9DB-AB272DA232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5860226"/>
                  </p:ext>
                </p:extLst>
              </p:nvPr>
            </p:nvGraphicFramePr>
            <p:xfrm>
              <a:off x="5000393" y="532750"/>
              <a:ext cx="2509588" cy="2672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007">
                      <a:extLst>
                        <a:ext uri="{9D8B030D-6E8A-4147-A177-3AD203B41FA5}">
                          <a16:colId xmlns:a16="http://schemas.microsoft.com/office/drawing/2014/main" val="4079141243"/>
                        </a:ext>
                      </a:extLst>
                    </a:gridCol>
                    <a:gridCol w="674527">
                      <a:extLst>
                        <a:ext uri="{9D8B030D-6E8A-4147-A177-3AD203B41FA5}">
                          <a16:colId xmlns:a16="http://schemas.microsoft.com/office/drawing/2014/main" val="2063616405"/>
                        </a:ext>
                      </a:extLst>
                    </a:gridCol>
                    <a:gridCol w="674527">
                      <a:extLst>
                        <a:ext uri="{9D8B030D-6E8A-4147-A177-3AD203B41FA5}">
                          <a16:colId xmlns:a16="http://schemas.microsoft.com/office/drawing/2014/main" val="3792012592"/>
                        </a:ext>
                      </a:extLst>
                    </a:gridCol>
                    <a:gridCol w="674527">
                      <a:extLst>
                        <a:ext uri="{9D8B030D-6E8A-4147-A177-3AD203B41FA5}">
                          <a16:colId xmlns:a16="http://schemas.microsoft.com/office/drawing/2014/main" val="1296268386"/>
                        </a:ext>
                      </a:extLst>
                    </a:gridCol>
                  </a:tblGrid>
                  <a:tr h="35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00B1F5"/>
                              </a:solidFill>
                            </a:rPr>
                            <a:t>TetR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FF008E"/>
                              </a:solidFill>
                            </a:rPr>
                            <a:t>Lacl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FFAC0A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KR" sz="1600" dirty="0">
                              <a:solidFill>
                                <a:srgbClr val="FFAC0A"/>
                              </a:solidFill>
                            </a:rPr>
                            <a:t> 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27872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968012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4.2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87536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693309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816886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97607"/>
                      </a:ext>
                    </a:extLst>
                  </a:tr>
                  <a:tr h="3100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24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EBA2394-02D3-794E-F9DB-AB272DA232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5860226"/>
                  </p:ext>
                </p:extLst>
              </p:nvPr>
            </p:nvGraphicFramePr>
            <p:xfrm>
              <a:off x="5000393" y="532750"/>
              <a:ext cx="2509588" cy="2672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007">
                      <a:extLst>
                        <a:ext uri="{9D8B030D-6E8A-4147-A177-3AD203B41FA5}">
                          <a16:colId xmlns:a16="http://schemas.microsoft.com/office/drawing/2014/main" val="4079141243"/>
                        </a:ext>
                      </a:extLst>
                    </a:gridCol>
                    <a:gridCol w="674527">
                      <a:extLst>
                        <a:ext uri="{9D8B030D-6E8A-4147-A177-3AD203B41FA5}">
                          <a16:colId xmlns:a16="http://schemas.microsoft.com/office/drawing/2014/main" val="2063616405"/>
                        </a:ext>
                      </a:extLst>
                    </a:gridCol>
                    <a:gridCol w="674527">
                      <a:extLst>
                        <a:ext uri="{9D8B030D-6E8A-4147-A177-3AD203B41FA5}">
                          <a16:colId xmlns:a16="http://schemas.microsoft.com/office/drawing/2014/main" val="3792012592"/>
                        </a:ext>
                      </a:extLst>
                    </a:gridCol>
                    <a:gridCol w="674527">
                      <a:extLst>
                        <a:ext uri="{9D8B030D-6E8A-4147-A177-3AD203B41FA5}">
                          <a16:colId xmlns:a16="http://schemas.microsoft.com/office/drawing/2014/main" val="1296268386"/>
                        </a:ext>
                      </a:extLst>
                    </a:gridCol>
                  </a:tblGrid>
                  <a:tr h="35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00B1F5"/>
                              </a:solidFill>
                            </a:rPr>
                            <a:t>TetR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FF008E"/>
                              </a:solidFill>
                            </a:rPr>
                            <a:t>Lacl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5472" r="-3774" b="-6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27872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968012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4.2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87536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693309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816886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976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24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1E5E63-20B7-A178-1A6C-898761F22D70}"/>
              </a:ext>
            </a:extLst>
          </p:cNvPr>
          <p:cNvSpPr/>
          <p:nvPr/>
        </p:nvSpPr>
        <p:spPr>
          <a:xfrm>
            <a:off x="287655" y="1918447"/>
            <a:ext cx="3044825" cy="959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58926-FFBB-B141-580E-1381002F941A}"/>
              </a:ext>
            </a:extLst>
          </p:cNvPr>
          <p:cNvSpPr/>
          <p:nvPr/>
        </p:nvSpPr>
        <p:spPr>
          <a:xfrm>
            <a:off x="287655" y="3292225"/>
            <a:ext cx="3044825" cy="959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7D5B2-6FB2-4B09-BA84-79D35DD4CB88}"/>
              </a:ext>
            </a:extLst>
          </p:cNvPr>
          <p:cNvSpPr/>
          <p:nvPr/>
        </p:nvSpPr>
        <p:spPr>
          <a:xfrm>
            <a:off x="287655" y="5558118"/>
            <a:ext cx="3044825" cy="5289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FE499-725F-9581-D9D0-9BFEDE382421}"/>
              </a:ext>
            </a:extLst>
          </p:cNvPr>
          <p:cNvSpPr/>
          <p:nvPr/>
        </p:nvSpPr>
        <p:spPr>
          <a:xfrm>
            <a:off x="287655" y="1462158"/>
            <a:ext cx="3044825" cy="5167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52354-EC4C-6BD7-0F54-69B7D7C33A0F}"/>
              </a:ext>
            </a:extLst>
          </p:cNvPr>
          <p:cNvSpPr/>
          <p:nvPr/>
        </p:nvSpPr>
        <p:spPr>
          <a:xfrm>
            <a:off x="287655" y="2826562"/>
            <a:ext cx="3044825" cy="5167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21109-668E-1DDB-6FBF-4EA5A6B378D8}"/>
              </a:ext>
            </a:extLst>
          </p:cNvPr>
          <p:cNvSpPr/>
          <p:nvPr/>
        </p:nvSpPr>
        <p:spPr>
          <a:xfrm>
            <a:off x="287655" y="4198372"/>
            <a:ext cx="3044825" cy="1427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7A92693-E717-0659-812A-9762A6A79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640591"/>
                  </p:ext>
                </p:extLst>
              </p:nvPr>
            </p:nvGraphicFramePr>
            <p:xfrm>
              <a:off x="5000393" y="3597683"/>
              <a:ext cx="2509587" cy="2672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767">
                      <a:extLst>
                        <a:ext uri="{9D8B030D-6E8A-4147-A177-3AD203B41FA5}">
                          <a16:colId xmlns:a16="http://schemas.microsoft.com/office/drawing/2014/main" val="4079141243"/>
                        </a:ext>
                      </a:extLst>
                    </a:gridCol>
                    <a:gridCol w="673940">
                      <a:extLst>
                        <a:ext uri="{9D8B030D-6E8A-4147-A177-3AD203B41FA5}">
                          <a16:colId xmlns:a16="http://schemas.microsoft.com/office/drawing/2014/main" val="2063616405"/>
                        </a:ext>
                      </a:extLst>
                    </a:gridCol>
                    <a:gridCol w="673940">
                      <a:extLst>
                        <a:ext uri="{9D8B030D-6E8A-4147-A177-3AD203B41FA5}">
                          <a16:colId xmlns:a16="http://schemas.microsoft.com/office/drawing/2014/main" val="3792012592"/>
                        </a:ext>
                      </a:extLst>
                    </a:gridCol>
                    <a:gridCol w="673940">
                      <a:extLst>
                        <a:ext uri="{9D8B030D-6E8A-4147-A177-3AD203B41FA5}">
                          <a16:colId xmlns:a16="http://schemas.microsoft.com/office/drawing/2014/main" val="1296268386"/>
                        </a:ext>
                      </a:extLst>
                    </a:gridCol>
                  </a:tblGrid>
                  <a:tr h="35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00B1F5"/>
                              </a:solidFill>
                            </a:rPr>
                            <a:t>TetR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FF008E"/>
                              </a:solidFill>
                            </a:rPr>
                            <a:t>Lacl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FFAC0A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KR" sz="1600" dirty="0">
                              <a:solidFill>
                                <a:srgbClr val="FFAC0A"/>
                              </a:solidFill>
                            </a:rPr>
                            <a:t> 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27872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968012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87536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693309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5.7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816886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97607"/>
                      </a:ext>
                    </a:extLst>
                  </a:tr>
                  <a:tr h="3100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24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7A92693-E717-0659-812A-9762A6A79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640591"/>
                  </p:ext>
                </p:extLst>
              </p:nvPr>
            </p:nvGraphicFramePr>
            <p:xfrm>
              <a:off x="5000393" y="3597683"/>
              <a:ext cx="2509587" cy="2672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767">
                      <a:extLst>
                        <a:ext uri="{9D8B030D-6E8A-4147-A177-3AD203B41FA5}">
                          <a16:colId xmlns:a16="http://schemas.microsoft.com/office/drawing/2014/main" val="4079141243"/>
                        </a:ext>
                      </a:extLst>
                    </a:gridCol>
                    <a:gridCol w="673940">
                      <a:extLst>
                        <a:ext uri="{9D8B030D-6E8A-4147-A177-3AD203B41FA5}">
                          <a16:colId xmlns:a16="http://schemas.microsoft.com/office/drawing/2014/main" val="2063616405"/>
                        </a:ext>
                      </a:extLst>
                    </a:gridCol>
                    <a:gridCol w="673940">
                      <a:extLst>
                        <a:ext uri="{9D8B030D-6E8A-4147-A177-3AD203B41FA5}">
                          <a16:colId xmlns:a16="http://schemas.microsoft.com/office/drawing/2014/main" val="3792012592"/>
                        </a:ext>
                      </a:extLst>
                    </a:gridCol>
                    <a:gridCol w="673940">
                      <a:extLst>
                        <a:ext uri="{9D8B030D-6E8A-4147-A177-3AD203B41FA5}">
                          <a16:colId xmlns:a16="http://schemas.microsoft.com/office/drawing/2014/main" val="1296268386"/>
                        </a:ext>
                      </a:extLst>
                    </a:gridCol>
                  </a:tblGrid>
                  <a:tr h="35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00B1F5"/>
                              </a:solidFill>
                            </a:rPr>
                            <a:t>TetR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rgbClr val="FF008E"/>
                              </a:solidFill>
                            </a:rPr>
                            <a:t>Lacl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5472" t="-3571" r="-3774" b="-6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27872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968012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875364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2.6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693309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5.7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816886"/>
                      </a:ext>
                    </a:extLst>
                  </a:tr>
                  <a:tr h="3969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976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24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B6E22F-A081-5867-0FF7-7253628C5703}"/>
                  </a:ext>
                </a:extLst>
              </p:cNvPr>
              <p:cNvSpPr txBox="1"/>
              <p:nvPr/>
            </p:nvSpPr>
            <p:spPr>
              <a:xfrm>
                <a:off x="8702433" y="980433"/>
                <a:ext cx="1844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</a:t>
                </a:r>
                <a:r>
                  <a:rPr lang="en-KR" dirty="0">
                    <a:solidFill>
                      <a:srgbClr val="00B1F5"/>
                    </a:solidFill>
                  </a:rPr>
                  <a:t>TetR</a:t>
                </a:r>
                <a:r>
                  <a:rPr lang="en-KR" dirty="0"/>
                  <a:t>,  </a:t>
                </a:r>
                <a:r>
                  <a:rPr lang="en-KR" dirty="0">
                    <a:solidFill>
                      <a:srgbClr val="FF008E"/>
                    </a:solidFill>
                  </a:rPr>
                  <a:t>Lacl</a:t>
                </a:r>
                <a:r>
                  <a:rPr lang="en-KR" dirty="0"/>
                  <a:t>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1800" dirty="0">
                    <a:solidFill>
                      <a:srgbClr val="FFAC0A"/>
                    </a:solidFill>
                  </a:rPr>
                  <a:t>cl</a:t>
                </a:r>
                <a:r>
                  <a:rPr lang="en-KR" sz="18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B6E22F-A081-5867-0FF7-7253628C5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33" y="980433"/>
                <a:ext cx="1844929" cy="369332"/>
              </a:xfrm>
              <a:prstGeom prst="rect">
                <a:avLst/>
              </a:prstGeom>
              <a:blipFill>
                <a:blip r:embed="rId6"/>
                <a:stretch>
                  <a:fillRect l="-2740" t="-10000" r="-2055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F7601D2-9BAF-A29D-04BF-F272D3898481}"/>
              </a:ext>
            </a:extLst>
          </p:cNvPr>
          <p:cNvSpPr txBox="1"/>
          <p:nvPr/>
        </p:nvSpPr>
        <p:spPr>
          <a:xfrm>
            <a:off x="8692623" y="2136753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(High, High, Low)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13CF-534A-2402-B76F-E58A240B3A9F}"/>
              </a:ext>
            </a:extLst>
          </p:cNvPr>
          <p:cNvSpPr txBox="1"/>
          <p:nvPr/>
        </p:nvSpPr>
        <p:spPr>
          <a:xfrm>
            <a:off x="11085705" y="213675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43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E71DAB-3133-26E6-01A7-1375FBF66454}"/>
              </a:ext>
            </a:extLst>
          </p:cNvPr>
          <p:cNvSpPr txBox="1"/>
          <p:nvPr/>
        </p:nvSpPr>
        <p:spPr>
          <a:xfrm>
            <a:off x="8699259" y="2690282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(High, Low, High)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D3669-E331-D75C-3460-0CA661EE94AC}"/>
              </a:ext>
            </a:extLst>
          </p:cNvPr>
          <p:cNvSpPr txBox="1"/>
          <p:nvPr/>
        </p:nvSpPr>
        <p:spPr>
          <a:xfrm>
            <a:off x="11085705" y="2690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72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134BAE-635C-5FB8-9860-6FBE4267C817}"/>
              </a:ext>
            </a:extLst>
          </p:cNvPr>
          <p:cNvSpPr txBox="1"/>
          <p:nvPr/>
        </p:nvSpPr>
        <p:spPr>
          <a:xfrm>
            <a:off x="8724138" y="3243811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(High, Low, Low)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2A744-4000-FCE9-90FF-888C8DC581B8}"/>
              </a:ext>
            </a:extLst>
          </p:cNvPr>
          <p:cNvSpPr txBox="1"/>
          <p:nvPr/>
        </p:nvSpPr>
        <p:spPr>
          <a:xfrm>
            <a:off x="11085705" y="32438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96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AD63B-7DBD-D499-B4E1-779B093EFE4A}"/>
              </a:ext>
            </a:extLst>
          </p:cNvPr>
          <p:cNvSpPr txBox="1"/>
          <p:nvPr/>
        </p:nvSpPr>
        <p:spPr>
          <a:xfrm>
            <a:off x="8699259" y="379734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(Low, High, High)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A4E388-04E4-BCCE-0F70-716776518F0A}"/>
              </a:ext>
            </a:extLst>
          </p:cNvPr>
          <p:cNvSpPr txBox="1"/>
          <p:nvPr/>
        </p:nvSpPr>
        <p:spPr>
          <a:xfrm>
            <a:off x="11085705" y="379734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97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439A8-642B-582F-2ADA-14D1FD789AF9}"/>
              </a:ext>
            </a:extLst>
          </p:cNvPr>
          <p:cNvSpPr txBox="1"/>
          <p:nvPr/>
        </p:nvSpPr>
        <p:spPr>
          <a:xfrm>
            <a:off x="8724138" y="4350869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(Low, High, Low)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5C1E37-B994-0F82-EF85-BE89BB2A4DCE}"/>
              </a:ext>
            </a:extLst>
          </p:cNvPr>
          <p:cNvSpPr txBox="1"/>
          <p:nvPr/>
        </p:nvSpPr>
        <p:spPr>
          <a:xfrm>
            <a:off x="11085705" y="43508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71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5EAAB-E3C4-28EB-1F46-50789953A6D3}"/>
              </a:ext>
            </a:extLst>
          </p:cNvPr>
          <p:cNvSpPr txBox="1"/>
          <p:nvPr/>
        </p:nvSpPr>
        <p:spPr>
          <a:xfrm>
            <a:off x="8730774" y="4904398"/>
            <a:ext cx="178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(Low, Low, High)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3AA79D-86F0-BF55-37E8-3AEEF1734E23}"/>
              </a:ext>
            </a:extLst>
          </p:cNvPr>
          <p:cNvSpPr txBox="1"/>
          <p:nvPr/>
        </p:nvSpPr>
        <p:spPr>
          <a:xfrm>
            <a:off x="11085705" y="49043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0C45CD-7180-725A-1837-FE21073D9535}"/>
              </a:ext>
            </a:extLst>
          </p:cNvPr>
          <p:cNvSpPr txBox="1"/>
          <p:nvPr/>
        </p:nvSpPr>
        <p:spPr>
          <a:xfrm>
            <a:off x="8755653" y="5457926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(Low, Low, Low)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C73BA-2E5B-B6A8-8002-2E2E5675BB8C}"/>
              </a:ext>
            </a:extLst>
          </p:cNvPr>
          <p:cNvSpPr txBox="1"/>
          <p:nvPr/>
        </p:nvSpPr>
        <p:spPr>
          <a:xfrm>
            <a:off x="11147420" y="54579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5024FE-F04D-7EF0-9B74-40783235AB49}"/>
              </a:ext>
            </a:extLst>
          </p:cNvPr>
          <p:cNvSpPr txBox="1"/>
          <p:nvPr/>
        </p:nvSpPr>
        <p:spPr>
          <a:xfrm>
            <a:off x="10678274" y="980433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Points</a:t>
            </a:r>
            <a:endParaRPr lang="en-KR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456D7E-E833-A55D-98F3-D47E512A335E}"/>
              </a:ext>
            </a:extLst>
          </p:cNvPr>
          <p:cNvSpPr txBox="1"/>
          <p:nvPr/>
        </p:nvSpPr>
        <p:spPr>
          <a:xfrm>
            <a:off x="8667744" y="158322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(High, High, High)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8AC79-DA03-8449-3624-195768C322DE}"/>
              </a:ext>
            </a:extLst>
          </p:cNvPr>
          <p:cNvSpPr txBox="1"/>
          <p:nvPr/>
        </p:nvSpPr>
        <p:spPr>
          <a:xfrm>
            <a:off x="11147420" y="15832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E0C1D9-F0C4-0F19-658F-881D5ACBE61C}"/>
              </a:ext>
            </a:extLst>
          </p:cNvPr>
          <p:cNvCxnSpPr>
            <a:cxnSpLocks/>
          </p:cNvCxnSpPr>
          <p:nvPr/>
        </p:nvCxnSpPr>
        <p:spPr>
          <a:xfrm>
            <a:off x="8755653" y="1453783"/>
            <a:ext cx="32337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C28247-D6E7-1443-863C-A0BAA0B51DC5}"/>
              </a:ext>
            </a:extLst>
          </p:cNvPr>
          <p:cNvCxnSpPr>
            <a:cxnSpLocks/>
          </p:cNvCxnSpPr>
          <p:nvPr/>
        </p:nvCxnSpPr>
        <p:spPr>
          <a:xfrm>
            <a:off x="10618420" y="980433"/>
            <a:ext cx="0" cy="49437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DB0680-CB00-0033-378C-ECC678F0AA28}"/>
              </a:ext>
            </a:extLst>
          </p:cNvPr>
          <p:cNvCxnSpPr>
            <a:cxnSpLocks/>
            <a:stCxn id="43" idx="1"/>
          </p:cNvCxnSpPr>
          <p:nvPr/>
        </p:nvCxnSpPr>
        <p:spPr>
          <a:xfrm>
            <a:off x="8667744" y="1767890"/>
            <a:ext cx="3321624" cy="24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F538D8-8FEB-1924-BC94-51098F5E3EFA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8755653" y="5642592"/>
            <a:ext cx="3233715" cy="8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B57F47-1FDB-E8E9-4351-8573B310B5F0}"/>
              </a:ext>
            </a:extLst>
          </p:cNvPr>
          <p:cNvCxnSpPr>
            <a:cxnSpLocks/>
          </p:cNvCxnSpPr>
          <p:nvPr/>
        </p:nvCxnSpPr>
        <p:spPr>
          <a:xfrm>
            <a:off x="7760728" y="3419285"/>
            <a:ext cx="7890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  <p:bldP spid="19" grpId="0"/>
      <p:bldP spid="21" grpId="0"/>
      <p:bldP spid="22" grpId="0"/>
      <p:bldP spid="24" grpId="0"/>
      <p:bldP spid="25" grpId="0"/>
      <p:bldP spid="27" grpId="0"/>
      <p:bldP spid="28" grpId="0"/>
      <p:bldP spid="30" grpId="0"/>
      <p:bldP spid="31" grpId="0"/>
      <p:bldP spid="33" grpId="0"/>
      <p:bldP spid="34" grpId="0"/>
      <p:bldP spid="36" grpId="0"/>
      <p:bldP spid="37" grpId="0"/>
      <p:bldP spid="39" grpId="0"/>
      <p:bldP spid="40" grpId="0"/>
      <p:bldP spid="41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BE8B1-9DB8-D0A6-E331-1A2199BFF404}"/>
              </a:ext>
            </a:extLst>
          </p:cNvPr>
          <p:cNvSpPr txBox="1"/>
          <p:nvPr/>
        </p:nvSpPr>
        <p:spPr>
          <a:xfrm>
            <a:off x="231850" y="226012"/>
            <a:ext cx="7347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Assuming negative self regulation, we couldn’t get correct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2A6486-AAD3-49E9-8912-C2FA56397055}"/>
                  </a:ext>
                </a:extLst>
              </p:cNvPr>
              <p:cNvSpPr txBox="1"/>
              <p:nvPr/>
            </p:nvSpPr>
            <p:spPr>
              <a:xfrm>
                <a:off x="4954632" y="1741338"/>
                <a:ext cx="1844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</a:t>
                </a:r>
                <a:r>
                  <a:rPr lang="en-KR" dirty="0">
                    <a:solidFill>
                      <a:srgbClr val="00B1F5"/>
                    </a:solidFill>
                  </a:rPr>
                  <a:t>TetR</a:t>
                </a:r>
                <a:r>
                  <a:rPr lang="en-KR" dirty="0"/>
                  <a:t>,  </a:t>
                </a:r>
                <a:r>
                  <a:rPr lang="en-KR" dirty="0">
                    <a:solidFill>
                      <a:srgbClr val="FF008E"/>
                    </a:solidFill>
                  </a:rPr>
                  <a:t>Lacl</a:t>
                </a:r>
                <a:r>
                  <a:rPr lang="en-KR" dirty="0"/>
                  <a:t>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1800" dirty="0">
                    <a:solidFill>
                      <a:srgbClr val="FFAC0A"/>
                    </a:solidFill>
                  </a:rPr>
                  <a:t>cl</a:t>
                </a:r>
                <a:r>
                  <a:rPr lang="en-KR" sz="1800" dirty="0"/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2A6486-AAD3-49E9-8912-C2FA5639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632" y="1741338"/>
                <a:ext cx="1844929" cy="369332"/>
              </a:xfrm>
              <a:prstGeom prst="rect">
                <a:avLst/>
              </a:prstGeom>
              <a:blipFill>
                <a:blip r:embed="rId2"/>
                <a:stretch>
                  <a:fillRect l="-3425" t="-10000" r="-2055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6E3BCF8-3E11-7434-A610-771F4E5C4835}"/>
              </a:ext>
            </a:extLst>
          </p:cNvPr>
          <p:cNvSpPr txBox="1"/>
          <p:nvPr/>
        </p:nvSpPr>
        <p:spPr>
          <a:xfrm>
            <a:off x="1060871" y="1187445"/>
            <a:ext cx="69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(C, 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206F8-823E-2032-B570-89F292BFBD8A}"/>
              </a:ext>
            </a:extLst>
          </p:cNvPr>
          <p:cNvSpPr txBox="1"/>
          <p:nvPr/>
        </p:nvSpPr>
        <p:spPr>
          <a:xfrm>
            <a:off x="2539663" y="107972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32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A7D6A-2E98-5120-2BC4-FC6EBFFD9F94}"/>
              </a:ext>
            </a:extLst>
          </p:cNvPr>
          <p:cNvSpPr txBox="1"/>
          <p:nvPr/>
        </p:nvSpPr>
        <p:spPr>
          <a:xfrm>
            <a:off x="3633623" y="1079724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3200" dirty="0"/>
              <a:t>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8703D3-0263-A917-4D64-1BBF1E7F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63190"/>
              </p:ext>
            </p:extLst>
          </p:nvPr>
        </p:nvGraphicFramePr>
        <p:xfrm>
          <a:off x="2193911" y="1612800"/>
          <a:ext cx="2113924" cy="398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62">
                  <a:extLst>
                    <a:ext uri="{9D8B030D-6E8A-4147-A177-3AD203B41FA5}">
                      <a16:colId xmlns:a16="http://schemas.microsoft.com/office/drawing/2014/main" val="4001641583"/>
                    </a:ext>
                  </a:extLst>
                </a:gridCol>
                <a:gridCol w="1056962">
                  <a:extLst>
                    <a:ext uri="{9D8B030D-6E8A-4147-A177-3AD203B41FA5}">
                      <a16:colId xmlns:a16="http://schemas.microsoft.com/office/drawing/2014/main" val="3907999797"/>
                    </a:ext>
                  </a:extLst>
                </a:gridCol>
              </a:tblGrid>
              <a:tr h="663875">
                <a:tc>
                  <a:txBody>
                    <a:bodyPr/>
                    <a:lstStyle/>
                    <a:p>
                      <a:pPr algn="ctr"/>
                      <a:r>
                        <a:rPr lang="en-K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814081"/>
                  </a:ext>
                </a:extLst>
              </a:tr>
              <a:tr h="663875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23369"/>
                  </a:ext>
                </a:extLst>
              </a:tr>
              <a:tr h="663875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573509"/>
                  </a:ext>
                </a:extLst>
              </a:tr>
              <a:tr h="663875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341444"/>
                  </a:ext>
                </a:extLst>
              </a:tr>
              <a:tr h="663875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50167"/>
                  </a:ext>
                </a:extLst>
              </a:tr>
              <a:tr h="663875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92265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62FD64C-E42A-FF94-1931-FAE8CBF5BE71}"/>
              </a:ext>
            </a:extLst>
          </p:cNvPr>
          <p:cNvSpPr txBox="1"/>
          <p:nvPr/>
        </p:nvSpPr>
        <p:spPr>
          <a:xfrm>
            <a:off x="733638" y="1741338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</a:t>
            </a:r>
            <a:r>
              <a:rPr lang="en-KR" dirty="0">
                <a:solidFill>
                  <a:srgbClr val="00B1F5"/>
                </a:solidFill>
              </a:rPr>
              <a:t>TetR</a:t>
            </a:r>
            <a:r>
              <a:rPr lang="en-KR" dirty="0"/>
              <a:t>,  </a:t>
            </a:r>
            <a:r>
              <a:rPr lang="en-KR" dirty="0">
                <a:solidFill>
                  <a:srgbClr val="FF008E"/>
                </a:solidFill>
              </a:rPr>
              <a:t>Lacl</a:t>
            </a:r>
            <a:r>
              <a:rPr lang="en-KR" sz="18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26AE1-B784-946C-5AC6-7CB7B3B6A104}"/>
              </a:ext>
            </a:extLst>
          </p:cNvPr>
          <p:cNvSpPr txBox="1"/>
          <p:nvPr/>
        </p:nvSpPr>
        <p:spPr>
          <a:xfrm>
            <a:off x="756881" y="2407767"/>
            <a:ext cx="12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</a:t>
            </a:r>
            <a:r>
              <a:rPr lang="en-KR" dirty="0">
                <a:solidFill>
                  <a:srgbClr val="FF008E"/>
                </a:solidFill>
              </a:rPr>
              <a:t>Lacl</a:t>
            </a:r>
            <a:r>
              <a:rPr lang="en-KR" dirty="0"/>
              <a:t>,</a:t>
            </a:r>
            <a:r>
              <a:rPr lang="en-KR" dirty="0">
                <a:solidFill>
                  <a:srgbClr val="FF008E"/>
                </a:solidFill>
              </a:rPr>
              <a:t> </a:t>
            </a:r>
            <a:r>
              <a:rPr lang="en-KR" dirty="0">
                <a:solidFill>
                  <a:srgbClr val="00B1F5"/>
                </a:solidFill>
              </a:rPr>
              <a:t>TetR</a:t>
            </a:r>
            <a:r>
              <a:rPr lang="en-KR" sz="18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8FED4-914B-198E-55E2-5BD42E3603A6}"/>
                  </a:ext>
                </a:extLst>
              </p:cNvPr>
              <p:cNvSpPr txBox="1"/>
              <p:nvPr/>
            </p:nvSpPr>
            <p:spPr>
              <a:xfrm>
                <a:off x="743480" y="3074196"/>
                <a:ext cx="1309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</a:t>
                </a:r>
                <a:r>
                  <a:rPr lang="en-KR" dirty="0">
                    <a:solidFill>
                      <a:srgbClr val="00B1F5"/>
                    </a:solidFill>
                  </a:rPr>
                  <a:t>TetR</a:t>
                </a:r>
                <a:r>
                  <a:rPr lang="en-KR" dirty="0"/>
                  <a:t>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1800" dirty="0">
                    <a:solidFill>
                      <a:srgbClr val="FFAC0A"/>
                    </a:solidFill>
                  </a:rPr>
                  <a:t>cl</a:t>
                </a:r>
                <a:r>
                  <a:rPr lang="en-KR" sz="1800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8FED4-914B-198E-55E2-5BD42E36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0" y="3074196"/>
                <a:ext cx="1309910" cy="369332"/>
              </a:xfrm>
              <a:prstGeom prst="rect">
                <a:avLst/>
              </a:prstGeom>
              <a:blipFill>
                <a:blip r:embed="rId3"/>
                <a:stretch>
                  <a:fillRect l="-3846" t="-3226" b="-2258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480622-A133-2E1F-5E2B-CF174BA4483E}"/>
                  </a:ext>
                </a:extLst>
              </p:cNvPr>
              <p:cNvSpPr txBox="1"/>
              <p:nvPr/>
            </p:nvSpPr>
            <p:spPr>
              <a:xfrm>
                <a:off x="789967" y="3740625"/>
                <a:ext cx="1216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1800" dirty="0">
                    <a:solidFill>
                      <a:srgbClr val="FFAC0A"/>
                    </a:solidFill>
                  </a:rPr>
                  <a:t>cl</a:t>
                </a:r>
                <a:r>
                  <a:rPr lang="en-KR" dirty="0"/>
                  <a:t>, </a:t>
                </a:r>
                <a:r>
                  <a:rPr lang="en-KR" dirty="0">
                    <a:solidFill>
                      <a:srgbClr val="00B1F5"/>
                    </a:solidFill>
                  </a:rPr>
                  <a:t>TetR</a:t>
                </a:r>
                <a:r>
                  <a:rPr lang="en-KR" sz="18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480622-A133-2E1F-5E2B-CF174BA4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" y="3740625"/>
                <a:ext cx="1216936" cy="369332"/>
              </a:xfrm>
              <a:prstGeom prst="rect">
                <a:avLst/>
              </a:prstGeom>
              <a:blipFill>
                <a:blip r:embed="rId4"/>
                <a:stretch>
                  <a:fillRect l="-4167" t="-6667" r="-4167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A0B5F9-2F2A-A699-64FC-5B8F9C8C127D}"/>
                  </a:ext>
                </a:extLst>
              </p:cNvPr>
              <p:cNvSpPr txBox="1"/>
              <p:nvPr/>
            </p:nvSpPr>
            <p:spPr>
              <a:xfrm>
                <a:off x="769705" y="4407054"/>
                <a:ext cx="1257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</a:t>
                </a:r>
                <a:r>
                  <a:rPr lang="en-KR" dirty="0">
                    <a:solidFill>
                      <a:srgbClr val="FF008E"/>
                    </a:solidFill>
                  </a:rPr>
                  <a:t>Lacl</a:t>
                </a:r>
                <a:r>
                  <a:rPr lang="en-KR" dirty="0"/>
                  <a:t>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1800" dirty="0">
                    <a:solidFill>
                      <a:srgbClr val="FFAC0A"/>
                    </a:solidFill>
                  </a:rPr>
                  <a:t>cl</a:t>
                </a:r>
                <a:r>
                  <a:rPr lang="en-KR" sz="1800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A0B5F9-2F2A-A699-64FC-5B8F9C8C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" y="4407054"/>
                <a:ext cx="1257460" cy="369332"/>
              </a:xfrm>
              <a:prstGeom prst="rect">
                <a:avLst/>
              </a:prstGeom>
              <a:blipFill>
                <a:blip r:embed="rId5"/>
                <a:stretch>
                  <a:fillRect l="-4000" t="-10000" r="-3000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E55E5-5BC9-2D70-6684-B4E510F14B61}"/>
                  </a:ext>
                </a:extLst>
              </p:cNvPr>
              <p:cNvSpPr txBox="1"/>
              <p:nvPr/>
            </p:nvSpPr>
            <p:spPr>
              <a:xfrm>
                <a:off x="792949" y="5073486"/>
                <a:ext cx="1210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solidFill>
                          <a:srgbClr val="FFAC0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sz="1800" dirty="0">
                    <a:solidFill>
                      <a:srgbClr val="FFAC0A"/>
                    </a:solidFill>
                  </a:rPr>
                  <a:t>cl</a:t>
                </a:r>
                <a:r>
                  <a:rPr lang="en-KR" dirty="0"/>
                  <a:t>,</a:t>
                </a:r>
                <a:r>
                  <a:rPr lang="en-KR" sz="1800" dirty="0">
                    <a:solidFill>
                      <a:srgbClr val="FFAC0A"/>
                    </a:solidFill>
                  </a:rPr>
                  <a:t> </a:t>
                </a:r>
                <a:r>
                  <a:rPr lang="en-KR" dirty="0">
                    <a:solidFill>
                      <a:srgbClr val="FF008E"/>
                    </a:solidFill>
                  </a:rPr>
                  <a:t>Lacl</a:t>
                </a:r>
                <a:r>
                  <a:rPr lang="en-KR" sz="1800" dirty="0"/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E55E5-5BC9-2D70-6684-B4E510F1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9" y="5073486"/>
                <a:ext cx="1210973" cy="369332"/>
              </a:xfrm>
              <a:prstGeom prst="rect">
                <a:avLst/>
              </a:prstGeom>
              <a:blipFill>
                <a:blip r:embed="rId6"/>
                <a:stretch>
                  <a:fillRect l="-4167" t="-6667" r="-3125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C7A46E-9DD1-6787-86E0-CAAF1F86D1D6}"/>
              </a:ext>
            </a:extLst>
          </p:cNvPr>
          <p:cNvSpPr txBox="1"/>
          <p:nvPr/>
        </p:nvSpPr>
        <p:spPr>
          <a:xfrm>
            <a:off x="2186254" y="5692458"/>
            <a:ext cx="2129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dirty="0"/>
              <a:t>TRS (ratio of windows)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22E1A-E061-6434-0644-5F5A8A876817}"/>
              </a:ext>
            </a:extLst>
          </p:cNvPr>
          <p:cNvSpPr/>
          <p:nvPr/>
        </p:nvSpPr>
        <p:spPr>
          <a:xfrm>
            <a:off x="3220393" y="2227290"/>
            <a:ext cx="1125578" cy="142015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88F1F-4AD9-95DC-4654-EFD649B4B717}"/>
              </a:ext>
            </a:extLst>
          </p:cNvPr>
          <p:cNvSpPr/>
          <p:nvPr/>
        </p:nvSpPr>
        <p:spPr>
          <a:xfrm>
            <a:off x="3210233" y="4892018"/>
            <a:ext cx="1125578" cy="734512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082CF-EE43-6C5A-C51C-1A96E1A18300}"/>
              </a:ext>
            </a:extLst>
          </p:cNvPr>
          <p:cNvSpPr/>
          <p:nvPr/>
        </p:nvSpPr>
        <p:spPr>
          <a:xfrm>
            <a:off x="2265031" y="6158841"/>
            <a:ext cx="345752" cy="211479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2FD7C-346D-F34F-AE06-8751C8648EED}"/>
              </a:ext>
            </a:extLst>
          </p:cNvPr>
          <p:cNvSpPr txBox="1"/>
          <p:nvPr/>
        </p:nvSpPr>
        <p:spPr>
          <a:xfrm>
            <a:off x="2606901" y="6092912"/>
            <a:ext cx="16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expected result</a:t>
            </a:r>
            <a:endParaRPr lang="en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DE47B-42A6-A285-4363-DC0816491B5B}"/>
              </a:ext>
            </a:extLst>
          </p:cNvPr>
          <p:cNvSpPr txBox="1"/>
          <p:nvPr/>
        </p:nvSpPr>
        <p:spPr>
          <a:xfrm>
            <a:off x="4976337" y="2407767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(Low, High, Low)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529B97-11F7-7C17-0C9A-CEF598D825BF}"/>
              </a:ext>
            </a:extLst>
          </p:cNvPr>
          <p:cNvSpPr txBox="1"/>
          <p:nvPr/>
        </p:nvSpPr>
        <p:spPr>
          <a:xfrm>
            <a:off x="4976337" y="3074196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(High, Low, Low)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753B7-1D98-14CE-4AF6-6D751C8A3669}"/>
              </a:ext>
            </a:extLst>
          </p:cNvPr>
          <p:cNvSpPr txBox="1"/>
          <p:nvPr/>
        </p:nvSpPr>
        <p:spPr>
          <a:xfrm>
            <a:off x="4951458" y="5073486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(Low, High, High)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4400A1-5B9B-F232-DBFF-E32E9FAE4754}"/>
              </a:ext>
            </a:extLst>
          </p:cNvPr>
          <p:cNvSpPr txBox="1"/>
          <p:nvPr/>
        </p:nvSpPr>
        <p:spPr>
          <a:xfrm>
            <a:off x="4480560" y="1183799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with correct result</a:t>
            </a:r>
            <a:endParaRPr lang="en-K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C641C5-9BD3-9D41-96B7-A3B282D23FDB}"/>
              </a:ext>
            </a:extLst>
          </p:cNvPr>
          <p:cNvCxnSpPr>
            <a:cxnSpLocks/>
          </p:cNvCxnSpPr>
          <p:nvPr/>
        </p:nvCxnSpPr>
        <p:spPr>
          <a:xfrm>
            <a:off x="7598415" y="3454845"/>
            <a:ext cx="7890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28465C-47F6-3C72-240D-9F5084C80408}"/>
              </a:ext>
            </a:extLst>
          </p:cNvPr>
          <p:cNvSpPr txBox="1"/>
          <p:nvPr/>
        </p:nvSpPr>
        <p:spPr>
          <a:xfrm>
            <a:off x="8766565" y="3270179"/>
            <a:ext cx="24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Need to figure out why</a:t>
            </a:r>
          </a:p>
        </p:txBody>
      </p:sp>
    </p:spTree>
    <p:extLst>
      <p:ext uri="{BB962C8B-B14F-4D97-AF65-F5344CB8AC3E}">
        <p14:creationId xmlns:p14="http://schemas.microsoft.com/office/powerpoint/2010/main" val="37456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0" grpId="0"/>
      <p:bldP spid="31" grpId="0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831011-6617-A368-3444-A336D2560BF6}"/>
              </a:ext>
            </a:extLst>
          </p:cNvPr>
          <p:cNvSpPr txBox="1"/>
          <p:nvPr/>
        </p:nvSpPr>
        <p:spPr>
          <a:xfrm>
            <a:off x="231850" y="226012"/>
            <a:ext cx="10853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Feedbacks from poster session that can address efficiency problem :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1.    Instead of </a:t>
            </a:r>
            <a:r>
              <a:rPr lang="en-US" sz="2000" u="sng" dirty="0"/>
              <a:t>integrating</a:t>
            </a:r>
            <a:r>
              <a:rPr lang="en-US" sz="2000" dirty="0"/>
              <a:t> Regulation Detection Function, how about </a:t>
            </a:r>
            <a:r>
              <a:rPr lang="en-US" sz="2000" u="sng" dirty="0"/>
              <a:t>counting</a:t>
            </a:r>
            <a:r>
              <a:rPr lang="en-US" sz="2000" dirty="0"/>
              <a:t> where it is positive?</a:t>
            </a:r>
            <a:endParaRPr lang="en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92AA6-AB3E-56D8-34FE-3C2594AF1391}"/>
              </a:ext>
            </a:extLst>
          </p:cNvPr>
          <p:cNvSpPr txBox="1"/>
          <p:nvPr/>
        </p:nvSpPr>
        <p:spPr>
          <a:xfrm>
            <a:off x="640080" y="154432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KR" dirty="0"/>
              <a:t>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3C6AA-99DA-9D49-E29E-D5A52FF5E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186"/>
          <a:stretch/>
        </p:blipFill>
        <p:spPr>
          <a:xfrm>
            <a:off x="1395730" y="1447800"/>
            <a:ext cx="825500" cy="782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830362-E7D8-9442-E21E-750FBA632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51"/>
          <a:stretch/>
        </p:blipFill>
        <p:spPr>
          <a:xfrm>
            <a:off x="2950210" y="1493520"/>
            <a:ext cx="825500" cy="7721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89603-0365-778E-809E-6A14A5A4055B}"/>
              </a:ext>
            </a:extLst>
          </p:cNvPr>
          <p:cNvCxnSpPr>
            <a:cxnSpLocks/>
          </p:cNvCxnSpPr>
          <p:nvPr/>
        </p:nvCxnSpPr>
        <p:spPr>
          <a:xfrm>
            <a:off x="2326640" y="1828800"/>
            <a:ext cx="528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73654C-3A24-2472-861B-F497201244C5}"/>
              </a:ext>
            </a:extLst>
          </p:cNvPr>
          <p:cNvSpPr txBox="1"/>
          <p:nvPr/>
        </p:nvSpPr>
        <p:spPr>
          <a:xfrm>
            <a:off x="2438400" y="1417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E9984-E610-B595-A49C-A4EA0F9E7D9F}"/>
                  </a:ext>
                </a:extLst>
              </p:cNvPr>
              <p:cNvSpPr txBox="1"/>
              <p:nvPr/>
            </p:nvSpPr>
            <p:spPr>
              <a:xfrm>
                <a:off x="471170" y="2641600"/>
                <a:ext cx="4853316" cy="416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Regulation Detection Function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E9984-E610-B595-A49C-A4EA0F9E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" y="2641600"/>
                <a:ext cx="4853316" cy="416653"/>
              </a:xfrm>
              <a:prstGeom prst="rect">
                <a:avLst/>
              </a:prstGeom>
              <a:blipFill>
                <a:blip r:embed="rId4"/>
                <a:stretch>
                  <a:fillRect l="-781" b="-1764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EC4616-7917-6E89-4B3B-125F811C7AC1}"/>
              </a:ext>
            </a:extLst>
          </p:cNvPr>
          <p:cNvCxnSpPr/>
          <p:nvPr/>
        </p:nvCxnSpPr>
        <p:spPr>
          <a:xfrm>
            <a:off x="5699760" y="2875280"/>
            <a:ext cx="7924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8AA63A-4991-CF6B-4E4C-63B35E51DF60}"/>
                  </a:ext>
                </a:extLst>
              </p:cNvPr>
              <p:cNvSpPr txBox="1"/>
              <p:nvPr/>
            </p:nvSpPr>
            <p:spPr>
              <a:xfrm>
                <a:off x="6790690" y="2519547"/>
                <a:ext cx="4524380" cy="66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Regulation Detection Score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∫∫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8AA63A-4991-CF6B-4E4C-63B35E51D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690" y="2519547"/>
                <a:ext cx="4524380" cy="660758"/>
              </a:xfrm>
              <a:prstGeom prst="rect">
                <a:avLst/>
              </a:prstGeom>
              <a:blipFill>
                <a:blip r:embed="rId5"/>
                <a:stretch>
                  <a:fillRect l="-1120" t="-7547" r="-280" b="-811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98BAB5-B17A-BA75-EF0A-31D4EBA91518}"/>
                  </a:ext>
                </a:extLst>
              </p:cNvPr>
              <p:cNvSpPr txBox="1"/>
              <p:nvPr/>
            </p:nvSpPr>
            <p:spPr>
              <a:xfrm>
                <a:off x="2764286" y="3267904"/>
                <a:ext cx="6663427" cy="409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(Since we have discrete data, we </a:t>
                </a:r>
                <a:r>
                  <a:rPr lang="en-KR" u="sng" dirty="0"/>
                  <a:t>sum up</a:t>
                </a:r>
                <a:r>
                  <a:rPr lang="en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KR" dirty="0"/>
                  <a:t> for all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KR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98BAB5-B17A-BA75-EF0A-31D4EBA9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86" y="3267904"/>
                <a:ext cx="6663427" cy="409792"/>
              </a:xfrm>
              <a:prstGeom prst="rect">
                <a:avLst/>
              </a:prstGeom>
              <a:blipFill>
                <a:blip r:embed="rId6"/>
                <a:stretch>
                  <a:fillRect l="-760" b="-2121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3BB4FB-3B89-DADC-2683-CC56489B6450}"/>
                  </a:ext>
                </a:extLst>
              </p:cNvPr>
              <p:cNvSpPr txBox="1"/>
              <p:nvPr/>
            </p:nvSpPr>
            <p:spPr>
              <a:xfrm>
                <a:off x="640080" y="4199871"/>
                <a:ext cx="6419193" cy="409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Since we sum 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KR" dirty="0"/>
                  <a:t>, small values are neglected by big values.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3BB4FB-3B89-DADC-2683-CC56489B6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4199871"/>
                <a:ext cx="6419193" cy="409792"/>
              </a:xfrm>
              <a:prstGeom prst="rect">
                <a:avLst/>
              </a:prstGeom>
              <a:blipFill>
                <a:blip r:embed="rId7"/>
                <a:stretch>
                  <a:fillRect l="-791" b="-2121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0B8ED4-A389-A513-3030-A61E37D9F3BE}"/>
                  </a:ext>
                </a:extLst>
              </p:cNvPr>
              <p:cNvSpPr txBox="1"/>
              <p:nvPr/>
            </p:nvSpPr>
            <p:spPr>
              <a:xfrm>
                <a:off x="1350502" y="4901510"/>
                <a:ext cx="9761775" cy="792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b="1" dirty="0"/>
                  <a:t>What if we define Regulation Detection Score as  </a:t>
                </a:r>
                <a:r>
                  <a:rPr lang="en-KR" dirty="0"/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 #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&gt;  0 )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 #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&gt;  0 )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0B8ED4-A389-A513-3030-A61E37D9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02" y="4901510"/>
                <a:ext cx="9761775" cy="792333"/>
              </a:xfrm>
              <a:prstGeom prst="rect">
                <a:avLst/>
              </a:prstGeom>
              <a:blipFill>
                <a:blip r:embed="rId8"/>
                <a:stretch>
                  <a:fillRect l="-519" b="-93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0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831011-6617-A368-3444-A336D2560BF6}"/>
                  </a:ext>
                </a:extLst>
              </p:cNvPr>
              <p:cNvSpPr txBox="1"/>
              <p:nvPr/>
            </p:nvSpPr>
            <p:spPr>
              <a:xfrm>
                <a:off x="228546" y="221555"/>
                <a:ext cx="7978210" cy="1609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Feedbacks from poster session that can address efficiency problem : </a:t>
                </a:r>
                <a:br>
                  <a:rPr lang="en-US" sz="2000" dirty="0"/>
                </a:br>
                <a:endParaRPr lang="en-US" sz="2000" dirty="0"/>
              </a:p>
              <a:p>
                <a:pPr marL="457200" indent="-457200">
                  <a:lnSpc>
                    <a:spcPct val="150000"/>
                  </a:lnSpc>
                  <a:buAutoNum type="arabicPeriod" startAt="2"/>
                </a:pPr>
                <a:r>
                  <a:rPr lang="en-US" sz="2000" dirty="0"/>
                  <a:t>Since GOBI only cares about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KR" sz="2000" dirty="0"/>
                  <a:t> increases whenever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KR" sz="2000" dirty="0"/>
                  <a:t> increases ),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KR" sz="2000" dirty="0"/>
                  <a:t>         we can rescale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KR" sz="2000" dirty="0"/>
                  <a:t> while maintaining monotonicity.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831011-6617-A368-3444-A336D2560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6" y="221555"/>
                <a:ext cx="7978210" cy="1609415"/>
              </a:xfrm>
              <a:prstGeom prst="rect">
                <a:avLst/>
              </a:prstGeom>
              <a:blipFill>
                <a:blip r:embed="rId3"/>
                <a:stretch>
                  <a:fillRect l="-794" t="-2362" b="-70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1260CF9-9EDC-0DB9-1DE3-7E32087345F4}"/>
              </a:ext>
            </a:extLst>
          </p:cNvPr>
          <p:cNvSpPr txBox="1"/>
          <p:nvPr/>
        </p:nvSpPr>
        <p:spPr>
          <a:xfrm>
            <a:off x="701040" y="219456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Ex)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B13FC8-7602-0FF0-2BDC-345603D88FC5}"/>
              </a:ext>
            </a:extLst>
          </p:cNvPr>
          <p:cNvCxnSpPr>
            <a:cxnSpLocks/>
          </p:cNvCxnSpPr>
          <p:nvPr/>
        </p:nvCxnSpPr>
        <p:spPr>
          <a:xfrm flipV="1">
            <a:off x="1656080" y="2316480"/>
            <a:ext cx="0" cy="207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A6068-8E0E-FFB9-D76E-2FF47F7A1688}"/>
              </a:ext>
            </a:extLst>
          </p:cNvPr>
          <p:cNvCxnSpPr>
            <a:cxnSpLocks/>
          </p:cNvCxnSpPr>
          <p:nvPr/>
        </p:nvCxnSpPr>
        <p:spPr>
          <a:xfrm>
            <a:off x="1656080" y="4389120"/>
            <a:ext cx="2712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B59D33-69A5-B8FD-E153-69CDFBFA09A0}"/>
                  </a:ext>
                </a:extLst>
              </p:cNvPr>
              <p:cNvSpPr txBox="1"/>
              <p:nvPr/>
            </p:nvSpPr>
            <p:spPr>
              <a:xfrm>
                <a:off x="1270205" y="219456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B59D33-69A5-B8FD-E153-69CDFBFA0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05" y="2194560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15C09E-4D75-2A63-2A3E-4ADCFDF2FF0C}"/>
                  </a:ext>
                </a:extLst>
              </p:cNvPr>
              <p:cNvSpPr txBox="1"/>
              <p:nvPr/>
            </p:nvSpPr>
            <p:spPr>
              <a:xfrm>
                <a:off x="4399280" y="4204454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15C09E-4D75-2A63-2A3E-4ADCFDF2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80" y="4204454"/>
                <a:ext cx="3281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BA57648-979D-F81F-6F92-3041D39AC057}"/>
              </a:ext>
            </a:extLst>
          </p:cNvPr>
          <p:cNvSpPr/>
          <p:nvPr/>
        </p:nvSpPr>
        <p:spPr>
          <a:xfrm>
            <a:off x="1981200" y="302768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E4D291-79CD-2F3D-2EF1-3F7F1A47F3F3}"/>
              </a:ext>
            </a:extLst>
          </p:cNvPr>
          <p:cNvSpPr/>
          <p:nvPr/>
        </p:nvSpPr>
        <p:spPr>
          <a:xfrm>
            <a:off x="2546773" y="283464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240AE7-4850-4DA4-A11B-513E7BAAC767}"/>
              </a:ext>
            </a:extLst>
          </p:cNvPr>
          <p:cNvSpPr/>
          <p:nvPr/>
        </p:nvSpPr>
        <p:spPr>
          <a:xfrm>
            <a:off x="3112346" y="403352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5B5915-28CF-0B5B-C02F-15218E1B26AB}"/>
              </a:ext>
            </a:extLst>
          </p:cNvPr>
          <p:cNvSpPr/>
          <p:nvPr/>
        </p:nvSpPr>
        <p:spPr>
          <a:xfrm>
            <a:off x="3677920" y="412496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3856B8-DDD4-3013-7AAF-2346F55EE1D2}"/>
              </a:ext>
            </a:extLst>
          </p:cNvPr>
          <p:cNvCxnSpPr>
            <a:endCxn id="13" idx="6"/>
          </p:cNvCxnSpPr>
          <p:nvPr/>
        </p:nvCxnSpPr>
        <p:spPr>
          <a:xfrm>
            <a:off x="1656080" y="2906640"/>
            <a:ext cx="10346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E65655-622F-56B0-2BFC-E8D351158977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656080" y="3099680"/>
            <a:ext cx="46912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D31A90-5BEB-2885-01B6-268690C2AE27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1656079" y="4105520"/>
            <a:ext cx="1600267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1D42BE-EBB0-31DA-062E-E67E497023B2}"/>
              </a:ext>
            </a:extLst>
          </p:cNvPr>
          <p:cNvCxnSpPr>
            <a:cxnSpLocks/>
          </p:cNvCxnSpPr>
          <p:nvPr/>
        </p:nvCxnSpPr>
        <p:spPr>
          <a:xfrm>
            <a:off x="1656079" y="4218160"/>
            <a:ext cx="210325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05AE21-996C-48E6-6F5D-B354306B9CAE}"/>
              </a:ext>
            </a:extLst>
          </p:cNvPr>
          <p:cNvSpPr txBox="1"/>
          <p:nvPr/>
        </p:nvSpPr>
        <p:spPr>
          <a:xfrm>
            <a:off x="1328549" y="26753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8FC090-E546-2DE7-9AC0-445986B5B505}"/>
              </a:ext>
            </a:extLst>
          </p:cNvPr>
          <p:cNvSpPr txBox="1"/>
          <p:nvPr/>
        </p:nvSpPr>
        <p:spPr>
          <a:xfrm>
            <a:off x="1139395" y="29293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0.9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C2004F-C126-18D0-F1D7-6BE725786509}"/>
              </a:ext>
            </a:extLst>
          </p:cNvPr>
          <p:cNvSpPr txBox="1"/>
          <p:nvPr/>
        </p:nvSpPr>
        <p:spPr>
          <a:xfrm>
            <a:off x="892533" y="381332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0.002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31DC9-07B0-E104-E949-0EAEC100AC06}"/>
              </a:ext>
            </a:extLst>
          </p:cNvPr>
          <p:cNvSpPr txBox="1"/>
          <p:nvPr/>
        </p:nvSpPr>
        <p:spPr>
          <a:xfrm>
            <a:off x="892533" y="408429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0.001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FABEB3-2332-F22C-2782-1A48C0B529EB}"/>
              </a:ext>
            </a:extLst>
          </p:cNvPr>
          <p:cNvCxnSpPr>
            <a:cxnSpLocks/>
          </p:cNvCxnSpPr>
          <p:nvPr/>
        </p:nvCxnSpPr>
        <p:spPr>
          <a:xfrm flipV="1">
            <a:off x="1981200" y="2886208"/>
            <a:ext cx="688485" cy="243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5D8C42-436E-28FC-ABF8-A54810D3C514}"/>
              </a:ext>
            </a:extLst>
          </p:cNvPr>
          <p:cNvCxnSpPr>
            <a:cxnSpLocks/>
          </p:cNvCxnSpPr>
          <p:nvPr/>
        </p:nvCxnSpPr>
        <p:spPr>
          <a:xfrm>
            <a:off x="2618773" y="2905760"/>
            <a:ext cx="565573" cy="1198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C57199-1A4C-75C9-D534-B392195640E4}"/>
              </a:ext>
            </a:extLst>
          </p:cNvPr>
          <p:cNvCxnSpPr>
            <a:cxnSpLocks/>
          </p:cNvCxnSpPr>
          <p:nvPr/>
        </p:nvCxnSpPr>
        <p:spPr>
          <a:xfrm>
            <a:off x="3112346" y="4085200"/>
            <a:ext cx="688486" cy="14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3484102-4683-49F6-6991-F47A716E38F9}"/>
              </a:ext>
            </a:extLst>
          </p:cNvPr>
          <p:cNvGrpSpPr/>
          <p:nvPr/>
        </p:nvGrpSpPr>
        <p:grpSpPr>
          <a:xfrm>
            <a:off x="5242560" y="2194560"/>
            <a:ext cx="5326887" cy="2379226"/>
            <a:chOff x="5242560" y="2194560"/>
            <a:chExt cx="5326887" cy="23792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7D99A3-A9A0-3BB4-73F4-6551D10A0C93}"/>
                    </a:ext>
                  </a:extLst>
                </p:cNvPr>
                <p:cNvSpPr txBox="1"/>
                <p:nvPr/>
              </p:nvSpPr>
              <p:spPr>
                <a:xfrm>
                  <a:off x="10241280" y="4204454"/>
                  <a:ext cx="32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7D99A3-A9A0-3BB4-73F4-6551D10A0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280" y="4204454"/>
                  <a:ext cx="3281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127F7F-150C-9086-D5EF-7C95E57EC965}"/>
                </a:ext>
              </a:extLst>
            </p:cNvPr>
            <p:cNvCxnSpPr/>
            <p:nvPr/>
          </p:nvCxnSpPr>
          <p:spPr>
            <a:xfrm>
              <a:off x="5242560" y="3298680"/>
              <a:ext cx="853440" cy="0"/>
            </a:xfrm>
            <a:prstGeom prst="straightConnector1">
              <a:avLst/>
            </a:prstGeom>
            <a:ln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37A068B-BF9F-188D-F8DB-A22FB1B85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080" y="2316480"/>
              <a:ext cx="0" cy="2072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448FE91-EFCB-3264-463D-6A307ABCFA65}"/>
                </a:ext>
              </a:extLst>
            </p:cNvPr>
            <p:cNvCxnSpPr>
              <a:cxnSpLocks/>
            </p:cNvCxnSpPr>
            <p:nvPr/>
          </p:nvCxnSpPr>
          <p:spPr>
            <a:xfrm>
              <a:off x="7498080" y="4389120"/>
              <a:ext cx="2712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7CCDA2-5467-0035-AF46-0D4415B16901}"/>
                    </a:ext>
                  </a:extLst>
                </p:cNvPr>
                <p:cNvSpPr txBox="1"/>
                <p:nvPr/>
              </p:nvSpPr>
              <p:spPr>
                <a:xfrm>
                  <a:off x="7112205" y="2194560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7CCDA2-5467-0035-AF46-0D4415B1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205" y="2194560"/>
                  <a:ext cx="3858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414771-3D69-15B4-8822-A9D6AE8EEF44}"/>
                </a:ext>
              </a:extLst>
            </p:cNvPr>
            <p:cNvSpPr/>
            <p:nvPr/>
          </p:nvSpPr>
          <p:spPr>
            <a:xfrm>
              <a:off x="7823200" y="3264747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7CF4B2-B27E-2F31-CBEB-36FC7D186893}"/>
                </a:ext>
              </a:extLst>
            </p:cNvPr>
            <p:cNvSpPr/>
            <p:nvPr/>
          </p:nvSpPr>
          <p:spPr>
            <a:xfrm>
              <a:off x="8388773" y="283464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387A7E-07E4-1029-0B66-520C055C413E}"/>
                </a:ext>
              </a:extLst>
            </p:cNvPr>
            <p:cNvSpPr/>
            <p:nvPr/>
          </p:nvSpPr>
          <p:spPr>
            <a:xfrm>
              <a:off x="8954346" y="3694854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1B72D8-3DC0-ECC8-D49F-55DEC45FB7BD}"/>
                </a:ext>
              </a:extLst>
            </p:cNvPr>
            <p:cNvSpPr/>
            <p:nvPr/>
          </p:nvSpPr>
          <p:spPr>
            <a:xfrm>
              <a:off x="9519920" y="412496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7EE0648-7D5B-B4EF-E7E4-22DCF9A5F924}"/>
                </a:ext>
              </a:extLst>
            </p:cNvPr>
            <p:cNvCxnSpPr>
              <a:endCxn id="55" idx="6"/>
            </p:cNvCxnSpPr>
            <p:nvPr/>
          </p:nvCxnSpPr>
          <p:spPr>
            <a:xfrm>
              <a:off x="7498080" y="2906640"/>
              <a:ext cx="1034693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7C1F0E-7610-EAD7-E006-F422B2B91165}"/>
                </a:ext>
              </a:extLst>
            </p:cNvPr>
            <p:cNvCxnSpPr>
              <a:cxnSpLocks/>
              <a:endCxn id="54" idx="6"/>
            </p:cNvCxnSpPr>
            <p:nvPr/>
          </p:nvCxnSpPr>
          <p:spPr>
            <a:xfrm>
              <a:off x="7498079" y="3333327"/>
              <a:ext cx="46912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D211F2-236D-E981-4FB1-CA43F2340FB4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>
              <a:off x="7517514" y="3766854"/>
              <a:ext cx="158083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7D8FDA0-9550-FC9C-B2B7-B5A7E04053C1}"/>
                </a:ext>
              </a:extLst>
            </p:cNvPr>
            <p:cNvCxnSpPr>
              <a:cxnSpLocks/>
            </p:cNvCxnSpPr>
            <p:nvPr/>
          </p:nvCxnSpPr>
          <p:spPr>
            <a:xfrm>
              <a:off x="7498079" y="4218160"/>
              <a:ext cx="2103253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5C60F8-8BE0-EBD3-1DC1-0CB768D0F672}"/>
                </a:ext>
              </a:extLst>
            </p:cNvPr>
            <p:cNvSpPr txBox="1"/>
            <p:nvPr/>
          </p:nvSpPr>
          <p:spPr>
            <a:xfrm>
              <a:off x="7233020" y="26753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978B9E-E62B-5F9D-701C-F1C80D9AD311}"/>
                </a:ext>
              </a:extLst>
            </p:cNvPr>
            <p:cNvSpPr txBox="1"/>
            <p:nvPr/>
          </p:nvSpPr>
          <p:spPr>
            <a:xfrm>
              <a:off x="6920435" y="3144997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0.75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DB491F-7B46-CFF3-0F21-AB50F0BD874C}"/>
                </a:ext>
              </a:extLst>
            </p:cNvPr>
            <p:cNvSpPr txBox="1"/>
            <p:nvPr/>
          </p:nvSpPr>
          <p:spPr>
            <a:xfrm>
              <a:off x="7043866" y="3574006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0.5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3B882E-E511-DD02-8ADE-068BFAFEBB20}"/>
                </a:ext>
              </a:extLst>
            </p:cNvPr>
            <p:cNvSpPr txBox="1"/>
            <p:nvPr/>
          </p:nvSpPr>
          <p:spPr>
            <a:xfrm>
              <a:off x="6920435" y="398269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0.25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245159-D06F-EE6E-369A-909DECC7A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720" y="2865888"/>
              <a:ext cx="544485" cy="450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0DE7A2-B7E4-2950-E629-3A3C2CE2C890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8470933" y="2875280"/>
              <a:ext cx="606325" cy="94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57A50-9A17-A8B1-94B8-0E8B233406EA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>
              <a:off x="8975434" y="3715942"/>
              <a:ext cx="636918" cy="4811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85EC5-2732-2CDA-1572-4B28CA2FC382}"/>
                  </a:ext>
                </a:extLst>
              </p:cNvPr>
              <p:cNvSpPr txBox="1"/>
              <p:nvPr/>
            </p:nvSpPr>
            <p:spPr>
              <a:xfrm>
                <a:off x="526633" y="4895499"/>
                <a:ext cx="4971613" cy="409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KR" dirty="0"/>
                  <a:t>If Regulation Detection Function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KR" dirty="0"/>
                  <a:t> is positive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85EC5-2732-2CDA-1572-4B28CA2F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3" y="4895499"/>
                <a:ext cx="4971613" cy="409792"/>
              </a:xfrm>
              <a:prstGeom prst="rect">
                <a:avLst/>
              </a:prstGeom>
              <a:blipFill>
                <a:blip r:embed="rId9"/>
                <a:stretch>
                  <a:fillRect l="-1020" b="-2121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8B723A-2B0C-3E96-6822-5BB1584886C7}"/>
              </a:ext>
            </a:extLst>
          </p:cNvPr>
          <p:cNvSpPr txBox="1"/>
          <p:nvPr/>
        </p:nvSpPr>
        <p:spPr>
          <a:xfrm>
            <a:off x="8077759" y="4915729"/>
            <a:ext cx="139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Still positive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907AFD-ACFD-4EA0-E5F0-A4E0003D8C35}"/>
                  </a:ext>
                </a:extLst>
              </p:cNvPr>
              <p:cNvSpPr txBox="1"/>
              <p:nvPr/>
            </p:nvSpPr>
            <p:spPr>
              <a:xfrm>
                <a:off x="2628048" y="5816189"/>
                <a:ext cx="6935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Time series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KR" dirty="0"/>
                  <a:t>    Calculate derivative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KR" dirty="0"/>
                  <a:t>     Rescale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KR" dirty="0"/>
                  <a:t>    Run GOBI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907AFD-ACFD-4EA0-E5F0-A4E0003D8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48" y="5816189"/>
                <a:ext cx="6935904" cy="369332"/>
              </a:xfrm>
              <a:prstGeom prst="rect">
                <a:avLst/>
              </a:prstGeom>
              <a:blipFill>
                <a:blip r:embed="rId10"/>
                <a:stretch>
                  <a:fillRect t="-3226" r="-365" b="-2258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1294</Words>
  <Application>Microsoft Macintosh PowerPoint</Application>
  <PresentationFormat>Widescreen</PresentationFormat>
  <Paragraphs>276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Inferring the network structure of plankton community using time series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추현석</dc:creator>
  <cp:lastModifiedBy>추현석</cp:lastModifiedBy>
  <cp:revision>6</cp:revision>
  <dcterms:created xsi:type="dcterms:W3CDTF">2024-07-16T02:10:45Z</dcterms:created>
  <dcterms:modified xsi:type="dcterms:W3CDTF">2024-07-17T04:34:48Z</dcterms:modified>
</cp:coreProperties>
</file>