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11" r:id="rId2"/>
    <p:sldId id="408" r:id="rId3"/>
    <p:sldId id="319" r:id="rId4"/>
    <p:sldId id="388" r:id="rId5"/>
    <p:sldId id="376" r:id="rId6"/>
    <p:sldId id="393" r:id="rId7"/>
    <p:sldId id="382" r:id="rId8"/>
    <p:sldId id="394" r:id="rId9"/>
    <p:sldId id="377" r:id="rId10"/>
    <p:sldId id="397" r:id="rId11"/>
    <p:sldId id="398" r:id="rId12"/>
    <p:sldId id="381" r:id="rId13"/>
    <p:sldId id="396" r:id="rId14"/>
    <p:sldId id="402" r:id="rId15"/>
    <p:sldId id="404" r:id="rId16"/>
    <p:sldId id="403" r:id="rId17"/>
    <p:sldId id="405" r:id="rId18"/>
    <p:sldId id="406" r:id="rId19"/>
    <p:sldId id="407" r:id="rId2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FF"/>
    <a:srgbClr val="E6E6E6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1"/>
    <p:restoredTop sz="94664"/>
  </p:normalViewPr>
  <p:slideViewPr>
    <p:cSldViewPr snapToGrid="0">
      <p:cViewPr>
        <p:scale>
          <a:sx n="94" d="100"/>
          <a:sy n="94" d="100"/>
        </p:scale>
        <p:origin x="-88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3135D-3BFC-4245-94C5-25F08B8DBA0B}" type="datetimeFigureOut">
              <a:rPr lang="en-KR" smtClean="0"/>
              <a:t>6/21/24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81D16-541B-AD45-A162-F089D3D3BF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578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GOBI</a:t>
            </a:r>
            <a:r>
              <a:rPr lang="ko-KR" altLang="en-US" dirty="0" err="1"/>
              <a:t>를</a:t>
            </a:r>
            <a:r>
              <a:rPr lang="ko-KR" altLang="en-US" dirty="0"/>
              <a:t> 세로로 잘라야 하는 이유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출발점</a:t>
            </a:r>
            <a:r>
              <a:rPr lang="en-US" altLang="ko-KR" dirty="0"/>
              <a:t>)</a:t>
            </a:r>
            <a:r>
              <a:rPr lang="ko-KR" altLang="en-US" dirty="0"/>
              <a:t> 높은 값들 때문에 낮은 값들이 </a:t>
            </a:r>
            <a:r>
              <a:rPr lang="en-US" altLang="ko-KR" dirty="0"/>
              <a:t>compress</a:t>
            </a:r>
            <a:r>
              <a:rPr lang="ko-KR" altLang="en-US" dirty="0"/>
              <a:t> 되어 정보 가치가 떨어진다</a:t>
            </a:r>
            <a:r>
              <a:rPr lang="en-US" altLang="ko-KR" dirty="0"/>
              <a:t>.</a:t>
            </a:r>
            <a:r>
              <a:rPr lang="ko-KR" altLang="en-US" dirty="0"/>
              <a:t> 그래서 비슷한 값들끼리 묶어서 정보를 </a:t>
            </a:r>
            <a:r>
              <a:rPr lang="en-US" altLang="ko-KR" dirty="0"/>
              <a:t>enrich</a:t>
            </a:r>
            <a:r>
              <a:rPr lang="ko-KR" altLang="en-US" dirty="0"/>
              <a:t>하게 만들어야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non-monotonic</a:t>
            </a:r>
            <a:r>
              <a:rPr lang="ko-KR" altLang="en-US" dirty="0"/>
              <a:t>한 경우 </a:t>
            </a:r>
            <a:r>
              <a:rPr lang="en-US" altLang="ko-KR" dirty="0"/>
              <a:t>+</a:t>
            </a:r>
            <a:r>
              <a:rPr lang="ko-KR" altLang="en-US" dirty="0"/>
              <a:t>와 </a:t>
            </a:r>
            <a:r>
              <a:rPr lang="en-US" altLang="ko-KR" dirty="0"/>
              <a:t>-</a:t>
            </a:r>
            <a:r>
              <a:rPr lang="ko-KR" altLang="en-US" dirty="0"/>
              <a:t>가 섞여서 제대로 된 결과가 안 나온다</a:t>
            </a:r>
            <a:r>
              <a:rPr lang="en-US" altLang="ko-KR" dirty="0"/>
              <a:t>.</a:t>
            </a:r>
            <a:r>
              <a:rPr lang="ko-KR" altLang="en-US" dirty="0"/>
              <a:t> 값의 크기에 따라 </a:t>
            </a:r>
            <a:r>
              <a:rPr lang="en-US" altLang="ko-KR" dirty="0"/>
              <a:t>positive / negative regulation</a:t>
            </a:r>
            <a:r>
              <a:rPr lang="ko-KR" altLang="en-US" dirty="0"/>
              <a:t>이 달라지기 때문에 세로로 자르면 결과를 얻을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번으로 포커스를 맞추면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roundf</a:t>
            </a:r>
            <a:r>
              <a:rPr lang="en-US" altLang="ko-KR" dirty="0"/>
              <a:t>/</a:t>
            </a:r>
            <a:r>
              <a:rPr lang="en-US" altLang="ko-KR" dirty="0" err="1"/>
              <a:t>roundx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이 되는 경계를 찾아내야 </a:t>
            </a:r>
            <a:r>
              <a:rPr lang="ko-KR" altLang="en-US" dirty="0" err="1"/>
              <a:t>하는건데</a:t>
            </a:r>
            <a:r>
              <a:rPr lang="en-US" altLang="ko-KR" dirty="0"/>
              <a:t>,</a:t>
            </a:r>
            <a:r>
              <a:rPr lang="ko-KR" altLang="en-US" dirty="0"/>
              <a:t> 형태가 어떨지도 모르고 어렵다</a:t>
            </a:r>
            <a:r>
              <a:rPr lang="en-US" altLang="ko-KR" dirty="0"/>
              <a:t>.</a:t>
            </a:r>
            <a:r>
              <a:rPr lang="ko-KR" altLang="en-US" dirty="0"/>
              <a:t> 사각형을 키우는 것으로 안 될 것이다</a:t>
            </a:r>
            <a:r>
              <a:rPr lang="en-US" altLang="ko-KR" dirty="0"/>
              <a:t>.</a:t>
            </a:r>
            <a:r>
              <a:rPr lang="ko-KR" altLang="en-US" dirty="0"/>
              <a:t> 각 지점마다 </a:t>
            </a:r>
            <a:r>
              <a:rPr lang="en-US" altLang="ko-KR" dirty="0"/>
              <a:t>+ -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찾아내서 경계를 </a:t>
            </a:r>
            <a:r>
              <a:rPr lang="ko-KR" altLang="en-US" dirty="0" err="1"/>
              <a:t>봐야하는데</a:t>
            </a:r>
            <a:r>
              <a:rPr lang="ko-KR" altLang="en-US" dirty="0"/>
              <a:t> 그러면 데이터가 굉장히 많이 필요하다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(component number) dimension </a:t>
            </a:r>
            <a:r>
              <a:rPr lang="ko-KR" altLang="en-US" dirty="0"/>
              <a:t>공간을 채워야 하므로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그러므로 </a:t>
            </a:r>
            <a:r>
              <a:rPr lang="en-US" altLang="ko-KR" dirty="0"/>
              <a:t>1</a:t>
            </a:r>
            <a:r>
              <a:rPr lang="ko-KR" altLang="en-US" dirty="0"/>
              <a:t>번으로 포커스를 맞춘다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효율적인 </a:t>
            </a:r>
            <a:r>
              <a:rPr lang="en-US" altLang="ko-KR" dirty="0"/>
              <a:t>GOBI</a:t>
            </a:r>
            <a:r>
              <a:rPr lang="ko-KR" altLang="en-US" dirty="0" err="1"/>
              <a:t>를</a:t>
            </a:r>
            <a:r>
              <a:rPr lang="ko-KR" altLang="en-US" dirty="0"/>
              <a:t> 만드는 것에 목표를 둔다</a:t>
            </a:r>
            <a:r>
              <a:rPr lang="en-US" altLang="ko-KR" dirty="0"/>
              <a:t>.</a:t>
            </a:r>
            <a:r>
              <a:rPr lang="ko-KR" altLang="en-US" dirty="0"/>
              <a:t> 밑에 깔린 데이터들을 잘 볼 수 있다면 적은 수의 데이터로도 </a:t>
            </a:r>
            <a:r>
              <a:rPr lang="ko-KR" altLang="en-US" dirty="0" err="1"/>
              <a:t>의미있는</a:t>
            </a:r>
            <a:r>
              <a:rPr lang="ko-KR" altLang="en-US" dirty="0"/>
              <a:t> 결과를 얻을 수 있지 않을까</a:t>
            </a:r>
            <a:r>
              <a:rPr lang="en-US" altLang="ko-KR" dirty="0"/>
              <a:t>?</a:t>
            </a:r>
            <a:r>
              <a:rPr lang="ko-KR" altLang="en-US" dirty="0"/>
              <a:t> 그러니 </a:t>
            </a:r>
            <a:r>
              <a:rPr lang="en-US" altLang="ko-KR" dirty="0"/>
              <a:t>GOBI</a:t>
            </a:r>
            <a:r>
              <a:rPr lang="ko-KR" altLang="en-US" dirty="0"/>
              <a:t> 논문에서 쓴 모델 데이터들로 일단 그 실험을 해보자</a:t>
            </a:r>
            <a:r>
              <a:rPr lang="en-US" altLang="ko-KR" dirty="0"/>
              <a:t>.</a:t>
            </a:r>
            <a:r>
              <a:rPr lang="ko-KR" altLang="en-US" dirty="0"/>
              <a:t> 데이터를 적게 쓰고 결과 얻어내기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7296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7331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0595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3989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537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1036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69063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분리의 필요성 주장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monotonic</a:t>
            </a:r>
            <a:r>
              <a:rPr lang="ko-KR" altLang="en-US" dirty="0"/>
              <a:t> 하지 않은 모델에서 얻어진 데이터들을 </a:t>
            </a:r>
            <a:r>
              <a:rPr lang="en-US" altLang="ko-KR" dirty="0"/>
              <a:t>GOBI</a:t>
            </a:r>
            <a:r>
              <a:rPr lang="ko-KR" altLang="en-US" dirty="0"/>
              <a:t> 돌렸을 때 나오는 결과</a:t>
            </a:r>
            <a:r>
              <a:rPr lang="en-US" altLang="ko-KR" dirty="0"/>
              <a:t>,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9482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GOBI</a:t>
            </a:r>
            <a:r>
              <a:rPr lang="ko-KR" altLang="en-US" dirty="0" err="1"/>
              <a:t>를</a:t>
            </a:r>
            <a:r>
              <a:rPr lang="ko-KR" altLang="en-US" dirty="0"/>
              <a:t> 세로로 잘라야 하는 이유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출발점</a:t>
            </a:r>
            <a:r>
              <a:rPr lang="en-US" altLang="ko-KR" dirty="0"/>
              <a:t>)</a:t>
            </a:r>
            <a:r>
              <a:rPr lang="ko-KR" altLang="en-US" dirty="0"/>
              <a:t> 높은 값들 때문에 낮은 값들이 </a:t>
            </a:r>
            <a:r>
              <a:rPr lang="en-US" altLang="ko-KR" dirty="0"/>
              <a:t>compress</a:t>
            </a:r>
            <a:r>
              <a:rPr lang="ko-KR" altLang="en-US" dirty="0"/>
              <a:t> 되어 정보 가치가 떨어진다</a:t>
            </a:r>
            <a:r>
              <a:rPr lang="en-US" altLang="ko-KR" dirty="0"/>
              <a:t>.</a:t>
            </a:r>
            <a:r>
              <a:rPr lang="ko-KR" altLang="en-US" dirty="0"/>
              <a:t> 그래서 비슷한 값들끼리 묶어서 정보를 </a:t>
            </a:r>
            <a:r>
              <a:rPr lang="en-US" altLang="ko-KR" dirty="0"/>
              <a:t>enrich</a:t>
            </a:r>
            <a:r>
              <a:rPr lang="ko-KR" altLang="en-US" dirty="0"/>
              <a:t>하게 만들어야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non-monotonic</a:t>
            </a:r>
            <a:r>
              <a:rPr lang="ko-KR" altLang="en-US" dirty="0"/>
              <a:t>한 경우 </a:t>
            </a:r>
            <a:r>
              <a:rPr lang="en-US" altLang="ko-KR" dirty="0"/>
              <a:t>+</a:t>
            </a:r>
            <a:r>
              <a:rPr lang="ko-KR" altLang="en-US" dirty="0"/>
              <a:t>와 </a:t>
            </a:r>
            <a:r>
              <a:rPr lang="en-US" altLang="ko-KR" dirty="0"/>
              <a:t>-</a:t>
            </a:r>
            <a:r>
              <a:rPr lang="ko-KR" altLang="en-US" dirty="0"/>
              <a:t>가 섞여서 제대로 된 결과가 안 나온다</a:t>
            </a:r>
            <a:r>
              <a:rPr lang="en-US" altLang="ko-KR" dirty="0"/>
              <a:t>.</a:t>
            </a:r>
            <a:r>
              <a:rPr lang="ko-KR" altLang="en-US" dirty="0"/>
              <a:t> 값의 크기에 따라 </a:t>
            </a:r>
            <a:r>
              <a:rPr lang="en-US" altLang="ko-KR" dirty="0"/>
              <a:t>positive / negative regulation</a:t>
            </a:r>
            <a:r>
              <a:rPr lang="ko-KR" altLang="en-US" dirty="0"/>
              <a:t>이 달라지기 때문에 세로로 자르면 결과를 얻을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번으로 포커스를 맞추면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roundf</a:t>
            </a:r>
            <a:r>
              <a:rPr lang="en-US" altLang="ko-KR" dirty="0"/>
              <a:t>/</a:t>
            </a:r>
            <a:r>
              <a:rPr lang="en-US" altLang="ko-KR" dirty="0" err="1"/>
              <a:t>roundx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이 되는 경계를 찾아내야 </a:t>
            </a:r>
            <a:r>
              <a:rPr lang="ko-KR" altLang="en-US" dirty="0" err="1"/>
              <a:t>하는건데</a:t>
            </a:r>
            <a:r>
              <a:rPr lang="en-US" altLang="ko-KR" dirty="0"/>
              <a:t>,</a:t>
            </a:r>
            <a:r>
              <a:rPr lang="ko-KR" altLang="en-US" dirty="0"/>
              <a:t> 형태가 어떨지도 모르고 어렵다</a:t>
            </a:r>
            <a:r>
              <a:rPr lang="en-US" altLang="ko-KR" dirty="0"/>
              <a:t>.</a:t>
            </a:r>
            <a:r>
              <a:rPr lang="ko-KR" altLang="en-US" dirty="0"/>
              <a:t> 사각형을 키우는 것으로 안 될 것이다</a:t>
            </a:r>
            <a:r>
              <a:rPr lang="en-US" altLang="ko-KR" dirty="0"/>
              <a:t>.</a:t>
            </a:r>
            <a:r>
              <a:rPr lang="ko-KR" altLang="en-US" dirty="0"/>
              <a:t> 각 지점마다 </a:t>
            </a:r>
            <a:r>
              <a:rPr lang="en-US" altLang="ko-KR" dirty="0"/>
              <a:t>+ -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찾아내서 경계를 </a:t>
            </a:r>
            <a:r>
              <a:rPr lang="ko-KR" altLang="en-US" dirty="0" err="1"/>
              <a:t>봐야하는데</a:t>
            </a:r>
            <a:r>
              <a:rPr lang="ko-KR" altLang="en-US" dirty="0"/>
              <a:t> 그러면 데이터가 굉장히 많이 필요하다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(component number) dimension </a:t>
            </a:r>
            <a:r>
              <a:rPr lang="ko-KR" altLang="en-US" dirty="0"/>
              <a:t>공간을 채워야 하므로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그러므로 </a:t>
            </a:r>
            <a:r>
              <a:rPr lang="en-US" altLang="ko-KR" dirty="0"/>
              <a:t>1</a:t>
            </a:r>
            <a:r>
              <a:rPr lang="ko-KR" altLang="en-US" dirty="0"/>
              <a:t>번으로 포커스를 맞춘다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효율적인 </a:t>
            </a:r>
            <a:r>
              <a:rPr lang="en-US" altLang="ko-KR" dirty="0"/>
              <a:t>GOBI</a:t>
            </a:r>
            <a:r>
              <a:rPr lang="ko-KR" altLang="en-US" dirty="0" err="1"/>
              <a:t>를</a:t>
            </a:r>
            <a:r>
              <a:rPr lang="ko-KR" altLang="en-US" dirty="0"/>
              <a:t> 만드는 것에 목표를 둔다</a:t>
            </a:r>
            <a:r>
              <a:rPr lang="en-US" altLang="ko-KR" dirty="0"/>
              <a:t>.</a:t>
            </a:r>
            <a:r>
              <a:rPr lang="ko-KR" altLang="en-US" dirty="0"/>
              <a:t> 밑에 깔린 데이터들을 잘 볼 수 있다면 적은 수의 데이터로도 </a:t>
            </a:r>
            <a:r>
              <a:rPr lang="ko-KR" altLang="en-US" dirty="0" err="1"/>
              <a:t>의미있는</a:t>
            </a:r>
            <a:r>
              <a:rPr lang="ko-KR" altLang="en-US" dirty="0"/>
              <a:t> 결과를 얻을 수 있지 않을까</a:t>
            </a:r>
            <a:r>
              <a:rPr lang="en-US" altLang="ko-KR" dirty="0"/>
              <a:t>?</a:t>
            </a:r>
            <a:r>
              <a:rPr lang="ko-KR" altLang="en-US" dirty="0"/>
              <a:t> 그러니 </a:t>
            </a:r>
            <a:r>
              <a:rPr lang="en-US" altLang="ko-KR" dirty="0"/>
              <a:t>GOBI</a:t>
            </a:r>
            <a:r>
              <a:rPr lang="ko-KR" altLang="en-US" dirty="0"/>
              <a:t> 논문에서 쓴 모델 데이터들로 일단 그 실험을 해보자</a:t>
            </a:r>
            <a:r>
              <a:rPr lang="en-US" altLang="ko-KR" dirty="0"/>
              <a:t>.</a:t>
            </a:r>
            <a:r>
              <a:rPr lang="ko-KR" altLang="en-US" dirty="0"/>
              <a:t> 데이터를 적게 쓰고 결과 얻어내기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67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797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520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856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9823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5022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404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93A6-0667-9763-C20C-2B931CFC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EE920-719B-86DB-A836-212A66B28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C6EEB-605B-343F-F16F-B11A1A055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1F9A9-8CAE-1C97-E089-774E341E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33A9-2D45-694A-A8DF-CF69ACF4C4ED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749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81D16-541B-AD45-A162-F089D3D3BF7E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38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8B79-2CC4-70F6-8774-395552C50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2002C-F936-66CE-8D75-0373CE73F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8E0E-20EC-0F4E-4916-BB8698CC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2869B-D067-3A97-3BA5-805F7BC8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EE67-A4D8-1B7A-735C-934F85E8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6084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241C-9C45-7388-54CE-FF90A0E9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082D7-CAED-94DD-F64E-F4C1F18E1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F7A5-FE5A-74B2-97A2-803A1E52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2104-E0DA-0CE8-C60E-54547B8B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52D7-0F45-A6D8-2A07-662DEAFF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895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90F79-6FE1-4F2B-3F05-63C86C110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A760B-8100-03C8-2412-E4A499777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A81A0-22B9-6C96-4253-DF04DF01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4676-7028-D502-0265-0AD13EF6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E02A-4212-1968-1D90-3F3A8799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257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E6FD-5516-E25B-15D8-7D4C2F1E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990F-12A1-6C2E-5288-37E2C733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9424-430B-2471-ED1D-B8FB911E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D19CF-6AFF-C7E0-E0DB-B44F3CAD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8544-5536-4FB9-900F-AEC6724F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853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8841-CA89-2ACC-E4C3-3F7790F7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76BE5-4804-C0C7-A6B7-DB4FEF7C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38AC-3DB3-3C54-8377-51200ACA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C91E-DAA0-DCFE-9347-CC82AB76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71C0-E75E-7BF1-E1ED-3F9287DC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5108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2EC6-68FD-5729-25CA-22F3A54B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C655-22A2-906C-184A-49CB96D17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9C1B9-1EB5-3687-75F2-08578C490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F1713-2139-6090-9EB8-E3306D60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B4F6-9186-C3EA-934B-DC81CE45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5EEB4-9216-88A8-B027-545207EA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736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886B-EAD4-C580-91EA-A177A94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977A9-CF4D-5BEE-4A80-0B399985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0A16D-1893-4C0D-55B6-25DAB485E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BCCB1-1988-E126-79C4-01F6EDCC6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44CE0-3BC6-94AF-6F75-6D07E3851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0B7DB-F944-3D1D-022D-07A5D990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6/21/24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FF9B2-24CC-B1F0-0473-E344E8BF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0518A-1FFA-ACCB-444E-154452DE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75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9FBC-1102-67C6-91BB-151F493D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95E3E-9396-BDE5-4D30-79172C25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6/21/24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840E7-A049-8643-5CE0-1D760EC7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00725-AAD6-7E8A-A185-8BBAFFBC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361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81008-3BC4-E9FC-E29E-56863C8B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6/21/24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2D61E-AA14-166D-B92D-69099791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C04F-0280-3684-10CB-FFD76B14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0398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6A5B-EC6E-FEBA-8910-4B82BBBE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ACC3-4CF7-C227-B319-CBCD47B0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451B5-40E1-33D5-6B54-3C556D84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94FEB-26B3-72A5-58FD-696F6A44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F0EDD-13EA-2D29-0965-EDA6439E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E7B20-5083-147F-0602-425B2C19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420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817B-2BEC-1EAB-5A04-EDEE5E0F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7A449-A8A0-2981-A391-17F7ED4AA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987EC-1497-FAB2-5070-E0F0DC91E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2A7AF-3A98-60A2-C09E-640D0EDB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E9BD-1262-A644-BC96-7E12C8C4599D}" type="datetimeFigureOut">
              <a:rPr lang="en-KR" smtClean="0"/>
              <a:t>6/21/24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6E60-B70C-1407-9BF8-82715A14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1635A-2484-FE02-E74C-3F5010AD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67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A7853-6073-BCB1-AA96-361CA010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CC81-5231-A4B0-88C1-02735FCA2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171C-1D68-19D1-BFBE-DF5EEA448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E9BD-1262-A644-BC96-7E12C8C4599D}" type="datetimeFigureOut">
              <a:rPr lang="en-KR" smtClean="0"/>
              <a:t>6/21/24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12E20-B57B-615B-5D35-27CE268CC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DE82-B05F-0578-DCF8-C857485D1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DCAE-9DFD-A74A-8AF8-D2BFBC3103E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6714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4558-7333-DCDC-73D0-EB8CBC39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21602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Inferring the network structure of plankton community using time series data</a:t>
            </a:r>
            <a:b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73B7E-8B77-6235-E131-C863D7C1CFAA}"/>
              </a:ext>
            </a:extLst>
          </p:cNvPr>
          <p:cNvSpPr txBox="1"/>
          <p:nvPr/>
        </p:nvSpPr>
        <p:spPr>
          <a:xfrm>
            <a:off x="4085452" y="4275433"/>
            <a:ext cx="4021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24. 05. 31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Hyunsuk</a:t>
            </a:r>
            <a:r>
              <a:rPr lang="en-US" sz="2400" dirty="0"/>
              <a:t> Choo, SNU</a:t>
            </a:r>
          </a:p>
          <a:p>
            <a:pPr algn="ctr"/>
            <a:r>
              <a:rPr lang="en-US" sz="2400" dirty="0"/>
              <a:t>Mentor: Olive </a:t>
            </a:r>
            <a:r>
              <a:rPr lang="en-US" sz="2400" dirty="0" err="1"/>
              <a:t>Cawiding</a:t>
            </a:r>
            <a:r>
              <a:rPr lang="en-US" sz="2400" dirty="0"/>
              <a:t>, KAIST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1279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9DDDA7-A87F-6818-A135-86F2AF3DBE40}"/>
              </a:ext>
            </a:extLst>
          </p:cNvPr>
          <p:cNvSpPr txBox="1"/>
          <p:nvPr/>
        </p:nvSpPr>
        <p:spPr>
          <a:xfrm>
            <a:off x="2188299" y="140270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6368ED14-E974-43EF-49DA-EBBC1BBA2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5326"/>
              </p:ext>
            </p:extLst>
          </p:nvPr>
        </p:nvGraphicFramePr>
        <p:xfrm>
          <a:off x="1691612" y="1809170"/>
          <a:ext cx="10424584" cy="446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146">
                  <a:extLst>
                    <a:ext uri="{9D8B030D-6E8A-4147-A177-3AD203B41FA5}">
                      <a16:colId xmlns:a16="http://schemas.microsoft.com/office/drawing/2014/main" val="1821362919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205075327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74370253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834980218"/>
                    </a:ext>
                  </a:extLst>
                </a:gridCol>
              </a:tblGrid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67492"/>
                  </a:ext>
                </a:extLst>
              </a:tr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925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1736E9-A81E-2FA7-7404-CD7463D0975C}"/>
              </a:ext>
            </a:extLst>
          </p:cNvPr>
          <p:cNvSpPr txBox="1"/>
          <p:nvPr/>
        </p:nvSpPr>
        <p:spPr>
          <a:xfrm>
            <a:off x="5718567" y="898891"/>
            <a:ext cx="235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Protozoa, Rotifers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2A30-7D57-EA34-19B4-027974F73310}"/>
              </a:ext>
            </a:extLst>
          </p:cNvPr>
          <p:cNvSpPr txBox="1"/>
          <p:nvPr/>
        </p:nvSpPr>
        <p:spPr>
          <a:xfrm>
            <a:off x="4824786" y="1402972"/>
            <a:ext cx="150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98555-EBBC-31B3-9216-1C8F57EFB738}"/>
              </a:ext>
            </a:extLst>
          </p:cNvPr>
          <p:cNvSpPr txBox="1"/>
          <p:nvPr/>
        </p:nvSpPr>
        <p:spPr>
          <a:xfrm>
            <a:off x="7414272" y="1402972"/>
            <a:ext cx="148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33D5-D29F-F552-2270-C67364A28E60}"/>
              </a:ext>
            </a:extLst>
          </p:cNvPr>
          <p:cNvSpPr txBox="1"/>
          <p:nvPr/>
        </p:nvSpPr>
        <p:spPr>
          <a:xfrm>
            <a:off x="10050408" y="1402972"/>
            <a:ext cx="1439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3E72D-BB6C-57AE-871D-B41BF8B8BC48}"/>
              </a:ext>
            </a:extLst>
          </p:cNvPr>
          <p:cNvSpPr txBox="1"/>
          <p:nvPr/>
        </p:nvSpPr>
        <p:spPr>
          <a:xfrm>
            <a:off x="231850" y="226012"/>
            <a:ext cx="5671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separating the Rotifers, resolution was improved</a:t>
            </a:r>
            <a:endParaRPr lang="en-KR" sz="2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A31AB6C-A094-E7F2-B1D8-46C4BEA7D9B3}"/>
              </a:ext>
            </a:extLst>
          </p:cNvPr>
          <p:cNvSpPr txBox="1"/>
          <p:nvPr/>
        </p:nvSpPr>
        <p:spPr>
          <a:xfrm>
            <a:off x="89845" y="3827479"/>
            <a:ext cx="1601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Cyclopoids 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523E682-3705-0FF7-6375-05ACD17FE168}"/>
              </a:ext>
            </a:extLst>
          </p:cNvPr>
          <p:cNvSpPr txBox="1"/>
          <p:nvPr/>
        </p:nvSpPr>
        <p:spPr>
          <a:xfrm>
            <a:off x="418429" y="2655503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0FA1982-CA97-5C43-7990-3A8C001164BC}"/>
              </a:ext>
            </a:extLst>
          </p:cNvPr>
          <p:cNvSpPr txBox="1"/>
          <p:nvPr/>
        </p:nvSpPr>
        <p:spPr>
          <a:xfrm>
            <a:off x="441928" y="4999455"/>
            <a:ext cx="89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 )</a:t>
            </a:r>
            <a:endParaRPr lang="en-KR" sz="2000" b="1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E9046EB-4E1A-86AA-7802-E096D74DA4BD}"/>
              </a:ext>
            </a:extLst>
          </p:cNvPr>
          <p:cNvGrpSpPr/>
          <p:nvPr/>
        </p:nvGrpSpPr>
        <p:grpSpPr>
          <a:xfrm>
            <a:off x="1874936" y="2514214"/>
            <a:ext cx="2178254" cy="1314413"/>
            <a:chOff x="1825241" y="2494336"/>
            <a:chExt cx="2178254" cy="1314413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8F2D72EF-EEA6-2E86-7F6E-88B383CEA1F8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061C3DB-AFB0-10CD-109A-2289FFEF9F7C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5C1D64A-DC5C-DCBA-5402-EC54C5C76D47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204AD88-8C3D-4574-EE95-4AD79BB44452}"/>
              </a:ext>
            </a:extLst>
          </p:cNvPr>
          <p:cNvGrpSpPr/>
          <p:nvPr/>
        </p:nvGrpSpPr>
        <p:grpSpPr>
          <a:xfrm>
            <a:off x="4482474" y="2517941"/>
            <a:ext cx="2178254" cy="1314413"/>
            <a:chOff x="1825241" y="2494336"/>
            <a:chExt cx="2178254" cy="131441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0F36956-F1AC-9C51-2C32-6F9A88E83B32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FE7A86F-C648-7309-8F99-421DF1D13659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620B939-A4AF-0870-76B4-F168BB4803E6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2A11340-0209-8B2E-D13F-2E9BFDE84E8A}"/>
              </a:ext>
            </a:extLst>
          </p:cNvPr>
          <p:cNvGrpSpPr/>
          <p:nvPr/>
        </p:nvGrpSpPr>
        <p:grpSpPr>
          <a:xfrm>
            <a:off x="7118662" y="1985643"/>
            <a:ext cx="2178254" cy="1803680"/>
            <a:chOff x="1825241" y="2005069"/>
            <a:chExt cx="2178254" cy="1803680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A5DAF91-7FA8-75E3-5C6B-945EFC187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6658" y="2851858"/>
              <a:ext cx="528232" cy="6491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D1E3546-4D7D-30E2-2FF2-9E69EABDB227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D7B4621-89E0-BA37-819D-F4296B6F771D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32C2B95-83E7-B53D-EA1C-894A650237B3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749FE88-8205-55B4-1293-3FD7865821AB}"/>
                </a:ext>
              </a:extLst>
            </p:cNvPr>
            <p:cNvGrpSpPr/>
            <p:nvPr/>
          </p:nvGrpSpPr>
          <p:grpSpPr>
            <a:xfrm>
              <a:off x="2514404" y="2005069"/>
              <a:ext cx="847546" cy="800096"/>
              <a:chOff x="8086650" y="916515"/>
              <a:chExt cx="1144051" cy="1080000"/>
            </a:xfrm>
          </p:grpSpPr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48E79884-ADF2-0D92-F7DC-B7B41EE14C7B}"/>
                  </a:ext>
                </a:extLst>
              </p:cNvPr>
              <p:cNvSpPr/>
              <p:nvPr/>
            </p:nvSpPr>
            <p:spPr>
              <a:xfrm>
                <a:off x="8150701" y="916515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54CFDE53-A98B-C259-3347-B73D0C89E590}"/>
                  </a:ext>
                </a:extLst>
              </p:cNvPr>
              <p:cNvCxnSpPr/>
              <p:nvPr/>
            </p:nvCxnSpPr>
            <p:spPr>
              <a:xfrm flipV="1">
                <a:off x="8086650" y="1596796"/>
                <a:ext cx="170010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1F31C17-F604-6E0F-EF7C-EFDD70ED026F}"/>
              </a:ext>
            </a:extLst>
          </p:cNvPr>
          <p:cNvGrpSpPr/>
          <p:nvPr/>
        </p:nvGrpSpPr>
        <p:grpSpPr>
          <a:xfrm>
            <a:off x="9679671" y="1985643"/>
            <a:ext cx="2178254" cy="1803680"/>
            <a:chOff x="1825241" y="2005069"/>
            <a:chExt cx="2178254" cy="1803680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A90007C-CC67-D522-0619-0FC7929EF717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3DDA1DF-1C2B-B155-3B6F-0FF1D4F4E0D4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0AB31643-B5E8-141C-B548-C18061AB0E5C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E675F82C-1C9D-6655-C2A3-1DC56FFAAB76}"/>
                </a:ext>
              </a:extLst>
            </p:cNvPr>
            <p:cNvCxnSpPr>
              <a:cxnSpLocks/>
              <a:stCxn id="233" idx="0"/>
            </p:cNvCxnSpPr>
            <p:nvPr/>
          </p:nvCxnSpPr>
          <p:spPr>
            <a:xfrm flipH="1" flipV="1">
              <a:off x="3106732" y="2835475"/>
              <a:ext cx="523905" cy="660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56697AF-84AE-4B25-0E5D-B40C660046B7}"/>
                </a:ext>
              </a:extLst>
            </p:cNvPr>
            <p:cNvGrpSpPr/>
            <p:nvPr/>
          </p:nvGrpSpPr>
          <p:grpSpPr>
            <a:xfrm>
              <a:off x="2514404" y="2005069"/>
              <a:ext cx="847546" cy="800096"/>
              <a:chOff x="8086650" y="916515"/>
              <a:chExt cx="1144051" cy="1080000"/>
            </a:xfrm>
          </p:grpSpPr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8228BA52-BC7C-DF46-C7F2-1B8ABDC0083F}"/>
                  </a:ext>
                </a:extLst>
              </p:cNvPr>
              <p:cNvSpPr/>
              <p:nvPr/>
            </p:nvSpPr>
            <p:spPr>
              <a:xfrm>
                <a:off x="8150701" y="916515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737BC2D-CBF9-DD5A-7574-96DC7AD0AE65}"/>
                  </a:ext>
                </a:extLst>
              </p:cNvPr>
              <p:cNvCxnSpPr/>
              <p:nvPr/>
            </p:nvCxnSpPr>
            <p:spPr>
              <a:xfrm flipV="1">
                <a:off x="8086650" y="1596796"/>
                <a:ext cx="170010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3C4C438-2755-75D1-4D5A-DBCFE252A4DB}"/>
              </a:ext>
            </a:extLst>
          </p:cNvPr>
          <p:cNvGrpSpPr/>
          <p:nvPr/>
        </p:nvGrpSpPr>
        <p:grpSpPr>
          <a:xfrm>
            <a:off x="1922470" y="4319207"/>
            <a:ext cx="2178254" cy="1805625"/>
            <a:chOff x="1825241" y="2003124"/>
            <a:chExt cx="2178254" cy="1805625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13DAB5D-8334-8962-8B57-5D1CB3FE14D9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98C767F-2CE4-E24C-2D37-7F4CC26FBA0B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AAC1A4A-350E-0E89-F775-B0336CC6B2E4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4816656-03B2-6561-D68F-2F960254511A}"/>
                </a:ext>
              </a:extLst>
            </p:cNvPr>
            <p:cNvCxnSpPr>
              <a:cxnSpLocks/>
              <a:stCxn id="246" idx="0"/>
            </p:cNvCxnSpPr>
            <p:nvPr/>
          </p:nvCxnSpPr>
          <p:spPr>
            <a:xfrm flipH="1" flipV="1">
              <a:off x="3106732" y="2835475"/>
              <a:ext cx="523905" cy="660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B27B179D-C663-F9D9-0022-6FEBFD468055}"/>
                </a:ext>
              </a:extLst>
            </p:cNvPr>
            <p:cNvSpPr/>
            <p:nvPr/>
          </p:nvSpPr>
          <p:spPr>
            <a:xfrm>
              <a:off x="2568138" y="2003124"/>
              <a:ext cx="796898" cy="796898"/>
            </a:xfrm>
            <a:prstGeom prst="arc">
              <a:avLst>
                <a:gd name="adj1" fmla="val 9663023"/>
                <a:gd name="adj2" fmla="val 1465821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6C3ACFF-E1A5-6F85-76ED-E231C1F3A1A6}"/>
              </a:ext>
            </a:extLst>
          </p:cNvPr>
          <p:cNvGrpSpPr/>
          <p:nvPr/>
        </p:nvGrpSpPr>
        <p:grpSpPr>
          <a:xfrm>
            <a:off x="4531190" y="4321152"/>
            <a:ext cx="2178254" cy="1803680"/>
            <a:chOff x="1825241" y="2005069"/>
            <a:chExt cx="2178254" cy="1803680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68FB096A-CCBF-E214-EDF9-C2B149042461}"/>
                </a:ext>
              </a:extLst>
            </p:cNvPr>
            <p:cNvGrpSpPr/>
            <p:nvPr/>
          </p:nvGrpSpPr>
          <p:grpSpPr>
            <a:xfrm>
              <a:off x="3126200" y="2789412"/>
              <a:ext cx="513921" cy="708430"/>
              <a:chOff x="8942865" y="1959757"/>
              <a:chExt cx="555172" cy="779834"/>
            </a:xfrm>
          </p:grpSpPr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7A376E73-EE68-74FA-B456-020DF5798F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50028" y="2031242"/>
                <a:ext cx="548009" cy="7083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6E2FFB41-1C11-3A03-CD71-F03B4DF269CF}"/>
                  </a:ext>
                </a:extLst>
              </p:cNvPr>
              <p:cNvCxnSpPr>
                <a:cxnSpLocks/>
              </p:cNvCxnSpPr>
              <p:nvPr/>
            </p:nvCxnSpPr>
            <p:spPr>
              <a:xfrm rot="18600000" flipH="1" flipV="1">
                <a:off x="8878958" y="2023664"/>
                <a:ext cx="170009" cy="421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4695D08-8A3B-0E12-5C69-3A1B77902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7184" y="2851858"/>
              <a:ext cx="528232" cy="6491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EED9427-E3A4-EFC8-C731-7E78353119FF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83374F2-0AD1-1E15-33FC-9A52FDE67763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FB8B7BE-E4D8-3E01-D4AF-DBF11F935505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0C4C7B9-F1BB-96DE-9BED-F7891ADE84C3}"/>
                </a:ext>
              </a:extLst>
            </p:cNvPr>
            <p:cNvGrpSpPr/>
            <p:nvPr/>
          </p:nvGrpSpPr>
          <p:grpSpPr>
            <a:xfrm>
              <a:off x="2514405" y="2005069"/>
              <a:ext cx="847545" cy="800096"/>
              <a:chOff x="8086646" y="916515"/>
              <a:chExt cx="1144049" cy="1080000"/>
            </a:xfrm>
          </p:grpSpPr>
          <p:sp>
            <p:nvSpPr>
              <p:cNvPr id="263" name="Arc 262">
                <a:extLst>
                  <a:ext uri="{FF2B5EF4-FFF2-40B4-BE49-F238E27FC236}">
                    <a16:creationId xmlns:a16="http://schemas.microsoft.com/office/drawing/2014/main" id="{765911FA-5765-9077-15A3-E4C613435D7B}"/>
                  </a:ext>
                </a:extLst>
              </p:cNvPr>
              <p:cNvSpPr/>
              <p:nvPr/>
            </p:nvSpPr>
            <p:spPr>
              <a:xfrm>
                <a:off x="8150696" y="916515"/>
                <a:ext cx="1079999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1809410-3876-4AB6-D983-E141DB56A5BE}"/>
                  </a:ext>
                </a:extLst>
              </p:cNvPr>
              <p:cNvCxnSpPr/>
              <p:nvPr/>
            </p:nvCxnSpPr>
            <p:spPr>
              <a:xfrm flipV="1">
                <a:off x="8086646" y="1596796"/>
                <a:ext cx="170009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86DB198-CC3E-84D5-6ABF-767BDD549D3F}"/>
              </a:ext>
            </a:extLst>
          </p:cNvPr>
          <p:cNvGrpSpPr/>
          <p:nvPr/>
        </p:nvGrpSpPr>
        <p:grpSpPr>
          <a:xfrm>
            <a:off x="7144157" y="4810419"/>
            <a:ext cx="2178254" cy="1314413"/>
            <a:chOff x="1825241" y="2494336"/>
            <a:chExt cx="2178254" cy="1314413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D545CA82-F0F3-1B40-DBD5-4B0BBBB1BB36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728A75F-AF3D-8C8C-964F-67B3ACEE9B75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C2E796D5-D854-7B05-4528-72A1C870F83E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4C7D12C-E164-40A2-F99F-5BACFAFA47CD}"/>
              </a:ext>
            </a:extLst>
          </p:cNvPr>
          <p:cNvGrpSpPr/>
          <p:nvPr/>
        </p:nvGrpSpPr>
        <p:grpSpPr>
          <a:xfrm>
            <a:off x="9727205" y="4803080"/>
            <a:ext cx="2178254" cy="1314413"/>
            <a:chOff x="1825241" y="2494336"/>
            <a:chExt cx="2178254" cy="1314413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FFC0E9B7-5AD0-0426-67D2-659156B66E81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21D89760-DCE6-0835-EF1A-D39B8B980CBD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CA1004C-4923-E48E-106C-D33C71DD7C25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3A4DB3B-9E94-6DE7-371E-4CCA85C99B2F}"/>
              </a:ext>
            </a:extLst>
          </p:cNvPr>
          <p:cNvCxnSpPr>
            <a:cxnSpLocks/>
          </p:cNvCxnSpPr>
          <p:nvPr/>
        </p:nvCxnSpPr>
        <p:spPr>
          <a:xfrm flipV="1">
            <a:off x="7549731" y="2851820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89D7334-2910-16E1-A69B-4D03B295A354}"/>
              </a:ext>
            </a:extLst>
          </p:cNvPr>
          <p:cNvCxnSpPr>
            <a:cxnSpLocks/>
          </p:cNvCxnSpPr>
          <p:nvPr/>
        </p:nvCxnSpPr>
        <p:spPr>
          <a:xfrm rot="3000000" flipV="1">
            <a:off x="7970200" y="2844571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50C00F2-3DED-8B46-844C-B86D4C480694}"/>
              </a:ext>
            </a:extLst>
          </p:cNvPr>
          <p:cNvGrpSpPr/>
          <p:nvPr/>
        </p:nvGrpSpPr>
        <p:grpSpPr>
          <a:xfrm>
            <a:off x="6961313" y="1606672"/>
            <a:ext cx="5136681" cy="2404048"/>
            <a:chOff x="6961313" y="1606672"/>
            <a:chExt cx="5136681" cy="2404048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2985FECE-F9A0-FE3A-B356-B2E2F19F0561}"/>
                </a:ext>
              </a:extLst>
            </p:cNvPr>
            <p:cNvSpPr/>
            <p:nvPr/>
          </p:nvSpPr>
          <p:spPr>
            <a:xfrm>
              <a:off x="6961313" y="1792344"/>
              <a:ext cx="5136681" cy="2218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67E96358-1E0E-4B00-BD47-4B884274A820}"/>
                </a:ext>
              </a:extLst>
            </p:cNvPr>
            <p:cNvGrpSpPr/>
            <p:nvPr/>
          </p:nvGrpSpPr>
          <p:grpSpPr>
            <a:xfrm>
              <a:off x="8166042" y="1606672"/>
              <a:ext cx="2687658" cy="2226317"/>
              <a:chOff x="3589382" y="2363766"/>
              <a:chExt cx="2687658" cy="2226317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013B535A-F70B-9124-408B-CE2FB7BE21CC}"/>
                  </a:ext>
                </a:extLst>
              </p:cNvPr>
              <p:cNvGrpSpPr/>
              <p:nvPr/>
            </p:nvGrpSpPr>
            <p:grpSpPr>
              <a:xfrm>
                <a:off x="3589382" y="3068137"/>
                <a:ext cx="2687658" cy="1521946"/>
                <a:chOff x="4753333" y="4577898"/>
                <a:chExt cx="2687658" cy="1521946"/>
              </a:xfrm>
            </p:grpSpPr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50296A16-B3ED-E3DC-1DEE-DE959A6F419E}"/>
                    </a:ext>
                  </a:extLst>
                </p:cNvPr>
                <p:cNvGrpSpPr/>
                <p:nvPr/>
              </p:nvGrpSpPr>
              <p:grpSpPr>
                <a:xfrm>
                  <a:off x="4753333" y="4577898"/>
                  <a:ext cx="2687658" cy="1521946"/>
                  <a:chOff x="6269794" y="2420708"/>
                  <a:chExt cx="2687658" cy="1521946"/>
                </a:xfrm>
              </p:grpSpPr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201AC51A-26CB-8283-2351-95416A84B34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135" y="2420708"/>
                    <a:ext cx="130029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KR" sz="2000" dirty="0"/>
                      <a:t>Cyclopoids</a:t>
                    </a:r>
                  </a:p>
                </p:txBody>
              </p:sp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15C861B3-16AF-65B6-A888-568ED336B6A0}"/>
                      </a:ext>
                    </a:extLst>
                  </p:cNvPr>
                  <p:cNvSpPr txBox="1"/>
                  <p:nvPr/>
                </p:nvSpPr>
                <p:spPr>
                  <a:xfrm>
                    <a:off x="6269794" y="3542544"/>
                    <a:ext cx="121058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2000" dirty="0"/>
                      <a:t>Protozoa</a:t>
                    </a:r>
                  </a:p>
                </p:txBody>
              </p:sp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8010334D-936E-7F92-2529-2369E0B4892B}"/>
                      </a:ext>
                    </a:extLst>
                  </p:cNvPr>
                  <p:cNvSpPr txBox="1"/>
                  <p:nvPr/>
                </p:nvSpPr>
                <p:spPr>
                  <a:xfrm>
                    <a:off x="7889531" y="3537289"/>
                    <a:ext cx="106792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2000" dirty="0"/>
                      <a:t>Rotifers</a:t>
                    </a:r>
                  </a:p>
                </p:txBody>
              </p:sp>
              <p:cxnSp>
                <p:nvCxnSpPr>
                  <p:cNvPr id="313" name="Straight Arrow Connector 312">
                    <a:extLst>
                      <a:ext uri="{FF2B5EF4-FFF2-40B4-BE49-F238E27FC236}">
                        <a16:creationId xmlns:a16="http://schemas.microsoft.com/office/drawing/2014/main" id="{A318E8EE-652C-8F61-9E57-D00F6AA86548}"/>
                      </a:ext>
                    </a:extLst>
                  </p:cNvPr>
                  <p:cNvCxnSpPr>
                    <a:cxnSpLocks/>
                    <a:stCxn id="312" idx="0"/>
                  </p:cNvCxnSpPr>
                  <p:nvPr/>
                </p:nvCxnSpPr>
                <p:spPr>
                  <a:xfrm flipH="1" flipV="1">
                    <a:off x="7751056" y="2830984"/>
                    <a:ext cx="672436" cy="70630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9" name="Straight Arrow Connector 308">
                  <a:extLst>
                    <a:ext uri="{FF2B5EF4-FFF2-40B4-BE49-F238E27FC236}">
                      <a16:creationId xmlns:a16="http://schemas.microsoft.com/office/drawing/2014/main" id="{5EF58F9E-C203-D2E9-14B1-FC0BC37B298B}"/>
                    </a:ext>
                  </a:extLst>
                </p:cNvPr>
                <p:cNvCxnSpPr>
                  <a:cxnSpLocks/>
                  <a:stCxn id="311" idx="0"/>
                </p:cNvCxnSpPr>
                <p:nvPr/>
              </p:nvCxnSpPr>
              <p:spPr>
                <a:xfrm flipV="1">
                  <a:off x="5358627" y="4991385"/>
                  <a:ext cx="548010" cy="7083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7ADD3F0B-25C7-5A3B-78EA-2B4DA00B5D84}"/>
                  </a:ext>
                </a:extLst>
              </p:cNvPr>
              <p:cNvGrpSpPr/>
              <p:nvPr/>
            </p:nvGrpSpPr>
            <p:grpSpPr>
              <a:xfrm>
                <a:off x="4291640" y="2363766"/>
                <a:ext cx="1144057" cy="1080000"/>
                <a:chOff x="8086644" y="916515"/>
                <a:chExt cx="1144057" cy="1080000"/>
              </a:xfrm>
            </p:grpSpPr>
            <p:sp>
              <p:nvSpPr>
                <p:cNvPr id="306" name="Arc 305">
                  <a:extLst>
                    <a:ext uri="{FF2B5EF4-FFF2-40B4-BE49-F238E27FC236}">
                      <a16:creationId xmlns:a16="http://schemas.microsoft.com/office/drawing/2014/main" id="{DE4E087C-3AAB-3834-A7AE-131ACA80A0B1}"/>
                    </a:ext>
                  </a:extLst>
                </p:cNvPr>
                <p:cNvSpPr/>
                <p:nvPr/>
              </p:nvSpPr>
              <p:spPr>
                <a:xfrm>
                  <a:off x="8150701" y="916515"/>
                  <a:ext cx="1080000" cy="1080000"/>
                </a:xfrm>
                <a:prstGeom prst="arc">
                  <a:avLst>
                    <a:gd name="adj1" fmla="val 9663023"/>
                    <a:gd name="adj2" fmla="val 1465821"/>
                  </a:avLst>
                </a:prstGeom>
                <a:ln w="38100"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0E14EB8B-2888-53FF-1BCE-8FDAF071D095}"/>
                    </a:ext>
                  </a:extLst>
                </p:cNvPr>
                <p:cNvCxnSpPr/>
                <p:nvPr/>
              </p:nvCxnSpPr>
              <p:spPr>
                <a:xfrm flipV="1">
                  <a:off x="8086644" y="1596796"/>
                  <a:ext cx="170009" cy="421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5FC37CC-240C-8229-4F48-FEF8A8A252A2}"/>
              </a:ext>
            </a:extLst>
          </p:cNvPr>
          <p:cNvGrpSpPr/>
          <p:nvPr/>
        </p:nvGrpSpPr>
        <p:grpSpPr>
          <a:xfrm>
            <a:off x="1681200" y="4062124"/>
            <a:ext cx="5136681" cy="2362149"/>
            <a:chOff x="1688493" y="4073474"/>
            <a:chExt cx="5136681" cy="2362149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66F15EB5-DB3E-17E9-A580-7CFDA3328286}"/>
                </a:ext>
              </a:extLst>
            </p:cNvPr>
            <p:cNvSpPr/>
            <p:nvPr/>
          </p:nvSpPr>
          <p:spPr>
            <a:xfrm>
              <a:off x="1688493" y="4073474"/>
              <a:ext cx="5136681" cy="2218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4A299F30-3609-84CE-C977-609BD39C2138}"/>
                </a:ext>
              </a:extLst>
            </p:cNvPr>
            <p:cNvGrpSpPr/>
            <p:nvPr/>
          </p:nvGrpSpPr>
          <p:grpSpPr>
            <a:xfrm>
              <a:off x="2950947" y="4211363"/>
              <a:ext cx="2687658" cy="2224260"/>
              <a:chOff x="6459939" y="2360568"/>
              <a:chExt cx="2687658" cy="2224260"/>
            </a:xfrm>
          </p:grpSpPr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39B710F9-A4B8-29B4-C1EC-6CBAD70D684B}"/>
                  </a:ext>
                </a:extLst>
              </p:cNvPr>
              <p:cNvGrpSpPr/>
              <p:nvPr/>
            </p:nvGrpSpPr>
            <p:grpSpPr>
              <a:xfrm>
                <a:off x="6459939" y="3062882"/>
                <a:ext cx="2687658" cy="1521946"/>
                <a:chOff x="6269794" y="2420708"/>
                <a:chExt cx="2687658" cy="1521946"/>
              </a:xfrm>
            </p:grpSpPr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8C4848E6-4D68-C510-4D13-5F4E5D189BEB}"/>
                    </a:ext>
                  </a:extLst>
                </p:cNvPr>
                <p:cNvSpPr txBox="1"/>
                <p:nvPr/>
              </p:nvSpPr>
              <p:spPr>
                <a:xfrm>
                  <a:off x="6926135" y="2420708"/>
                  <a:ext cx="1300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KR" sz="2000" dirty="0"/>
                    <a:t>Cyclopoids</a:t>
                  </a:r>
                </a:p>
              </p:txBody>
            </p: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EA92DCE1-5159-77CC-F265-8528EAD7209A}"/>
                    </a:ext>
                  </a:extLst>
                </p:cNvPr>
                <p:cNvSpPr txBox="1"/>
                <p:nvPr/>
              </p:nvSpPr>
              <p:spPr>
                <a:xfrm>
                  <a:off x="6269794" y="3542544"/>
                  <a:ext cx="1210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2000" dirty="0"/>
                    <a:t>Protozoa</a:t>
                  </a:r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7C53616E-757F-342A-D444-B20D851A96CF}"/>
                    </a:ext>
                  </a:extLst>
                </p:cNvPr>
                <p:cNvSpPr txBox="1"/>
                <p:nvPr/>
              </p:nvSpPr>
              <p:spPr>
                <a:xfrm>
                  <a:off x="7889531" y="3537289"/>
                  <a:ext cx="10679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2000" dirty="0"/>
                    <a:t>Rotifers</a:t>
                  </a:r>
                </a:p>
              </p:txBody>
            </p:sp>
            <p:cxnSp>
              <p:nvCxnSpPr>
                <p:cNvPr id="322" name="Straight Arrow Connector 321">
                  <a:extLst>
                    <a:ext uri="{FF2B5EF4-FFF2-40B4-BE49-F238E27FC236}">
                      <a16:creationId xmlns:a16="http://schemas.microsoft.com/office/drawing/2014/main" id="{F71CC785-9288-1C44-7068-CE27D8224C29}"/>
                    </a:ext>
                  </a:extLst>
                </p:cNvPr>
                <p:cNvCxnSpPr>
                  <a:cxnSpLocks/>
                  <a:stCxn id="321" idx="0"/>
                </p:cNvCxnSpPr>
                <p:nvPr/>
              </p:nvCxnSpPr>
              <p:spPr>
                <a:xfrm flipH="1" flipV="1">
                  <a:off x="7751056" y="2830984"/>
                  <a:ext cx="672436" cy="7063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8" name="Arc 317">
                <a:extLst>
                  <a:ext uri="{FF2B5EF4-FFF2-40B4-BE49-F238E27FC236}">
                    <a16:creationId xmlns:a16="http://schemas.microsoft.com/office/drawing/2014/main" id="{B0CBCBD5-9AF4-A57B-2045-2E9849A94B59}"/>
                  </a:ext>
                </a:extLst>
              </p:cNvPr>
              <p:cNvSpPr/>
              <p:nvPr/>
            </p:nvSpPr>
            <p:spPr>
              <a:xfrm>
                <a:off x="7222134" y="2360568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820D8AF-57C1-FCC3-F779-6A4568213D1A}"/>
              </a:ext>
            </a:extLst>
          </p:cNvPr>
          <p:cNvGrpSpPr/>
          <p:nvPr/>
        </p:nvGrpSpPr>
        <p:grpSpPr>
          <a:xfrm>
            <a:off x="6947400" y="4051850"/>
            <a:ext cx="5136681" cy="2383773"/>
            <a:chOff x="6947400" y="4051850"/>
            <a:chExt cx="5136681" cy="2383773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2D526A42-E000-9C75-EAE3-70C3CB4D8F3C}"/>
                </a:ext>
              </a:extLst>
            </p:cNvPr>
            <p:cNvSpPr/>
            <p:nvPr/>
          </p:nvSpPr>
          <p:spPr>
            <a:xfrm>
              <a:off x="6947400" y="4051850"/>
              <a:ext cx="5136681" cy="2218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0B5F2469-2080-19A5-9A1B-14136CB3ABDB}"/>
                </a:ext>
              </a:extLst>
            </p:cNvPr>
            <p:cNvGrpSpPr/>
            <p:nvPr/>
          </p:nvGrpSpPr>
          <p:grpSpPr>
            <a:xfrm>
              <a:off x="8234128" y="4913677"/>
              <a:ext cx="2687658" cy="1521946"/>
              <a:chOff x="6269794" y="2420708"/>
              <a:chExt cx="2687658" cy="1521946"/>
            </a:xfrm>
          </p:grpSpPr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C5DE8342-2ABB-63D2-3277-5ADA447704C8}"/>
                  </a:ext>
                </a:extLst>
              </p:cNvPr>
              <p:cNvSpPr txBox="1"/>
              <p:nvPr/>
            </p:nvSpPr>
            <p:spPr>
              <a:xfrm>
                <a:off x="6926135" y="2420708"/>
                <a:ext cx="1300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sz="2000" dirty="0"/>
                  <a:t>Cyclopoids</a:t>
                </a: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E58633D3-362D-DE24-ECC1-50334135EA29}"/>
                  </a:ext>
                </a:extLst>
              </p:cNvPr>
              <p:cNvSpPr txBox="1"/>
              <p:nvPr/>
            </p:nvSpPr>
            <p:spPr>
              <a:xfrm>
                <a:off x="6269794" y="3542544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2000" dirty="0"/>
                  <a:t>Protozoa</a:t>
                </a: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3CDDAE84-71B9-00CA-33FC-7B17ECD7F3CC}"/>
                  </a:ext>
                </a:extLst>
              </p:cNvPr>
              <p:cNvSpPr txBox="1"/>
              <p:nvPr/>
            </p:nvSpPr>
            <p:spPr>
              <a:xfrm>
                <a:off x="7889531" y="3537289"/>
                <a:ext cx="10679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2000" dirty="0"/>
                  <a:t>Rotifers</a:t>
                </a:r>
              </a:p>
            </p:txBody>
          </p:sp>
        </p:grpSp>
      </p:grpSp>
      <p:sp>
        <p:nvSpPr>
          <p:cNvPr id="3" name="Arc 2">
            <a:extLst>
              <a:ext uri="{FF2B5EF4-FFF2-40B4-BE49-F238E27FC236}">
                <a16:creationId xmlns:a16="http://schemas.microsoft.com/office/drawing/2014/main" id="{B8ABDAB4-76BF-B2F1-C905-9F1D88F9DA46}"/>
              </a:ext>
            </a:extLst>
          </p:cNvPr>
          <p:cNvSpPr/>
          <p:nvPr/>
        </p:nvSpPr>
        <p:spPr>
          <a:xfrm>
            <a:off x="2591675" y="2035534"/>
            <a:ext cx="796898" cy="796898"/>
          </a:xfrm>
          <a:prstGeom prst="arc">
            <a:avLst>
              <a:gd name="adj1" fmla="val 9663023"/>
              <a:gd name="adj2" fmla="val 146582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639BE3-104C-0ACD-B95A-7C8CE5585393}"/>
              </a:ext>
            </a:extLst>
          </p:cNvPr>
          <p:cNvCxnSpPr>
            <a:cxnSpLocks/>
          </p:cNvCxnSpPr>
          <p:nvPr/>
        </p:nvCxnSpPr>
        <p:spPr>
          <a:xfrm flipV="1">
            <a:off x="2268486" y="2864511"/>
            <a:ext cx="528232" cy="649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A6E556-F8B9-6AA4-FF01-88947C738F68}"/>
              </a:ext>
            </a:extLst>
          </p:cNvPr>
          <p:cNvCxnSpPr>
            <a:cxnSpLocks/>
          </p:cNvCxnSpPr>
          <p:nvPr/>
        </p:nvCxnSpPr>
        <p:spPr>
          <a:xfrm flipH="1" flipV="1">
            <a:off x="3156293" y="2900097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7C91BD-EAEC-2EA5-46D9-D889139E16B6}"/>
              </a:ext>
            </a:extLst>
          </p:cNvPr>
          <p:cNvCxnSpPr>
            <a:cxnSpLocks/>
          </p:cNvCxnSpPr>
          <p:nvPr/>
        </p:nvCxnSpPr>
        <p:spPr>
          <a:xfrm rot="18600000" flipH="1" flipV="1">
            <a:off x="3091971" y="2892848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E9D1FB9-1ACE-0246-3FA5-CE272FBB27B3}"/>
              </a:ext>
            </a:extLst>
          </p:cNvPr>
          <p:cNvGrpSpPr/>
          <p:nvPr/>
        </p:nvGrpSpPr>
        <p:grpSpPr>
          <a:xfrm>
            <a:off x="1726768" y="1792344"/>
            <a:ext cx="5136681" cy="2218376"/>
            <a:chOff x="1691502" y="1793054"/>
            <a:chExt cx="5136681" cy="221837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919AE2C-2740-1F39-CF14-84CACF080443}"/>
                </a:ext>
              </a:extLst>
            </p:cNvPr>
            <p:cNvSpPr/>
            <p:nvPr/>
          </p:nvSpPr>
          <p:spPr>
            <a:xfrm>
              <a:off x="1691502" y="1793054"/>
              <a:ext cx="5136681" cy="2218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F9920C93-2719-2FFB-00B6-414B00A07159}"/>
                </a:ext>
              </a:extLst>
            </p:cNvPr>
            <p:cNvGrpSpPr/>
            <p:nvPr/>
          </p:nvGrpSpPr>
          <p:grpSpPr>
            <a:xfrm>
              <a:off x="2911300" y="2272416"/>
              <a:ext cx="2687658" cy="1521946"/>
              <a:chOff x="763249" y="2312419"/>
              <a:chExt cx="2687658" cy="1521946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58AC8C3-C991-D67F-75EE-03BF040A5BAF}"/>
                  </a:ext>
                </a:extLst>
              </p:cNvPr>
              <p:cNvSpPr txBox="1"/>
              <p:nvPr/>
            </p:nvSpPr>
            <p:spPr>
              <a:xfrm>
                <a:off x="1419590" y="2312419"/>
                <a:ext cx="1300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sz="2000" dirty="0"/>
                  <a:t>Cyclopoids</a:t>
                </a: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5FC8465A-628D-A355-F5CF-4BDA3702B613}"/>
                  </a:ext>
                </a:extLst>
              </p:cNvPr>
              <p:cNvSpPr txBox="1"/>
              <p:nvPr/>
            </p:nvSpPr>
            <p:spPr>
              <a:xfrm>
                <a:off x="763249" y="3434255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2000" dirty="0"/>
                  <a:t>Protozoa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4CC51DC-300F-30ED-2204-617272F532C3}"/>
                  </a:ext>
                </a:extLst>
              </p:cNvPr>
              <p:cNvSpPr txBox="1"/>
              <p:nvPr/>
            </p:nvSpPr>
            <p:spPr>
              <a:xfrm>
                <a:off x="2382986" y="3429000"/>
                <a:ext cx="10679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2000" dirty="0"/>
                  <a:t>Rotifers</a:t>
                </a:r>
              </a:p>
            </p:txBody>
          </p: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5D285E31-7767-9469-E50D-5F676C0AD582}"/>
                  </a:ext>
                </a:extLst>
              </p:cNvPr>
              <p:cNvCxnSpPr>
                <a:cxnSpLocks/>
                <a:stCxn id="299" idx="0"/>
              </p:cNvCxnSpPr>
              <p:nvPr/>
            </p:nvCxnSpPr>
            <p:spPr>
              <a:xfrm flipH="1" flipV="1">
                <a:off x="2244511" y="2722695"/>
                <a:ext cx="672436" cy="706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56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9DDDA7-A87F-6818-A135-86F2AF3DBE40}"/>
              </a:ext>
            </a:extLst>
          </p:cNvPr>
          <p:cNvSpPr txBox="1"/>
          <p:nvPr/>
        </p:nvSpPr>
        <p:spPr>
          <a:xfrm>
            <a:off x="2188299" y="140270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6368ED14-E974-43EF-49DA-EBBC1BBA2925}"/>
              </a:ext>
            </a:extLst>
          </p:cNvPr>
          <p:cNvGraphicFramePr>
            <a:graphicFrameLocks noGrp="1"/>
          </p:cNvGraphicFramePr>
          <p:nvPr/>
        </p:nvGraphicFramePr>
        <p:xfrm>
          <a:off x="1691612" y="1809170"/>
          <a:ext cx="10424584" cy="446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146">
                  <a:extLst>
                    <a:ext uri="{9D8B030D-6E8A-4147-A177-3AD203B41FA5}">
                      <a16:colId xmlns:a16="http://schemas.microsoft.com/office/drawing/2014/main" val="1821362919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205075327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74370253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834980218"/>
                    </a:ext>
                  </a:extLst>
                </a:gridCol>
              </a:tblGrid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67492"/>
                  </a:ext>
                </a:extLst>
              </a:tr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925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1736E9-A81E-2FA7-7404-CD7463D0975C}"/>
              </a:ext>
            </a:extLst>
          </p:cNvPr>
          <p:cNvSpPr txBox="1"/>
          <p:nvPr/>
        </p:nvSpPr>
        <p:spPr>
          <a:xfrm>
            <a:off x="5718567" y="898891"/>
            <a:ext cx="235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Protozoa, Rotifers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2A30-7D57-EA34-19B4-027974F73310}"/>
              </a:ext>
            </a:extLst>
          </p:cNvPr>
          <p:cNvSpPr txBox="1"/>
          <p:nvPr/>
        </p:nvSpPr>
        <p:spPr>
          <a:xfrm>
            <a:off x="4824786" y="1402972"/>
            <a:ext cx="150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98555-EBBC-31B3-9216-1C8F57EFB738}"/>
              </a:ext>
            </a:extLst>
          </p:cNvPr>
          <p:cNvSpPr txBox="1"/>
          <p:nvPr/>
        </p:nvSpPr>
        <p:spPr>
          <a:xfrm>
            <a:off x="7414272" y="1402972"/>
            <a:ext cx="148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33D5-D29F-F552-2270-C67364A28E60}"/>
              </a:ext>
            </a:extLst>
          </p:cNvPr>
          <p:cNvSpPr txBox="1"/>
          <p:nvPr/>
        </p:nvSpPr>
        <p:spPr>
          <a:xfrm>
            <a:off x="10050408" y="1402972"/>
            <a:ext cx="1439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3E72D-BB6C-57AE-871D-B41BF8B8BC48}"/>
              </a:ext>
            </a:extLst>
          </p:cNvPr>
          <p:cNvSpPr txBox="1"/>
          <p:nvPr/>
        </p:nvSpPr>
        <p:spPr>
          <a:xfrm>
            <a:off x="231850" y="226012"/>
            <a:ext cx="10095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But due to the imbalance in the number of data samples, the reliability of the results decreases</a:t>
            </a:r>
            <a:endParaRPr lang="en-KR" sz="2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A31AB6C-A094-E7F2-B1D8-46C4BEA7D9B3}"/>
              </a:ext>
            </a:extLst>
          </p:cNvPr>
          <p:cNvSpPr txBox="1"/>
          <p:nvPr/>
        </p:nvSpPr>
        <p:spPr>
          <a:xfrm>
            <a:off x="89845" y="3827479"/>
            <a:ext cx="1601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Cyclopoids 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523E682-3705-0FF7-6375-05ACD17FE168}"/>
              </a:ext>
            </a:extLst>
          </p:cNvPr>
          <p:cNvSpPr txBox="1"/>
          <p:nvPr/>
        </p:nvSpPr>
        <p:spPr>
          <a:xfrm>
            <a:off x="418429" y="2655503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0FA1982-CA97-5C43-7990-3A8C001164BC}"/>
              </a:ext>
            </a:extLst>
          </p:cNvPr>
          <p:cNvSpPr txBox="1"/>
          <p:nvPr/>
        </p:nvSpPr>
        <p:spPr>
          <a:xfrm>
            <a:off x="441928" y="4999455"/>
            <a:ext cx="89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 )</a:t>
            </a:r>
            <a:endParaRPr lang="en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2B878-FD7C-5FA9-5DE8-5E0B66A5A61F}"/>
              </a:ext>
            </a:extLst>
          </p:cNvPr>
          <p:cNvSpPr txBox="1"/>
          <p:nvPr/>
        </p:nvSpPr>
        <p:spPr>
          <a:xfrm>
            <a:off x="2767785" y="2563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4AAA3-B3A8-5206-3E6E-58805BCF52C7}"/>
              </a:ext>
            </a:extLst>
          </p:cNvPr>
          <p:cNvSpPr txBox="1"/>
          <p:nvPr/>
        </p:nvSpPr>
        <p:spPr>
          <a:xfrm>
            <a:off x="5291320" y="25532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67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B1C89-363A-3E2F-6588-99517246EBE1}"/>
              </a:ext>
            </a:extLst>
          </p:cNvPr>
          <p:cNvSpPr txBox="1"/>
          <p:nvPr/>
        </p:nvSpPr>
        <p:spPr>
          <a:xfrm>
            <a:off x="7881352" y="253335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68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34CE3-67F5-10AB-6E64-3348336A2C9E}"/>
              </a:ext>
            </a:extLst>
          </p:cNvPr>
          <p:cNvSpPr txBox="1"/>
          <p:nvPr/>
        </p:nvSpPr>
        <p:spPr>
          <a:xfrm>
            <a:off x="10354841" y="2560411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228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D3E14-A1F3-3CF4-C07A-8552F57E0027}"/>
              </a:ext>
            </a:extLst>
          </p:cNvPr>
          <p:cNvSpPr txBox="1"/>
          <p:nvPr/>
        </p:nvSpPr>
        <p:spPr>
          <a:xfrm>
            <a:off x="2598822" y="490712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2ADA4-C1BB-DA68-9181-E341593AF373}"/>
              </a:ext>
            </a:extLst>
          </p:cNvPr>
          <p:cNvSpPr txBox="1"/>
          <p:nvPr/>
        </p:nvSpPr>
        <p:spPr>
          <a:xfrm>
            <a:off x="5162110" y="4907122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124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95987-2EE4-06F3-3DDC-47F302684C7F}"/>
              </a:ext>
            </a:extLst>
          </p:cNvPr>
          <p:cNvSpPr txBox="1"/>
          <p:nvPr/>
        </p:nvSpPr>
        <p:spPr>
          <a:xfrm>
            <a:off x="7752144" y="4907122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624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C1343-5BB9-21B4-6597-E9EB327D2898}"/>
              </a:ext>
            </a:extLst>
          </p:cNvPr>
          <p:cNvSpPr txBox="1"/>
          <p:nvPr/>
        </p:nvSpPr>
        <p:spPr>
          <a:xfrm>
            <a:off x="10215694" y="490449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/>
              <a:t>1471</a:t>
            </a:r>
          </a:p>
        </p:txBody>
      </p:sp>
    </p:spTree>
    <p:extLst>
      <p:ext uri="{BB962C8B-B14F-4D97-AF65-F5344CB8AC3E}">
        <p14:creationId xmlns:p14="http://schemas.microsoft.com/office/powerpoint/2010/main" val="333891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8592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All three components have sparse data with high values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so</a:t>
            </a:r>
            <a:r>
              <a:rPr lang="ko-KR" altLang="en-US" sz="2000" dirty="0"/>
              <a:t> </a:t>
            </a:r>
            <a:r>
              <a:rPr lang="en-US" sz="2000" dirty="0"/>
              <a:t>results are unreliable</a:t>
            </a:r>
            <a:endParaRPr lang="en-K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E74A4-B995-6E75-56F9-69EE1F1E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8691" y="927426"/>
            <a:ext cx="3620716" cy="180149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07951-5877-3D3B-B801-A0A069B51ED2}"/>
              </a:ext>
            </a:extLst>
          </p:cNvPr>
          <p:cNvGrpSpPr/>
          <p:nvPr/>
        </p:nvGrpSpPr>
        <p:grpSpPr>
          <a:xfrm>
            <a:off x="558688" y="2839280"/>
            <a:ext cx="3626656" cy="1810358"/>
            <a:chOff x="827628" y="2839280"/>
            <a:chExt cx="3626656" cy="18103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37D6A9-C453-42A6-A834-973D9F62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27628" y="2839280"/>
              <a:ext cx="3620716" cy="181035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BD1A02-4A7A-1030-8777-4B96F50A5522}"/>
                </a:ext>
              </a:extLst>
            </p:cNvPr>
            <p:cNvSpPr/>
            <p:nvPr/>
          </p:nvSpPr>
          <p:spPr>
            <a:xfrm>
              <a:off x="1045846" y="2860945"/>
              <a:ext cx="3408438" cy="148175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832FD2-359D-3FCC-F6E6-4F5DE6EC42C5}"/>
              </a:ext>
            </a:extLst>
          </p:cNvPr>
          <p:cNvGrpSpPr/>
          <p:nvPr/>
        </p:nvGrpSpPr>
        <p:grpSpPr>
          <a:xfrm>
            <a:off x="558686" y="4759994"/>
            <a:ext cx="3632993" cy="1816275"/>
            <a:chOff x="827626" y="4759994"/>
            <a:chExt cx="3632993" cy="18162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FC2F01-DEA5-1845-5F0F-141C383BF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27626" y="4759994"/>
              <a:ext cx="3620717" cy="18162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E48515-B718-4D25-5634-97E34D2B2488}"/>
                </a:ext>
              </a:extLst>
            </p:cNvPr>
            <p:cNvSpPr/>
            <p:nvPr/>
          </p:nvSpPr>
          <p:spPr>
            <a:xfrm>
              <a:off x="1042511" y="4779174"/>
              <a:ext cx="3418108" cy="148175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8AB1414-BBE0-DA24-82E8-0DD9ED3992A5}"/>
              </a:ext>
            </a:extLst>
          </p:cNvPr>
          <p:cNvSpPr/>
          <p:nvPr/>
        </p:nvSpPr>
        <p:spPr>
          <a:xfrm flipV="1">
            <a:off x="796111" y="1053885"/>
            <a:ext cx="3401222" cy="12577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2F66F8-C71E-FC3C-8E2D-C63ECB2A5794}"/>
              </a:ext>
            </a:extLst>
          </p:cNvPr>
          <p:cNvSpPr txBox="1"/>
          <p:nvPr/>
        </p:nvSpPr>
        <p:spPr>
          <a:xfrm>
            <a:off x="4205934" y="1578689"/>
            <a:ext cx="280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dirty="0"/>
              <a:t>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4001E-5121-3C3F-1395-DD68586160BA}"/>
              </a:ext>
            </a:extLst>
          </p:cNvPr>
          <p:cNvCxnSpPr>
            <a:cxnSpLocks/>
          </p:cNvCxnSpPr>
          <p:nvPr/>
        </p:nvCxnSpPr>
        <p:spPr>
          <a:xfrm>
            <a:off x="4616824" y="3681866"/>
            <a:ext cx="749833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637F473-3E37-C0B1-27B8-EFD5BF78435D}"/>
              </a:ext>
            </a:extLst>
          </p:cNvPr>
          <p:cNvSpPr txBox="1"/>
          <p:nvPr/>
        </p:nvSpPr>
        <p:spPr>
          <a:xfrm>
            <a:off x="5850671" y="5277655"/>
            <a:ext cx="5706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Because only 9 out of 2658 data points are in this category,</a:t>
            </a:r>
          </a:p>
          <a:p>
            <a:pPr algn="ctr"/>
            <a:r>
              <a:rPr lang="en-US" dirty="0"/>
              <a:t>R</a:t>
            </a:r>
            <a:r>
              <a:rPr lang="en-KR" dirty="0"/>
              <a:t>esults are unreliable.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6F7E65-3EF0-A748-658B-83E90007CE15}"/>
              </a:ext>
            </a:extLst>
          </p:cNvPr>
          <p:cNvSpPr txBox="1"/>
          <p:nvPr/>
        </p:nvSpPr>
        <p:spPr>
          <a:xfrm>
            <a:off x="4205934" y="3467460"/>
            <a:ext cx="280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dirty="0"/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70E91-D743-AFDF-CD7F-A54AADB95897}"/>
              </a:ext>
            </a:extLst>
          </p:cNvPr>
          <p:cNvSpPr txBox="1"/>
          <p:nvPr/>
        </p:nvSpPr>
        <p:spPr>
          <a:xfrm>
            <a:off x="4201978" y="5441306"/>
            <a:ext cx="280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dirty="0"/>
              <a:t>H</a:t>
            </a:r>
          </a:p>
        </p:txBody>
      </p:sp>
      <p:pic>
        <p:nvPicPr>
          <p:cNvPr id="32" name="Picture 31" descr="A red and blue squares with white text&#10;&#10;Description automatically generated">
            <a:extLst>
              <a:ext uri="{FF2B5EF4-FFF2-40B4-BE49-F238E27FC236}">
                <a16:creationId xmlns:a16="http://schemas.microsoft.com/office/drawing/2014/main" id="{A093AB87-DB86-35D3-EEBC-FA94E358E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605" y="2574280"/>
            <a:ext cx="5929359" cy="22235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AFDC9A9-BC57-2D35-EB3E-254A0CB38CA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58902" y="2094415"/>
            <a:ext cx="6080762" cy="24342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B4B9A8-5416-EDC3-7E35-03BB36784DE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189" r="7270"/>
          <a:stretch/>
        </p:blipFill>
        <p:spPr>
          <a:xfrm>
            <a:off x="6130627" y="3095845"/>
            <a:ext cx="5537312" cy="10119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E4EF16-C6FE-23D9-98DB-BD9429AD6B2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3981" r="69550" b="40509"/>
          <a:stretch/>
        </p:blipFill>
        <p:spPr>
          <a:xfrm>
            <a:off x="6523284" y="2650049"/>
            <a:ext cx="4361591" cy="46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AFDC9A9-BC57-2D35-EB3E-254A0CB38C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4648" y="2028116"/>
            <a:ext cx="6080762" cy="243429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4001E-5121-3C3F-1395-DD68586160BA}"/>
              </a:ext>
            </a:extLst>
          </p:cNvPr>
          <p:cNvCxnSpPr>
            <a:cxnSpLocks/>
          </p:cNvCxnSpPr>
          <p:nvPr/>
        </p:nvCxnSpPr>
        <p:spPr>
          <a:xfrm>
            <a:off x="4616824" y="3681866"/>
            <a:ext cx="749833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637F473-3E37-C0B1-27B8-EFD5BF78435D}"/>
              </a:ext>
            </a:extLst>
          </p:cNvPr>
          <p:cNvSpPr txBox="1"/>
          <p:nvPr/>
        </p:nvSpPr>
        <p:spPr>
          <a:xfrm>
            <a:off x="5307822" y="4989978"/>
            <a:ext cx="6237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Nearly half (1471 out of 2658) of data points are in this category,</a:t>
            </a:r>
          </a:p>
          <a:p>
            <a:pPr algn="ctr"/>
            <a:r>
              <a:rPr lang="en-US" dirty="0"/>
              <a:t>S</a:t>
            </a:r>
            <a:r>
              <a:rPr lang="en-KR" dirty="0"/>
              <a:t>o maybe positive and negative effects are mixed.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93AB87-DB86-35D3-EEBC-FA94E358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41049" y="2574280"/>
            <a:ext cx="5916470" cy="222351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B0AF6C6-DB93-3CB9-F712-7D7FB759DB84}"/>
              </a:ext>
            </a:extLst>
          </p:cNvPr>
          <p:cNvGrpSpPr/>
          <p:nvPr/>
        </p:nvGrpSpPr>
        <p:grpSpPr>
          <a:xfrm>
            <a:off x="5651682" y="2839280"/>
            <a:ext cx="6286546" cy="1414169"/>
            <a:chOff x="5260431" y="2701323"/>
            <a:chExt cx="6286546" cy="141416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BB4B9A8-5416-EDC3-7E35-03BB36784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064" r="16"/>
            <a:stretch/>
          </p:blipFill>
          <p:spPr>
            <a:xfrm>
              <a:off x="5260431" y="3103539"/>
              <a:ext cx="6286546" cy="10119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6E4EF16-C6FE-23D9-98DB-BD9429AD6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3981" r="69550" b="40509"/>
            <a:stretch/>
          </p:blipFill>
          <p:spPr>
            <a:xfrm>
              <a:off x="5696063" y="2701323"/>
              <a:ext cx="4361591" cy="460996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C4C2579-F490-280A-CE88-B34B725D043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58691" y="927426"/>
            <a:ext cx="3620716" cy="1801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5A07B-BEB7-C8C9-ACE4-BD22C4E20E4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58688" y="2839280"/>
            <a:ext cx="3620716" cy="181035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B550AF-7DF9-6741-46D9-B36CBC4418F4}"/>
              </a:ext>
            </a:extLst>
          </p:cNvPr>
          <p:cNvGrpSpPr/>
          <p:nvPr/>
        </p:nvGrpSpPr>
        <p:grpSpPr>
          <a:xfrm>
            <a:off x="558686" y="4759994"/>
            <a:ext cx="3632993" cy="1816275"/>
            <a:chOff x="827626" y="4759994"/>
            <a:chExt cx="3632993" cy="18162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B3D2F8-53B1-D494-1DE2-3BA23FF20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827626" y="4759994"/>
              <a:ext cx="3620717" cy="18162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18FB37-A18E-A275-5151-D9648CBA729B}"/>
                </a:ext>
              </a:extLst>
            </p:cNvPr>
            <p:cNvSpPr/>
            <p:nvPr/>
          </p:nvSpPr>
          <p:spPr>
            <a:xfrm>
              <a:off x="1042511" y="6263413"/>
              <a:ext cx="3418108" cy="7620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F8147CB-A7E6-9956-AFCA-FF16BE532308}"/>
              </a:ext>
            </a:extLst>
          </p:cNvPr>
          <p:cNvSpPr/>
          <p:nvPr/>
        </p:nvSpPr>
        <p:spPr>
          <a:xfrm>
            <a:off x="796111" y="2311628"/>
            <a:ext cx="3401222" cy="1966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C8C51-614B-C6D6-CE02-1A0644FFA5A0}"/>
              </a:ext>
            </a:extLst>
          </p:cNvPr>
          <p:cNvSpPr txBox="1"/>
          <p:nvPr/>
        </p:nvSpPr>
        <p:spPr>
          <a:xfrm>
            <a:off x="4221965" y="2301361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dirty="0"/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B79B5-3863-021D-E420-476BA35AEB94}"/>
              </a:ext>
            </a:extLst>
          </p:cNvPr>
          <p:cNvSpPr/>
          <p:nvPr/>
        </p:nvSpPr>
        <p:spPr>
          <a:xfrm flipV="1">
            <a:off x="776906" y="4342699"/>
            <a:ext cx="3408438" cy="7074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BA9E2-AB60-67AC-29D3-6FD89BB806A6}"/>
              </a:ext>
            </a:extLst>
          </p:cNvPr>
          <p:cNvSpPr txBox="1"/>
          <p:nvPr/>
        </p:nvSpPr>
        <p:spPr>
          <a:xfrm>
            <a:off x="4221964" y="4220498"/>
            <a:ext cx="248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F045EF-AC33-AE82-A0DC-2946992D3F10}"/>
              </a:ext>
            </a:extLst>
          </p:cNvPr>
          <p:cNvSpPr txBox="1"/>
          <p:nvPr/>
        </p:nvSpPr>
        <p:spPr>
          <a:xfrm>
            <a:off x="4179403" y="6153057"/>
            <a:ext cx="248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9BC269-D429-70D0-1F4F-E5978242F860}"/>
              </a:ext>
            </a:extLst>
          </p:cNvPr>
          <p:cNvSpPr txBox="1"/>
          <p:nvPr/>
        </p:nvSpPr>
        <p:spPr>
          <a:xfrm>
            <a:off x="231850" y="226012"/>
            <a:ext cx="7867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When all three components are low, no significant regulation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241658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10821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 resolve imbalance of data points, I adjusted the boundaries to the midpoint of each components</a:t>
            </a:r>
            <a:endParaRPr lang="en-K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E74A4-B995-6E75-56F9-69EE1F1E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5637" y="927426"/>
            <a:ext cx="3620716" cy="18014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37D6A9-C453-42A6-A834-973D9F625A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5634" y="2839280"/>
            <a:ext cx="3620716" cy="18103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BD1A02-4A7A-1030-8777-4B96F50A5522}"/>
              </a:ext>
            </a:extLst>
          </p:cNvPr>
          <p:cNvSpPr/>
          <p:nvPr/>
        </p:nvSpPr>
        <p:spPr>
          <a:xfrm>
            <a:off x="773852" y="2860944"/>
            <a:ext cx="3408438" cy="15837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C2F01-DEA5-1845-5F0F-141C383BF30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55632" y="4759994"/>
            <a:ext cx="3620717" cy="1816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E48515-B718-4D25-5634-97E34D2B2488}"/>
              </a:ext>
            </a:extLst>
          </p:cNvPr>
          <p:cNvSpPr/>
          <p:nvPr/>
        </p:nvSpPr>
        <p:spPr>
          <a:xfrm>
            <a:off x="770517" y="4779174"/>
            <a:ext cx="3418108" cy="15837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AB1414-BBE0-DA24-82E8-0DD9ED3992A5}"/>
              </a:ext>
            </a:extLst>
          </p:cNvPr>
          <p:cNvSpPr/>
          <p:nvPr/>
        </p:nvSpPr>
        <p:spPr>
          <a:xfrm flipV="1">
            <a:off x="793057" y="921049"/>
            <a:ext cx="3401222" cy="16028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E89A5-1FDB-C2FE-460E-EC6B4AEA6282}"/>
              </a:ext>
            </a:extLst>
          </p:cNvPr>
          <p:cNvSpPr txBox="1"/>
          <p:nvPr/>
        </p:nvSpPr>
        <p:spPr>
          <a:xfrm>
            <a:off x="7087146" y="5477817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Cyclopoids: 0.1 -&gt; 0.0079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E1508-4838-F32C-CCED-01A373864721}"/>
              </a:ext>
            </a:extLst>
          </p:cNvPr>
          <p:cNvSpPr txBox="1"/>
          <p:nvPr/>
        </p:nvSpPr>
        <p:spPr>
          <a:xfrm>
            <a:off x="7262610" y="5477817"/>
            <a:ext cx="21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Protozoa: 1 -&gt; 0.0691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A4C1B-989B-B3C3-26C9-A0F0CAE9E1F4}"/>
              </a:ext>
            </a:extLst>
          </p:cNvPr>
          <p:cNvSpPr txBox="1"/>
          <p:nvPr/>
        </p:nvSpPr>
        <p:spPr>
          <a:xfrm>
            <a:off x="7318138" y="5477817"/>
            <a:ext cx="206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Rotifers: 1 -&gt; 0.0469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BF62BE-CE91-836B-222E-CC4102A4A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904" y="1539199"/>
            <a:ext cx="4660900" cy="3695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87C1B8-4B74-93B0-DAA7-5FEEC31E2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904" y="1585001"/>
            <a:ext cx="4686300" cy="3733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C82C64-584C-BA32-A8BA-A64A5AA0E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153" y="1624191"/>
            <a:ext cx="4673600" cy="3670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832217E-B5A0-1134-5851-AE8272F1B9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8928" y="1605693"/>
            <a:ext cx="4584700" cy="370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F580BA5-8E6A-665E-D044-DF1F46F5E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0885" y="1604196"/>
            <a:ext cx="4660900" cy="3670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6328F2-C8E8-FA0E-7292-806DB4FC0C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8928" y="1630200"/>
            <a:ext cx="46863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3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22" grpId="0" animBg="1"/>
      <p:bldP spid="22" grpId="1" animBg="1"/>
      <p:bldP spid="5" grpId="0"/>
      <p:bldP spid="5" grpId="1"/>
      <p:bldP spid="9" grpId="0"/>
      <p:bldP spid="9" grpId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9DDDA7-A87F-6818-A135-86F2AF3DBE40}"/>
              </a:ext>
            </a:extLst>
          </p:cNvPr>
          <p:cNvSpPr txBox="1"/>
          <p:nvPr/>
        </p:nvSpPr>
        <p:spPr>
          <a:xfrm>
            <a:off x="2188299" y="140270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6368ED14-E974-43EF-49DA-EBBC1BBA2925}"/>
              </a:ext>
            </a:extLst>
          </p:cNvPr>
          <p:cNvGraphicFramePr>
            <a:graphicFrameLocks noGrp="1"/>
          </p:cNvGraphicFramePr>
          <p:nvPr/>
        </p:nvGraphicFramePr>
        <p:xfrm>
          <a:off x="1691612" y="1809170"/>
          <a:ext cx="10424584" cy="446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146">
                  <a:extLst>
                    <a:ext uri="{9D8B030D-6E8A-4147-A177-3AD203B41FA5}">
                      <a16:colId xmlns:a16="http://schemas.microsoft.com/office/drawing/2014/main" val="1821362919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205075327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74370253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834980218"/>
                    </a:ext>
                  </a:extLst>
                </a:gridCol>
              </a:tblGrid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67492"/>
                  </a:ext>
                </a:extLst>
              </a:tr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925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1736E9-A81E-2FA7-7404-CD7463D0975C}"/>
              </a:ext>
            </a:extLst>
          </p:cNvPr>
          <p:cNvSpPr txBox="1"/>
          <p:nvPr/>
        </p:nvSpPr>
        <p:spPr>
          <a:xfrm>
            <a:off x="5718567" y="898891"/>
            <a:ext cx="235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Protozoa, Rotifers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2A30-7D57-EA34-19B4-027974F73310}"/>
              </a:ext>
            </a:extLst>
          </p:cNvPr>
          <p:cNvSpPr txBox="1"/>
          <p:nvPr/>
        </p:nvSpPr>
        <p:spPr>
          <a:xfrm>
            <a:off x="4824786" y="1402972"/>
            <a:ext cx="150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98555-EBBC-31B3-9216-1C8F57EFB738}"/>
              </a:ext>
            </a:extLst>
          </p:cNvPr>
          <p:cNvSpPr txBox="1"/>
          <p:nvPr/>
        </p:nvSpPr>
        <p:spPr>
          <a:xfrm>
            <a:off x="7414272" y="1402972"/>
            <a:ext cx="148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33D5-D29F-F552-2270-C67364A28E60}"/>
              </a:ext>
            </a:extLst>
          </p:cNvPr>
          <p:cNvSpPr txBox="1"/>
          <p:nvPr/>
        </p:nvSpPr>
        <p:spPr>
          <a:xfrm>
            <a:off x="10050408" y="1402972"/>
            <a:ext cx="1439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3E72D-BB6C-57AE-871D-B41BF8B8BC48}"/>
              </a:ext>
            </a:extLst>
          </p:cNvPr>
          <p:cNvSpPr txBox="1"/>
          <p:nvPr/>
        </p:nvSpPr>
        <p:spPr>
          <a:xfrm>
            <a:off x="231850" y="226012"/>
            <a:ext cx="779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Luckily, separating each components in half made every section balanced</a:t>
            </a:r>
            <a:endParaRPr lang="en-KR" sz="2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A31AB6C-A094-E7F2-B1D8-46C4BEA7D9B3}"/>
              </a:ext>
            </a:extLst>
          </p:cNvPr>
          <p:cNvSpPr txBox="1"/>
          <p:nvPr/>
        </p:nvSpPr>
        <p:spPr>
          <a:xfrm>
            <a:off x="89845" y="3827479"/>
            <a:ext cx="1601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Cyclopoids 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523E682-3705-0FF7-6375-05ACD17FE168}"/>
              </a:ext>
            </a:extLst>
          </p:cNvPr>
          <p:cNvSpPr txBox="1"/>
          <p:nvPr/>
        </p:nvSpPr>
        <p:spPr>
          <a:xfrm>
            <a:off x="418429" y="2655503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0FA1982-CA97-5C43-7990-3A8C001164BC}"/>
              </a:ext>
            </a:extLst>
          </p:cNvPr>
          <p:cNvSpPr txBox="1"/>
          <p:nvPr/>
        </p:nvSpPr>
        <p:spPr>
          <a:xfrm>
            <a:off x="441928" y="4999455"/>
            <a:ext cx="89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 )</a:t>
            </a:r>
            <a:endParaRPr lang="en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2B878-FD7C-5FA9-5DE8-5E0B66A5A61F}"/>
              </a:ext>
            </a:extLst>
          </p:cNvPr>
          <p:cNvSpPr txBox="1"/>
          <p:nvPr/>
        </p:nvSpPr>
        <p:spPr>
          <a:xfrm>
            <a:off x="2683304" y="2563170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284</a:t>
            </a:r>
            <a:endParaRPr lang="en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4AAA3-B3A8-5206-3E6E-58805BCF52C7}"/>
              </a:ext>
            </a:extLst>
          </p:cNvPr>
          <p:cNvSpPr txBox="1"/>
          <p:nvPr/>
        </p:nvSpPr>
        <p:spPr>
          <a:xfrm>
            <a:off x="5226715" y="2553231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348</a:t>
            </a:r>
            <a:endParaRPr lang="en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B1C89-363A-3E2F-6588-99517246EBE1}"/>
              </a:ext>
            </a:extLst>
          </p:cNvPr>
          <p:cNvSpPr txBox="1"/>
          <p:nvPr/>
        </p:nvSpPr>
        <p:spPr>
          <a:xfrm>
            <a:off x="7816748" y="2533353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31</a:t>
            </a:r>
            <a:r>
              <a:rPr lang="en-KR" sz="3200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34CE3-67F5-10AB-6E64-3348336A2C9E}"/>
              </a:ext>
            </a:extLst>
          </p:cNvPr>
          <p:cNvSpPr txBox="1"/>
          <p:nvPr/>
        </p:nvSpPr>
        <p:spPr>
          <a:xfrm>
            <a:off x="10285268" y="2560411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</a:t>
            </a:r>
            <a:r>
              <a:rPr lang="en-KR" sz="3200" dirty="0"/>
              <a:t>8</a:t>
            </a:r>
            <a:r>
              <a:rPr lang="en-US" altLang="ko-KR" sz="3200" dirty="0"/>
              <a:t>1</a:t>
            </a:r>
            <a:endParaRPr lang="en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D3E14-A1F3-3CF4-C07A-8552F57E0027}"/>
              </a:ext>
            </a:extLst>
          </p:cNvPr>
          <p:cNvSpPr txBox="1"/>
          <p:nvPr/>
        </p:nvSpPr>
        <p:spPr>
          <a:xfrm>
            <a:off x="2683304" y="4907122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400</a:t>
            </a:r>
            <a:endParaRPr lang="en-K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2ADA4-C1BB-DA68-9181-E341593AF373}"/>
              </a:ext>
            </a:extLst>
          </p:cNvPr>
          <p:cNvSpPr txBox="1"/>
          <p:nvPr/>
        </p:nvSpPr>
        <p:spPr>
          <a:xfrm>
            <a:off x="5226715" y="4907122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297</a:t>
            </a:r>
            <a:endParaRPr lang="en-KR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95987-2EE4-06F3-3DDC-47F302684C7F}"/>
              </a:ext>
            </a:extLst>
          </p:cNvPr>
          <p:cNvSpPr txBox="1"/>
          <p:nvPr/>
        </p:nvSpPr>
        <p:spPr>
          <a:xfrm>
            <a:off x="7816748" y="4907122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328</a:t>
            </a:r>
            <a:endParaRPr lang="en-KR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C1343-5BB9-21B4-6597-E9EB327D2898}"/>
              </a:ext>
            </a:extLst>
          </p:cNvPr>
          <p:cNvSpPr txBox="1"/>
          <p:nvPr/>
        </p:nvSpPr>
        <p:spPr>
          <a:xfrm>
            <a:off x="10285268" y="4904491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302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402551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9DDDA7-A87F-6818-A135-86F2AF3DBE40}"/>
              </a:ext>
            </a:extLst>
          </p:cNvPr>
          <p:cNvSpPr txBox="1"/>
          <p:nvPr/>
        </p:nvSpPr>
        <p:spPr>
          <a:xfrm>
            <a:off x="2188299" y="140270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6368ED14-E974-43EF-49DA-EBBC1BBA2925}"/>
              </a:ext>
            </a:extLst>
          </p:cNvPr>
          <p:cNvGraphicFramePr>
            <a:graphicFrameLocks noGrp="1"/>
          </p:cNvGraphicFramePr>
          <p:nvPr/>
        </p:nvGraphicFramePr>
        <p:xfrm>
          <a:off x="1691612" y="1809170"/>
          <a:ext cx="10424584" cy="446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146">
                  <a:extLst>
                    <a:ext uri="{9D8B030D-6E8A-4147-A177-3AD203B41FA5}">
                      <a16:colId xmlns:a16="http://schemas.microsoft.com/office/drawing/2014/main" val="1821362919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205075327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74370253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834980218"/>
                    </a:ext>
                  </a:extLst>
                </a:gridCol>
              </a:tblGrid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67492"/>
                  </a:ext>
                </a:extLst>
              </a:tr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925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1736E9-A81E-2FA7-7404-CD7463D0975C}"/>
              </a:ext>
            </a:extLst>
          </p:cNvPr>
          <p:cNvSpPr txBox="1"/>
          <p:nvPr/>
        </p:nvSpPr>
        <p:spPr>
          <a:xfrm>
            <a:off x="5718567" y="898891"/>
            <a:ext cx="235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Protozoa, Rotifers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2A30-7D57-EA34-19B4-027974F73310}"/>
              </a:ext>
            </a:extLst>
          </p:cNvPr>
          <p:cNvSpPr txBox="1"/>
          <p:nvPr/>
        </p:nvSpPr>
        <p:spPr>
          <a:xfrm>
            <a:off x="4824786" y="1402972"/>
            <a:ext cx="150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98555-EBBC-31B3-9216-1C8F57EFB738}"/>
              </a:ext>
            </a:extLst>
          </p:cNvPr>
          <p:cNvSpPr txBox="1"/>
          <p:nvPr/>
        </p:nvSpPr>
        <p:spPr>
          <a:xfrm>
            <a:off x="7414272" y="1402972"/>
            <a:ext cx="148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33D5-D29F-F552-2270-C67364A28E60}"/>
              </a:ext>
            </a:extLst>
          </p:cNvPr>
          <p:cNvSpPr txBox="1"/>
          <p:nvPr/>
        </p:nvSpPr>
        <p:spPr>
          <a:xfrm>
            <a:off x="10050408" y="1402972"/>
            <a:ext cx="1439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3E72D-BB6C-57AE-871D-B41BF8B8BC48}"/>
              </a:ext>
            </a:extLst>
          </p:cNvPr>
          <p:cNvSpPr txBox="1"/>
          <p:nvPr/>
        </p:nvSpPr>
        <p:spPr>
          <a:xfrm>
            <a:off x="231850" y="226012"/>
            <a:ext cx="11258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balancing every sections, inferred results were quite different, meaning that boundaries are important </a:t>
            </a:r>
            <a:endParaRPr lang="en-KR" sz="2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A31AB6C-A094-E7F2-B1D8-46C4BEA7D9B3}"/>
              </a:ext>
            </a:extLst>
          </p:cNvPr>
          <p:cNvSpPr txBox="1"/>
          <p:nvPr/>
        </p:nvSpPr>
        <p:spPr>
          <a:xfrm>
            <a:off x="89845" y="3827479"/>
            <a:ext cx="1601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Cyclopoids 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523E682-3705-0FF7-6375-05ACD17FE168}"/>
              </a:ext>
            </a:extLst>
          </p:cNvPr>
          <p:cNvSpPr txBox="1"/>
          <p:nvPr/>
        </p:nvSpPr>
        <p:spPr>
          <a:xfrm>
            <a:off x="418429" y="2655503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0FA1982-CA97-5C43-7990-3A8C001164BC}"/>
              </a:ext>
            </a:extLst>
          </p:cNvPr>
          <p:cNvSpPr txBox="1"/>
          <p:nvPr/>
        </p:nvSpPr>
        <p:spPr>
          <a:xfrm>
            <a:off x="441928" y="4999455"/>
            <a:ext cx="89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 )</a:t>
            </a:r>
            <a:endParaRPr lang="en-KR" sz="2000" b="1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E9046EB-4E1A-86AA-7802-E096D74DA4BD}"/>
              </a:ext>
            </a:extLst>
          </p:cNvPr>
          <p:cNvGrpSpPr/>
          <p:nvPr/>
        </p:nvGrpSpPr>
        <p:grpSpPr>
          <a:xfrm>
            <a:off x="1874936" y="2514214"/>
            <a:ext cx="2178254" cy="1314413"/>
            <a:chOff x="1825241" y="2494336"/>
            <a:chExt cx="2178254" cy="1314413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8F2D72EF-EEA6-2E86-7F6E-88B383CEA1F8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061C3DB-AFB0-10CD-109A-2289FFEF9F7C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5C1D64A-DC5C-DCBA-5402-EC54C5C76D47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204AD88-8C3D-4574-EE95-4AD79BB44452}"/>
              </a:ext>
            </a:extLst>
          </p:cNvPr>
          <p:cNvGrpSpPr/>
          <p:nvPr/>
        </p:nvGrpSpPr>
        <p:grpSpPr>
          <a:xfrm>
            <a:off x="4482474" y="2517941"/>
            <a:ext cx="2178254" cy="1314413"/>
            <a:chOff x="1825241" y="2494336"/>
            <a:chExt cx="2178254" cy="131441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0F36956-F1AC-9C51-2C32-6F9A88E83B32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FE7A86F-C648-7309-8F99-421DF1D13659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620B939-A4AF-0870-76B4-F168BB4803E6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2A11340-0209-8B2E-D13F-2E9BFDE84E8A}"/>
              </a:ext>
            </a:extLst>
          </p:cNvPr>
          <p:cNvGrpSpPr/>
          <p:nvPr/>
        </p:nvGrpSpPr>
        <p:grpSpPr>
          <a:xfrm>
            <a:off x="7118662" y="1985643"/>
            <a:ext cx="2178254" cy="1803680"/>
            <a:chOff x="1825241" y="2005069"/>
            <a:chExt cx="2178254" cy="1803680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A5DAF91-7FA8-75E3-5C6B-945EFC187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6658" y="2851858"/>
              <a:ext cx="528232" cy="6491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D1E3546-4D7D-30E2-2FF2-9E69EABDB227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D7B4621-89E0-BA37-819D-F4296B6F771D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32C2B95-83E7-B53D-EA1C-894A650237B3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749FE88-8205-55B4-1293-3FD7865821AB}"/>
                </a:ext>
              </a:extLst>
            </p:cNvPr>
            <p:cNvGrpSpPr/>
            <p:nvPr/>
          </p:nvGrpSpPr>
          <p:grpSpPr>
            <a:xfrm>
              <a:off x="2514404" y="2005069"/>
              <a:ext cx="847546" cy="800096"/>
              <a:chOff x="8086650" y="916515"/>
              <a:chExt cx="1144051" cy="1080000"/>
            </a:xfrm>
          </p:grpSpPr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48E79884-ADF2-0D92-F7DC-B7B41EE14C7B}"/>
                  </a:ext>
                </a:extLst>
              </p:cNvPr>
              <p:cNvSpPr/>
              <p:nvPr/>
            </p:nvSpPr>
            <p:spPr>
              <a:xfrm>
                <a:off x="8150701" y="916515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54CFDE53-A98B-C259-3347-B73D0C89E590}"/>
                  </a:ext>
                </a:extLst>
              </p:cNvPr>
              <p:cNvCxnSpPr/>
              <p:nvPr/>
            </p:nvCxnSpPr>
            <p:spPr>
              <a:xfrm flipV="1">
                <a:off x="8086650" y="1596796"/>
                <a:ext cx="170010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1F31C17-F604-6E0F-EF7C-EFDD70ED026F}"/>
              </a:ext>
            </a:extLst>
          </p:cNvPr>
          <p:cNvGrpSpPr/>
          <p:nvPr/>
        </p:nvGrpSpPr>
        <p:grpSpPr>
          <a:xfrm>
            <a:off x="9679671" y="1985643"/>
            <a:ext cx="2178254" cy="1803680"/>
            <a:chOff x="1825241" y="2005069"/>
            <a:chExt cx="2178254" cy="1803680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A90007C-CC67-D522-0619-0FC7929EF717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3DDA1DF-1C2B-B155-3B6F-0FF1D4F4E0D4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0AB31643-B5E8-141C-B548-C18061AB0E5C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56697AF-84AE-4B25-0E5D-B40C660046B7}"/>
                </a:ext>
              </a:extLst>
            </p:cNvPr>
            <p:cNvGrpSpPr/>
            <p:nvPr/>
          </p:nvGrpSpPr>
          <p:grpSpPr>
            <a:xfrm>
              <a:off x="2514404" y="2005069"/>
              <a:ext cx="847546" cy="800096"/>
              <a:chOff x="8086650" y="916515"/>
              <a:chExt cx="1144051" cy="1080000"/>
            </a:xfrm>
          </p:grpSpPr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8228BA52-BC7C-DF46-C7F2-1B8ABDC0083F}"/>
                  </a:ext>
                </a:extLst>
              </p:cNvPr>
              <p:cNvSpPr/>
              <p:nvPr/>
            </p:nvSpPr>
            <p:spPr>
              <a:xfrm>
                <a:off x="8150701" y="916515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737BC2D-CBF9-DD5A-7574-96DC7AD0AE65}"/>
                  </a:ext>
                </a:extLst>
              </p:cNvPr>
              <p:cNvCxnSpPr/>
              <p:nvPr/>
            </p:nvCxnSpPr>
            <p:spPr>
              <a:xfrm flipV="1">
                <a:off x="8086650" y="1596796"/>
                <a:ext cx="170010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3C4C438-2755-75D1-4D5A-DBCFE252A4DB}"/>
              </a:ext>
            </a:extLst>
          </p:cNvPr>
          <p:cNvGrpSpPr/>
          <p:nvPr/>
        </p:nvGrpSpPr>
        <p:grpSpPr>
          <a:xfrm>
            <a:off x="1922470" y="4319207"/>
            <a:ext cx="2178254" cy="1805625"/>
            <a:chOff x="1825241" y="2003124"/>
            <a:chExt cx="2178254" cy="1805625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13DAB5D-8334-8962-8B57-5D1CB3FE14D9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98C767F-2CE4-E24C-2D37-7F4CC26FBA0B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AAC1A4A-350E-0E89-F775-B0336CC6B2E4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4816656-03B2-6561-D68F-2F960254511A}"/>
                </a:ext>
              </a:extLst>
            </p:cNvPr>
            <p:cNvCxnSpPr>
              <a:cxnSpLocks/>
              <a:stCxn id="246" idx="0"/>
            </p:cNvCxnSpPr>
            <p:nvPr/>
          </p:nvCxnSpPr>
          <p:spPr>
            <a:xfrm flipH="1" flipV="1">
              <a:off x="3106732" y="2835475"/>
              <a:ext cx="523905" cy="660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B27B179D-C663-F9D9-0022-6FEBFD468055}"/>
                </a:ext>
              </a:extLst>
            </p:cNvPr>
            <p:cNvSpPr/>
            <p:nvPr/>
          </p:nvSpPr>
          <p:spPr>
            <a:xfrm>
              <a:off x="2568138" y="2003124"/>
              <a:ext cx="796898" cy="796898"/>
            </a:xfrm>
            <a:prstGeom prst="arc">
              <a:avLst>
                <a:gd name="adj1" fmla="val 9663023"/>
                <a:gd name="adj2" fmla="val 1465821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6C3ACFF-E1A5-6F85-76ED-E231C1F3A1A6}"/>
              </a:ext>
            </a:extLst>
          </p:cNvPr>
          <p:cNvGrpSpPr/>
          <p:nvPr/>
        </p:nvGrpSpPr>
        <p:grpSpPr>
          <a:xfrm>
            <a:off x="4531190" y="4810419"/>
            <a:ext cx="2178254" cy="1314413"/>
            <a:chOff x="1825241" y="2494336"/>
            <a:chExt cx="2178254" cy="1314413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EED9427-E3A4-EFC8-C731-7E78353119FF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83374F2-0AD1-1E15-33FC-9A52FDE67763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FB8B7BE-E4D8-3E01-D4AF-DBF11F935505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86DB198-CC3E-84D5-6ABF-767BDD549D3F}"/>
              </a:ext>
            </a:extLst>
          </p:cNvPr>
          <p:cNvGrpSpPr/>
          <p:nvPr/>
        </p:nvGrpSpPr>
        <p:grpSpPr>
          <a:xfrm>
            <a:off x="7144157" y="4810419"/>
            <a:ext cx="2178254" cy="1314413"/>
            <a:chOff x="1825241" y="2494336"/>
            <a:chExt cx="2178254" cy="1314413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D545CA82-F0F3-1B40-DBD5-4B0BBBB1BB36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728A75F-AF3D-8C8C-964F-67B3ACEE9B75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C2E796D5-D854-7B05-4528-72A1C870F83E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4C7D12C-E164-40A2-F99F-5BACFAFA47CD}"/>
              </a:ext>
            </a:extLst>
          </p:cNvPr>
          <p:cNvGrpSpPr/>
          <p:nvPr/>
        </p:nvGrpSpPr>
        <p:grpSpPr>
          <a:xfrm>
            <a:off x="9727205" y="4803080"/>
            <a:ext cx="2178254" cy="1314413"/>
            <a:chOff x="1825241" y="2494336"/>
            <a:chExt cx="2178254" cy="1314413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FFC0E9B7-5AD0-0426-67D2-659156B66E81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21D89760-DCE6-0835-EF1A-D39B8B980CBD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CA1004C-4923-E48E-106C-D33C71DD7C25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3A4DB3B-9E94-6DE7-371E-4CCA85C99B2F}"/>
              </a:ext>
            </a:extLst>
          </p:cNvPr>
          <p:cNvCxnSpPr>
            <a:cxnSpLocks/>
          </p:cNvCxnSpPr>
          <p:nvPr/>
        </p:nvCxnSpPr>
        <p:spPr>
          <a:xfrm flipV="1">
            <a:off x="7549731" y="2851820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89D7334-2910-16E1-A69B-4D03B295A354}"/>
              </a:ext>
            </a:extLst>
          </p:cNvPr>
          <p:cNvCxnSpPr>
            <a:cxnSpLocks/>
          </p:cNvCxnSpPr>
          <p:nvPr/>
        </p:nvCxnSpPr>
        <p:spPr>
          <a:xfrm rot="3000000" flipV="1">
            <a:off x="7970200" y="2844571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ACE4856B-FC7E-04D0-1F51-2E414E99B310}"/>
              </a:ext>
            </a:extLst>
          </p:cNvPr>
          <p:cNvSpPr/>
          <p:nvPr/>
        </p:nvSpPr>
        <p:spPr>
          <a:xfrm>
            <a:off x="10485974" y="4294237"/>
            <a:ext cx="796898" cy="796898"/>
          </a:xfrm>
          <a:prstGeom prst="arc">
            <a:avLst>
              <a:gd name="adj1" fmla="val 9663023"/>
              <a:gd name="adj2" fmla="val 146582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A0D173-C2BA-76BF-4CEB-167C50196B9A}"/>
              </a:ext>
            </a:extLst>
          </p:cNvPr>
          <p:cNvCxnSpPr>
            <a:cxnSpLocks/>
          </p:cNvCxnSpPr>
          <p:nvPr/>
        </p:nvCxnSpPr>
        <p:spPr>
          <a:xfrm flipH="1" flipV="1">
            <a:off x="11021993" y="5171209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0E2A71-1D6B-C6D7-2773-1747B00E9220}"/>
              </a:ext>
            </a:extLst>
          </p:cNvPr>
          <p:cNvCxnSpPr>
            <a:cxnSpLocks/>
          </p:cNvCxnSpPr>
          <p:nvPr/>
        </p:nvCxnSpPr>
        <p:spPr>
          <a:xfrm rot="18600000" flipH="1" flipV="1">
            <a:off x="10957671" y="5163960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683870-EC5C-637D-B1B5-B9F0F8976426}"/>
              </a:ext>
            </a:extLst>
          </p:cNvPr>
          <p:cNvCxnSpPr>
            <a:cxnSpLocks/>
          </p:cNvCxnSpPr>
          <p:nvPr/>
        </p:nvCxnSpPr>
        <p:spPr>
          <a:xfrm flipV="1">
            <a:off x="10189065" y="5171685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6B3D1-9915-941F-E5A3-20C2FCC6FB0E}"/>
              </a:ext>
            </a:extLst>
          </p:cNvPr>
          <p:cNvCxnSpPr>
            <a:cxnSpLocks/>
          </p:cNvCxnSpPr>
          <p:nvPr/>
        </p:nvCxnSpPr>
        <p:spPr>
          <a:xfrm rot="3000000" flipV="1">
            <a:off x="10609534" y="5164436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03161C1C-D493-5C9D-CFA6-8F6A9F9E2957}"/>
              </a:ext>
            </a:extLst>
          </p:cNvPr>
          <p:cNvSpPr/>
          <p:nvPr/>
        </p:nvSpPr>
        <p:spPr>
          <a:xfrm>
            <a:off x="7873833" y="4321190"/>
            <a:ext cx="800095" cy="800096"/>
          </a:xfrm>
          <a:prstGeom prst="arc">
            <a:avLst>
              <a:gd name="adj1" fmla="val 9663023"/>
              <a:gd name="adj2" fmla="val 1465821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255FCE-8DCE-786C-5A09-A6DEA75289D5}"/>
              </a:ext>
            </a:extLst>
          </p:cNvPr>
          <p:cNvCxnSpPr/>
          <p:nvPr/>
        </p:nvCxnSpPr>
        <p:spPr>
          <a:xfrm flipV="1">
            <a:off x="7826383" y="4825162"/>
            <a:ext cx="125948" cy="31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78E4B-236A-80AF-F083-0005429CFBBD}"/>
              </a:ext>
            </a:extLst>
          </p:cNvPr>
          <p:cNvCxnSpPr>
            <a:cxnSpLocks/>
          </p:cNvCxnSpPr>
          <p:nvPr/>
        </p:nvCxnSpPr>
        <p:spPr>
          <a:xfrm flipV="1">
            <a:off x="7575743" y="5157122"/>
            <a:ext cx="528232" cy="649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21146E-DDBE-7FC3-5121-D20825AEDB13}"/>
              </a:ext>
            </a:extLst>
          </p:cNvPr>
          <p:cNvCxnSpPr>
            <a:cxnSpLocks/>
          </p:cNvCxnSpPr>
          <p:nvPr/>
        </p:nvCxnSpPr>
        <p:spPr>
          <a:xfrm flipV="1">
            <a:off x="2360491" y="5162065"/>
            <a:ext cx="528232" cy="649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060C4A-1F95-CCC4-FD7E-772D468220A2}"/>
              </a:ext>
            </a:extLst>
          </p:cNvPr>
          <p:cNvCxnSpPr>
            <a:cxnSpLocks/>
          </p:cNvCxnSpPr>
          <p:nvPr/>
        </p:nvCxnSpPr>
        <p:spPr>
          <a:xfrm flipH="1" flipV="1">
            <a:off x="5700866" y="2827177"/>
            <a:ext cx="528232" cy="649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B845F9-3EE0-ACED-F578-5DAC1D1A7727}"/>
              </a:ext>
            </a:extLst>
          </p:cNvPr>
          <p:cNvCxnSpPr>
            <a:cxnSpLocks/>
          </p:cNvCxnSpPr>
          <p:nvPr/>
        </p:nvCxnSpPr>
        <p:spPr>
          <a:xfrm flipV="1">
            <a:off x="4938132" y="2830973"/>
            <a:ext cx="528232" cy="649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AD14A3D9-4934-4114-0F21-0F06F430E267}"/>
              </a:ext>
            </a:extLst>
          </p:cNvPr>
          <p:cNvSpPr/>
          <p:nvPr/>
        </p:nvSpPr>
        <p:spPr>
          <a:xfrm>
            <a:off x="2611624" y="2025093"/>
            <a:ext cx="796898" cy="796898"/>
          </a:xfrm>
          <a:prstGeom prst="arc">
            <a:avLst>
              <a:gd name="adj1" fmla="val 9663023"/>
              <a:gd name="adj2" fmla="val 146582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8C5A4E-34A7-01B9-EF20-EDD6A78B8783}"/>
              </a:ext>
            </a:extLst>
          </p:cNvPr>
          <p:cNvSpPr txBox="1"/>
          <p:nvPr/>
        </p:nvSpPr>
        <p:spPr>
          <a:xfrm>
            <a:off x="231850" y="89889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/>
              <a:t>(Balanced)</a:t>
            </a:r>
          </a:p>
        </p:txBody>
      </p:sp>
    </p:spTree>
    <p:extLst>
      <p:ext uri="{BB962C8B-B14F-4D97-AF65-F5344CB8AC3E}">
        <p14:creationId xmlns:p14="http://schemas.microsoft.com/office/powerpoint/2010/main" val="268322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9DDDA7-A87F-6818-A135-86F2AF3DBE40}"/>
              </a:ext>
            </a:extLst>
          </p:cNvPr>
          <p:cNvSpPr txBox="1"/>
          <p:nvPr/>
        </p:nvSpPr>
        <p:spPr>
          <a:xfrm>
            <a:off x="2188299" y="140270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6368ED14-E974-43EF-49DA-EBBC1BBA2925}"/>
              </a:ext>
            </a:extLst>
          </p:cNvPr>
          <p:cNvGraphicFramePr>
            <a:graphicFrameLocks noGrp="1"/>
          </p:cNvGraphicFramePr>
          <p:nvPr/>
        </p:nvGraphicFramePr>
        <p:xfrm>
          <a:off x="1691612" y="1809170"/>
          <a:ext cx="10424584" cy="446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146">
                  <a:extLst>
                    <a:ext uri="{9D8B030D-6E8A-4147-A177-3AD203B41FA5}">
                      <a16:colId xmlns:a16="http://schemas.microsoft.com/office/drawing/2014/main" val="1821362919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205075327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174370253"/>
                    </a:ext>
                  </a:extLst>
                </a:gridCol>
                <a:gridCol w="2606146">
                  <a:extLst>
                    <a:ext uri="{9D8B030D-6E8A-4147-A177-3AD203B41FA5}">
                      <a16:colId xmlns:a16="http://schemas.microsoft.com/office/drawing/2014/main" val="834980218"/>
                    </a:ext>
                  </a:extLst>
                </a:gridCol>
              </a:tblGrid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967492"/>
                  </a:ext>
                </a:extLst>
              </a:tr>
              <a:tr h="2230528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925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1736E9-A81E-2FA7-7404-CD7463D0975C}"/>
              </a:ext>
            </a:extLst>
          </p:cNvPr>
          <p:cNvSpPr txBox="1"/>
          <p:nvPr/>
        </p:nvSpPr>
        <p:spPr>
          <a:xfrm>
            <a:off x="5718567" y="898891"/>
            <a:ext cx="235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Protozoa, Rotifers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2A30-7D57-EA34-19B4-027974F73310}"/>
              </a:ext>
            </a:extLst>
          </p:cNvPr>
          <p:cNvSpPr txBox="1"/>
          <p:nvPr/>
        </p:nvSpPr>
        <p:spPr>
          <a:xfrm>
            <a:off x="4824786" y="1402972"/>
            <a:ext cx="150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98555-EBBC-31B3-9216-1C8F57EFB738}"/>
              </a:ext>
            </a:extLst>
          </p:cNvPr>
          <p:cNvSpPr txBox="1"/>
          <p:nvPr/>
        </p:nvSpPr>
        <p:spPr>
          <a:xfrm>
            <a:off x="7414272" y="1402972"/>
            <a:ext cx="148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33D5-D29F-F552-2270-C67364A28E60}"/>
              </a:ext>
            </a:extLst>
          </p:cNvPr>
          <p:cNvSpPr txBox="1"/>
          <p:nvPr/>
        </p:nvSpPr>
        <p:spPr>
          <a:xfrm>
            <a:off x="10050408" y="1402972"/>
            <a:ext cx="1439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A31AB6C-A094-E7F2-B1D8-46C4BEA7D9B3}"/>
              </a:ext>
            </a:extLst>
          </p:cNvPr>
          <p:cNvSpPr txBox="1"/>
          <p:nvPr/>
        </p:nvSpPr>
        <p:spPr>
          <a:xfrm>
            <a:off x="89845" y="3827479"/>
            <a:ext cx="1601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Cyclopoids 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523E682-3705-0FF7-6375-05ACD17FE168}"/>
              </a:ext>
            </a:extLst>
          </p:cNvPr>
          <p:cNvSpPr txBox="1"/>
          <p:nvPr/>
        </p:nvSpPr>
        <p:spPr>
          <a:xfrm>
            <a:off x="418429" y="2655503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0FA1982-CA97-5C43-7990-3A8C001164BC}"/>
              </a:ext>
            </a:extLst>
          </p:cNvPr>
          <p:cNvSpPr txBox="1"/>
          <p:nvPr/>
        </p:nvSpPr>
        <p:spPr>
          <a:xfrm>
            <a:off x="441928" y="4999455"/>
            <a:ext cx="897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 )</a:t>
            </a:r>
            <a:endParaRPr lang="en-KR" sz="2000" b="1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E9046EB-4E1A-86AA-7802-E096D74DA4BD}"/>
              </a:ext>
            </a:extLst>
          </p:cNvPr>
          <p:cNvGrpSpPr/>
          <p:nvPr/>
        </p:nvGrpSpPr>
        <p:grpSpPr>
          <a:xfrm>
            <a:off x="1874936" y="2514214"/>
            <a:ext cx="2178254" cy="1314413"/>
            <a:chOff x="1825241" y="2494336"/>
            <a:chExt cx="2178254" cy="1314413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8F2D72EF-EEA6-2E86-7F6E-88B383CEA1F8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061C3DB-AFB0-10CD-109A-2289FFEF9F7C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5C1D64A-DC5C-DCBA-5402-EC54C5C76D47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204AD88-8C3D-4574-EE95-4AD79BB44452}"/>
              </a:ext>
            </a:extLst>
          </p:cNvPr>
          <p:cNvGrpSpPr/>
          <p:nvPr/>
        </p:nvGrpSpPr>
        <p:grpSpPr>
          <a:xfrm>
            <a:off x="4482474" y="2517941"/>
            <a:ext cx="2178254" cy="1314413"/>
            <a:chOff x="1825241" y="2494336"/>
            <a:chExt cx="2178254" cy="131441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0F36956-F1AC-9C51-2C32-6F9A88E83B32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FE7A86F-C648-7309-8F99-421DF1D13659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620B939-A4AF-0870-76B4-F168BB4803E6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2A11340-0209-8B2E-D13F-2E9BFDE84E8A}"/>
              </a:ext>
            </a:extLst>
          </p:cNvPr>
          <p:cNvGrpSpPr/>
          <p:nvPr/>
        </p:nvGrpSpPr>
        <p:grpSpPr>
          <a:xfrm>
            <a:off x="7118662" y="1985643"/>
            <a:ext cx="2178254" cy="1803680"/>
            <a:chOff x="1825241" y="2005069"/>
            <a:chExt cx="2178254" cy="1803680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A5DAF91-7FA8-75E3-5C6B-945EFC187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6658" y="2851858"/>
              <a:ext cx="528232" cy="6491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D1E3546-4D7D-30E2-2FF2-9E69EABDB227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D7B4621-89E0-BA37-819D-F4296B6F771D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32C2B95-83E7-B53D-EA1C-894A650237B3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749FE88-8205-55B4-1293-3FD7865821AB}"/>
                </a:ext>
              </a:extLst>
            </p:cNvPr>
            <p:cNvGrpSpPr/>
            <p:nvPr/>
          </p:nvGrpSpPr>
          <p:grpSpPr>
            <a:xfrm>
              <a:off x="2514404" y="2005069"/>
              <a:ext cx="847546" cy="800096"/>
              <a:chOff x="8086650" y="916515"/>
              <a:chExt cx="1144051" cy="1080000"/>
            </a:xfrm>
          </p:grpSpPr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48E79884-ADF2-0D92-F7DC-B7B41EE14C7B}"/>
                  </a:ext>
                </a:extLst>
              </p:cNvPr>
              <p:cNvSpPr/>
              <p:nvPr/>
            </p:nvSpPr>
            <p:spPr>
              <a:xfrm>
                <a:off x="8150701" y="916515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54CFDE53-A98B-C259-3347-B73D0C89E590}"/>
                  </a:ext>
                </a:extLst>
              </p:cNvPr>
              <p:cNvCxnSpPr/>
              <p:nvPr/>
            </p:nvCxnSpPr>
            <p:spPr>
              <a:xfrm flipV="1">
                <a:off x="8086650" y="1596796"/>
                <a:ext cx="170010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1F31C17-F604-6E0F-EF7C-EFDD70ED026F}"/>
              </a:ext>
            </a:extLst>
          </p:cNvPr>
          <p:cNvGrpSpPr/>
          <p:nvPr/>
        </p:nvGrpSpPr>
        <p:grpSpPr>
          <a:xfrm>
            <a:off x="9679671" y="1985643"/>
            <a:ext cx="2178254" cy="1803680"/>
            <a:chOff x="1825241" y="2005069"/>
            <a:chExt cx="2178254" cy="1803680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A90007C-CC67-D522-0619-0FC7929EF717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3DDA1DF-1C2B-B155-3B6F-0FF1D4F4E0D4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0AB31643-B5E8-141C-B548-C18061AB0E5C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E675F82C-1C9D-6655-C2A3-1DC56FFAAB76}"/>
                </a:ext>
              </a:extLst>
            </p:cNvPr>
            <p:cNvCxnSpPr>
              <a:cxnSpLocks/>
              <a:stCxn id="233" idx="0"/>
            </p:cNvCxnSpPr>
            <p:nvPr/>
          </p:nvCxnSpPr>
          <p:spPr>
            <a:xfrm flipH="1" flipV="1">
              <a:off x="3106732" y="2835475"/>
              <a:ext cx="523905" cy="660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56697AF-84AE-4B25-0E5D-B40C660046B7}"/>
                </a:ext>
              </a:extLst>
            </p:cNvPr>
            <p:cNvGrpSpPr/>
            <p:nvPr/>
          </p:nvGrpSpPr>
          <p:grpSpPr>
            <a:xfrm>
              <a:off x="2514404" y="2005069"/>
              <a:ext cx="847546" cy="800096"/>
              <a:chOff x="8086650" y="916515"/>
              <a:chExt cx="1144051" cy="1080000"/>
            </a:xfrm>
          </p:grpSpPr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8228BA52-BC7C-DF46-C7F2-1B8ABDC0083F}"/>
                  </a:ext>
                </a:extLst>
              </p:cNvPr>
              <p:cNvSpPr/>
              <p:nvPr/>
            </p:nvSpPr>
            <p:spPr>
              <a:xfrm>
                <a:off x="8150701" y="916515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737BC2D-CBF9-DD5A-7574-96DC7AD0AE65}"/>
                  </a:ext>
                </a:extLst>
              </p:cNvPr>
              <p:cNvCxnSpPr/>
              <p:nvPr/>
            </p:nvCxnSpPr>
            <p:spPr>
              <a:xfrm flipV="1">
                <a:off x="8086650" y="1596796"/>
                <a:ext cx="170010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3C4C438-2755-75D1-4D5A-DBCFE252A4DB}"/>
              </a:ext>
            </a:extLst>
          </p:cNvPr>
          <p:cNvGrpSpPr/>
          <p:nvPr/>
        </p:nvGrpSpPr>
        <p:grpSpPr>
          <a:xfrm>
            <a:off x="1922470" y="4319207"/>
            <a:ext cx="2178254" cy="1805625"/>
            <a:chOff x="1825241" y="2003124"/>
            <a:chExt cx="2178254" cy="1805625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13DAB5D-8334-8962-8B57-5D1CB3FE14D9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98C767F-2CE4-E24C-2D37-7F4CC26FBA0B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AAC1A4A-350E-0E89-F775-B0336CC6B2E4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4816656-03B2-6561-D68F-2F960254511A}"/>
                </a:ext>
              </a:extLst>
            </p:cNvPr>
            <p:cNvCxnSpPr>
              <a:cxnSpLocks/>
              <a:stCxn id="246" idx="0"/>
            </p:cNvCxnSpPr>
            <p:nvPr/>
          </p:nvCxnSpPr>
          <p:spPr>
            <a:xfrm flipH="1" flipV="1">
              <a:off x="3106732" y="2835475"/>
              <a:ext cx="523905" cy="660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B27B179D-C663-F9D9-0022-6FEBFD468055}"/>
                </a:ext>
              </a:extLst>
            </p:cNvPr>
            <p:cNvSpPr/>
            <p:nvPr/>
          </p:nvSpPr>
          <p:spPr>
            <a:xfrm>
              <a:off x="2568138" y="2003124"/>
              <a:ext cx="796898" cy="796898"/>
            </a:xfrm>
            <a:prstGeom prst="arc">
              <a:avLst>
                <a:gd name="adj1" fmla="val 9663023"/>
                <a:gd name="adj2" fmla="val 1465821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6C3ACFF-E1A5-6F85-76ED-E231C1F3A1A6}"/>
              </a:ext>
            </a:extLst>
          </p:cNvPr>
          <p:cNvGrpSpPr/>
          <p:nvPr/>
        </p:nvGrpSpPr>
        <p:grpSpPr>
          <a:xfrm>
            <a:off x="4531190" y="4321152"/>
            <a:ext cx="2178254" cy="1803680"/>
            <a:chOff x="1825241" y="2005069"/>
            <a:chExt cx="2178254" cy="1803680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68FB096A-CCBF-E214-EDF9-C2B149042461}"/>
                </a:ext>
              </a:extLst>
            </p:cNvPr>
            <p:cNvGrpSpPr/>
            <p:nvPr/>
          </p:nvGrpSpPr>
          <p:grpSpPr>
            <a:xfrm>
              <a:off x="3126200" y="2789412"/>
              <a:ext cx="513921" cy="708430"/>
              <a:chOff x="8942865" y="1959757"/>
              <a:chExt cx="555172" cy="779834"/>
            </a:xfrm>
          </p:grpSpPr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7A376E73-EE68-74FA-B456-020DF5798F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50028" y="2031242"/>
                <a:ext cx="548009" cy="7083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6E2FFB41-1C11-3A03-CD71-F03B4DF269CF}"/>
                  </a:ext>
                </a:extLst>
              </p:cNvPr>
              <p:cNvCxnSpPr>
                <a:cxnSpLocks/>
              </p:cNvCxnSpPr>
              <p:nvPr/>
            </p:nvCxnSpPr>
            <p:spPr>
              <a:xfrm rot="18600000" flipH="1" flipV="1">
                <a:off x="8878958" y="2023664"/>
                <a:ext cx="170009" cy="421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4695D08-8A3B-0E12-5C69-3A1B77902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7184" y="2851858"/>
              <a:ext cx="528232" cy="6491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EED9427-E3A4-EFC8-C731-7E78353119FF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083374F2-0AD1-1E15-33FC-9A52FDE67763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FB8B7BE-E4D8-3E01-D4AF-DBF11F935505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0C4C7B9-F1BB-96DE-9BED-F7891ADE84C3}"/>
                </a:ext>
              </a:extLst>
            </p:cNvPr>
            <p:cNvGrpSpPr/>
            <p:nvPr/>
          </p:nvGrpSpPr>
          <p:grpSpPr>
            <a:xfrm>
              <a:off x="2514405" y="2005069"/>
              <a:ext cx="847545" cy="800096"/>
              <a:chOff x="8086646" y="916515"/>
              <a:chExt cx="1144049" cy="1080000"/>
            </a:xfrm>
          </p:grpSpPr>
          <p:sp>
            <p:nvSpPr>
              <p:cNvPr id="263" name="Arc 262">
                <a:extLst>
                  <a:ext uri="{FF2B5EF4-FFF2-40B4-BE49-F238E27FC236}">
                    <a16:creationId xmlns:a16="http://schemas.microsoft.com/office/drawing/2014/main" id="{765911FA-5765-9077-15A3-E4C613435D7B}"/>
                  </a:ext>
                </a:extLst>
              </p:cNvPr>
              <p:cNvSpPr/>
              <p:nvPr/>
            </p:nvSpPr>
            <p:spPr>
              <a:xfrm>
                <a:off x="8150696" y="916515"/>
                <a:ext cx="1079999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1809410-3876-4AB6-D983-E141DB56A5BE}"/>
                  </a:ext>
                </a:extLst>
              </p:cNvPr>
              <p:cNvCxnSpPr/>
              <p:nvPr/>
            </p:nvCxnSpPr>
            <p:spPr>
              <a:xfrm flipV="1">
                <a:off x="8086646" y="1596796"/>
                <a:ext cx="170009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86DB198-CC3E-84D5-6ABF-767BDD549D3F}"/>
              </a:ext>
            </a:extLst>
          </p:cNvPr>
          <p:cNvGrpSpPr/>
          <p:nvPr/>
        </p:nvGrpSpPr>
        <p:grpSpPr>
          <a:xfrm>
            <a:off x="7144157" y="4810419"/>
            <a:ext cx="2178254" cy="1314413"/>
            <a:chOff x="1825241" y="2494336"/>
            <a:chExt cx="2178254" cy="1314413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D545CA82-F0F3-1B40-DBD5-4B0BBBB1BB36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728A75F-AF3D-8C8C-964F-67B3ACEE9B75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C2E796D5-D854-7B05-4528-72A1C870F83E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4C7D12C-E164-40A2-F99F-5BACFAFA47CD}"/>
              </a:ext>
            </a:extLst>
          </p:cNvPr>
          <p:cNvGrpSpPr/>
          <p:nvPr/>
        </p:nvGrpSpPr>
        <p:grpSpPr>
          <a:xfrm>
            <a:off x="9727205" y="4803080"/>
            <a:ext cx="2178254" cy="1314413"/>
            <a:chOff x="1825241" y="2494336"/>
            <a:chExt cx="2178254" cy="1314413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FFC0E9B7-5AD0-0426-67D2-659156B66E81}"/>
                </a:ext>
              </a:extLst>
            </p:cNvPr>
            <p:cNvSpPr txBox="1"/>
            <p:nvPr/>
          </p:nvSpPr>
          <p:spPr>
            <a:xfrm>
              <a:off x="2460613" y="2494336"/>
              <a:ext cx="967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Cyclopoids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21D89760-DCE6-0835-EF1A-D39B8B980CBD}"/>
                </a:ext>
              </a:extLst>
            </p:cNvPr>
            <p:cNvSpPr txBox="1"/>
            <p:nvPr/>
          </p:nvSpPr>
          <p:spPr>
            <a:xfrm>
              <a:off x="1825241" y="3500972"/>
              <a:ext cx="830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Protozoa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CA1004C-4923-E48E-106C-D33C71DD7C25}"/>
                </a:ext>
              </a:extLst>
            </p:cNvPr>
            <p:cNvSpPr txBox="1"/>
            <p:nvPr/>
          </p:nvSpPr>
          <p:spPr>
            <a:xfrm>
              <a:off x="3257778" y="3495717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Rotifers</a:t>
              </a:r>
            </a:p>
          </p:txBody>
        </p: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3A4DB3B-9E94-6DE7-371E-4CCA85C99B2F}"/>
              </a:ext>
            </a:extLst>
          </p:cNvPr>
          <p:cNvCxnSpPr>
            <a:cxnSpLocks/>
          </p:cNvCxnSpPr>
          <p:nvPr/>
        </p:nvCxnSpPr>
        <p:spPr>
          <a:xfrm flipV="1">
            <a:off x="7549731" y="2851820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89D7334-2910-16E1-A69B-4D03B295A354}"/>
              </a:ext>
            </a:extLst>
          </p:cNvPr>
          <p:cNvCxnSpPr>
            <a:cxnSpLocks/>
          </p:cNvCxnSpPr>
          <p:nvPr/>
        </p:nvCxnSpPr>
        <p:spPr>
          <a:xfrm rot="3000000" flipV="1">
            <a:off x="7970200" y="2844571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B8ABDAB4-76BF-B2F1-C905-9F1D88F9DA46}"/>
              </a:ext>
            </a:extLst>
          </p:cNvPr>
          <p:cNvSpPr/>
          <p:nvPr/>
        </p:nvSpPr>
        <p:spPr>
          <a:xfrm>
            <a:off x="2611995" y="2025374"/>
            <a:ext cx="796898" cy="796898"/>
          </a:xfrm>
          <a:prstGeom prst="arc">
            <a:avLst>
              <a:gd name="adj1" fmla="val 9663023"/>
              <a:gd name="adj2" fmla="val 1465821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639BE3-104C-0ACD-B95A-7C8CE5585393}"/>
              </a:ext>
            </a:extLst>
          </p:cNvPr>
          <p:cNvCxnSpPr>
            <a:cxnSpLocks/>
          </p:cNvCxnSpPr>
          <p:nvPr/>
        </p:nvCxnSpPr>
        <p:spPr>
          <a:xfrm flipV="1">
            <a:off x="2268486" y="2864511"/>
            <a:ext cx="528232" cy="649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A6E556-F8B9-6AA4-FF01-88947C738F68}"/>
              </a:ext>
            </a:extLst>
          </p:cNvPr>
          <p:cNvCxnSpPr>
            <a:cxnSpLocks/>
          </p:cNvCxnSpPr>
          <p:nvPr/>
        </p:nvCxnSpPr>
        <p:spPr>
          <a:xfrm flipH="1" flipV="1">
            <a:off x="3156293" y="2900097"/>
            <a:ext cx="507290" cy="64349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7C91BD-EAEC-2EA5-46D9-D889139E16B6}"/>
              </a:ext>
            </a:extLst>
          </p:cNvPr>
          <p:cNvCxnSpPr>
            <a:cxnSpLocks/>
          </p:cNvCxnSpPr>
          <p:nvPr/>
        </p:nvCxnSpPr>
        <p:spPr>
          <a:xfrm rot="18600000" flipH="1" flipV="1">
            <a:off x="3091971" y="2892848"/>
            <a:ext cx="154442" cy="39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9FFB19-C04F-C4E3-154E-C1FA06007845}"/>
              </a:ext>
            </a:extLst>
          </p:cNvPr>
          <p:cNvSpPr txBox="1"/>
          <p:nvPr/>
        </p:nvSpPr>
        <p:spPr>
          <a:xfrm>
            <a:off x="231850" y="898891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/>
              <a:t>(Unbalanced)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202BF-CF2C-2117-6172-4E8BD7A0DFB5}"/>
              </a:ext>
            </a:extLst>
          </p:cNvPr>
          <p:cNvSpPr txBox="1"/>
          <p:nvPr/>
        </p:nvSpPr>
        <p:spPr>
          <a:xfrm>
            <a:off x="231850" y="226012"/>
            <a:ext cx="11258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balancing every sections, inferred results were quite different, meaning that boundaries are important 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406191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D1C48A-89F0-5390-EF10-64A72D6AF6E6}"/>
              </a:ext>
            </a:extLst>
          </p:cNvPr>
          <p:cNvSpPr txBox="1"/>
          <p:nvPr/>
        </p:nvSpPr>
        <p:spPr>
          <a:xfrm>
            <a:off x="231850" y="226012"/>
            <a:ext cx="543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How to determine appropriate window boundary?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E9B26-1EAC-A4BD-FC13-0B21DFCE1C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8691" y="927426"/>
            <a:ext cx="3620716" cy="18014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71295C-BB53-9DB4-D8C2-8FA489F42C38}"/>
              </a:ext>
            </a:extLst>
          </p:cNvPr>
          <p:cNvSpPr/>
          <p:nvPr/>
        </p:nvSpPr>
        <p:spPr>
          <a:xfrm>
            <a:off x="788895" y="2142513"/>
            <a:ext cx="3408438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C95D27E-4ED5-3209-441E-277B546F96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8688" y="2839280"/>
            <a:ext cx="3620716" cy="181035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5A8EF8E-8A32-CDDD-C77C-A9D0F9CFEE63}"/>
              </a:ext>
            </a:extLst>
          </p:cNvPr>
          <p:cNvSpPr/>
          <p:nvPr/>
        </p:nvSpPr>
        <p:spPr>
          <a:xfrm>
            <a:off x="788895" y="3948234"/>
            <a:ext cx="3408438" cy="4833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55DE7D8-6E87-40C6-A592-903E6C45CB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8686" y="4759994"/>
            <a:ext cx="3620717" cy="181627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14B9106-E5A7-4FEB-7D53-AD5F77CCA370}"/>
              </a:ext>
            </a:extLst>
          </p:cNvPr>
          <p:cNvSpPr/>
          <p:nvPr/>
        </p:nvSpPr>
        <p:spPr>
          <a:xfrm>
            <a:off x="788895" y="5970339"/>
            <a:ext cx="3408438" cy="3931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3F6FC9-B013-B34D-857E-CBCC02A3D5A0}"/>
              </a:ext>
            </a:extLst>
          </p:cNvPr>
          <p:cNvCxnSpPr>
            <a:cxnSpLocks/>
          </p:cNvCxnSpPr>
          <p:nvPr/>
        </p:nvCxnSpPr>
        <p:spPr>
          <a:xfrm>
            <a:off x="4616824" y="1273206"/>
            <a:ext cx="749833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6615DCF6-8CD1-5E94-D1A8-35254D6168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966" b="-3696"/>
          <a:stretch/>
        </p:blipFill>
        <p:spPr>
          <a:xfrm>
            <a:off x="5670583" y="863805"/>
            <a:ext cx="6208056" cy="90518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4D21F0C-D3D8-C9D3-722E-338478E1B720}"/>
              </a:ext>
            </a:extLst>
          </p:cNvPr>
          <p:cNvCxnSpPr>
            <a:cxnSpLocks/>
          </p:cNvCxnSpPr>
          <p:nvPr/>
        </p:nvCxnSpPr>
        <p:spPr>
          <a:xfrm flipV="1">
            <a:off x="2375210" y="1608463"/>
            <a:ext cx="0" cy="510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36E34D1-BD9A-F46B-3621-E78777034B91}"/>
              </a:ext>
            </a:extLst>
          </p:cNvPr>
          <p:cNvCxnSpPr>
            <a:cxnSpLocks/>
          </p:cNvCxnSpPr>
          <p:nvPr/>
        </p:nvCxnSpPr>
        <p:spPr>
          <a:xfrm flipV="1">
            <a:off x="2375210" y="3429000"/>
            <a:ext cx="0" cy="510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FE7A138-8ED1-5C68-F3EE-0E521F27B672}"/>
              </a:ext>
            </a:extLst>
          </p:cNvPr>
          <p:cNvCxnSpPr>
            <a:cxnSpLocks/>
          </p:cNvCxnSpPr>
          <p:nvPr/>
        </p:nvCxnSpPr>
        <p:spPr>
          <a:xfrm flipV="1">
            <a:off x="2371493" y="5460070"/>
            <a:ext cx="0" cy="510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0239F8F-0D72-895F-5DE2-0903BB60ACA4}"/>
              </a:ext>
            </a:extLst>
          </p:cNvPr>
          <p:cNvCxnSpPr/>
          <p:nvPr/>
        </p:nvCxnSpPr>
        <p:spPr>
          <a:xfrm>
            <a:off x="8575288" y="1929161"/>
            <a:ext cx="0" cy="100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051DA8CD-0255-5F4B-AF68-DB35028F55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74" b="-4047"/>
          <a:stretch/>
        </p:blipFill>
        <p:spPr>
          <a:xfrm>
            <a:off x="5648281" y="3122507"/>
            <a:ext cx="6208056" cy="88734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13D43FD-3FA0-30DA-782E-1C95896F8409}"/>
              </a:ext>
            </a:extLst>
          </p:cNvPr>
          <p:cNvSpPr txBox="1"/>
          <p:nvPr/>
        </p:nvSpPr>
        <p:spPr>
          <a:xfrm>
            <a:off x="5366657" y="2246300"/>
            <a:ext cx="291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Maybe change continuously?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00AF15-B32B-DC6B-F105-680D55DB6B51}"/>
                  </a:ext>
                </a:extLst>
              </p:cNvPr>
              <p:cNvSpPr txBox="1"/>
              <p:nvPr/>
            </p:nvSpPr>
            <p:spPr>
              <a:xfrm>
                <a:off x="4661578" y="4861932"/>
                <a:ext cx="7452874" cy="129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KR" dirty="0"/>
                  <a:t>If we can find when does the result dramatically change, </a:t>
                </a:r>
                <a:br>
                  <a:rPr lang="en-KR" dirty="0"/>
                </a:br>
                <a:r>
                  <a:rPr lang="en-KR" dirty="0"/>
                  <a:t>then it will be the appropriate boundary,</a:t>
                </a:r>
                <a:br>
                  <a:rPr lang="en-KR" dirty="0"/>
                </a:br>
                <a:r>
                  <a:rPr lang="en-KR" dirty="0"/>
                  <a:t>and we might figure out when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KR" dirty="0"/>
                  <a:t> of underlying ODE changes </a:t>
                </a:r>
                <a:r>
                  <a:rPr lang="en-US" dirty="0"/>
                  <a:t>monotonicity</a:t>
                </a:r>
                <a:endParaRPr lang="en-KR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00AF15-B32B-DC6B-F105-680D55DB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578" y="4861932"/>
                <a:ext cx="7452874" cy="1295163"/>
              </a:xfrm>
              <a:prstGeom prst="rect">
                <a:avLst/>
              </a:prstGeom>
              <a:blipFill>
                <a:blip r:embed="rId7"/>
                <a:stretch>
                  <a:fillRect l="-852" b="-686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0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47" grpId="0" animBg="1"/>
      <p:bldP spid="69" grpId="0"/>
      <p:bldP spid="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D1C48A-89F0-5390-EF10-64A72D6AF6E6}"/>
              </a:ext>
            </a:extLst>
          </p:cNvPr>
          <p:cNvSpPr txBox="1"/>
          <p:nvPr/>
        </p:nvSpPr>
        <p:spPr>
          <a:xfrm>
            <a:off x="231850" y="226012"/>
            <a:ext cx="543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How to determine appropriate window boundary?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D5279-3F09-EB46-1FAA-4134DFE6088B}"/>
              </a:ext>
            </a:extLst>
          </p:cNvPr>
          <p:cNvSpPr txBox="1"/>
          <p:nvPr/>
        </p:nvSpPr>
        <p:spPr>
          <a:xfrm>
            <a:off x="231850" y="991518"/>
            <a:ext cx="404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For example, we have a dynamic system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E68CD6-63A3-47CD-0832-DF5D12D1405C}"/>
                  </a:ext>
                </a:extLst>
              </p:cNvPr>
              <p:cNvSpPr txBox="1"/>
              <p:nvPr/>
            </p:nvSpPr>
            <p:spPr>
              <a:xfrm>
                <a:off x="416311" y="1568194"/>
                <a:ext cx="232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E68CD6-63A3-47CD-0832-DF5D12D14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1" y="1568194"/>
                <a:ext cx="2322367" cy="276999"/>
              </a:xfrm>
              <a:prstGeom prst="rect">
                <a:avLst/>
              </a:prstGeom>
              <a:blipFill>
                <a:blip r:embed="rId3"/>
                <a:stretch>
                  <a:fillRect l="-1087" t="-4348" r="-3261" b="-3478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AA3AE6-75E6-4B26-91D8-1353AEFEE57A}"/>
                  </a:ext>
                </a:extLst>
              </p:cNvPr>
              <p:cNvSpPr txBox="1"/>
              <p:nvPr/>
            </p:nvSpPr>
            <p:spPr>
              <a:xfrm>
                <a:off x="416311" y="2076148"/>
                <a:ext cx="618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AA3AE6-75E6-4B26-91D8-1353AEFEE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1" y="2076148"/>
                <a:ext cx="618503" cy="276999"/>
              </a:xfrm>
              <a:prstGeom prst="rect">
                <a:avLst/>
              </a:prstGeom>
              <a:blipFill>
                <a:blip r:embed="rId4"/>
                <a:stretch>
                  <a:fillRect l="-8000" r="-4000" b="-260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DE0D7EA-20E9-30AA-4448-E78D2D88FE91}"/>
              </a:ext>
            </a:extLst>
          </p:cNvPr>
          <p:cNvSpPr/>
          <p:nvPr/>
        </p:nvSpPr>
        <p:spPr>
          <a:xfrm>
            <a:off x="317159" y="1443210"/>
            <a:ext cx="2453078" cy="53982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D08ADC-E1A5-376C-0B6F-4EB2D99E4271}"/>
                  </a:ext>
                </a:extLst>
              </p:cNvPr>
              <p:cNvSpPr txBox="1"/>
              <p:nvPr/>
            </p:nvSpPr>
            <p:spPr>
              <a:xfrm>
                <a:off x="416311" y="2636754"/>
                <a:ext cx="1025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D08ADC-E1A5-376C-0B6F-4EB2D99E4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1" y="2636754"/>
                <a:ext cx="1025665" cy="276999"/>
              </a:xfrm>
              <a:prstGeom prst="rect">
                <a:avLst/>
              </a:prstGeom>
              <a:blipFill>
                <a:blip r:embed="rId5"/>
                <a:stretch>
                  <a:fillRect l="-7317" r="-8537" b="-3478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9BD932-69F0-3782-D35C-D3BB27C5964D}"/>
                  </a:ext>
                </a:extLst>
              </p:cNvPr>
              <p:cNvSpPr txBox="1"/>
              <p:nvPr/>
            </p:nvSpPr>
            <p:spPr>
              <a:xfrm>
                <a:off x="3200476" y="2248740"/>
                <a:ext cx="3867165" cy="5740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     ⇒    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9BD932-69F0-3782-D35C-D3BB27C5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76" y="2248740"/>
                <a:ext cx="3867165" cy="574003"/>
              </a:xfrm>
              <a:prstGeom prst="rect">
                <a:avLst/>
              </a:prstGeom>
              <a:blipFill>
                <a:blip r:embed="rId6"/>
                <a:stretch>
                  <a:fillRect l="-2295" t="-6522" b="-173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249AC6-77EE-E594-CDCB-9F507924287D}"/>
                  </a:ext>
                </a:extLst>
              </p:cNvPr>
              <p:cNvSpPr txBox="1"/>
              <p:nvPr/>
            </p:nvSpPr>
            <p:spPr>
              <a:xfrm>
                <a:off x="3097944" y="1568272"/>
                <a:ext cx="2302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     ⇒  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249AC6-77EE-E594-CDCB-9F507924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944" y="1568272"/>
                <a:ext cx="230244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A288C2-EE63-2B8D-B138-783B1E8392CB}"/>
                  </a:ext>
                </a:extLst>
              </p:cNvPr>
              <p:cNvSpPr txBox="1"/>
              <p:nvPr/>
            </p:nvSpPr>
            <p:spPr>
              <a:xfrm>
                <a:off x="3182228" y="3217506"/>
                <a:ext cx="35774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↑     ⇒     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A288C2-EE63-2B8D-B138-783B1E839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228" y="3217506"/>
                <a:ext cx="3577417" cy="276999"/>
              </a:xfrm>
              <a:prstGeom prst="rect">
                <a:avLst/>
              </a:prstGeom>
              <a:blipFill>
                <a:blip r:embed="rId8"/>
                <a:stretch>
                  <a:fillRect l="-2473" t="-8696" b="-3478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D461DB-8DC3-4639-D026-B5E0D22D7911}"/>
              </a:ext>
            </a:extLst>
          </p:cNvPr>
          <p:cNvCxnSpPr/>
          <p:nvPr/>
        </p:nvCxnSpPr>
        <p:spPr>
          <a:xfrm flipV="1">
            <a:off x="6873130" y="1360850"/>
            <a:ext cx="0" cy="2748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EFDC76-578B-D967-B6FC-6C2FF9BD27F1}"/>
              </a:ext>
            </a:extLst>
          </p:cNvPr>
          <p:cNvCxnSpPr>
            <a:cxnSpLocks/>
          </p:cNvCxnSpPr>
          <p:nvPr/>
        </p:nvCxnSpPr>
        <p:spPr>
          <a:xfrm>
            <a:off x="6873130" y="4109292"/>
            <a:ext cx="47042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685C9C-3E6B-2B71-A200-19F0840F51CB}"/>
                  </a:ext>
                </a:extLst>
              </p:cNvPr>
              <p:cNvSpPr txBox="1"/>
              <p:nvPr/>
            </p:nvSpPr>
            <p:spPr>
              <a:xfrm>
                <a:off x="6463164" y="1258544"/>
                <a:ext cx="311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685C9C-3E6B-2B71-A200-19F0840F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64" y="1258544"/>
                <a:ext cx="311224" cy="369332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60388-EEB0-39E9-3397-B72CA8EFA255}"/>
                  </a:ext>
                </a:extLst>
              </p:cNvPr>
              <p:cNvSpPr txBox="1"/>
              <p:nvPr/>
            </p:nvSpPr>
            <p:spPr>
              <a:xfrm>
                <a:off x="11685030" y="3924626"/>
                <a:ext cx="311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760388-EEB0-39E9-3397-B72CA8EFA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5030" y="3924626"/>
                <a:ext cx="3112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9742FD-56F3-1FB8-9DAC-C74A66AC842C}"/>
              </a:ext>
            </a:extLst>
          </p:cNvPr>
          <p:cNvCxnSpPr/>
          <p:nvPr/>
        </p:nvCxnSpPr>
        <p:spPr>
          <a:xfrm>
            <a:off x="9395993" y="991518"/>
            <a:ext cx="0" cy="34813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EBA2D6-A141-BA9F-1251-030BD87C38C3}"/>
                  </a:ext>
                </a:extLst>
              </p:cNvPr>
              <p:cNvSpPr txBox="1"/>
              <p:nvPr/>
            </p:nvSpPr>
            <p:spPr>
              <a:xfrm>
                <a:off x="8687477" y="4568710"/>
                <a:ext cx="1417031" cy="1220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EBA2D6-A141-BA9F-1251-030BD87C3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477" y="4568710"/>
                <a:ext cx="1417031" cy="1220334"/>
              </a:xfrm>
              <a:prstGeom prst="rect">
                <a:avLst/>
              </a:prstGeom>
              <a:blipFill>
                <a:blip r:embed="rId11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EA4E79-6899-EFFF-BACF-2FF20365F9A3}"/>
                  </a:ext>
                </a:extLst>
              </p:cNvPr>
              <p:cNvSpPr txBox="1"/>
              <p:nvPr/>
            </p:nvSpPr>
            <p:spPr>
              <a:xfrm>
                <a:off x="8664749" y="1782624"/>
                <a:ext cx="311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EA4E79-6899-EFFF-BACF-2FF20365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749" y="1782624"/>
                <a:ext cx="31122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35B1D3-45B8-4D2A-5B37-0F184D81287C}"/>
                  </a:ext>
                </a:extLst>
              </p:cNvPr>
              <p:cNvSpPr txBox="1"/>
              <p:nvPr/>
            </p:nvSpPr>
            <p:spPr>
              <a:xfrm>
                <a:off x="7667726" y="1784565"/>
                <a:ext cx="311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35B1D3-45B8-4D2A-5B37-0F184D812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26" y="1784565"/>
                <a:ext cx="31122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F2139C-F8BF-A241-153E-E1B1656C2582}"/>
              </a:ext>
            </a:extLst>
          </p:cNvPr>
          <p:cNvCxnSpPr>
            <a:stCxn id="31" idx="1"/>
            <a:endCxn id="32" idx="3"/>
          </p:cNvCxnSpPr>
          <p:nvPr/>
        </p:nvCxnSpPr>
        <p:spPr>
          <a:xfrm flipH="1">
            <a:off x="7978950" y="1967290"/>
            <a:ext cx="685799" cy="1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44C96A77-E710-C44A-4785-8D9320DA8350}"/>
              </a:ext>
            </a:extLst>
          </p:cNvPr>
          <p:cNvSpPr/>
          <p:nvPr/>
        </p:nvSpPr>
        <p:spPr>
          <a:xfrm>
            <a:off x="7180941" y="1661290"/>
            <a:ext cx="612000" cy="612000"/>
          </a:xfrm>
          <a:prstGeom prst="arc">
            <a:avLst>
              <a:gd name="adj1" fmla="val 2379779"/>
              <a:gd name="adj2" fmla="val 1950937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E64E39-063B-F0C0-DE13-F9D4273992E5}"/>
              </a:ext>
            </a:extLst>
          </p:cNvPr>
          <p:cNvCxnSpPr>
            <a:cxnSpLocks/>
          </p:cNvCxnSpPr>
          <p:nvPr/>
        </p:nvCxnSpPr>
        <p:spPr>
          <a:xfrm>
            <a:off x="7589801" y="2072546"/>
            <a:ext cx="233537" cy="177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F3D98A4-2C8B-8440-E5E7-FD86C9B448F3}"/>
                  </a:ext>
                </a:extLst>
              </p:cNvPr>
              <p:cNvSpPr txBox="1"/>
              <p:nvPr/>
            </p:nvSpPr>
            <p:spPr>
              <a:xfrm>
                <a:off x="11264824" y="1736105"/>
                <a:ext cx="311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F3D98A4-2C8B-8440-E5E7-FD86C9B44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824" y="1736105"/>
                <a:ext cx="311224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5B45FB-35E4-427A-1BD4-7691A955201B}"/>
                  </a:ext>
                </a:extLst>
              </p:cNvPr>
              <p:cNvSpPr txBox="1"/>
              <p:nvPr/>
            </p:nvSpPr>
            <p:spPr>
              <a:xfrm>
                <a:off x="10267801" y="1738046"/>
                <a:ext cx="311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5B45FB-35E4-427A-1BD4-7691A9552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801" y="1738046"/>
                <a:ext cx="31122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C98971-7E9E-0643-9450-DC42B3FD00F6}"/>
              </a:ext>
            </a:extLst>
          </p:cNvPr>
          <p:cNvCxnSpPr>
            <a:stCxn id="41" idx="1"/>
            <a:endCxn id="42" idx="3"/>
          </p:cNvCxnSpPr>
          <p:nvPr/>
        </p:nvCxnSpPr>
        <p:spPr>
          <a:xfrm flipH="1">
            <a:off x="10579025" y="1920771"/>
            <a:ext cx="685799" cy="1941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249E3F01-C736-E2CA-D87B-F317B5750A92}"/>
              </a:ext>
            </a:extLst>
          </p:cNvPr>
          <p:cNvSpPr/>
          <p:nvPr/>
        </p:nvSpPr>
        <p:spPr>
          <a:xfrm>
            <a:off x="9781016" y="1614771"/>
            <a:ext cx="612000" cy="612000"/>
          </a:xfrm>
          <a:prstGeom prst="arc">
            <a:avLst>
              <a:gd name="adj1" fmla="val 2379779"/>
              <a:gd name="adj2" fmla="val 1950937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B39BD6-6755-64B2-1833-687CBB09A275}"/>
              </a:ext>
            </a:extLst>
          </p:cNvPr>
          <p:cNvCxnSpPr>
            <a:cxnSpLocks/>
          </p:cNvCxnSpPr>
          <p:nvPr/>
        </p:nvCxnSpPr>
        <p:spPr>
          <a:xfrm>
            <a:off x="10189876" y="2026027"/>
            <a:ext cx="233537" cy="177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69628D-AD50-42DC-9DCE-BD99BDCA3859}"/>
              </a:ext>
            </a:extLst>
          </p:cNvPr>
          <p:cNvCxnSpPr>
            <a:cxnSpLocks/>
          </p:cNvCxnSpPr>
          <p:nvPr/>
        </p:nvCxnSpPr>
        <p:spPr>
          <a:xfrm>
            <a:off x="10579025" y="1736105"/>
            <a:ext cx="0" cy="3364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6D57CC-EB3B-A4FA-8E4C-7AF94A7B9216}"/>
                  </a:ext>
                </a:extLst>
              </p:cNvPr>
              <p:cNvSpPr txBox="1"/>
              <p:nvPr/>
            </p:nvSpPr>
            <p:spPr>
              <a:xfrm>
                <a:off x="4599732" y="3012217"/>
                <a:ext cx="1996963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6D57CC-EB3B-A4FA-8E4C-7AF94A7B9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732" y="3012217"/>
                <a:ext cx="1996963" cy="666336"/>
              </a:xfrm>
              <a:prstGeom prst="rect">
                <a:avLst/>
              </a:prstGeom>
              <a:blipFill>
                <a:blip r:embed="rId1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946C3D8C-E246-0A3A-E1AC-F383E73AD45D}"/>
              </a:ext>
            </a:extLst>
          </p:cNvPr>
          <p:cNvSpPr/>
          <p:nvPr/>
        </p:nvSpPr>
        <p:spPr>
          <a:xfrm>
            <a:off x="6908938" y="3421061"/>
            <a:ext cx="843807" cy="6497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522781-5965-644A-E992-3B16373A170F}"/>
              </a:ext>
            </a:extLst>
          </p:cNvPr>
          <p:cNvSpPr txBox="1"/>
          <p:nvPr/>
        </p:nvSpPr>
        <p:spPr>
          <a:xfrm>
            <a:off x="1082060" y="4439380"/>
            <a:ext cx="569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1. Calculate RDS with small region (with dense data points)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4862BC42-C824-0C8C-B5F8-7B3AC73B7EB5}"/>
              </a:ext>
            </a:extLst>
          </p:cNvPr>
          <p:cNvSpPr/>
          <p:nvPr/>
        </p:nvSpPr>
        <p:spPr>
          <a:xfrm>
            <a:off x="6209913" y="3814475"/>
            <a:ext cx="1111038" cy="977550"/>
          </a:xfrm>
          <a:prstGeom prst="arc">
            <a:avLst>
              <a:gd name="adj1" fmla="val 10609881"/>
              <a:gd name="adj2" fmla="val 15851466"/>
            </a:avLst>
          </a:prstGeom>
          <a:ln w="38100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593189-5B60-952B-983F-9A741B15B234}"/>
              </a:ext>
            </a:extLst>
          </p:cNvPr>
          <p:cNvSpPr txBox="1"/>
          <p:nvPr/>
        </p:nvSpPr>
        <p:spPr>
          <a:xfrm>
            <a:off x="1082060" y="5001284"/>
            <a:ext cx="555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2. Expand region and see when RDS dramatically changes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C5EF8E-4F2F-5D6A-CCD4-C7541A0315E9}"/>
              </a:ext>
            </a:extLst>
          </p:cNvPr>
          <p:cNvCxnSpPr/>
          <p:nvPr/>
        </p:nvCxnSpPr>
        <p:spPr>
          <a:xfrm flipH="1" flipV="1">
            <a:off x="7320951" y="2732183"/>
            <a:ext cx="9890" cy="485323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A5A9A3-8B6B-0E31-8E4E-A199A24F62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0150" y="3490127"/>
            <a:ext cx="9890" cy="485323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ED92777-1575-4928-5D9A-89511E7E78E3}"/>
              </a:ext>
            </a:extLst>
          </p:cNvPr>
          <p:cNvSpPr/>
          <p:nvPr/>
        </p:nvSpPr>
        <p:spPr>
          <a:xfrm>
            <a:off x="6908936" y="1159629"/>
            <a:ext cx="4667109" cy="29017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487160-02DC-2C9E-0EA0-285D70320D9F}"/>
              </a:ext>
            </a:extLst>
          </p:cNvPr>
          <p:cNvSpPr txBox="1"/>
          <p:nvPr/>
        </p:nvSpPr>
        <p:spPr>
          <a:xfrm>
            <a:off x="1034814" y="4443712"/>
            <a:ext cx="382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If we ran GOBI with whole time series,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2F1AB8-0709-81D8-C490-305377693060}"/>
              </a:ext>
            </a:extLst>
          </p:cNvPr>
          <p:cNvGrpSpPr/>
          <p:nvPr/>
        </p:nvGrpSpPr>
        <p:grpSpPr>
          <a:xfrm>
            <a:off x="2803092" y="5057475"/>
            <a:ext cx="1795032" cy="612000"/>
            <a:chOff x="2803092" y="5057475"/>
            <a:chExt cx="1795032" cy="61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59C3805-B68F-2724-1BFF-527B5041C002}"/>
                    </a:ext>
                  </a:extLst>
                </p:cNvPr>
                <p:cNvSpPr txBox="1"/>
                <p:nvPr/>
              </p:nvSpPr>
              <p:spPr>
                <a:xfrm>
                  <a:off x="4286900" y="5178809"/>
                  <a:ext cx="3112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59C3805-B68F-2724-1BFF-527B5041C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6900" y="5178809"/>
                  <a:ext cx="31122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C7B8817-E4B7-0176-0A73-A7E7DD58E6B8}"/>
                    </a:ext>
                  </a:extLst>
                </p:cNvPr>
                <p:cNvSpPr txBox="1"/>
                <p:nvPr/>
              </p:nvSpPr>
              <p:spPr>
                <a:xfrm>
                  <a:off x="3289877" y="5180750"/>
                  <a:ext cx="3112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C7B8817-E4B7-0176-0A73-A7E7DD58E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877" y="5180750"/>
                  <a:ext cx="3112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5C065A52-F3F4-0005-39AC-E252702951E0}"/>
                </a:ext>
              </a:extLst>
            </p:cNvPr>
            <p:cNvSpPr/>
            <p:nvPr/>
          </p:nvSpPr>
          <p:spPr>
            <a:xfrm>
              <a:off x="2803092" y="5057475"/>
              <a:ext cx="612000" cy="612000"/>
            </a:xfrm>
            <a:prstGeom prst="arc">
              <a:avLst>
                <a:gd name="adj1" fmla="val 2379779"/>
                <a:gd name="adj2" fmla="val 1950937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3B4EACA-7931-2E01-163F-0465A3EE3456}"/>
                </a:ext>
              </a:extLst>
            </p:cNvPr>
            <p:cNvCxnSpPr>
              <a:cxnSpLocks/>
            </p:cNvCxnSpPr>
            <p:nvPr/>
          </p:nvCxnSpPr>
          <p:spPr>
            <a:xfrm>
              <a:off x="3211952" y="5468731"/>
              <a:ext cx="233537" cy="1774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323F92B-F8D9-FB25-6C43-936CB30F69D2}"/>
              </a:ext>
            </a:extLst>
          </p:cNvPr>
          <p:cNvSpPr txBox="1"/>
          <p:nvPr/>
        </p:nvSpPr>
        <p:spPr>
          <a:xfrm>
            <a:off x="4944751" y="5204737"/>
            <a:ext cx="22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KR" dirty="0"/>
              <a:t>his would be a result</a:t>
            </a:r>
          </a:p>
        </p:txBody>
      </p:sp>
    </p:spTree>
    <p:extLst>
      <p:ext uri="{BB962C8B-B14F-4D97-AF65-F5344CB8AC3E}">
        <p14:creationId xmlns:p14="http://schemas.microsoft.com/office/powerpoint/2010/main" val="226315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6" grpId="0"/>
      <p:bldP spid="17" grpId="0"/>
      <p:bldP spid="24" grpId="0"/>
      <p:bldP spid="26" grpId="0"/>
      <p:bldP spid="29" grpId="0"/>
      <p:bldP spid="31" grpId="0"/>
      <p:bldP spid="32" grpId="0"/>
      <p:bldP spid="35" grpId="0" animBg="1"/>
      <p:bldP spid="41" grpId="0"/>
      <p:bldP spid="42" grpId="0"/>
      <p:bldP spid="44" grpId="0" animBg="1"/>
      <p:bldP spid="52" grpId="0"/>
      <p:bldP spid="53" grpId="0" animBg="1"/>
      <p:bldP spid="54" grpId="0"/>
      <p:bldP spid="55" grpId="0" animBg="1"/>
      <p:bldP spid="56" grpId="0"/>
      <p:bldP spid="60" grpId="0" animBg="1"/>
      <p:bldP spid="60" grpId="1" animBg="1"/>
      <p:bldP spid="61" grpId="0"/>
      <p:bldP spid="61" grpId="1"/>
      <p:bldP spid="68" grpId="0"/>
      <p:bldP spid="6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D1C48A-89F0-5390-EF10-64A72D6AF6E6}"/>
              </a:ext>
            </a:extLst>
          </p:cNvPr>
          <p:cNvSpPr txBox="1"/>
          <p:nvPr/>
        </p:nvSpPr>
        <p:spPr>
          <a:xfrm>
            <a:off x="231850" y="226012"/>
            <a:ext cx="11151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Meaning of horizontal cutting should be focused on ‘data efficiency’, not ‘detecting changes of regulation’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1F3694-BB07-E573-3C53-1A0E7C969998}"/>
              </a:ext>
            </a:extLst>
          </p:cNvPr>
          <p:cNvSpPr txBox="1"/>
          <p:nvPr/>
        </p:nvSpPr>
        <p:spPr>
          <a:xfrm>
            <a:off x="382772" y="691120"/>
            <a:ext cx="10486076" cy="5450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b="1" dirty="0"/>
              <a:t>Cutting window horizontally has two advantages 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KR" sz="1600" dirty="0"/>
              <a:t>Because we have high values and low values mixed, informations in low values are neglected.</a:t>
            </a:r>
            <a:br>
              <a:rPr lang="en-KR" sz="1600" dirty="0"/>
            </a:br>
            <a:r>
              <a:rPr lang="en-KR" sz="1600" dirty="0"/>
              <a:t>By separating values by scale, we can preserve informations in low values.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KR" sz="1600" dirty="0"/>
              <a:t>If regulations are not monotonic, regulations will be changed due to scale of values.</a:t>
            </a:r>
            <a:br>
              <a:rPr lang="en-KR" sz="1600" dirty="0"/>
            </a:br>
            <a:r>
              <a:rPr lang="en-KR" sz="1600" dirty="0"/>
              <a:t>(Ex. </a:t>
            </a:r>
            <a:r>
              <a:rPr lang="en-US" sz="1600" dirty="0"/>
              <a:t>I</a:t>
            </a:r>
            <a:r>
              <a:rPr lang="en-KR" sz="1600" dirty="0"/>
              <a:t>f Cyclopoids are high, self regulation will be negative…)</a:t>
            </a:r>
            <a:br>
              <a:rPr lang="en-KR" sz="1600" dirty="0"/>
            </a:br>
            <a:r>
              <a:rPr lang="en-KR" sz="1600" dirty="0"/>
              <a:t>By separating values by scale, we can detect the boundary of changing regulations.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KR" sz="1600" dirty="0"/>
          </a:p>
          <a:p>
            <a:pPr>
              <a:lnSpc>
                <a:spcPct val="150000"/>
              </a:lnSpc>
            </a:pPr>
            <a:r>
              <a:rPr lang="en-KR" b="1" dirty="0"/>
              <a:t>But number 2 found out to be hard thing because </a:t>
            </a:r>
            <a:br>
              <a:rPr lang="en-KR" sz="1600" dirty="0"/>
            </a:br>
            <a:r>
              <a:rPr lang="en-KR" sz="1600" dirty="0"/>
              <a:t>1) Data are not uniformly distributed, so finding boundaries &amp; ensuring each window has sufficient data are not compatible</a:t>
            </a:r>
            <a:br>
              <a:rPr lang="en-KR" sz="1600" dirty="0"/>
            </a:br>
            <a:r>
              <a:rPr lang="en-KR" sz="1600" dirty="0"/>
              <a:t>2) Boundaries may be complicated, but cutting horizontally means we can only check for square shaped boundaries.</a:t>
            </a:r>
          </a:p>
          <a:p>
            <a:pPr>
              <a:lnSpc>
                <a:spcPct val="150000"/>
              </a:lnSpc>
            </a:pPr>
            <a:endParaRPr lang="en-KR" sz="1600" dirty="0"/>
          </a:p>
          <a:p>
            <a:pPr>
              <a:lnSpc>
                <a:spcPct val="150000"/>
              </a:lnSpc>
            </a:pPr>
            <a:r>
              <a:rPr lang="en-KR" b="1" dirty="0"/>
              <a:t>So we should focus on number 1 (data efficiency).</a:t>
            </a:r>
          </a:p>
          <a:p>
            <a:pPr>
              <a:lnSpc>
                <a:spcPct val="150000"/>
              </a:lnSpc>
            </a:pPr>
            <a:r>
              <a:rPr lang="en-KR" sz="1600" dirty="0"/>
              <a:t>TO-DO : For data sets that we already know it works with GOBI, </a:t>
            </a:r>
            <a:br>
              <a:rPr lang="en-KR" sz="1600" dirty="0"/>
            </a:br>
            <a:r>
              <a:rPr lang="en-KR" sz="1600" dirty="0"/>
              <a:t>               we drop some data points and check horizontally cutting can detect the result with fewer data points.</a:t>
            </a:r>
          </a:p>
        </p:txBody>
      </p:sp>
    </p:spTree>
    <p:extLst>
      <p:ext uri="{BB962C8B-B14F-4D97-AF65-F5344CB8AC3E}">
        <p14:creationId xmlns:p14="http://schemas.microsoft.com/office/powerpoint/2010/main" val="367319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11338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</a:t>
            </a:r>
            <a:r>
              <a:rPr lang="en-US" sz="2000" dirty="0" err="1"/>
              <a:t>repressilator</a:t>
            </a:r>
            <a:r>
              <a:rPr lang="en-US" sz="2000" dirty="0"/>
              <a:t> data has high values and low values, I chose it to compare vertical and horizontal cutting</a:t>
            </a:r>
            <a:endParaRPr lang="en-KR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652E9-5D70-3B5F-DE3F-63F7ED2667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70503" y="840013"/>
            <a:ext cx="4111566" cy="18609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84E557-A2BD-01ED-7E07-AF0537413B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28697" y="2733685"/>
            <a:ext cx="4096776" cy="18609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324CE3-915A-E0CC-F2C4-9C3F6E68CB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98318" y="4666940"/>
            <a:ext cx="4037404" cy="180759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7CC32F-4EF9-4229-BC33-CA5C2940CAFB}"/>
              </a:ext>
            </a:extLst>
          </p:cNvPr>
          <p:cNvCxnSpPr>
            <a:cxnSpLocks/>
          </p:cNvCxnSpPr>
          <p:nvPr/>
        </p:nvCxnSpPr>
        <p:spPr>
          <a:xfrm>
            <a:off x="5988050" y="3644900"/>
            <a:ext cx="850900" cy="0"/>
          </a:xfrm>
          <a:prstGeom prst="straightConnector1">
            <a:avLst/>
          </a:prstGeom>
          <a:ln w="63500">
            <a:solidFill>
              <a:srgbClr val="FFC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A73FDCE-98C9-EDF4-3097-73286BF09647}"/>
              </a:ext>
            </a:extLst>
          </p:cNvPr>
          <p:cNvSpPr/>
          <p:nvPr/>
        </p:nvSpPr>
        <p:spPr>
          <a:xfrm>
            <a:off x="1128697" y="3223260"/>
            <a:ext cx="202898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2A7731F-B358-C91F-A02C-FE248CE8B7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64340" y="2739902"/>
            <a:ext cx="4060213" cy="1831076"/>
          </a:xfrm>
          <a:prstGeom prst="rect">
            <a:avLst/>
          </a:prstGeom>
        </p:spPr>
      </p:pic>
      <p:pic>
        <p:nvPicPr>
          <p:cNvPr id="9" name="Picture 8" descr="A diagram of a molecule&#10;&#10;Description automatically generated">
            <a:extLst>
              <a:ext uri="{FF2B5EF4-FFF2-40B4-BE49-F238E27FC236}">
                <a16:creationId xmlns:a16="http://schemas.microsoft.com/office/drawing/2014/main" id="{5BE65691-CFA9-0C23-DCB9-D293DB65C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080" y="2023835"/>
            <a:ext cx="3352798" cy="328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1736E9-A81E-2FA7-7404-CD7463D0975C}"/>
              </a:ext>
            </a:extLst>
          </p:cNvPr>
          <p:cNvSpPr txBox="1"/>
          <p:nvPr/>
        </p:nvSpPr>
        <p:spPr>
          <a:xfrm>
            <a:off x="4810050" y="1109031"/>
            <a:ext cx="267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b="1" dirty="0"/>
              <a:t>( Cyclopoids, Protozoa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DDDA7-A87F-6818-A135-86F2AF3DBE40}"/>
              </a:ext>
            </a:extLst>
          </p:cNvPr>
          <p:cNvSpPr txBox="1"/>
          <p:nvPr/>
        </p:nvSpPr>
        <p:spPr>
          <a:xfrm>
            <a:off x="854374" y="1996833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82A30-7D57-EA34-19B4-027974F73310}"/>
              </a:ext>
            </a:extLst>
          </p:cNvPr>
          <p:cNvSpPr txBox="1"/>
          <p:nvPr/>
        </p:nvSpPr>
        <p:spPr>
          <a:xfrm>
            <a:off x="3891998" y="1996833"/>
            <a:ext cx="150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High,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98555-EBBC-31B3-9216-1C8F57EFB738}"/>
              </a:ext>
            </a:extLst>
          </p:cNvPr>
          <p:cNvSpPr txBox="1"/>
          <p:nvPr/>
        </p:nvSpPr>
        <p:spPr>
          <a:xfrm>
            <a:off x="6915514" y="1996833"/>
            <a:ext cx="148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High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33D5-D29F-F552-2270-C67364A28E60}"/>
              </a:ext>
            </a:extLst>
          </p:cNvPr>
          <p:cNvSpPr txBox="1"/>
          <p:nvPr/>
        </p:nvSpPr>
        <p:spPr>
          <a:xfrm>
            <a:off x="9953137" y="1996833"/>
            <a:ext cx="1439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 Low, 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endParaRPr lang="en-KR" sz="2000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FDE0-A7E6-EB03-8B04-D66FD2437FD0}"/>
              </a:ext>
            </a:extLst>
          </p:cNvPr>
          <p:cNvGrpSpPr/>
          <p:nvPr/>
        </p:nvGrpSpPr>
        <p:grpSpPr>
          <a:xfrm>
            <a:off x="286559" y="3523598"/>
            <a:ext cx="2687658" cy="1521946"/>
            <a:chOff x="763249" y="2312419"/>
            <a:chExt cx="2687658" cy="15219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00A5DC-899C-3EBA-67AA-CD01993EB176}"/>
                </a:ext>
              </a:extLst>
            </p:cNvPr>
            <p:cNvSpPr txBox="1"/>
            <p:nvPr/>
          </p:nvSpPr>
          <p:spPr>
            <a:xfrm>
              <a:off x="1419590" y="2312419"/>
              <a:ext cx="1300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2000" dirty="0"/>
                <a:t>Cyclopoids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220912-2D1B-B0EE-A1B0-17D75A639243}"/>
                </a:ext>
              </a:extLst>
            </p:cNvPr>
            <p:cNvSpPr txBox="1"/>
            <p:nvPr/>
          </p:nvSpPr>
          <p:spPr>
            <a:xfrm>
              <a:off x="763249" y="343425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2000" dirty="0"/>
                <a:t>Protozoa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65FBC6-6C90-309D-81AE-5E06F706333C}"/>
                </a:ext>
              </a:extLst>
            </p:cNvPr>
            <p:cNvSpPr txBox="1"/>
            <p:nvPr/>
          </p:nvSpPr>
          <p:spPr>
            <a:xfrm>
              <a:off x="2382986" y="3429000"/>
              <a:ext cx="10679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2000" dirty="0"/>
                <a:t>Rotifers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33CDDD-637E-7600-E3E5-357E1F9D65EB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244511" y="2722695"/>
              <a:ext cx="672436" cy="706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3ED0B0-A79A-6A23-6C2C-FDC4EF50540A}"/>
              </a:ext>
            </a:extLst>
          </p:cNvPr>
          <p:cNvGrpSpPr/>
          <p:nvPr/>
        </p:nvGrpSpPr>
        <p:grpSpPr>
          <a:xfrm>
            <a:off x="3344750" y="2819227"/>
            <a:ext cx="2687658" cy="2226317"/>
            <a:chOff x="3589382" y="2363766"/>
            <a:chExt cx="2687658" cy="222631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122993-433B-A04B-1EB4-00C838E1D516}"/>
                </a:ext>
              </a:extLst>
            </p:cNvPr>
            <p:cNvGrpSpPr/>
            <p:nvPr/>
          </p:nvGrpSpPr>
          <p:grpSpPr>
            <a:xfrm>
              <a:off x="3589382" y="3068137"/>
              <a:ext cx="2687658" cy="1521946"/>
              <a:chOff x="4753333" y="4577898"/>
              <a:chExt cx="2687658" cy="1521946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DF0F6E1-D7AC-52B1-3BDB-1FC0787639FE}"/>
                  </a:ext>
                </a:extLst>
              </p:cNvPr>
              <p:cNvGrpSpPr/>
              <p:nvPr/>
            </p:nvGrpSpPr>
            <p:grpSpPr>
              <a:xfrm>
                <a:off x="4753333" y="4577898"/>
                <a:ext cx="2687658" cy="1521946"/>
                <a:chOff x="6269794" y="2420708"/>
                <a:chExt cx="2687658" cy="1521946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1457A5-B1A7-0079-6546-5A0D6AAA253E}"/>
                    </a:ext>
                  </a:extLst>
                </p:cNvPr>
                <p:cNvSpPr txBox="1"/>
                <p:nvPr/>
              </p:nvSpPr>
              <p:spPr>
                <a:xfrm>
                  <a:off x="6926135" y="2420708"/>
                  <a:ext cx="1300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KR" sz="2000" dirty="0"/>
                    <a:t>Cyclopoids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07B828-748A-C786-7C77-BE2EB669CA50}"/>
                    </a:ext>
                  </a:extLst>
                </p:cNvPr>
                <p:cNvSpPr txBox="1"/>
                <p:nvPr/>
              </p:nvSpPr>
              <p:spPr>
                <a:xfrm>
                  <a:off x="6269794" y="3542544"/>
                  <a:ext cx="1210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2000" dirty="0"/>
                    <a:t>Protozoa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C79FE3F-69AF-7F59-735F-A00A2C8ACE1D}"/>
                    </a:ext>
                  </a:extLst>
                </p:cNvPr>
                <p:cNvSpPr txBox="1"/>
                <p:nvPr/>
              </p:nvSpPr>
              <p:spPr>
                <a:xfrm>
                  <a:off x="7889531" y="3537289"/>
                  <a:ext cx="10679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2000" dirty="0"/>
                    <a:t>Rotifers</a:t>
                  </a:r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299B164D-AA28-CB3E-A97B-88219A5E7A37}"/>
                    </a:ext>
                  </a:extLst>
                </p:cNvPr>
                <p:cNvCxnSpPr>
                  <a:cxnSpLocks/>
                  <a:stCxn id="21" idx="0"/>
                </p:cNvCxnSpPr>
                <p:nvPr/>
              </p:nvCxnSpPr>
              <p:spPr>
                <a:xfrm flipH="1" flipV="1">
                  <a:off x="7751056" y="2830984"/>
                  <a:ext cx="672436" cy="7063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824A52-0B79-87FE-3861-7B45D201F555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5358627" y="4991385"/>
                <a:ext cx="548010" cy="7083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A2E9B32-D27C-D525-C31B-04FE82D2F3FE}"/>
                </a:ext>
              </a:extLst>
            </p:cNvPr>
            <p:cNvGrpSpPr/>
            <p:nvPr/>
          </p:nvGrpSpPr>
          <p:grpSpPr>
            <a:xfrm>
              <a:off x="4291640" y="2363766"/>
              <a:ext cx="1144057" cy="1080000"/>
              <a:chOff x="8086644" y="916515"/>
              <a:chExt cx="1144057" cy="1080000"/>
            </a:xfrm>
          </p:grpSpPr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EBC3B021-AC55-BADC-AE8C-4E7AFFBC6CCE}"/>
                  </a:ext>
                </a:extLst>
              </p:cNvPr>
              <p:cNvSpPr/>
              <p:nvPr/>
            </p:nvSpPr>
            <p:spPr>
              <a:xfrm>
                <a:off x="8150701" y="916515"/>
                <a:ext cx="1080000" cy="1080000"/>
              </a:xfrm>
              <a:prstGeom prst="arc">
                <a:avLst>
                  <a:gd name="adj1" fmla="val 9663023"/>
                  <a:gd name="adj2" fmla="val 1465821"/>
                </a:avLst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A93FB2F-FC94-BA41-F54D-A5FD6635AA91}"/>
                  </a:ext>
                </a:extLst>
              </p:cNvPr>
              <p:cNvCxnSpPr/>
              <p:nvPr/>
            </p:nvCxnSpPr>
            <p:spPr>
              <a:xfrm flipV="1">
                <a:off x="8086644" y="1596796"/>
                <a:ext cx="170009" cy="421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EE74981-A628-54E1-3B6D-BEA9230957EA}"/>
              </a:ext>
            </a:extLst>
          </p:cNvPr>
          <p:cNvGrpSpPr/>
          <p:nvPr/>
        </p:nvGrpSpPr>
        <p:grpSpPr>
          <a:xfrm>
            <a:off x="6380907" y="2821284"/>
            <a:ext cx="2687658" cy="2224260"/>
            <a:chOff x="6459939" y="2360568"/>
            <a:chExt cx="2687658" cy="22242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D9EE8A2-491B-8822-AFA2-DF6A169C1026}"/>
                </a:ext>
              </a:extLst>
            </p:cNvPr>
            <p:cNvGrpSpPr/>
            <p:nvPr/>
          </p:nvGrpSpPr>
          <p:grpSpPr>
            <a:xfrm>
              <a:off x="6459939" y="3062882"/>
              <a:ext cx="2687658" cy="1521946"/>
              <a:chOff x="6269794" y="2420708"/>
              <a:chExt cx="2687658" cy="152194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3CE401-52D5-978F-6891-04ABA9B6F799}"/>
                  </a:ext>
                </a:extLst>
              </p:cNvPr>
              <p:cNvSpPr txBox="1"/>
              <p:nvPr/>
            </p:nvSpPr>
            <p:spPr>
              <a:xfrm>
                <a:off x="6926135" y="2420708"/>
                <a:ext cx="1300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KR" sz="2000" dirty="0"/>
                  <a:t>Cyclopoids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709A48-9DF4-F5A8-46BC-4EAA2DD4FC5E}"/>
                  </a:ext>
                </a:extLst>
              </p:cNvPr>
              <p:cNvSpPr txBox="1"/>
              <p:nvPr/>
            </p:nvSpPr>
            <p:spPr>
              <a:xfrm>
                <a:off x="6269794" y="3542544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2000" dirty="0"/>
                  <a:t>Protozoa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F8E2CD-ABE9-BCC1-88F2-21A0FF2B76F4}"/>
                  </a:ext>
                </a:extLst>
              </p:cNvPr>
              <p:cNvSpPr txBox="1"/>
              <p:nvPr/>
            </p:nvSpPr>
            <p:spPr>
              <a:xfrm>
                <a:off x="7889531" y="3537289"/>
                <a:ext cx="10679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2000" dirty="0"/>
                  <a:t>Rotifers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A6E51B4-DFC5-4DDC-DDF6-E242EBA048DE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H="1" flipV="1">
                <a:off x="7751056" y="2830984"/>
                <a:ext cx="672436" cy="706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7F31F635-5788-343A-26EA-7CF0D5D3F23A}"/>
                </a:ext>
              </a:extLst>
            </p:cNvPr>
            <p:cNvSpPr/>
            <p:nvPr/>
          </p:nvSpPr>
          <p:spPr>
            <a:xfrm>
              <a:off x="7222134" y="2360568"/>
              <a:ext cx="1080000" cy="1080000"/>
            </a:xfrm>
            <a:prstGeom prst="arc">
              <a:avLst>
                <a:gd name="adj1" fmla="val 9663023"/>
                <a:gd name="adj2" fmla="val 1465821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B97AB6-A81D-3C97-F54F-9B085FB1BBB5}"/>
              </a:ext>
            </a:extLst>
          </p:cNvPr>
          <p:cNvGrpSpPr/>
          <p:nvPr/>
        </p:nvGrpSpPr>
        <p:grpSpPr>
          <a:xfrm>
            <a:off x="9417064" y="3512581"/>
            <a:ext cx="2687658" cy="1521946"/>
            <a:chOff x="6269794" y="2420708"/>
            <a:chExt cx="2687658" cy="152194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50ECF1-DC9E-9E24-CDB0-03A21FBAB56C}"/>
                </a:ext>
              </a:extLst>
            </p:cNvPr>
            <p:cNvSpPr txBox="1"/>
            <p:nvPr/>
          </p:nvSpPr>
          <p:spPr>
            <a:xfrm>
              <a:off x="6926135" y="2420708"/>
              <a:ext cx="1300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2000" dirty="0"/>
                <a:t>Cyclopoids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48D664-9E75-861E-D6FD-A867C1F02927}"/>
                </a:ext>
              </a:extLst>
            </p:cNvPr>
            <p:cNvSpPr txBox="1"/>
            <p:nvPr/>
          </p:nvSpPr>
          <p:spPr>
            <a:xfrm>
              <a:off x="6269794" y="354254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2000" dirty="0"/>
                <a:t>Protozoa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33B843-FE41-EBA3-26D9-E70F1FE4E9D2}"/>
                </a:ext>
              </a:extLst>
            </p:cNvPr>
            <p:cNvSpPr txBox="1"/>
            <p:nvPr/>
          </p:nvSpPr>
          <p:spPr>
            <a:xfrm>
              <a:off x="7889531" y="3537289"/>
              <a:ext cx="10679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2000" dirty="0"/>
                <a:t>Rotifers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B47520-26DF-A313-8ABA-C1CEC9C08D37}"/>
              </a:ext>
            </a:extLst>
          </p:cNvPr>
          <p:cNvCxnSpPr>
            <a:cxnSpLocks/>
          </p:cNvCxnSpPr>
          <p:nvPr/>
        </p:nvCxnSpPr>
        <p:spPr>
          <a:xfrm>
            <a:off x="3095740" y="1973334"/>
            <a:ext cx="0" cy="32059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474FC4-DD71-264C-E409-974092812CE2}"/>
              </a:ext>
            </a:extLst>
          </p:cNvPr>
          <p:cNvCxnSpPr>
            <a:cxnSpLocks/>
          </p:cNvCxnSpPr>
          <p:nvPr/>
        </p:nvCxnSpPr>
        <p:spPr>
          <a:xfrm>
            <a:off x="6145576" y="1973334"/>
            <a:ext cx="0" cy="32059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CF461A-05D3-C3ED-56BE-EABD9F6131B6}"/>
              </a:ext>
            </a:extLst>
          </p:cNvPr>
          <p:cNvCxnSpPr>
            <a:cxnSpLocks/>
          </p:cNvCxnSpPr>
          <p:nvPr/>
        </p:nvCxnSpPr>
        <p:spPr>
          <a:xfrm>
            <a:off x="9186232" y="1973334"/>
            <a:ext cx="0" cy="32059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97E131-9E3C-B1C3-8564-0DE4EA519CFC}"/>
              </a:ext>
            </a:extLst>
          </p:cNvPr>
          <p:cNvSpPr txBox="1"/>
          <p:nvPr/>
        </p:nvSpPr>
        <p:spPr>
          <a:xfrm>
            <a:off x="4242105" y="5881556"/>
            <a:ext cx="388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=&gt; Need to add Rotifers separation</a:t>
            </a:r>
            <a:endParaRPr lang="en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3E72D-BB6C-57AE-871D-B41BF8B8BC48}"/>
              </a:ext>
            </a:extLst>
          </p:cNvPr>
          <p:cNvSpPr txBox="1"/>
          <p:nvPr/>
        </p:nvSpPr>
        <p:spPr>
          <a:xfrm>
            <a:off x="231850" y="226012"/>
            <a:ext cx="9079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Previous work: After separating Cyclopoids and Protozoa, we got different regulations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397451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957EE-385E-492D-0CEE-02083E50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4566" y="2025446"/>
            <a:ext cx="7495692" cy="3729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6528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Separate Cyclopoids, Protozoa, Rotifers into high / low values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A4025-F709-F2BF-CDD4-9A578FD30B29}"/>
              </a:ext>
            </a:extLst>
          </p:cNvPr>
          <p:cNvSpPr/>
          <p:nvPr/>
        </p:nvSpPr>
        <p:spPr>
          <a:xfrm>
            <a:off x="2725852" y="2362199"/>
            <a:ext cx="7059338" cy="25850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85011-AD9E-5D84-B152-D77B5D6FD82D}"/>
              </a:ext>
            </a:extLst>
          </p:cNvPr>
          <p:cNvSpPr txBox="1"/>
          <p:nvPr/>
        </p:nvSpPr>
        <p:spPr>
          <a:xfrm>
            <a:off x="9930471" y="3335754"/>
            <a:ext cx="1375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High values</a:t>
            </a:r>
          </a:p>
          <a:p>
            <a:pPr algn="ctr"/>
            <a:r>
              <a:rPr lang="en-KR" sz="2000" dirty="0"/>
              <a:t>(&gt;= 0.1)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76A3C-595C-F878-BB45-C386EE4C06A6}"/>
              </a:ext>
            </a:extLst>
          </p:cNvPr>
          <p:cNvSpPr txBox="1"/>
          <p:nvPr/>
        </p:nvSpPr>
        <p:spPr>
          <a:xfrm>
            <a:off x="9930471" y="47347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Low values</a:t>
            </a:r>
          </a:p>
          <a:p>
            <a:pPr algn="ctr"/>
            <a:r>
              <a:rPr lang="en-KR" sz="2000" dirty="0"/>
              <a:t>(&lt; 0.1)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AF4019-F23C-0222-31C5-A51BFA53041E}"/>
              </a:ext>
            </a:extLst>
          </p:cNvPr>
          <p:cNvSpPr/>
          <p:nvPr/>
        </p:nvSpPr>
        <p:spPr>
          <a:xfrm>
            <a:off x="2729316" y="4947248"/>
            <a:ext cx="7059338" cy="3149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50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957EE-385E-492D-0CEE-02083E50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4566" y="2025446"/>
            <a:ext cx="7495692" cy="3729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9068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If we separate values by its scale, then we can conserve the information of low values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A4025-F709-F2BF-CDD4-9A578FD30B29}"/>
              </a:ext>
            </a:extLst>
          </p:cNvPr>
          <p:cNvSpPr/>
          <p:nvPr/>
        </p:nvSpPr>
        <p:spPr>
          <a:xfrm>
            <a:off x="2725852" y="2362199"/>
            <a:ext cx="7059338" cy="25850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85011-AD9E-5D84-B152-D77B5D6FD82D}"/>
              </a:ext>
            </a:extLst>
          </p:cNvPr>
          <p:cNvSpPr txBox="1"/>
          <p:nvPr/>
        </p:nvSpPr>
        <p:spPr>
          <a:xfrm>
            <a:off x="9930471" y="3335754"/>
            <a:ext cx="1375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High values</a:t>
            </a:r>
          </a:p>
          <a:p>
            <a:pPr algn="ctr"/>
            <a:r>
              <a:rPr lang="en-KR" sz="2000" dirty="0"/>
              <a:t>(&gt;= 0.1)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76A3C-595C-F878-BB45-C386EE4C06A6}"/>
              </a:ext>
            </a:extLst>
          </p:cNvPr>
          <p:cNvSpPr txBox="1"/>
          <p:nvPr/>
        </p:nvSpPr>
        <p:spPr>
          <a:xfrm>
            <a:off x="9930471" y="47347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Low values</a:t>
            </a:r>
          </a:p>
          <a:p>
            <a:pPr algn="ctr"/>
            <a:r>
              <a:rPr lang="en-KR" sz="2000" dirty="0"/>
              <a:t>(&lt; 0.1)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AF4019-F23C-0222-31C5-A51BFA53041E}"/>
              </a:ext>
            </a:extLst>
          </p:cNvPr>
          <p:cNvSpPr/>
          <p:nvPr/>
        </p:nvSpPr>
        <p:spPr>
          <a:xfrm>
            <a:off x="2729316" y="4947248"/>
            <a:ext cx="7059338" cy="3149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AC42D-1442-AFB4-8F9A-39C8DE7A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14487" y="1816726"/>
            <a:ext cx="7435771" cy="393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18" grpId="0"/>
      <p:bldP spid="18" grpId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957EE-385E-492D-0CEE-02083E50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72908" y="2025446"/>
            <a:ext cx="7459008" cy="3729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6528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Separate Cyclopoids, Protozoa, Rotifers into high / low values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A4025-F709-F2BF-CDD4-9A578FD30B29}"/>
              </a:ext>
            </a:extLst>
          </p:cNvPr>
          <p:cNvSpPr/>
          <p:nvPr/>
        </p:nvSpPr>
        <p:spPr>
          <a:xfrm>
            <a:off x="2725852" y="2151529"/>
            <a:ext cx="7059338" cy="29404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85011-AD9E-5D84-B152-D77B5D6FD82D}"/>
              </a:ext>
            </a:extLst>
          </p:cNvPr>
          <p:cNvSpPr txBox="1"/>
          <p:nvPr/>
        </p:nvSpPr>
        <p:spPr>
          <a:xfrm>
            <a:off x="9930471" y="3470224"/>
            <a:ext cx="1375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High values</a:t>
            </a:r>
          </a:p>
          <a:p>
            <a:pPr algn="ctr"/>
            <a:r>
              <a:rPr lang="en-KR" sz="2000" dirty="0"/>
              <a:t>(&gt;= 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76A3C-595C-F878-BB45-C386EE4C06A6}"/>
              </a:ext>
            </a:extLst>
          </p:cNvPr>
          <p:cNvSpPr txBox="1"/>
          <p:nvPr/>
        </p:nvSpPr>
        <p:spPr>
          <a:xfrm>
            <a:off x="9930471" y="4734786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Low values</a:t>
            </a:r>
          </a:p>
          <a:p>
            <a:pPr algn="ctr"/>
            <a:r>
              <a:rPr lang="en-KR" sz="2000" dirty="0"/>
              <a:t>(&lt; 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AF4019-F23C-0222-31C5-A51BFA53041E}"/>
              </a:ext>
            </a:extLst>
          </p:cNvPr>
          <p:cNvSpPr/>
          <p:nvPr/>
        </p:nvSpPr>
        <p:spPr>
          <a:xfrm>
            <a:off x="2729316" y="5091952"/>
            <a:ext cx="7059338" cy="17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97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957EE-385E-492D-0CEE-02083E50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22968" y="2025446"/>
            <a:ext cx="7358887" cy="3729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6528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Separate Cyclopoids, Protozoa, Rotifers into high / low values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A4025-F709-F2BF-CDD4-9A578FD30B29}"/>
              </a:ext>
            </a:extLst>
          </p:cNvPr>
          <p:cNvSpPr/>
          <p:nvPr/>
        </p:nvSpPr>
        <p:spPr>
          <a:xfrm>
            <a:off x="2725852" y="2151529"/>
            <a:ext cx="7059338" cy="29404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85011-AD9E-5D84-B152-D77B5D6FD82D}"/>
              </a:ext>
            </a:extLst>
          </p:cNvPr>
          <p:cNvSpPr txBox="1"/>
          <p:nvPr/>
        </p:nvSpPr>
        <p:spPr>
          <a:xfrm>
            <a:off x="9930471" y="3470224"/>
            <a:ext cx="1375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High values</a:t>
            </a:r>
          </a:p>
          <a:p>
            <a:pPr algn="ctr"/>
            <a:r>
              <a:rPr lang="en-KR" sz="2000" dirty="0"/>
              <a:t>(&gt;= </a:t>
            </a:r>
            <a:r>
              <a:rPr lang="en-US" altLang="ko-KR" sz="2000" dirty="0"/>
              <a:t>0.5</a:t>
            </a:r>
            <a:r>
              <a:rPr lang="en-KR" sz="20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76A3C-595C-F878-BB45-C386EE4C06A6}"/>
              </a:ext>
            </a:extLst>
          </p:cNvPr>
          <p:cNvSpPr txBox="1"/>
          <p:nvPr/>
        </p:nvSpPr>
        <p:spPr>
          <a:xfrm>
            <a:off x="9930471" y="4734786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2000" dirty="0"/>
              <a:t>Low values</a:t>
            </a:r>
          </a:p>
          <a:p>
            <a:pPr algn="ctr"/>
            <a:r>
              <a:rPr lang="en-KR" sz="2000" dirty="0"/>
              <a:t>(&lt; </a:t>
            </a:r>
            <a:r>
              <a:rPr lang="en-US" altLang="ko-KR" sz="2000" dirty="0"/>
              <a:t>0.5</a:t>
            </a:r>
            <a:r>
              <a:rPr lang="en-KR" sz="20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AF4019-F23C-0222-31C5-A51BFA53041E}"/>
              </a:ext>
            </a:extLst>
          </p:cNvPr>
          <p:cNvSpPr/>
          <p:nvPr/>
        </p:nvSpPr>
        <p:spPr>
          <a:xfrm>
            <a:off x="2729316" y="5091952"/>
            <a:ext cx="7059338" cy="17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88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53FA9B-5D1B-DC0D-5358-65B9F3737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7E035B-5A0F-54E6-10AC-407FB19830EB}"/>
              </a:ext>
            </a:extLst>
          </p:cNvPr>
          <p:cNvSpPr txBox="1"/>
          <p:nvPr/>
        </p:nvSpPr>
        <p:spPr>
          <a:xfrm>
            <a:off x="231850" y="226012"/>
            <a:ext cx="5354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/>
              <a:t>First of all, we separate data based on Cyclopoids 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E6A58EE-AE6B-3352-8137-4122D654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46547"/>
              </p:ext>
            </p:extLst>
          </p:nvPr>
        </p:nvGraphicFramePr>
        <p:xfrm>
          <a:off x="825937" y="980433"/>
          <a:ext cx="3720285" cy="543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13">
                  <a:extLst>
                    <a:ext uri="{9D8B030D-6E8A-4147-A177-3AD203B41FA5}">
                      <a16:colId xmlns:a16="http://schemas.microsoft.com/office/drawing/2014/main" val="4079141243"/>
                    </a:ext>
                  </a:extLst>
                </a:gridCol>
                <a:gridCol w="1178546">
                  <a:extLst>
                    <a:ext uri="{9D8B030D-6E8A-4147-A177-3AD203B41FA5}">
                      <a16:colId xmlns:a16="http://schemas.microsoft.com/office/drawing/2014/main" val="2063616405"/>
                    </a:ext>
                  </a:extLst>
                </a:gridCol>
                <a:gridCol w="1062755">
                  <a:extLst>
                    <a:ext uri="{9D8B030D-6E8A-4147-A177-3AD203B41FA5}">
                      <a16:colId xmlns:a16="http://schemas.microsoft.com/office/drawing/2014/main" val="3792012592"/>
                    </a:ext>
                  </a:extLst>
                </a:gridCol>
                <a:gridCol w="930071">
                  <a:extLst>
                    <a:ext uri="{9D8B030D-6E8A-4147-A177-3AD203B41FA5}">
                      <a16:colId xmlns:a16="http://schemas.microsoft.com/office/drawing/2014/main" val="1296268386"/>
                    </a:ext>
                  </a:extLst>
                </a:gridCol>
              </a:tblGrid>
              <a:tr h="51360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Cyclopoids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Protozoa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Rotifers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8724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54753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68012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5364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53584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93309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6886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30211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49886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55029"/>
                  </a:ext>
                </a:extLst>
              </a:tr>
              <a:tr h="456028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097607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497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2CA46C-8714-AE3D-DE66-5FFC20139CCA}"/>
              </a:ext>
            </a:extLst>
          </p:cNvPr>
          <p:cNvCxnSpPr/>
          <p:nvPr/>
        </p:nvCxnSpPr>
        <p:spPr>
          <a:xfrm flipV="1">
            <a:off x="5272643" y="1169865"/>
            <a:ext cx="1622612" cy="10488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CC160-BC57-4200-6B57-FB23AEA77AE9}"/>
              </a:ext>
            </a:extLst>
          </p:cNvPr>
          <p:cNvCxnSpPr>
            <a:cxnSpLocks/>
          </p:cNvCxnSpPr>
          <p:nvPr/>
        </p:nvCxnSpPr>
        <p:spPr>
          <a:xfrm>
            <a:off x="5272642" y="4883352"/>
            <a:ext cx="1622612" cy="10488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F37527-3856-722E-36FE-3C96BA0671DF}"/>
              </a:ext>
            </a:extLst>
          </p:cNvPr>
          <p:cNvSpPr txBox="1"/>
          <p:nvPr/>
        </p:nvSpPr>
        <p:spPr>
          <a:xfrm>
            <a:off x="5174757" y="2508270"/>
            <a:ext cx="181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Cyclopoids &gt;= 0.1</a:t>
            </a:r>
          </a:p>
          <a:p>
            <a:pPr algn="ctr"/>
            <a:r>
              <a:rPr lang="en-KR" dirty="0"/>
              <a:t>(372 / 2658)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5A0ED-A941-BFFC-F7AE-385463EF482D}"/>
              </a:ext>
            </a:extLst>
          </p:cNvPr>
          <p:cNvSpPr txBox="1"/>
          <p:nvPr/>
        </p:nvSpPr>
        <p:spPr>
          <a:xfrm>
            <a:off x="5232464" y="3947486"/>
            <a:ext cx="1702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dirty="0"/>
              <a:t>Cyclopoids &lt; 0.1</a:t>
            </a:r>
          </a:p>
          <a:p>
            <a:pPr algn="ctr"/>
            <a:r>
              <a:rPr lang="en-KR" dirty="0"/>
              <a:t>(2286 / 2658)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EBA2394-02D3-794E-F9DB-AB272DA23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1278"/>
              </p:ext>
            </p:extLst>
          </p:nvPr>
        </p:nvGraphicFramePr>
        <p:xfrm>
          <a:off x="7621677" y="532750"/>
          <a:ext cx="3172219" cy="267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48">
                  <a:extLst>
                    <a:ext uri="{9D8B030D-6E8A-4147-A177-3AD203B41FA5}">
                      <a16:colId xmlns:a16="http://schemas.microsoft.com/office/drawing/2014/main" val="4079141243"/>
                    </a:ext>
                  </a:extLst>
                </a:gridCol>
                <a:gridCol w="1004925">
                  <a:extLst>
                    <a:ext uri="{9D8B030D-6E8A-4147-A177-3AD203B41FA5}">
                      <a16:colId xmlns:a16="http://schemas.microsoft.com/office/drawing/2014/main" val="2063616405"/>
                    </a:ext>
                  </a:extLst>
                </a:gridCol>
                <a:gridCol w="906191">
                  <a:extLst>
                    <a:ext uri="{9D8B030D-6E8A-4147-A177-3AD203B41FA5}">
                      <a16:colId xmlns:a16="http://schemas.microsoft.com/office/drawing/2014/main" val="3792012592"/>
                    </a:ext>
                  </a:extLst>
                </a:gridCol>
                <a:gridCol w="793055">
                  <a:extLst>
                    <a:ext uri="{9D8B030D-6E8A-4147-A177-3AD203B41FA5}">
                      <a16:colId xmlns:a16="http://schemas.microsoft.com/office/drawing/2014/main" val="1296268386"/>
                    </a:ext>
                  </a:extLst>
                </a:gridCol>
              </a:tblGrid>
              <a:tr h="3531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Cyclopoids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Protozoa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Rotifers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8724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6801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5364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93309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6886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097607"/>
                  </a:ext>
                </a:extLst>
              </a:tr>
              <a:tr h="310071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497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FD4BF1B-8F48-26E1-61DB-88D02E9A6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69919"/>
              </p:ext>
            </p:extLst>
          </p:nvPr>
        </p:nvGraphicFramePr>
        <p:xfrm>
          <a:off x="7621677" y="3725721"/>
          <a:ext cx="3172218" cy="269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48">
                  <a:extLst>
                    <a:ext uri="{9D8B030D-6E8A-4147-A177-3AD203B41FA5}">
                      <a16:colId xmlns:a16="http://schemas.microsoft.com/office/drawing/2014/main" val="4079141243"/>
                    </a:ext>
                  </a:extLst>
                </a:gridCol>
                <a:gridCol w="1004924">
                  <a:extLst>
                    <a:ext uri="{9D8B030D-6E8A-4147-A177-3AD203B41FA5}">
                      <a16:colId xmlns:a16="http://schemas.microsoft.com/office/drawing/2014/main" val="2063616405"/>
                    </a:ext>
                  </a:extLst>
                </a:gridCol>
                <a:gridCol w="906192">
                  <a:extLst>
                    <a:ext uri="{9D8B030D-6E8A-4147-A177-3AD203B41FA5}">
                      <a16:colId xmlns:a16="http://schemas.microsoft.com/office/drawing/2014/main" val="3792012592"/>
                    </a:ext>
                  </a:extLst>
                </a:gridCol>
                <a:gridCol w="793054">
                  <a:extLst>
                    <a:ext uri="{9D8B030D-6E8A-4147-A177-3AD203B41FA5}">
                      <a16:colId xmlns:a16="http://schemas.microsoft.com/office/drawing/2014/main" val="1296268386"/>
                    </a:ext>
                  </a:extLst>
                </a:gridCol>
              </a:tblGrid>
              <a:tr h="3541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Cyclopoids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Protozoa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400" dirty="0">
                          <a:solidFill>
                            <a:schemeClr val="tx1"/>
                          </a:solidFill>
                        </a:rPr>
                        <a:t>Rotifers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8724"/>
                  </a:ext>
                </a:extLst>
              </a:tr>
              <a:tr h="400977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54753"/>
                  </a:ext>
                </a:extLst>
              </a:tr>
              <a:tr h="400977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53584"/>
                  </a:ext>
                </a:extLst>
              </a:tr>
              <a:tr h="400977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30211"/>
                  </a:ext>
                </a:extLst>
              </a:tr>
              <a:tr h="400977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49886"/>
                  </a:ext>
                </a:extLst>
              </a:tr>
              <a:tr h="400977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55029"/>
                  </a:ext>
                </a:extLst>
              </a:tr>
              <a:tr h="313907">
                <a:tc>
                  <a:txBody>
                    <a:bodyPr/>
                    <a:lstStyle/>
                    <a:p>
                      <a:pPr algn="ctr"/>
                      <a:r>
                        <a:rPr lang="en-KR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497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1E5E63-20B7-A178-1A6C-898761F22D70}"/>
              </a:ext>
            </a:extLst>
          </p:cNvPr>
          <p:cNvSpPr/>
          <p:nvPr/>
        </p:nvSpPr>
        <p:spPr>
          <a:xfrm>
            <a:off x="799042" y="1918447"/>
            <a:ext cx="3771282" cy="9591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58926-FFBB-B141-580E-1381002F941A}"/>
              </a:ext>
            </a:extLst>
          </p:cNvPr>
          <p:cNvSpPr/>
          <p:nvPr/>
        </p:nvSpPr>
        <p:spPr>
          <a:xfrm>
            <a:off x="799042" y="3292225"/>
            <a:ext cx="3771282" cy="9591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87D5B2-6FB2-4B09-BA84-79D35DD4CB88}"/>
              </a:ext>
            </a:extLst>
          </p:cNvPr>
          <p:cNvSpPr/>
          <p:nvPr/>
        </p:nvSpPr>
        <p:spPr>
          <a:xfrm>
            <a:off x="799042" y="5558118"/>
            <a:ext cx="3771282" cy="52891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B60DF8-AA72-59DF-6245-930EED05FC6A}"/>
              </a:ext>
            </a:extLst>
          </p:cNvPr>
          <p:cNvGrpSpPr/>
          <p:nvPr/>
        </p:nvGrpSpPr>
        <p:grpSpPr>
          <a:xfrm>
            <a:off x="799042" y="1462158"/>
            <a:ext cx="3771282" cy="4163390"/>
            <a:chOff x="799042" y="1462158"/>
            <a:chExt cx="3771282" cy="4163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3FE499-725F-9581-D9D0-9BFEDE382421}"/>
                </a:ext>
              </a:extLst>
            </p:cNvPr>
            <p:cNvSpPr/>
            <p:nvPr/>
          </p:nvSpPr>
          <p:spPr>
            <a:xfrm>
              <a:off x="799042" y="1462158"/>
              <a:ext cx="3771282" cy="51670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A52354-EC4C-6BD7-0F54-69B7D7C33A0F}"/>
                </a:ext>
              </a:extLst>
            </p:cNvPr>
            <p:cNvSpPr/>
            <p:nvPr/>
          </p:nvSpPr>
          <p:spPr>
            <a:xfrm>
              <a:off x="799042" y="2826562"/>
              <a:ext cx="3771282" cy="51670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A21109-668E-1DDB-6FBF-4EA5A6B378D8}"/>
                </a:ext>
              </a:extLst>
            </p:cNvPr>
            <p:cNvSpPr/>
            <p:nvPr/>
          </p:nvSpPr>
          <p:spPr>
            <a:xfrm>
              <a:off x="799042" y="4198372"/>
              <a:ext cx="3771282" cy="142717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39429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7646</TotalTime>
  <Words>1507</Words>
  <Application>Microsoft Macintosh PowerPoint</Application>
  <PresentationFormat>Widescreen</PresentationFormat>
  <Paragraphs>380</Paragraphs>
  <Slides>19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Inferring the network structure of plankton community using time series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the network structure of a small ecosystem using time series data </dc:title>
  <dc:creator>BIMAG_B223_1</dc:creator>
  <cp:lastModifiedBy>추현석</cp:lastModifiedBy>
  <cp:revision>38</cp:revision>
  <dcterms:created xsi:type="dcterms:W3CDTF">2024-02-14T06:42:00Z</dcterms:created>
  <dcterms:modified xsi:type="dcterms:W3CDTF">2024-06-22T06:28:48Z</dcterms:modified>
</cp:coreProperties>
</file>