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11" r:id="rId2"/>
    <p:sldId id="319" r:id="rId3"/>
    <p:sldId id="372" r:id="rId4"/>
    <p:sldId id="409" r:id="rId5"/>
    <p:sldId id="377" r:id="rId6"/>
    <p:sldId id="382" r:id="rId7"/>
    <p:sldId id="394" r:id="rId8"/>
    <p:sldId id="397" r:id="rId9"/>
    <p:sldId id="398" r:id="rId10"/>
    <p:sldId id="396" r:id="rId11"/>
    <p:sldId id="402" r:id="rId12"/>
    <p:sldId id="404" r:id="rId13"/>
    <p:sldId id="403" r:id="rId14"/>
    <p:sldId id="405" r:id="rId15"/>
    <p:sldId id="406" r:id="rId16"/>
    <p:sldId id="407" r:id="rId17"/>
    <p:sldId id="408" r:id="rId18"/>
    <p:sldId id="389" r:id="rId19"/>
    <p:sldId id="341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FF"/>
    <a:srgbClr val="E6E6E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76183"/>
  </p:normalViewPr>
  <p:slideViewPr>
    <p:cSldViewPr snapToGrid="0">
      <p:cViewPr>
        <p:scale>
          <a:sx n="102" d="100"/>
          <a:sy n="102" d="100"/>
        </p:scale>
        <p:origin x="9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135D-3BFC-4245-94C5-25F08B8DBA0B}" type="datetimeFigureOut">
              <a:rPr lang="en-KR" smtClean="0"/>
              <a:t>6/20/24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1D16-541B-AD45-A162-F089D3D3BF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578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7971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537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103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906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분리의 필요성 주장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monotonic</a:t>
            </a:r>
            <a:r>
              <a:rPr lang="ko-KR" altLang="en-US" dirty="0"/>
              <a:t> 하지 않은 모델에서 얻어진 데이터들을 </a:t>
            </a:r>
            <a:r>
              <a:rPr lang="en-US" altLang="ko-KR" dirty="0"/>
              <a:t>GOBI</a:t>
            </a:r>
            <a:r>
              <a:rPr lang="ko-KR" altLang="en-US" dirty="0"/>
              <a:t> 돌렸을 때 나오는 결과</a:t>
            </a:r>
            <a:r>
              <a:rPr lang="en-US" altLang="ko-KR" dirty="0"/>
              <a:t>,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948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세로로 잘라야 하는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출발점</a:t>
            </a:r>
            <a:r>
              <a:rPr lang="en-US" altLang="ko-KR" dirty="0"/>
              <a:t>)</a:t>
            </a:r>
            <a:r>
              <a:rPr lang="ko-KR" altLang="en-US" dirty="0"/>
              <a:t> 높은 값들 때문에 낮은 값들이 </a:t>
            </a:r>
            <a:r>
              <a:rPr lang="en-US" altLang="ko-KR" dirty="0"/>
              <a:t>compress</a:t>
            </a:r>
            <a:r>
              <a:rPr lang="ko-KR" altLang="en-US" dirty="0"/>
              <a:t> 되어 정보 가치가 떨어진다</a:t>
            </a:r>
            <a:r>
              <a:rPr lang="en-US" altLang="ko-KR" dirty="0"/>
              <a:t>.</a:t>
            </a:r>
            <a:r>
              <a:rPr lang="ko-KR" altLang="en-US" dirty="0"/>
              <a:t> 그래서 비슷한 값들끼리 묶어서 정보를 </a:t>
            </a:r>
            <a:r>
              <a:rPr lang="en-US" altLang="ko-KR" dirty="0"/>
              <a:t>enrich</a:t>
            </a:r>
            <a:r>
              <a:rPr lang="ko-KR" altLang="en-US" dirty="0"/>
              <a:t>하게 만들어야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non-monotonic</a:t>
            </a:r>
            <a:r>
              <a:rPr lang="ko-KR" altLang="en-US" dirty="0"/>
              <a:t>한 경우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-</a:t>
            </a:r>
            <a:r>
              <a:rPr lang="ko-KR" altLang="en-US" dirty="0"/>
              <a:t>가 섞여서 제대로 된 결과가 안 나온다</a:t>
            </a:r>
            <a:r>
              <a:rPr lang="en-US" altLang="ko-KR" dirty="0"/>
              <a:t>.</a:t>
            </a:r>
            <a:r>
              <a:rPr lang="ko-KR" altLang="en-US" dirty="0"/>
              <a:t> 값의 크기에 따라 </a:t>
            </a:r>
            <a:r>
              <a:rPr lang="en-US" altLang="ko-KR" dirty="0"/>
              <a:t>positive / negative regulation</a:t>
            </a:r>
            <a:r>
              <a:rPr lang="ko-KR" altLang="en-US" dirty="0"/>
              <a:t>이 달라지기 때문에 세로로 자르면 결과를 얻을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포커스를 맞추면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roundf</a:t>
            </a:r>
            <a:r>
              <a:rPr lang="en-US" altLang="ko-KR" dirty="0"/>
              <a:t>/</a:t>
            </a:r>
            <a:r>
              <a:rPr lang="en-US" altLang="ko-KR" dirty="0" err="1"/>
              <a:t>roundx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이 되는 경계를 찾아내야 </a:t>
            </a:r>
            <a:r>
              <a:rPr lang="ko-KR" altLang="en-US" dirty="0" err="1"/>
              <a:t>하는건데</a:t>
            </a:r>
            <a:r>
              <a:rPr lang="en-US" altLang="ko-KR" dirty="0"/>
              <a:t>,</a:t>
            </a:r>
            <a:r>
              <a:rPr lang="ko-KR" altLang="en-US" dirty="0"/>
              <a:t> 형태가 어떨지도 모르고 어렵다</a:t>
            </a:r>
            <a:r>
              <a:rPr lang="en-US" altLang="ko-KR" dirty="0"/>
              <a:t>.</a:t>
            </a:r>
            <a:r>
              <a:rPr lang="ko-KR" altLang="en-US" dirty="0"/>
              <a:t> 사각형을 키우는 것으로 안 될 것이다</a:t>
            </a:r>
            <a:r>
              <a:rPr lang="en-US" altLang="ko-KR" dirty="0"/>
              <a:t>.</a:t>
            </a:r>
            <a:r>
              <a:rPr lang="ko-KR" altLang="en-US" dirty="0"/>
              <a:t> 각 지점마다 </a:t>
            </a:r>
            <a:r>
              <a:rPr lang="en-US" altLang="ko-KR" dirty="0"/>
              <a:t>+ -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찾아내서 경계를 </a:t>
            </a:r>
            <a:r>
              <a:rPr lang="ko-KR" altLang="en-US" dirty="0" err="1"/>
              <a:t>봐야하는데</a:t>
            </a:r>
            <a:r>
              <a:rPr lang="ko-KR" altLang="en-US" dirty="0"/>
              <a:t> 그러면 데이터가 굉장히 많이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(component number) dimension </a:t>
            </a:r>
            <a:r>
              <a:rPr lang="ko-KR" altLang="en-US" dirty="0"/>
              <a:t>공간을 채워야 하므로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그러므로 </a:t>
            </a:r>
            <a:r>
              <a:rPr lang="en-US" altLang="ko-KR" dirty="0"/>
              <a:t>1</a:t>
            </a:r>
            <a:r>
              <a:rPr lang="ko-KR" altLang="en-US" dirty="0"/>
              <a:t>번으로 포커스를 맞춘다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효율적인 </a:t>
            </a:r>
            <a:r>
              <a:rPr lang="en-US" altLang="ko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만드는 것에 목표를 둔다</a:t>
            </a:r>
            <a:r>
              <a:rPr lang="en-US" altLang="ko-KR" dirty="0"/>
              <a:t>.</a:t>
            </a:r>
            <a:r>
              <a:rPr lang="ko-KR" altLang="en-US" dirty="0"/>
              <a:t> 밑에 깔린 데이터들을 잘 볼 수 있다면 적은 수의 데이터로도 </a:t>
            </a:r>
            <a:r>
              <a:rPr lang="ko-KR" altLang="en-US" dirty="0" err="1"/>
              <a:t>의미있는</a:t>
            </a:r>
            <a:r>
              <a:rPr lang="ko-KR" altLang="en-US" dirty="0"/>
              <a:t> 결과를 얻을 수 있지 않을까</a:t>
            </a:r>
            <a:r>
              <a:rPr lang="en-US" altLang="ko-KR" dirty="0"/>
              <a:t>?</a:t>
            </a:r>
            <a:r>
              <a:rPr lang="ko-KR" altLang="en-US" dirty="0"/>
              <a:t> 그러니 </a:t>
            </a:r>
            <a:r>
              <a:rPr lang="en-US" altLang="ko-KR" dirty="0"/>
              <a:t>GOBI</a:t>
            </a:r>
            <a:r>
              <a:rPr lang="ko-KR" altLang="en-US" dirty="0"/>
              <a:t> 논문에서 쓴 모델 데이터들로 일단 그 실험을 해보자</a:t>
            </a:r>
            <a:r>
              <a:rPr lang="en-US" altLang="ko-KR" dirty="0"/>
              <a:t>.</a:t>
            </a:r>
            <a:r>
              <a:rPr lang="ko-KR" altLang="en-US" dirty="0"/>
              <a:t> 데이터를 적게 쓰고 결과 얻어내기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67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세로로 잘라야 하는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출발점</a:t>
            </a:r>
            <a:r>
              <a:rPr lang="en-US" altLang="ko-KR" dirty="0"/>
              <a:t>)</a:t>
            </a:r>
            <a:r>
              <a:rPr lang="ko-KR" altLang="en-US" dirty="0"/>
              <a:t> 높은 값들 때문에 낮은 값들이 </a:t>
            </a:r>
            <a:r>
              <a:rPr lang="en-US" altLang="ko-KR" dirty="0"/>
              <a:t>compress</a:t>
            </a:r>
            <a:r>
              <a:rPr lang="ko-KR" altLang="en-US" dirty="0"/>
              <a:t> 되어 정보 가치가 떨어진다</a:t>
            </a:r>
            <a:r>
              <a:rPr lang="en-US" altLang="ko-KR" dirty="0"/>
              <a:t>.</a:t>
            </a:r>
            <a:r>
              <a:rPr lang="ko-KR" altLang="en-US" dirty="0"/>
              <a:t> 그래서 비슷한 값들끼리 묶어서 정보를 </a:t>
            </a:r>
            <a:r>
              <a:rPr lang="en-US" altLang="ko-KR" dirty="0"/>
              <a:t>enrich</a:t>
            </a:r>
            <a:r>
              <a:rPr lang="ko-KR" altLang="en-US" dirty="0"/>
              <a:t>하게 만들어야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non-monotonic</a:t>
            </a:r>
            <a:r>
              <a:rPr lang="ko-KR" altLang="en-US" dirty="0"/>
              <a:t>한 경우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-</a:t>
            </a:r>
            <a:r>
              <a:rPr lang="ko-KR" altLang="en-US" dirty="0"/>
              <a:t>가 섞여서 제대로 된 결과가 안 나온다</a:t>
            </a:r>
            <a:r>
              <a:rPr lang="en-US" altLang="ko-KR" dirty="0"/>
              <a:t>.</a:t>
            </a:r>
            <a:r>
              <a:rPr lang="ko-KR" altLang="en-US" dirty="0"/>
              <a:t> 값의 크기에 따라 </a:t>
            </a:r>
            <a:r>
              <a:rPr lang="en-US" altLang="ko-KR" dirty="0"/>
              <a:t>positive / negative regulation</a:t>
            </a:r>
            <a:r>
              <a:rPr lang="ko-KR" altLang="en-US" dirty="0"/>
              <a:t>이 달라지기 때문에 세로로 자르면 결과를 얻을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포커스를 맞추면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roundf</a:t>
            </a:r>
            <a:r>
              <a:rPr lang="en-US" altLang="ko-KR" dirty="0"/>
              <a:t>/</a:t>
            </a:r>
            <a:r>
              <a:rPr lang="en-US" altLang="ko-KR" dirty="0" err="1"/>
              <a:t>roundx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이 되는 경계를 찾아내야 </a:t>
            </a:r>
            <a:r>
              <a:rPr lang="ko-KR" altLang="en-US" dirty="0" err="1"/>
              <a:t>하는건데</a:t>
            </a:r>
            <a:r>
              <a:rPr lang="en-US" altLang="ko-KR" dirty="0"/>
              <a:t>,</a:t>
            </a:r>
            <a:r>
              <a:rPr lang="ko-KR" altLang="en-US" dirty="0"/>
              <a:t> 형태가 어떨지도 모르고 어렵다</a:t>
            </a:r>
            <a:r>
              <a:rPr lang="en-US" altLang="ko-KR" dirty="0"/>
              <a:t>.</a:t>
            </a:r>
            <a:r>
              <a:rPr lang="ko-KR" altLang="en-US" dirty="0"/>
              <a:t> 사각형을 키우는 것으로 안 될 것이다</a:t>
            </a:r>
            <a:r>
              <a:rPr lang="en-US" altLang="ko-KR" dirty="0"/>
              <a:t>.</a:t>
            </a:r>
            <a:r>
              <a:rPr lang="ko-KR" altLang="en-US" dirty="0"/>
              <a:t> 각 지점마다 </a:t>
            </a:r>
            <a:r>
              <a:rPr lang="en-US" altLang="ko-KR" dirty="0"/>
              <a:t>+ -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찾아내서 경계를 </a:t>
            </a:r>
            <a:r>
              <a:rPr lang="ko-KR" altLang="en-US" dirty="0" err="1"/>
              <a:t>봐야하는데</a:t>
            </a:r>
            <a:r>
              <a:rPr lang="ko-KR" altLang="en-US" dirty="0"/>
              <a:t> 그러면 데이터가 굉장히 많이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(component number) dimension </a:t>
            </a:r>
            <a:r>
              <a:rPr lang="ko-KR" altLang="en-US" dirty="0"/>
              <a:t>공간을 채워야 하므로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그러므로 </a:t>
            </a:r>
            <a:r>
              <a:rPr lang="en-US" altLang="ko-KR" dirty="0"/>
              <a:t>1</a:t>
            </a:r>
            <a:r>
              <a:rPr lang="ko-KR" altLang="en-US" dirty="0"/>
              <a:t>번으로 포커스를 맞춘다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효율적인 </a:t>
            </a:r>
            <a:r>
              <a:rPr lang="en-US" altLang="ko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만드는 것에 목표를 둔다</a:t>
            </a:r>
            <a:r>
              <a:rPr lang="en-US" altLang="ko-KR" dirty="0"/>
              <a:t>.</a:t>
            </a:r>
            <a:r>
              <a:rPr lang="ko-KR" altLang="en-US" dirty="0"/>
              <a:t> 밑에 깔린 데이터들을 잘 볼 수 있다면 적은 수의 데이터로도 </a:t>
            </a:r>
            <a:r>
              <a:rPr lang="ko-KR" altLang="en-US" dirty="0" err="1"/>
              <a:t>의미있는</a:t>
            </a:r>
            <a:r>
              <a:rPr lang="ko-KR" altLang="en-US" dirty="0"/>
              <a:t> 결과를 얻을 수 있지 않을까</a:t>
            </a:r>
            <a:r>
              <a:rPr lang="en-US" altLang="ko-KR" dirty="0"/>
              <a:t>?</a:t>
            </a:r>
            <a:r>
              <a:rPr lang="ko-KR" altLang="en-US" dirty="0"/>
              <a:t> 그러니 </a:t>
            </a:r>
            <a:r>
              <a:rPr lang="en-US" altLang="ko-KR" dirty="0"/>
              <a:t>GOBI</a:t>
            </a:r>
            <a:r>
              <a:rPr lang="ko-KR" altLang="en-US" dirty="0"/>
              <a:t> 논문에서 쓴 모델 데이터들로 일단 그 실험을 해보자</a:t>
            </a:r>
            <a:r>
              <a:rPr lang="en-US" altLang="ko-KR" dirty="0"/>
              <a:t>.</a:t>
            </a:r>
            <a:r>
              <a:rPr lang="ko-KR" altLang="en-US" dirty="0"/>
              <a:t> 데이터를 적게 쓰고 결과 얻어내기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296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425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45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8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49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022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404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6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33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39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B79-2CC4-70F6-8774-395552C50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002C-F936-66CE-8D75-0373CE73F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8E0E-20EC-0F4E-4916-BB8698CC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2869B-D067-3A97-3BA5-805F7BC8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EE67-A4D8-1B7A-735C-934F85E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084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241C-9C45-7388-54CE-FF90A0E9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82D7-CAED-94DD-F64E-F4C1F18E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F7A5-FE5A-74B2-97A2-803A1E52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2104-E0DA-0CE8-C60E-54547B8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52D7-0F45-A6D8-2A07-662DEAFF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89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90F79-6FE1-4F2B-3F05-63C86C110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A760B-8100-03C8-2412-E4A49977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81A0-22B9-6C96-4253-DF04DF0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4676-7028-D502-0265-0AD13EF6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E02A-4212-1968-1D90-3F3A8799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25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E6FD-5516-E25B-15D8-7D4C2F1E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990F-12A1-6C2E-5288-37E2C733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9424-430B-2471-ED1D-B8FB911E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19CF-6AFF-C7E0-E0DB-B44F3CAD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8544-5536-4FB9-900F-AEC6724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85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8841-CA89-2ACC-E4C3-3F7790F7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6BE5-4804-C0C7-A6B7-DB4FEF7C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38AC-3DB3-3C54-8377-51200AC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C91E-DAA0-DCFE-9347-CC82AB7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1C0-E75E-7BF1-E1ED-3F9287D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108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2EC6-68FD-5729-25CA-22F3A54B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C655-22A2-906C-184A-49CB96D1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C1B9-1EB5-3687-75F2-08578C49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1713-2139-6090-9EB8-E3306D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B4F6-9186-C3EA-934B-DC81CE45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EEB4-9216-88A8-B027-545207EA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73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886B-EAD4-C580-91EA-A177A94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77A9-CF4D-5BEE-4A80-0B399985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0A16D-1893-4C0D-55B6-25DAB485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BCCB1-1988-E126-79C4-01F6EDCC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44CE0-3BC6-94AF-6F75-6D07E385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0B7DB-F944-3D1D-022D-07A5D990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FF9B2-24CC-B1F0-0473-E344E8BF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0518A-1FFA-ACCB-444E-154452DE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75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9FBC-1102-67C6-91BB-151F493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5E3E-9396-BDE5-4D30-79172C25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40E7-A049-8643-5CE0-1D760EC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00725-AAD6-7E8A-A185-8BBAFFB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36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81008-3BC4-E9FC-E29E-56863C8B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D61E-AA14-166D-B92D-69099791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C04F-0280-3684-10CB-FFD76B14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39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6A5B-EC6E-FEBA-8910-4B82BBBE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ACC3-4CF7-C227-B319-CBCD47B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451B5-40E1-33D5-6B54-3C556D84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4FEB-26B3-72A5-58FD-696F6A44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0EDD-13EA-2D29-0965-EDA6439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7B20-5083-147F-0602-425B2C19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42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817B-2BEC-1EAB-5A04-EDEE5E0F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A449-A8A0-2981-A391-17F7ED4A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987EC-1497-FAB2-5070-E0F0DC91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A7AF-3A98-60A2-C09E-640D0ED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6E60-B70C-1407-9BF8-82715A14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635A-2484-FE02-E74C-3F5010AD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6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A7853-6073-BCB1-AA96-361CA010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CC81-5231-A4B0-88C1-02735FCA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171C-1D68-19D1-BFBE-DF5EEA44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E9BD-1262-A644-BC96-7E12C8C4599D}" type="datetimeFigureOut">
              <a:rPr lang="en-KR" smtClean="0"/>
              <a:t>6/20/24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2E20-B57B-615B-5D35-27CE268CC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DE82-B05F-0578-DCF8-C857485D1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71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558-7333-DCDC-73D0-EB8CBC39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21602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Inferring the network structure of plankton community using time series data</a:t>
            </a:r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73B7E-8B77-6235-E131-C863D7C1CFAA}"/>
              </a:ext>
            </a:extLst>
          </p:cNvPr>
          <p:cNvSpPr txBox="1"/>
          <p:nvPr/>
        </p:nvSpPr>
        <p:spPr>
          <a:xfrm>
            <a:off x="4085452" y="4275433"/>
            <a:ext cx="4021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24. 06. 20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Hyunsuk</a:t>
            </a:r>
            <a:r>
              <a:rPr lang="en-US" sz="2400" dirty="0"/>
              <a:t> Choo, SNU</a:t>
            </a:r>
          </a:p>
          <a:p>
            <a:pPr algn="ctr"/>
            <a:r>
              <a:rPr lang="en-US" sz="2400" dirty="0"/>
              <a:t>Mentor: Olive </a:t>
            </a:r>
            <a:r>
              <a:rPr lang="en-US" sz="2400" dirty="0" err="1"/>
              <a:t>Cawiding</a:t>
            </a:r>
            <a:r>
              <a:rPr lang="en-US" sz="2400" dirty="0"/>
              <a:t>, KAIST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27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AFDC9A9-BC57-2D35-EB3E-254A0CB3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4648" y="2028116"/>
            <a:ext cx="6080762" cy="243429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4001E-5121-3C3F-1395-DD68586160BA}"/>
              </a:ext>
            </a:extLst>
          </p:cNvPr>
          <p:cNvCxnSpPr>
            <a:cxnSpLocks/>
          </p:cNvCxnSpPr>
          <p:nvPr/>
        </p:nvCxnSpPr>
        <p:spPr>
          <a:xfrm>
            <a:off x="4616824" y="3681866"/>
            <a:ext cx="7498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37F473-3E37-C0B1-27B8-EFD5BF78435D}"/>
              </a:ext>
            </a:extLst>
          </p:cNvPr>
          <p:cNvSpPr txBox="1"/>
          <p:nvPr/>
        </p:nvSpPr>
        <p:spPr>
          <a:xfrm>
            <a:off x="5307822" y="4989978"/>
            <a:ext cx="623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Nearly half (1471 out of 2658) of data points are in this category,</a:t>
            </a:r>
          </a:p>
          <a:p>
            <a:pPr algn="ctr"/>
            <a:r>
              <a:rPr lang="en-US" dirty="0"/>
              <a:t>S</a:t>
            </a:r>
            <a:r>
              <a:rPr lang="en-KR" dirty="0"/>
              <a:t>o maybe positive and negative effects are mixed.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93AB87-DB86-35D3-EEBC-FA94E358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41049" y="2574280"/>
            <a:ext cx="5916470" cy="222351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B0AF6C6-DB93-3CB9-F712-7D7FB759DB84}"/>
              </a:ext>
            </a:extLst>
          </p:cNvPr>
          <p:cNvGrpSpPr/>
          <p:nvPr/>
        </p:nvGrpSpPr>
        <p:grpSpPr>
          <a:xfrm>
            <a:off x="5651682" y="2839280"/>
            <a:ext cx="6286546" cy="1414169"/>
            <a:chOff x="5260431" y="2701323"/>
            <a:chExt cx="6286546" cy="141416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BB4B9A8-5416-EDC3-7E35-03BB36784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064" r="16"/>
            <a:stretch/>
          </p:blipFill>
          <p:spPr>
            <a:xfrm>
              <a:off x="5260431" y="3103539"/>
              <a:ext cx="6286546" cy="10119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6E4EF16-C6FE-23D9-98DB-BD9429AD6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981" r="69550" b="40509"/>
            <a:stretch/>
          </p:blipFill>
          <p:spPr>
            <a:xfrm>
              <a:off x="5696063" y="2701323"/>
              <a:ext cx="4361591" cy="46099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4C2579-F490-280A-CE88-B34B725D04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58691" y="927426"/>
            <a:ext cx="3620716" cy="1801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5A07B-BEB7-C8C9-ACE4-BD22C4E20E4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58688" y="2839280"/>
            <a:ext cx="3620716" cy="18103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B550AF-7DF9-6741-46D9-B36CBC4418F4}"/>
              </a:ext>
            </a:extLst>
          </p:cNvPr>
          <p:cNvGrpSpPr/>
          <p:nvPr/>
        </p:nvGrpSpPr>
        <p:grpSpPr>
          <a:xfrm>
            <a:off x="558686" y="4759994"/>
            <a:ext cx="3632993" cy="1816275"/>
            <a:chOff x="827626" y="4759994"/>
            <a:chExt cx="3632993" cy="18162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B3D2F8-53B1-D494-1DE2-3BA23FF20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827626" y="4759994"/>
              <a:ext cx="3620717" cy="18162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18FB37-A18E-A275-5151-D9648CBA729B}"/>
                </a:ext>
              </a:extLst>
            </p:cNvPr>
            <p:cNvSpPr/>
            <p:nvPr/>
          </p:nvSpPr>
          <p:spPr>
            <a:xfrm>
              <a:off x="1042511" y="6263413"/>
              <a:ext cx="3418108" cy="7620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F8147CB-A7E6-9956-AFCA-FF16BE532308}"/>
              </a:ext>
            </a:extLst>
          </p:cNvPr>
          <p:cNvSpPr/>
          <p:nvPr/>
        </p:nvSpPr>
        <p:spPr>
          <a:xfrm>
            <a:off x="796111" y="2311628"/>
            <a:ext cx="3401222" cy="1966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8C51-614B-C6D6-CE02-1A0644FFA5A0}"/>
              </a:ext>
            </a:extLst>
          </p:cNvPr>
          <p:cNvSpPr txBox="1"/>
          <p:nvPr/>
        </p:nvSpPr>
        <p:spPr>
          <a:xfrm>
            <a:off x="4221965" y="23013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B79B5-3863-021D-E420-476BA35AEB94}"/>
              </a:ext>
            </a:extLst>
          </p:cNvPr>
          <p:cNvSpPr/>
          <p:nvPr/>
        </p:nvSpPr>
        <p:spPr>
          <a:xfrm flipV="1">
            <a:off x="776906" y="4342699"/>
            <a:ext cx="3408438" cy="707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BA9E2-AB60-67AC-29D3-6FD89BB806A6}"/>
              </a:ext>
            </a:extLst>
          </p:cNvPr>
          <p:cNvSpPr txBox="1"/>
          <p:nvPr/>
        </p:nvSpPr>
        <p:spPr>
          <a:xfrm>
            <a:off x="4221964" y="4220498"/>
            <a:ext cx="24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045EF-AC33-AE82-A0DC-2946992D3F10}"/>
              </a:ext>
            </a:extLst>
          </p:cNvPr>
          <p:cNvSpPr txBox="1"/>
          <p:nvPr/>
        </p:nvSpPr>
        <p:spPr>
          <a:xfrm>
            <a:off x="4179403" y="6153057"/>
            <a:ext cx="24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BC269-D429-70D0-1F4F-E5978242F860}"/>
              </a:ext>
            </a:extLst>
          </p:cNvPr>
          <p:cNvSpPr txBox="1"/>
          <p:nvPr/>
        </p:nvSpPr>
        <p:spPr>
          <a:xfrm>
            <a:off x="231850" y="226012"/>
            <a:ext cx="7867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When all three components are low, no significant regulation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4165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108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 resolve imbalance of data points, I adjusted the boundaries to the midpoint of each components</a:t>
            </a:r>
            <a:endParaRPr lang="en-K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E74A4-B995-6E75-56F9-69EE1F1E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637" y="927426"/>
            <a:ext cx="3620716" cy="1801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7D6A9-C453-42A6-A834-973D9F625A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5634" y="2839280"/>
            <a:ext cx="3620716" cy="1810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BD1A02-4A7A-1030-8777-4B96F50A5522}"/>
              </a:ext>
            </a:extLst>
          </p:cNvPr>
          <p:cNvSpPr/>
          <p:nvPr/>
        </p:nvSpPr>
        <p:spPr>
          <a:xfrm>
            <a:off x="773852" y="2860944"/>
            <a:ext cx="3408438" cy="15837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C2F01-DEA5-1845-5F0F-141C383B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5632" y="4759994"/>
            <a:ext cx="3620717" cy="1816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E48515-B718-4D25-5634-97E34D2B2488}"/>
              </a:ext>
            </a:extLst>
          </p:cNvPr>
          <p:cNvSpPr/>
          <p:nvPr/>
        </p:nvSpPr>
        <p:spPr>
          <a:xfrm>
            <a:off x="770517" y="4779174"/>
            <a:ext cx="3418108" cy="15837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AB1414-BBE0-DA24-82E8-0DD9ED3992A5}"/>
              </a:ext>
            </a:extLst>
          </p:cNvPr>
          <p:cNvSpPr/>
          <p:nvPr/>
        </p:nvSpPr>
        <p:spPr>
          <a:xfrm flipV="1">
            <a:off x="793057" y="921049"/>
            <a:ext cx="3401222" cy="16028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E89A5-1FDB-C2FE-460E-EC6B4AEA6282}"/>
              </a:ext>
            </a:extLst>
          </p:cNvPr>
          <p:cNvSpPr txBox="1"/>
          <p:nvPr/>
        </p:nvSpPr>
        <p:spPr>
          <a:xfrm>
            <a:off x="7087146" y="5477817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Cyclopoids: 0.1 -&gt; 0.0079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E1508-4838-F32C-CCED-01A373864721}"/>
              </a:ext>
            </a:extLst>
          </p:cNvPr>
          <p:cNvSpPr txBox="1"/>
          <p:nvPr/>
        </p:nvSpPr>
        <p:spPr>
          <a:xfrm>
            <a:off x="7262610" y="5477817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Protozoa: 1 -&gt; 0.0691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4C1B-989B-B3C3-26C9-A0F0CAE9E1F4}"/>
              </a:ext>
            </a:extLst>
          </p:cNvPr>
          <p:cNvSpPr txBox="1"/>
          <p:nvPr/>
        </p:nvSpPr>
        <p:spPr>
          <a:xfrm>
            <a:off x="7318138" y="5477817"/>
            <a:ext cx="20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Rotifers: 1 -&gt; 0.0469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F62BE-CE91-836B-222E-CC4102A4A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904" y="1539199"/>
            <a:ext cx="4660900" cy="369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87C1B8-4B74-93B0-DAA7-5FEEC31E2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904" y="1585001"/>
            <a:ext cx="4686300" cy="3733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82C64-584C-BA32-A8BA-A64A5AA0E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153" y="1624191"/>
            <a:ext cx="4673600" cy="3670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32217E-B5A0-1134-5851-AE8272F1B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8928" y="1605693"/>
            <a:ext cx="4584700" cy="370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580BA5-8E6A-665E-D044-DF1F46F5E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0885" y="1604196"/>
            <a:ext cx="4660900" cy="3670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6328F2-C8E8-FA0E-7292-806DB4FC0C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8928" y="1630200"/>
            <a:ext cx="4686300" cy="370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940C84-5724-71AD-507D-645E51BBA39D}"/>
              </a:ext>
            </a:extLst>
          </p:cNvPr>
          <p:cNvSpPr txBox="1"/>
          <p:nvPr/>
        </p:nvSpPr>
        <p:spPr>
          <a:xfrm>
            <a:off x="10605637" y="4865567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KR" dirty="0"/>
              <a:t>og scale</a:t>
            </a:r>
          </a:p>
        </p:txBody>
      </p:sp>
    </p:spTree>
    <p:extLst>
      <p:ext uri="{BB962C8B-B14F-4D97-AF65-F5344CB8AC3E}">
        <p14:creationId xmlns:p14="http://schemas.microsoft.com/office/powerpoint/2010/main" val="13636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22" grpId="0" animBg="1"/>
      <p:bldP spid="22" grpId="1" animBg="1"/>
      <p:bldP spid="5" grpId="0"/>
      <p:bldP spid="5" grpId="1"/>
      <p:bldP spid="9" grpId="0"/>
      <p:bldP spid="9" grpId="1"/>
      <p:bldP spid="10" grpId="0"/>
      <p:bldP spid="12" grpId="0"/>
      <p:bldP spid="12" grpId="1"/>
      <p:bldP spid="12" grpId="2"/>
      <p:bldP spid="12" grpId="3"/>
      <p:bldP spid="12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779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Luckily, separating each components in half made every section balanced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2B878-FD7C-5FA9-5DE8-5E0B66A5A61F}"/>
              </a:ext>
            </a:extLst>
          </p:cNvPr>
          <p:cNvSpPr txBox="1"/>
          <p:nvPr/>
        </p:nvSpPr>
        <p:spPr>
          <a:xfrm>
            <a:off x="2683304" y="256317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284</a:t>
            </a:r>
            <a:endParaRPr lang="en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AAA3-B3A8-5206-3E6E-58805BCF52C7}"/>
              </a:ext>
            </a:extLst>
          </p:cNvPr>
          <p:cNvSpPr txBox="1"/>
          <p:nvPr/>
        </p:nvSpPr>
        <p:spPr>
          <a:xfrm>
            <a:off x="5226715" y="255323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348</a:t>
            </a:r>
            <a:endParaRPr lang="en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B1C89-363A-3E2F-6588-99517246EBE1}"/>
              </a:ext>
            </a:extLst>
          </p:cNvPr>
          <p:cNvSpPr txBox="1"/>
          <p:nvPr/>
        </p:nvSpPr>
        <p:spPr>
          <a:xfrm>
            <a:off x="7816748" y="253335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31</a:t>
            </a:r>
            <a:r>
              <a:rPr lang="en-KR" sz="32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4CE3-67F5-10AB-6E64-3348336A2C9E}"/>
              </a:ext>
            </a:extLst>
          </p:cNvPr>
          <p:cNvSpPr txBox="1"/>
          <p:nvPr/>
        </p:nvSpPr>
        <p:spPr>
          <a:xfrm>
            <a:off x="10285268" y="256041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</a:t>
            </a:r>
            <a:r>
              <a:rPr lang="en-KR" sz="3200" dirty="0"/>
              <a:t>8</a:t>
            </a:r>
            <a:r>
              <a:rPr lang="en-US" altLang="ko-KR" sz="3200" dirty="0"/>
              <a:t>1</a:t>
            </a:r>
            <a:endParaRPr lang="en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D3E14-A1F3-3CF4-C07A-8552F57E0027}"/>
              </a:ext>
            </a:extLst>
          </p:cNvPr>
          <p:cNvSpPr txBox="1"/>
          <p:nvPr/>
        </p:nvSpPr>
        <p:spPr>
          <a:xfrm>
            <a:off x="2683304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400</a:t>
            </a:r>
            <a:endParaRPr lang="en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2ADA4-C1BB-DA68-9181-E341593AF373}"/>
              </a:ext>
            </a:extLst>
          </p:cNvPr>
          <p:cNvSpPr txBox="1"/>
          <p:nvPr/>
        </p:nvSpPr>
        <p:spPr>
          <a:xfrm>
            <a:off x="5226715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297</a:t>
            </a:r>
            <a:endParaRPr lang="en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95987-2EE4-06F3-3DDC-47F302684C7F}"/>
              </a:ext>
            </a:extLst>
          </p:cNvPr>
          <p:cNvSpPr txBox="1"/>
          <p:nvPr/>
        </p:nvSpPr>
        <p:spPr>
          <a:xfrm>
            <a:off x="7816748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328</a:t>
            </a:r>
            <a:endParaRPr lang="en-KR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C1343-5BB9-21B4-6597-E9EB327D2898}"/>
              </a:ext>
            </a:extLst>
          </p:cNvPr>
          <p:cNvSpPr txBox="1"/>
          <p:nvPr/>
        </p:nvSpPr>
        <p:spPr>
          <a:xfrm>
            <a:off x="10285268" y="490449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302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402551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11258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balancing every sections, inferred results were quite different, meaning that boundaries are important 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E9046EB-4E1A-86AA-7802-E096D74DA4BD}"/>
              </a:ext>
            </a:extLst>
          </p:cNvPr>
          <p:cNvGrpSpPr/>
          <p:nvPr/>
        </p:nvGrpSpPr>
        <p:grpSpPr>
          <a:xfrm>
            <a:off x="1874936" y="2514214"/>
            <a:ext cx="2178254" cy="1314413"/>
            <a:chOff x="1825241" y="2494336"/>
            <a:chExt cx="2178254" cy="1314413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F2D72EF-EEA6-2E86-7F6E-88B383CEA1F8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061C3DB-AFB0-10CD-109A-2289FFEF9F7C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C1D64A-DC5C-DCBA-5402-EC54C5C76D47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204AD88-8C3D-4574-EE95-4AD79BB44452}"/>
              </a:ext>
            </a:extLst>
          </p:cNvPr>
          <p:cNvGrpSpPr/>
          <p:nvPr/>
        </p:nvGrpSpPr>
        <p:grpSpPr>
          <a:xfrm>
            <a:off x="4482474" y="2517941"/>
            <a:ext cx="2178254" cy="1314413"/>
            <a:chOff x="1825241" y="2494336"/>
            <a:chExt cx="2178254" cy="131441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0F36956-F1AC-9C51-2C32-6F9A88E83B32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FE7A86F-C648-7309-8F99-421DF1D13659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620B939-A4AF-0870-76B4-F168BB4803E6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2A11340-0209-8B2E-D13F-2E9BFDE84E8A}"/>
              </a:ext>
            </a:extLst>
          </p:cNvPr>
          <p:cNvGrpSpPr/>
          <p:nvPr/>
        </p:nvGrpSpPr>
        <p:grpSpPr>
          <a:xfrm>
            <a:off x="7118662" y="1985643"/>
            <a:ext cx="2178254" cy="1803680"/>
            <a:chOff x="1825241" y="2005069"/>
            <a:chExt cx="2178254" cy="180368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A5DAF91-7FA8-75E3-5C6B-945EFC187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658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1E3546-4D7D-30E2-2FF2-9E69EABDB22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D7B4621-89E0-BA37-819D-F4296B6F771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2C2B95-83E7-B53D-EA1C-894A650237B3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749FE88-8205-55B4-1293-3FD7865821AB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48E79884-ADF2-0D92-F7DC-B7B41EE14C7B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CFDE53-A98B-C259-3347-B73D0C89E590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F31C17-F604-6E0F-EF7C-EFDD70ED026F}"/>
              </a:ext>
            </a:extLst>
          </p:cNvPr>
          <p:cNvGrpSpPr/>
          <p:nvPr/>
        </p:nvGrpSpPr>
        <p:grpSpPr>
          <a:xfrm>
            <a:off x="9679671" y="1985643"/>
            <a:ext cx="2178254" cy="1803680"/>
            <a:chOff x="1825241" y="2005069"/>
            <a:chExt cx="2178254" cy="180368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90007C-CC67-D522-0619-0FC7929EF71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3DDA1DF-1C2B-B155-3B6F-0FF1D4F4E0D4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AB31643-B5E8-141C-B548-C18061AB0E5C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6697AF-84AE-4B25-0E5D-B40C660046B7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228BA52-BC7C-DF46-C7F2-1B8ABDC0083F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737BC2D-CBF9-DD5A-7574-96DC7AD0AE65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3C4C438-2755-75D1-4D5A-DBCFE252A4DB}"/>
              </a:ext>
            </a:extLst>
          </p:cNvPr>
          <p:cNvGrpSpPr/>
          <p:nvPr/>
        </p:nvGrpSpPr>
        <p:grpSpPr>
          <a:xfrm>
            <a:off x="1922470" y="4319207"/>
            <a:ext cx="2178254" cy="1805625"/>
            <a:chOff x="1825241" y="2003124"/>
            <a:chExt cx="2178254" cy="180562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13DAB5D-8334-8962-8B57-5D1CB3FE14D9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98C767F-2CE4-E24C-2D37-7F4CC26FBA0B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AC1A4A-350E-0E89-F775-B0336CC6B2E4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4816656-03B2-6561-D68F-2F960254511A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B27B179D-C663-F9D9-0022-6FEBFD468055}"/>
                </a:ext>
              </a:extLst>
            </p:cNvPr>
            <p:cNvSpPr/>
            <p:nvPr/>
          </p:nvSpPr>
          <p:spPr>
            <a:xfrm>
              <a:off x="2568138" y="2003124"/>
              <a:ext cx="796898" cy="796898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6C3ACFF-E1A5-6F85-76ED-E231C1F3A1A6}"/>
              </a:ext>
            </a:extLst>
          </p:cNvPr>
          <p:cNvGrpSpPr/>
          <p:nvPr/>
        </p:nvGrpSpPr>
        <p:grpSpPr>
          <a:xfrm>
            <a:off x="4531190" y="4810419"/>
            <a:ext cx="2178254" cy="1314413"/>
            <a:chOff x="1825241" y="2494336"/>
            <a:chExt cx="2178254" cy="1314413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EED9427-E3A4-EFC8-C731-7E78353119FF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83374F2-0AD1-1E15-33FC-9A52FDE67763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FB8B7BE-E4D8-3E01-D4AF-DBF11F93550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6DB198-CC3E-84D5-6ABF-767BDD549D3F}"/>
              </a:ext>
            </a:extLst>
          </p:cNvPr>
          <p:cNvGrpSpPr/>
          <p:nvPr/>
        </p:nvGrpSpPr>
        <p:grpSpPr>
          <a:xfrm>
            <a:off x="7144157" y="4810419"/>
            <a:ext cx="2178254" cy="1314413"/>
            <a:chOff x="1825241" y="2494336"/>
            <a:chExt cx="2178254" cy="1314413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545CA82-F0F3-1B40-DBD5-4B0BBBB1BB36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728A75F-AF3D-8C8C-964F-67B3ACEE9B75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2E796D5-D854-7B05-4528-72A1C870F83E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4C7D12C-E164-40A2-F99F-5BACFAFA47CD}"/>
              </a:ext>
            </a:extLst>
          </p:cNvPr>
          <p:cNvGrpSpPr/>
          <p:nvPr/>
        </p:nvGrpSpPr>
        <p:grpSpPr>
          <a:xfrm>
            <a:off x="9727205" y="4803080"/>
            <a:ext cx="2178254" cy="1314413"/>
            <a:chOff x="1825241" y="2494336"/>
            <a:chExt cx="2178254" cy="1314413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FC0E9B7-5AD0-0426-67D2-659156B66E81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D89760-DCE6-0835-EF1A-D39B8B980CB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A1004C-4923-E48E-106C-D33C71DD7C2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A4DB3B-9E94-6DE7-371E-4CCA85C99B2F}"/>
              </a:ext>
            </a:extLst>
          </p:cNvPr>
          <p:cNvCxnSpPr>
            <a:cxnSpLocks/>
          </p:cNvCxnSpPr>
          <p:nvPr/>
        </p:nvCxnSpPr>
        <p:spPr>
          <a:xfrm flipV="1">
            <a:off x="7549731" y="2851820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89D7334-2910-16E1-A69B-4D03B295A354}"/>
              </a:ext>
            </a:extLst>
          </p:cNvPr>
          <p:cNvCxnSpPr>
            <a:cxnSpLocks/>
          </p:cNvCxnSpPr>
          <p:nvPr/>
        </p:nvCxnSpPr>
        <p:spPr>
          <a:xfrm rot="3000000" flipV="1">
            <a:off x="7970200" y="2844571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ACE4856B-FC7E-04D0-1F51-2E414E99B310}"/>
              </a:ext>
            </a:extLst>
          </p:cNvPr>
          <p:cNvSpPr/>
          <p:nvPr/>
        </p:nvSpPr>
        <p:spPr>
          <a:xfrm>
            <a:off x="10485974" y="4294237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A0D173-C2BA-76BF-4CEB-167C50196B9A}"/>
              </a:ext>
            </a:extLst>
          </p:cNvPr>
          <p:cNvCxnSpPr>
            <a:cxnSpLocks/>
          </p:cNvCxnSpPr>
          <p:nvPr/>
        </p:nvCxnSpPr>
        <p:spPr>
          <a:xfrm flipH="1" flipV="1">
            <a:off x="11021993" y="5171209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0E2A71-1D6B-C6D7-2773-1747B00E9220}"/>
              </a:ext>
            </a:extLst>
          </p:cNvPr>
          <p:cNvCxnSpPr>
            <a:cxnSpLocks/>
          </p:cNvCxnSpPr>
          <p:nvPr/>
        </p:nvCxnSpPr>
        <p:spPr>
          <a:xfrm rot="18600000" flipH="1" flipV="1">
            <a:off x="10957671" y="5163960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683870-EC5C-637D-B1B5-B9F0F8976426}"/>
              </a:ext>
            </a:extLst>
          </p:cNvPr>
          <p:cNvCxnSpPr>
            <a:cxnSpLocks/>
          </p:cNvCxnSpPr>
          <p:nvPr/>
        </p:nvCxnSpPr>
        <p:spPr>
          <a:xfrm flipV="1">
            <a:off x="10189065" y="5171685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6B3D1-9915-941F-E5A3-20C2FCC6FB0E}"/>
              </a:ext>
            </a:extLst>
          </p:cNvPr>
          <p:cNvCxnSpPr>
            <a:cxnSpLocks/>
          </p:cNvCxnSpPr>
          <p:nvPr/>
        </p:nvCxnSpPr>
        <p:spPr>
          <a:xfrm rot="3000000" flipV="1">
            <a:off x="10609534" y="5164436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3161C1C-D493-5C9D-CFA6-8F6A9F9E2957}"/>
              </a:ext>
            </a:extLst>
          </p:cNvPr>
          <p:cNvSpPr/>
          <p:nvPr/>
        </p:nvSpPr>
        <p:spPr>
          <a:xfrm>
            <a:off x="7873833" y="4321190"/>
            <a:ext cx="800095" cy="800096"/>
          </a:xfrm>
          <a:prstGeom prst="arc">
            <a:avLst>
              <a:gd name="adj1" fmla="val 9663023"/>
              <a:gd name="adj2" fmla="val 1465821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255FCE-8DCE-786C-5A09-A6DEA75289D5}"/>
              </a:ext>
            </a:extLst>
          </p:cNvPr>
          <p:cNvCxnSpPr/>
          <p:nvPr/>
        </p:nvCxnSpPr>
        <p:spPr>
          <a:xfrm flipV="1">
            <a:off x="7826383" y="4825162"/>
            <a:ext cx="125948" cy="31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78E4B-236A-80AF-F083-0005429CFBBD}"/>
              </a:ext>
            </a:extLst>
          </p:cNvPr>
          <p:cNvCxnSpPr>
            <a:cxnSpLocks/>
          </p:cNvCxnSpPr>
          <p:nvPr/>
        </p:nvCxnSpPr>
        <p:spPr>
          <a:xfrm flipV="1">
            <a:off x="7575743" y="5157122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1146E-DDBE-7FC3-5121-D20825AEDB13}"/>
              </a:ext>
            </a:extLst>
          </p:cNvPr>
          <p:cNvCxnSpPr>
            <a:cxnSpLocks/>
          </p:cNvCxnSpPr>
          <p:nvPr/>
        </p:nvCxnSpPr>
        <p:spPr>
          <a:xfrm flipV="1">
            <a:off x="2360491" y="5162065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060C4A-1F95-CCC4-FD7E-772D468220A2}"/>
              </a:ext>
            </a:extLst>
          </p:cNvPr>
          <p:cNvCxnSpPr>
            <a:cxnSpLocks/>
          </p:cNvCxnSpPr>
          <p:nvPr/>
        </p:nvCxnSpPr>
        <p:spPr>
          <a:xfrm flipH="1" flipV="1">
            <a:off x="5700866" y="2827177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845F9-3EE0-ACED-F578-5DAC1D1A7727}"/>
              </a:ext>
            </a:extLst>
          </p:cNvPr>
          <p:cNvCxnSpPr>
            <a:cxnSpLocks/>
          </p:cNvCxnSpPr>
          <p:nvPr/>
        </p:nvCxnSpPr>
        <p:spPr>
          <a:xfrm flipV="1">
            <a:off x="4938132" y="2830973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D14A3D9-4934-4114-0F21-0F06F430E267}"/>
              </a:ext>
            </a:extLst>
          </p:cNvPr>
          <p:cNvSpPr/>
          <p:nvPr/>
        </p:nvSpPr>
        <p:spPr>
          <a:xfrm>
            <a:off x="2611624" y="2025093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C5A4E-34A7-01B9-EF20-EDD6A78B8783}"/>
              </a:ext>
            </a:extLst>
          </p:cNvPr>
          <p:cNvSpPr txBox="1"/>
          <p:nvPr/>
        </p:nvSpPr>
        <p:spPr>
          <a:xfrm>
            <a:off x="231850" y="89889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/>
              <a:t>(Balanced)</a:t>
            </a:r>
          </a:p>
        </p:txBody>
      </p:sp>
    </p:spTree>
    <p:extLst>
      <p:ext uri="{BB962C8B-B14F-4D97-AF65-F5344CB8AC3E}">
        <p14:creationId xmlns:p14="http://schemas.microsoft.com/office/powerpoint/2010/main" val="268322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E9046EB-4E1A-86AA-7802-E096D74DA4BD}"/>
              </a:ext>
            </a:extLst>
          </p:cNvPr>
          <p:cNvGrpSpPr/>
          <p:nvPr/>
        </p:nvGrpSpPr>
        <p:grpSpPr>
          <a:xfrm>
            <a:off x="1874936" y="2514214"/>
            <a:ext cx="2178254" cy="1314413"/>
            <a:chOff x="1825241" y="2494336"/>
            <a:chExt cx="2178254" cy="1314413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F2D72EF-EEA6-2E86-7F6E-88B383CEA1F8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061C3DB-AFB0-10CD-109A-2289FFEF9F7C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C1D64A-DC5C-DCBA-5402-EC54C5C76D47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204AD88-8C3D-4574-EE95-4AD79BB44452}"/>
              </a:ext>
            </a:extLst>
          </p:cNvPr>
          <p:cNvGrpSpPr/>
          <p:nvPr/>
        </p:nvGrpSpPr>
        <p:grpSpPr>
          <a:xfrm>
            <a:off x="4482474" y="2517941"/>
            <a:ext cx="2178254" cy="1314413"/>
            <a:chOff x="1825241" y="2494336"/>
            <a:chExt cx="2178254" cy="131441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0F36956-F1AC-9C51-2C32-6F9A88E83B32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FE7A86F-C648-7309-8F99-421DF1D13659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620B939-A4AF-0870-76B4-F168BB4803E6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2A11340-0209-8B2E-D13F-2E9BFDE84E8A}"/>
              </a:ext>
            </a:extLst>
          </p:cNvPr>
          <p:cNvGrpSpPr/>
          <p:nvPr/>
        </p:nvGrpSpPr>
        <p:grpSpPr>
          <a:xfrm>
            <a:off x="7118662" y="1985643"/>
            <a:ext cx="2178254" cy="1803680"/>
            <a:chOff x="1825241" y="2005069"/>
            <a:chExt cx="2178254" cy="180368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A5DAF91-7FA8-75E3-5C6B-945EFC187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658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1E3546-4D7D-30E2-2FF2-9E69EABDB22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D7B4621-89E0-BA37-819D-F4296B6F771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2C2B95-83E7-B53D-EA1C-894A650237B3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749FE88-8205-55B4-1293-3FD7865821AB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48E79884-ADF2-0D92-F7DC-B7B41EE14C7B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CFDE53-A98B-C259-3347-B73D0C89E590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F31C17-F604-6E0F-EF7C-EFDD70ED026F}"/>
              </a:ext>
            </a:extLst>
          </p:cNvPr>
          <p:cNvGrpSpPr/>
          <p:nvPr/>
        </p:nvGrpSpPr>
        <p:grpSpPr>
          <a:xfrm>
            <a:off x="9679671" y="1985643"/>
            <a:ext cx="2178254" cy="1803680"/>
            <a:chOff x="1825241" y="2005069"/>
            <a:chExt cx="2178254" cy="180368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90007C-CC67-D522-0619-0FC7929EF71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3DDA1DF-1C2B-B155-3B6F-0FF1D4F4E0D4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AB31643-B5E8-141C-B548-C18061AB0E5C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675F82C-1C9D-6655-C2A3-1DC56FFAAB76}"/>
                </a:ext>
              </a:extLst>
            </p:cNvPr>
            <p:cNvCxnSpPr>
              <a:cxnSpLocks/>
              <a:stCxn id="233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6697AF-84AE-4B25-0E5D-B40C660046B7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228BA52-BC7C-DF46-C7F2-1B8ABDC0083F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737BC2D-CBF9-DD5A-7574-96DC7AD0AE65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3C4C438-2755-75D1-4D5A-DBCFE252A4DB}"/>
              </a:ext>
            </a:extLst>
          </p:cNvPr>
          <p:cNvGrpSpPr/>
          <p:nvPr/>
        </p:nvGrpSpPr>
        <p:grpSpPr>
          <a:xfrm>
            <a:off x="1922470" y="4319207"/>
            <a:ext cx="2178254" cy="1805625"/>
            <a:chOff x="1825241" y="2003124"/>
            <a:chExt cx="2178254" cy="180562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13DAB5D-8334-8962-8B57-5D1CB3FE14D9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98C767F-2CE4-E24C-2D37-7F4CC26FBA0B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AC1A4A-350E-0E89-F775-B0336CC6B2E4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4816656-03B2-6561-D68F-2F960254511A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B27B179D-C663-F9D9-0022-6FEBFD468055}"/>
                </a:ext>
              </a:extLst>
            </p:cNvPr>
            <p:cNvSpPr/>
            <p:nvPr/>
          </p:nvSpPr>
          <p:spPr>
            <a:xfrm>
              <a:off x="2568138" y="2003124"/>
              <a:ext cx="796898" cy="796898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6C3ACFF-E1A5-6F85-76ED-E231C1F3A1A6}"/>
              </a:ext>
            </a:extLst>
          </p:cNvPr>
          <p:cNvGrpSpPr/>
          <p:nvPr/>
        </p:nvGrpSpPr>
        <p:grpSpPr>
          <a:xfrm>
            <a:off x="4531190" y="4321152"/>
            <a:ext cx="2178254" cy="1803680"/>
            <a:chOff x="1825241" y="2005069"/>
            <a:chExt cx="2178254" cy="180368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8FB096A-CCBF-E214-EDF9-C2B149042461}"/>
                </a:ext>
              </a:extLst>
            </p:cNvPr>
            <p:cNvGrpSpPr/>
            <p:nvPr/>
          </p:nvGrpSpPr>
          <p:grpSpPr>
            <a:xfrm>
              <a:off x="3126200" y="2789412"/>
              <a:ext cx="513921" cy="708430"/>
              <a:chOff x="8942865" y="1959757"/>
              <a:chExt cx="555172" cy="779834"/>
            </a:xfrm>
          </p:grpSpPr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7A376E73-EE68-74FA-B456-020DF5798F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0028" y="2031242"/>
                <a:ext cx="548009" cy="708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E2FFB41-1C11-3A03-CD71-F03B4DF269CF}"/>
                  </a:ext>
                </a:extLst>
              </p:cNvPr>
              <p:cNvCxnSpPr>
                <a:cxnSpLocks/>
              </p:cNvCxnSpPr>
              <p:nvPr/>
            </p:nvCxnSpPr>
            <p:spPr>
              <a:xfrm rot="18600000" flipH="1" flipV="1">
                <a:off x="8878958" y="2023664"/>
                <a:ext cx="170009" cy="421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4695D08-8A3B-0E12-5C69-3A1B7790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7184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EED9427-E3A4-EFC8-C731-7E78353119FF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83374F2-0AD1-1E15-33FC-9A52FDE67763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FB8B7BE-E4D8-3E01-D4AF-DBF11F93550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0C4C7B9-F1BB-96DE-9BED-F7891ADE84C3}"/>
                </a:ext>
              </a:extLst>
            </p:cNvPr>
            <p:cNvGrpSpPr/>
            <p:nvPr/>
          </p:nvGrpSpPr>
          <p:grpSpPr>
            <a:xfrm>
              <a:off x="2514405" y="2005069"/>
              <a:ext cx="847545" cy="800096"/>
              <a:chOff x="8086646" y="916515"/>
              <a:chExt cx="1144049" cy="1080000"/>
            </a:xfrm>
          </p:grpSpPr>
          <p:sp>
            <p:nvSpPr>
              <p:cNvPr id="263" name="Arc 262">
                <a:extLst>
                  <a:ext uri="{FF2B5EF4-FFF2-40B4-BE49-F238E27FC236}">
                    <a16:creationId xmlns:a16="http://schemas.microsoft.com/office/drawing/2014/main" id="{765911FA-5765-9077-15A3-E4C613435D7B}"/>
                  </a:ext>
                </a:extLst>
              </p:cNvPr>
              <p:cNvSpPr/>
              <p:nvPr/>
            </p:nvSpPr>
            <p:spPr>
              <a:xfrm>
                <a:off x="8150696" y="916515"/>
                <a:ext cx="1079999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1809410-3876-4AB6-D983-E141DB56A5BE}"/>
                  </a:ext>
                </a:extLst>
              </p:cNvPr>
              <p:cNvCxnSpPr/>
              <p:nvPr/>
            </p:nvCxnSpPr>
            <p:spPr>
              <a:xfrm flipV="1">
                <a:off x="8086646" y="1596796"/>
                <a:ext cx="170009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6DB198-CC3E-84D5-6ABF-767BDD549D3F}"/>
              </a:ext>
            </a:extLst>
          </p:cNvPr>
          <p:cNvGrpSpPr/>
          <p:nvPr/>
        </p:nvGrpSpPr>
        <p:grpSpPr>
          <a:xfrm>
            <a:off x="7144157" y="4810419"/>
            <a:ext cx="2178254" cy="1314413"/>
            <a:chOff x="1825241" y="2494336"/>
            <a:chExt cx="2178254" cy="1314413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545CA82-F0F3-1B40-DBD5-4B0BBBB1BB36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728A75F-AF3D-8C8C-964F-67B3ACEE9B75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2E796D5-D854-7B05-4528-72A1C870F83E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4C7D12C-E164-40A2-F99F-5BACFAFA47CD}"/>
              </a:ext>
            </a:extLst>
          </p:cNvPr>
          <p:cNvGrpSpPr/>
          <p:nvPr/>
        </p:nvGrpSpPr>
        <p:grpSpPr>
          <a:xfrm>
            <a:off x="9727205" y="4803080"/>
            <a:ext cx="2178254" cy="1314413"/>
            <a:chOff x="1825241" y="2494336"/>
            <a:chExt cx="2178254" cy="1314413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FC0E9B7-5AD0-0426-67D2-659156B66E81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D89760-DCE6-0835-EF1A-D39B8B980CB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A1004C-4923-E48E-106C-D33C71DD7C2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A4DB3B-9E94-6DE7-371E-4CCA85C99B2F}"/>
              </a:ext>
            </a:extLst>
          </p:cNvPr>
          <p:cNvCxnSpPr>
            <a:cxnSpLocks/>
          </p:cNvCxnSpPr>
          <p:nvPr/>
        </p:nvCxnSpPr>
        <p:spPr>
          <a:xfrm flipV="1">
            <a:off x="7549731" y="2851820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89D7334-2910-16E1-A69B-4D03B295A354}"/>
              </a:ext>
            </a:extLst>
          </p:cNvPr>
          <p:cNvCxnSpPr>
            <a:cxnSpLocks/>
          </p:cNvCxnSpPr>
          <p:nvPr/>
        </p:nvCxnSpPr>
        <p:spPr>
          <a:xfrm rot="3000000" flipV="1">
            <a:off x="7970200" y="2844571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B8ABDAB4-76BF-B2F1-C905-9F1D88F9DA46}"/>
              </a:ext>
            </a:extLst>
          </p:cNvPr>
          <p:cNvSpPr/>
          <p:nvPr/>
        </p:nvSpPr>
        <p:spPr>
          <a:xfrm>
            <a:off x="2611995" y="2025374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39BE3-104C-0ACD-B95A-7C8CE5585393}"/>
              </a:ext>
            </a:extLst>
          </p:cNvPr>
          <p:cNvCxnSpPr>
            <a:cxnSpLocks/>
          </p:cNvCxnSpPr>
          <p:nvPr/>
        </p:nvCxnSpPr>
        <p:spPr>
          <a:xfrm flipV="1">
            <a:off x="2268486" y="2864511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A6E556-F8B9-6AA4-FF01-88947C738F68}"/>
              </a:ext>
            </a:extLst>
          </p:cNvPr>
          <p:cNvCxnSpPr>
            <a:cxnSpLocks/>
          </p:cNvCxnSpPr>
          <p:nvPr/>
        </p:nvCxnSpPr>
        <p:spPr>
          <a:xfrm flipH="1" flipV="1">
            <a:off x="3156293" y="2900097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7C91BD-EAEC-2EA5-46D9-D889139E16B6}"/>
              </a:ext>
            </a:extLst>
          </p:cNvPr>
          <p:cNvCxnSpPr>
            <a:cxnSpLocks/>
          </p:cNvCxnSpPr>
          <p:nvPr/>
        </p:nvCxnSpPr>
        <p:spPr>
          <a:xfrm rot="18600000" flipH="1" flipV="1">
            <a:off x="3091971" y="2892848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9FFB19-C04F-C4E3-154E-C1FA06007845}"/>
              </a:ext>
            </a:extLst>
          </p:cNvPr>
          <p:cNvSpPr txBox="1"/>
          <p:nvPr/>
        </p:nvSpPr>
        <p:spPr>
          <a:xfrm>
            <a:off x="231850" y="89889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/>
              <a:t>(Unbalanced)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02BF-CF2C-2117-6172-4E8BD7A0DFB5}"/>
              </a:ext>
            </a:extLst>
          </p:cNvPr>
          <p:cNvSpPr txBox="1"/>
          <p:nvPr/>
        </p:nvSpPr>
        <p:spPr>
          <a:xfrm>
            <a:off x="231850" y="226012"/>
            <a:ext cx="11258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balancing every sections, inferred results were quite different, meaning that boundaries are important 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406191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543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How to determine appropriate window boundary?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E9B26-1EAC-A4BD-FC13-0B21DFCE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8691" y="927426"/>
            <a:ext cx="3620716" cy="1801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71295C-BB53-9DB4-D8C2-8FA489F42C38}"/>
              </a:ext>
            </a:extLst>
          </p:cNvPr>
          <p:cNvSpPr/>
          <p:nvPr/>
        </p:nvSpPr>
        <p:spPr>
          <a:xfrm>
            <a:off x="788895" y="2142513"/>
            <a:ext cx="3408438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95D27E-4ED5-3209-441E-277B546F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688" y="2839280"/>
            <a:ext cx="3620716" cy="181035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A8EF8E-8A32-CDDD-C77C-A9D0F9CFEE63}"/>
              </a:ext>
            </a:extLst>
          </p:cNvPr>
          <p:cNvSpPr/>
          <p:nvPr/>
        </p:nvSpPr>
        <p:spPr>
          <a:xfrm>
            <a:off x="788895" y="3948234"/>
            <a:ext cx="3408438" cy="483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5DE7D8-6E87-40C6-A592-903E6C45CB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8686" y="4759994"/>
            <a:ext cx="3620717" cy="181627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14B9106-E5A7-4FEB-7D53-AD5F77CCA370}"/>
              </a:ext>
            </a:extLst>
          </p:cNvPr>
          <p:cNvSpPr/>
          <p:nvPr/>
        </p:nvSpPr>
        <p:spPr>
          <a:xfrm>
            <a:off x="788895" y="5970339"/>
            <a:ext cx="3408438" cy="3931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3F6FC9-B013-B34D-857E-CBCC02A3D5A0}"/>
              </a:ext>
            </a:extLst>
          </p:cNvPr>
          <p:cNvCxnSpPr>
            <a:cxnSpLocks/>
          </p:cNvCxnSpPr>
          <p:nvPr/>
        </p:nvCxnSpPr>
        <p:spPr>
          <a:xfrm>
            <a:off x="4616824" y="1273206"/>
            <a:ext cx="7498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6615DCF6-8CD1-5E94-D1A8-35254D6168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966" b="-3696"/>
          <a:stretch/>
        </p:blipFill>
        <p:spPr>
          <a:xfrm>
            <a:off x="5670583" y="863805"/>
            <a:ext cx="6208056" cy="90518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D21F0C-D3D8-C9D3-722E-338478E1B720}"/>
              </a:ext>
            </a:extLst>
          </p:cNvPr>
          <p:cNvCxnSpPr>
            <a:cxnSpLocks/>
          </p:cNvCxnSpPr>
          <p:nvPr/>
        </p:nvCxnSpPr>
        <p:spPr>
          <a:xfrm flipV="1">
            <a:off x="2375210" y="1608463"/>
            <a:ext cx="0" cy="51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6E34D1-BD9A-F46B-3621-E78777034B91}"/>
              </a:ext>
            </a:extLst>
          </p:cNvPr>
          <p:cNvCxnSpPr>
            <a:cxnSpLocks/>
          </p:cNvCxnSpPr>
          <p:nvPr/>
        </p:nvCxnSpPr>
        <p:spPr>
          <a:xfrm flipV="1">
            <a:off x="2375210" y="3429000"/>
            <a:ext cx="0" cy="51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E7A138-8ED1-5C68-F3EE-0E521F27B672}"/>
              </a:ext>
            </a:extLst>
          </p:cNvPr>
          <p:cNvCxnSpPr>
            <a:cxnSpLocks/>
          </p:cNvCxnSpPr>
          <p:nvPr/>
        </p:nvCxnSpPr>
        <p:spPr>
          <a:xfrm flipV="1">
            <a:off x="2371493" y="5460070"/>
            <a:ext cx="0" cy="51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239F8F-0D72-895F-5DE2-0903BB60ACA4}"/>
              </a:ext>
            </a:extLst>
          </p:cNvPr>
          <p:cNvCxnSpPr/>
          <p:nvPr/>
        </p:nvCxnSpPr>
        <p:spPr>
          <a:xfrm>
            <a:off x="8575288" y="1929161"/>
            <a:ext cx="0" cy="100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51DA8CD-0255-5F4B-AF68-DB35028F55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4" b="-4047"/>
          <a:stretch/>
        </p:blipFill>
        <p:spPr>
          <a:xfrm>
            <a:off x="5648281" y="3122507"/>
            <a:ext cx="6208056" cy="88734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13D43FD-3FA0-30DA-782E-1C95896F8409}"/>
              </a:ext>
            </a:extLst>
          </p:cNvPr>
          <p:cNvSpPr txBox="1"/>
          <p:nvPr/>
        </p:nvSpPr>
        <p:spPr>
          <a:xfrm>
            <a:off x="5366657" y="2246300"/>
            <a:ext cx="29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Maybe change continuously?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00AF15-B32B-DC6B-F105-680D55DB6B51}"/>
                  </a:ext>
                </a:extLst>
              </p:cNvPr>
              <p:cNvSpPr txBox="1"/>
              <p:nvPr/>
            </p:nvSpPr>
            <p:spPr>
              <a:xfrm>
                <a:off x="4661578" y="4861932"/>
                <a:ext cx="7452874" cy="12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KR" dirty="0"/>
                  <a:t>If we can find when does the result dramatically change, </a:t>
                </a:r>
                <a:br>
                  <a:rPr lang="en-KR" dirty="0"/>
                </a:br>
                <a:r>
                  <a:rPr lang="en-KR" dirty="0"/>
                  <a:t>then it will be the appropriate boundary,</a:t>
                </a:r>
                <a:br>
                  <a:rPr lang="en-KR" dirty="0"/>
                </a:br>
                <a:r>
                  <a:rPr lang="en-KR" dirty="0"/>
                  <a:t>and we might figure out when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KR" dirty="0"/>
                  <a:t> of underlying ODE changes </a:t>
                </a:r>
                <a:r>
                  <a:rPr lang="en-US" dirty="0"/>
                  <a:t>monotonicity</a:t>
                </a:r>
                <a:endParaRPr lang="en-K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00AF15-B32B-DC6B-F105-680D55DB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78" y="4861932"/>
                <a:ext cx="7452874" cy="1295163"/>
              </a:xfrm>
              <a:prstGeom prst="rect">
                <a:avLst/>
              </a:prstGeom>
              <a:blipFill>
                <a:blip r:embed="rId7"/>
                <a:stretch>
                  <a:fillRect l="-852" b="-686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7" grpId="0" animBg="1"/>
      <p:bldP spid="69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543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How to determine appropriate window boundary?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D5279-3F09-EB46-1FAA-4134DFE6088B}"/>
              </a:ext>
            </a:extLst>
          </p:cNvPr>
          <p:cNvSpPr txBox="1"/>
          <p:nvPr/>
        </p:nvSpPr>
        <p:spPr>
          <a:xfrm>
            <a:off x="231850" y="991518"/>
            <a:ext cx="404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For example, we have a dynamic system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E68CD6-63A3-47CD-0832-DF5D12D1405C}"/>
                  </a:ext>
                </a:extLst>
              </p:cNvPr>
              <p:cNvSpPr txBox="1"/>
              <p:nvPr/>
            </p:nvSpPr>
            <p:spPr>
              <a:xfrm>
                <a:off x="416311" y="1568194"/>
                <a:ext cx="232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E68CD6-63A3-47CD-0832-DF5D12D14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1" y="1568194"/>
                <a:ext cx="2322367" cy="276999"/>
              </a:xfrm>
              <a:prstGeom prst="rect">
                <a:avLst/>
              </a:prstGeom>
              <a:blipFill>
                <a:blip r:embed="rId3"/>
                <a:stretch>
                  <a:fillRect l="-1087" t="-4348" r="-3261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A3AE6-75E6-4B26-91D8-1353AEFEE57A}"/>
                  </a:ext>
                </a:extLst>
              </p:cNvPr>
              <p:cNvSpPr txBox="1"/>
              <p:nvPr/>
            </p:nvSpPr>
            <p:spPr>
              <a:xfrm>
                <a:off x="416311" y="2076148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A3AE6-75E6-4B26-91D8-1353AEFEE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1" y="2076148"/>
                <a:ext cx="618503" cy="276999"/>
              </a:xfrm>
              <a:prstGeom prst="rect">
                <a:avLst/>
              </a:prstGeom>
              <a:blipFill>
                <a:blip r:embed="rId4"/>
                <a:stretch>
                  <a:fillRect l="-8000" r="-4000" b="-260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DE0D7EA-20E9-30AA-4448-E78D2D88FE91}"/>
              </a:ext>
            </a:extLst>
          </p:cNvPr>
          <p:cNvSpPr/>
          <p:nvPr/>
        </p:nvSpPr>
        <p:spPr>
          <a:xfrm>
            <a:off x="317159" y="1443210"/>
            <a:ext cx="2453078" cy="5398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D08ADC-E1A5-376C-0B6F-4EB2D99E4271}"/>
                  </a:ext>
                </a:extLst>
              </p:cNvPr>
              <p:cNvSpPr txBox="1"/>
              <p:nvPr/>
            </p:nvSpPr>
            <p:spPr>
              <a:xfrm>
                <a:off x="416311" y="2636754"/>
                <a:ext cx="1025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D08ADC-E1A5-376C-0B6F-4EB2D99E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1" y="2636754"/>
                <a:ext cx="1025665" cy="276999"/>
              </a:xfrm>
              <a:prstGeom prst="rect">
                <a:avLst/>
              </a:prstGeom>
              <a:blipFill>
                <a:blip r:embed="rId5"/>
                <a:stretch>
                  <a:fillRect l="-7317" r="-8537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9BD932-69F0-3782-D35C-D3BB27C5964D}"/>
                  </a:ext>
                </a:extLst>
              </p:cNvPr>
              <p:cNvSpPr txBox="1"/>
              <p:nvPr/>
            </p:nvSpPr>
            <p:spPr>
              <a:xfrm>
                <a:off x="3200476" y="2248740"/>
                <a:ext cx="3867165" cy="574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   ⇒   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9BD932-69F0-3782-D35C-D3BB27C5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76" y="2248740"/>
                <a:ext cx="3867165" cy="574003"/>
              </a:xfrm>
              <a:prstGeom prst="rect">
                <a:avLst/>
              </a:prstGeom>
              <a:blipFill>
                <a:blip r:embed="rId6"/>
                <a:stretch>
                  <a:fillRect l="-2295" t="-6522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249AC6-77EE-E594-CDCB-9F507924287D}"/>
                  </a:ext>
                </a:extLst>
              </p:cNvPr>
              <p:cNvSpPr txBox="1"/>
              <p:nvPr/>
            </p:nvSpPr>
            <p:spPr>
              <a:xfrm>
                <a:off x="3097944" y="1568272"/>
                <a:ext cx="230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   ⇒ 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249AC6-77EE-E594-CDCB-9F507924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44" y="1568272"/>
                <a:ext cx="230244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A288C2-EE63-2B8D-B138-783B1E8392CB}"/>
                  </a:ext>
                </a:extLst>
              </p:cNvPr>
              <p:cNvSpPr txBox="1"/>
              <p:nvPr/>
            </p:nvSpPr>
            <p:spPr>
              <a:xfrm>
                <a:off x="3182228" y="3217506"/>
                <a:ext cx="35774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   ⇒   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A288C2-EE63-2B8D-B138-783B1E839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228" y="3217506"/>
                <a:ext cx="3577417" cy="276999"/>
              </a:xfrm>
              <a:prstGeom prst="rect">
                <a:avLst/>
              </a:prstGeom>
              <a:blipFill>
                <a:blip r:embed="rId8"/>
                <a:stretch>
                  <a:fillRect l="-2473" t="-8696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D461DB-8DC3-4639-D026-B5E0D22D7911}"/>
              </a:ext>
            </a:extLst>
          </p:cNvPr>
          <p:cNvCxnSpPr/>
          <p:nvPr/>
        </p:nvCxnSpPr>
        <p:spPr>
          <a:xfrm flipV="1">
            <a:off x="6873130" y="1360850"/>
            <a:ext cx="0" cy="2748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FDC76-578B-D967-B6FC-6C2FF9BD27F1}"/>
              </a:ext>
            </a:extLst>
          </p:cNvPr>
          <p:cNvCxnSpPr>
            <a:cxnSpLocks/>
          </p:cNvCxnSpPr>
          <p:nvPr/>
        </p:nvCxnSpPr>
        <p:spPr>
          <a:xfrm>
            <a:off x="6873130" y="4109292"/>
            <a:ext cx="4704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685C9C-3E6B-2B71-A200-19F0840F51CB}"/>
                  </a:ext>
                </a:extLst>
              </p:cNvPr>
              <p:cNvSpPr txBox="1"/>
              <p:nvPr/>
            </p:nvSpPr>
            <p:spPr>
              <a:xfrm>
                <a:off x="6463164" y="1258544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685C9C-3E6B-2B71-A200-19F0840F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64" y="1258544"/>
                <a:ext cx="311224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60388-EEB0-39E9-3397-B72CA8EFA255}"/>
                  </a:ext>
                </a:extLst>
              </p:cNvPr>
              <p:cNvSpPr txBox="1"/>
              <p:nvPr/>
            </p:nvSpPr>
            <p:spPr>
              <a:xfrm>
                <a:off x="11685030" y="3924626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60388-EEB0-39E9-3397-B72CA8EF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5030" y="3924626"/>
                <a:ext cx="3112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9742FD-56F3-1FB8-9DAC-C74A66AC842C}"/>
              </a:ext>
            </a:extLst>
          </p:cNvPr>
          <p:cNvCxnSpPr/>
          <p:nvPr/>
        </p:nvCxnSpPr>
        <p:spPr>
          <a:xfrm>
            <a:off x="9395993" y="991518"/>
            <a:ext cx="0" cy="3481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EBA2D6-A141-BA9F-1251-030BD87C38C3}"/>
                  </a:ext>
                </a:extLst>
              </p:cNvPr>
              <p:cNvSpPr txBox="1"/>
              <p:nvPr/>
            </p:nvSpPr>
            <p:spPr>
              <a:xfrm>
                <a:off x="8687477" y="4568710"/>
                <a:ext cx="1417031" cy="1220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EBA2D6-A141-BA9F-1251-030BD87C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77" y="4568710"/>
                <a:ext cx="1417031" cy="1220334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EA4E79-6899-EFFF-BACF-2FF20365F9A3}"/>
                  </a:ext>
                </a:extLst>
              </p:cNvPr>
              <p:cNvSpPr txBox="1"/>
              <p:nvPr/>
            </p:nvSpPr>
            <p:spPr>
              <a:xfrm>
                <a:off x="8664749" y="1782624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EA4E79-6899-EFFF-BACF-2FF20365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749" y="1782624"/>
                <a:ext cx="31122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35B1D3-45B8-4D2A-5B37-0F184D81287C}"/>
                  </a:ext>
                </a:extLst>
              </p:cNvPr>
              <p:cNvSpPr txBox="1"/>
              <p:nvPr/>
            </p:nvSpPr>
            <p:spPr>
              <a:xfrm>
                <a:off x="7667726" y="1784565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35B1D3-45B8-4D2A-5B37-0F184D812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26" y="1784565"/>
                <a:ext cx="3112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F2139C-F8BF-A241-153E-E1B1656C2582}"/>
              </a:ext>
            </a:extLst>
          </p:cNvPr>
          <p:cNvCxnSpPr>
            <a:stCxn id="31" idx="1"/>
            <a:endCxn id="32" idx="3"/>
          </p:cNvCxnSpPr>
          <p:nvPr/>
        </p:nvCxnSpPr>
        <p:spPr>
          <a:xfrm flipH="1">
            <a:off x="7978950" y="1967290"/>
            <a:ext cx="685799" cy="1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4C96A77-E710-C44A-4785-8D9320DA8350}"/>
              </a:ext>
            </a:extLst>
          </p:cNvPr>
          <p:cNvSpPr/>
          <p:nvPr/>
        </p:nvSpPr>
        <p:spPr>
          <a:xfrm>
            <a:off x="7180941" y="1661290"/>
            <a:ext cx="612000" cy="612000"/>
          </a:xfrm>
          <a:prstGeom prst="arc">
            <a:avLst>
              <a:gd name="adj1" fmla="val 2379779"/>
              <a:gd name="adj2" fmla="val 1950937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E64E39-063B-F0C0-DE13-F9D4273992E5}"/>
              </a:ext>
            </a:extLst>
          </p:cNvPr>
          <p:cNvCxnSpPr>
            <a:cxnSpLocks/>
          </p:cNvCxnSpPr>
          <p:nvPr/>
        </p:nvCxnSpPr>
        <p:spPr>
          <a:xfrm>
            <a:off x="7589801" y="2072546"/>
            <a:ext cx="233537" cy="177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3D98A4-2C8B-8440-E5E7-FD86C9B448F3}"/>
                  </a:ext>
                </a:extLst>
              </p:cNvPr>
              <p:cNvSpPr txBox="1"/>
              <p:nvPr/>
            </p:nvSpPr>
            <p:spPr>
              <a:xfrm>
                <a:off x="11264824" y="1736105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3D98A4-2C8B-8440-E5E7-FD86C9B4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24" y="1736105"/>
                <a:ext cx="31122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5B45FB-35E4-427A-1BD4-7691A955201B}"/>
                  </a:ext>
                </a:extLst>
              </p:cNvPr>
              <p:cNvSpPr txBox="1"/>
              <p:nvPr/>
            </p:nvSpPr>
            <p:spPr>
              <a:xfrm>
                <a:off x="10267801" y="1738046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5B45FB-35E4-427A-1BD4-7691A955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801" y="1738046"/>
                <a:ext cx="3112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C98971-7E9E-0643-9450-DC42B3FD00F6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10579025" y="1920771"/>
            <a:ext cx="685799" cy="194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249E3F01-C736-E2CA-D87B-F317B5750A92}"/>
              </a:ext>
            </a:extLst>
          </p:cNvPr>
          <p:cNvSpPr/>
          <p:nvPr/>
        </p:nvSpPr>
        <p:spPr>
          <a:xfrm>
            <a:off x="9781016" y="1614771"/>
            <a:ext cx="612000" cy="612000"/>
          </a:xfrm>
          <a:prstGeom prst="arc">
            <a:avLst>
              <a:gd name="adj1" fmla="val 2379779"/>
              <a:gd name="adj2" fmla="val 1950937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B39BD6-6755-64B2-1833-687CBB09A275}"/>
              </a:ext>
            </a:extLst>
          </p:cNvPr>
          <p:cNvCxnSpPr>
            <a:cxnSpLocks/>
          </p:cNvCxnSpPr>
          <p:nvPr/>
        </p:nvCxnSpPr>
        <p:spPr>
          <a:xfrm>
            <a:off x="10189876" y="2026027"/>
            <a:ext cx="233537" cy="177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69628D-AD50-42DC-9DCE-BD99BDCA3859}"/>
              </a:ext>
            </a:extLst>
          </p:cNvPr>
          <p:cNvCxnSpPr>
            <a:cxnSpLocks/>
          </p:cNvCxnSpPr>
          <p:nvPr/>
        </p:nvCxnSpPr>
        <p:spPr>
          <a:xfrm>
            <a:off x="10579025" y="1736105"/>
            <a:ext cx="0" cy="336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6D57CC-EB3B-A4FA-8E4C-7AF94A7B9216}"/>
                  </a:ext>
                </a:extLst>
              </p:cNvPr>
              <p:cNvSpPr txBox="1"/>
              <p:nvPr/>
            </p:nvSpPr>
            <p:spPr>
              <a:xfrm>
                <a:off x="4599732" y="3012217"/>
                <a:ext cx="199696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6D57CC-EB3B-A4FA-8E4C-7AF94A7B9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32" y="3012217"/>
                <a:ext cx="1996963" cy="666336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946C3D8C-E246-0A3A-E1AC-F383E73AD45D}"/>
              </a:ext>
            </a:extLst>
          </p:cNvPr>
          <p:cNvSpPr/>
          <p:nvPr/>
        </p:nvSpPr>
        <p:spPr>
          <a:xfrm>
            <a:off x="6908938" y="3421061"/>
            <a:ext cx="843807" cy="6497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22781-5965-644A-E992-3B16373A170F}"/>
              </a:ext>
            </a:extLst>
          </p:cNvPr>
          <p:cNvSpPr txBox="1"/>
          <p:nvPr/>
        </p:nvSpPr>
        <p:spPr>
          <a:xfrm>
            <a:off x="1082060" y="4439380"/>
            <a:ext cx="569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1. Calculate RDS with small region (with dense data points)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4862BC42-C824-0C8C-B5F8-7B3AC73B7EB5}"/>
              </a:ext>
            </a:extLst>
          </p:cNvPr>
          <p:cNvSpPr/>
          <p:nvPr/>
        </p:nvSpPr>
        <p:spPr>
          <a:xfrm>
            <a:off x="6209913" y="3814475"/>
            <a:ext cx="1111038" cy="977550"/>
          </a:xfrm>
          <a:prstGeom prst="arc">
            <a:avLst>
              <a:gd name="adj1" fmla="val 10609881"/>
              <a:gd name="adj2" fmla="val 15851466"/>
            </a:avLst>
          </a:prstGeom>
          <a:ln w="38100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593189-5B60-952B-983F-9A741B15B234}"/>
              </a:ext>
            </a:extLst>
          </p:cNvPr>
          <p:cNvSpPr txBox="1"/>
          <p:nvPr/>
        </p:nvSpPr>
        <p:spPr>
          <a:xfrm>
            <a:off x="1082060" y="5001284"/>
            <a:ext cx="555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2. Expand region and see when RDS dramatically changes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5EF8E-4F2F-5D6A-CCD4-C7541A0315E9}"/>
              </a:ext>
            </a:extLst>
          </p:cNvPr>
          <p:cNvCxnSpPr/>
          <p:nvPr/>
        </p:nvCxnSpPr>
        <p:spPr>
          <a:xfrm flipH="1" flipV="1">
            <a:off x="7320951" y="2732183"/>
            <a:ext cx="9890" cy="4853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A5A9A3-8B6B-0E31-8E4E-A199A24F62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150" y="3490127"/>
            <a:ext cx="9890" cy="4853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D92777-1575-4928-5D9A-89511E7E78E3}"/>
              </a:ext>
            </a:extLst>
          </p:cNvPr>
          <p:cNvSpPr/>
          <p:nvPr/>
        </p:nvSpPr>
        <p:spPr>
          <a:xfrm>
            <a:off x="6908936" y="1159629"/>
            <a:ext cx="4667109" cy="2901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487160-02DC-2C9E-0EA0-285D70320D9F}"/>
              </a:ext>
            </a:extLst>
          </p:cNvPr>
          <p:cNvSpPr txBox="1"/>
          <p:nvPr/>
        </p:nvSpPr>
        <p:spPr>
          <a:xfrm>
            <a:off x="1034814" y="4443712"/>
            <a:ext cx="382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If we ran GOBI with whole time series,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2F1AB8-0709-81D8-C490-305377693060}"/>
              </a:ext>
            </a:extLst>
          </p:cNvPr>
          <p:cNvGrpSpPr/>
          <p:nvPr/>
        </p:nvGrpSpPr>
        <p:grpSpPr>
          <a:xfrm>
            <a:off x="2803092" y="5057475"/>
            <a:ext cx="1795032" cy="612000"/>
            <a:chOff x="2803092" y="5057475"/>
            <a:chExt cx="1795032" cy="61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59C3805-B68F-2724-1BFF-527B5041C002}"/>
                    </a:ext>
                  </a:extLst>
                </p:cNvPr>
                <p:cNvSpPr txBox="1"/>
                <p:nvPr/>
              </p:nvSpPr>
              <p:spPr>
                <a:xfrm>
                  <a:off x="4286900" y="5178809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59C3805-B68F-2724-1BFF-527B5041C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900" y="5178809"/>
                  <a:ext cx="31122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C7B8817-E4B7-0176-0A73-A7E7DD58E6B8}"/>
                    </a:ext>
                  </a:extLst>
                </p:cNvPr>
                <p:cNvSpPr txBox="1"/>
                <p:nvPr/>
              </p:nvSpPr>
              <p:spPr>
                <a:xfrm>
                  <a:off x="3289877" y="5180750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C7B8817-E4B7-0176-0A73-A7E7DD58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877" y="5180750"/>
                  <a:ext cx="3112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C065A52-F3F4-0005-39AC-E252702951E0}"/>
                </a:ext>
              </a:extLst>
            </p:cNvPr>
            <p:cNvSpPr/>
            <p:nvPr/>
          </p:nvSpPr>
          <p:spPr>
            <a:xfrm>
              <a:off x="2803092" y="5057475"/>
              <a:ext cx="612000" cy="612000"/>
            </a:xfrm>
            <a:prstGeom prst="arc">
              <a:avLst>
                <a:gd name="adj1" fmla="val 2379779"/>
                <a:gd name="adj2" fmla="val 1950937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B4EACA-7931-2E01-163F-0465A3EE3456}"/>
                </a:ext>
              </a:extLst>
            </p:cNvPr>
            <p:cNvCxnSpPr>
              <a:cxnSpLocks/>
            </p:cNvCxnSpPr>
            <p:nvPr/>
          </p:nvCxnSpPr>
          <p:spPr>
            <a:xfrm>
              <a:off x="3211952" y="5468731"/>
              <a:ext cx="233537" cy="1774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23F92B-F8D9-FB25-6C43-936CB30F69D2}"/>
              </a:ext>
            </a:extLst>
          </p:cNvPr>
          <p:cNvSpPr txBox="1"/>
          <p:nvPr/>
        </p:nvSpPr>
        <p:spPr>
          <a:xfrm>
            <a:off x="4944751" y="5204737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his would be a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BBFA0-D895-0C70-AEF0-30B5646227AA}"/>
              </a:ext>
            </a:extLst>
          </p:cNvPr>
          <p:cNvSpPr txBox="1"/>
          <p:nvPr/>
        </p:nvSpPr>
        <p:spPr>
          <a:xfrm>
            <a:off x="6783642" y="6089271"/>
            <a:ext cx="522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What if this boundary is complicated, not simple line?</a:t>
            </a:r>
          </a:p>
        </p:txBody>
      </p:sp>
    </p:spTree>
    <p:extLst>
      <p:ext uri="{BB962C8B-B14F-4D97-AF65-F5344CB8AC3E}">
        <p14:creationId xmlns:p14="http://schemas.microsoft.com/office/powerpoint/2010/main" val="22631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/>
      <p:bldP spid="17" grpId="0"/>
      <p:bldP spid="24" grpId="0"/>
      <p:bldP spid="26" grpId="0"/>
      <p:bldP spid="29" grpId="0"/>
      <p:bldP spid="31" grpId="0"/>
      <p:bldP spid="32" grpId="0"/>
      <p:bldP spid="35" grpId="0" animBg="1"/>
      <p:bldP spid="41" grpId="0"/>
      <p:bldP spid="42" grpId="0"/>
      <p:bldP spid="44" grpId="0" animBg="1"/>
      <p:bldP spid="52" grpId="0"/>
      <p:bldP spid="53" grpId="0" animBg="1"/>
      <p:bldP spid="54" grpId="0"/>
      <p:bldP spid="55" grpId="0" animBg="1"/>
      <p:bldP spid="56" grpId="0"/>
      <p:bldP spid="60" grpId="0" animBg="1"/>
      <p:bldP spid="60" grpId="1" animBg="1"/>
      <p:bldP spid="61" grpId="0"/>
      <p:bldP spid="61" grpId="1"/>
      <p:bldP spid="68" grpId="0"/>
      <p:bldP spid="68" grpId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1115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Meaning of horizontal cutting should be focused on ‘data efficiency’, not ‘detecting changes of regulation’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3694-BB07-E573-3C53-1A0E7C969998}"/>
              </a:ext>
            </a:extLst>
          </p:cNvPr>
          <p:cNvSpPr txBox="1"/>
          <p:nvPr/>
        </p:nvSpPr>
        <p:spPr>
          <a:xfrm>
            <a:off x="382772" y="691120"/>
            <a:ext cx="10486076" cy="5450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b="1" dirty="0"/>
              <a:t>Cutting window horizontally has two advantages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KR" sz="1600" dirty="0"/>
              <a:t>Because we have high values and low values mixed, informations in low values are neglected.</a:t>
            </a:r>
            <a:br>
              <a:rPr lang="en-KR" sz="1600" dirty="0"/>
            </a:br>
            <a:r>
              <a:rPr lang="en-KR" sz="1600" dirty="0"/>
              <a:t>By separating values by scale, we can preserve informations in low values.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KR" sz="1600" dirty="0"/>
              <a:t>If regulations are not monotonic, regulations will be changed due to scale of values.</a:t>
            </a:r>
            <a:br>
              <a:rPr lang="en-KR" sz="1600" dirty="0"/>
            </a:br>
            <a:r>
              <a:rPr lang="en-KR" sz="1600" dirty="0"/>
              <a:t>(Ex. </a:t>
            </a:r>
            <a:r>
              <a:rPr lang="en-US" sz="1600" dirty="0"/>
              <a:t>I</a:t>
            </a:r>
            <a:r>
              <a:rPr lang="en-KR" sz="1600" dirty="0"/>
              <a:t>f Cyclopoids are high, self regulation will be negative…)</a:t>
            </a:r>
            <a:br>
              <a:rPr lang="en-KR" sz="1600" dirty="0"/>
            </a:br>
            <a:r>
              <a:rPr lang="en-KR" sz="1600" dirty="0"/>
              <a:t>By separating values by scale, we can detect the boundary of changing regulations.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KR" sz="1600" dirty="0"/>
          </a:p>
          <a:p>
            <a:pPr>
              <a:lnSpc>
                <a:spcPct val="150000"/>
              </a:lnSpc>
            </a:pPr>
            <a:r>
              <a:rPr lang="en-KR" b="1" dirty="0"/>
              <a:t>But number 2 found out to be hard thing because </a:t>
            </a:r>
            <a:br>
              <a:rPr lang="en-KR" sz="1600" dirty="0"/>
            </a:br>
            <a:r>
              <a:rPr lang="en-KR" sz="1600" dirty="0"/>
              <a:t>1) Data are not uniformly distributed, so finding boundaries &amp; ensuring each window has sufficient data are not compatible</a:t>
            </a:r>
            <a:br>
              <a:rPr lang="en-KR" sz="1600" dirty="0"/>
            </a:br>
            <a:r>
              <a:rPr lang="en-KR" sz="1600" dirty="0"/>
              <a:t>2) Boundaries may be complicated, but cutting horizontally means we can only check for square shaped boundaries.</a:t>
            </a:r>
          </a:p>
          <a:p>
            <a:pPr>
              <a:lnSpc>
                <a:spcPct val="150000"/>
              </a:lnSpc>
            </a:pPr>
            <a:endParaRPr lang="en-KR" sz="1600" dirty="0"/>
          </a:p>
          <a:p>
            <a:pPr>
              <a:lnSpc>
                <a:spcPct val="150000"/>
              </a:lnSpc>
            </a:pPr>
            <a:r>
              <a:rPr lang="en-KR" b="1" dirty="0"/>
              <a:t>So we should focus on number 1 (data efficiency).</a:t>
            </a:r>
          </a:p>
          <a:p>
            <a:pPr>
              <a:lnSpc>
                <a:spcPct val="150000"/>
              </a:lnSpc>
            </a:pPr>
            <a:r>
              <a:rPr lang="en-KR" sz="1600" dirty="0"/>
              <a:t>TO-DO : For data sets that we already know it works with GOBI, </a:t>
            </a:r>
            <a:br>
              <a:rPr lang="en-KR" sz="1600" dirty="0"/>
            </a:br>
            <a:r>
              <a:rPr lang="en-KR" sz="1600" dirty="0"/>
              <a:t>               we drop some data points and check horizontally cutting can detect the result with fewer data points.</a:t>
            </a:r>
          </a:p>
        </p:txBody>
      </p:sp>
    </p:spTree>
    <p:extLst>
      <p:ext uri="{BB962C8B-B14F-4D97-AF65-F5344CB8AC3E}">
        <p14:creationId xmlns:p14="http://schemas.microsoft.com/office/powerpoint/2010/main" val="367319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543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How to determine appropriate window boundary?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AA39D-02E7-F664-A6A3-35E1D1D03081}"/>
              </a:ext>
            </a:extLst>
          </p:cNvPr>
          <p:cNvSpPr txBox="1"/>
          <p:nvPr/>
        </p:nvSpPr>
        <p:spPr>
          <a:xfrm>
            <a:off x="2415164" y="2598003"/>
            <a:ext cx="798981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Divide each component equally into n parts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Although, the combination of divided components may still be unbalanced.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Boundaries may not match with real boundaries where regulation types change.</a:t>
            </a:r>
          </a:p>
          <a:p>
            <a:endParaRPr lang="en-US" b="1" dirty="0"/>
          </a:p>
          <a:p>
            <a:r>
              <a:rPr lang="en-US" dirty="0"/>
              <a:t>-&gt; Try dividing each component into 3 parts</a:t>
            </a:r>
          </a:p>
        </p:txBody>
      </p:sp>
    </p:spTree>
    <p:extLst>
      <p:ext uri="{BB962C8B-B14F-4D97-AF65-F5344CB8AC3E}">
        <p14:creationId xmlns:p14="http://schemas.microsoft.com/office/powerpoint/2010/main" val="221737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7164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Bursty data - circadian rhythm, neuronal oscillation, ecological data</a:t>
            </a:r>
          </a:p>
        </p:txBody>
      </p:sp>
    </p:spTree>
    <p:extLst>
      <p:ext uri="{BB962C8B-B14F-4D97-AF65-F5344CB8AC3E}">
        <p14:creationId xmlns:p14="http://schemas.microsoft.com/office/powerpoint/2010/main" val="21353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8443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Previous work: Because of the extreme values, low values are neglected as zero</a:t>
            </a:r>
            <a:endParaRPr lang="en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B3CF3-1EC8-BED6-B29E-8AE78A30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54854" y="2350729"/>
            <a:ext cx="2801097" cy="2626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A652E9-5D70-3B5F-DE3F-63F7ED2667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7255" y="840013"/>
            <a:ext cx="4126463" cy="1860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84E557-A2BD-01ED-7E07-AF0537413B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2897" y="2733685"/>
            <a:ext cx="4096776" cy="1860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324CE3-915A-E0CC-F2C4-9C3F6E68CB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2518" y="4627357"/>
            <a:ext cx="4037404" cy="188676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7CC32F-4EF9-4229-BC33-CA5C2940CAFB}"/>
              </a:ext>
            </a:extLst>
          </p:cNvPr>
          <p:cNvCxnSpPr>
            <a:cxnSpLocks/>
          </p:cNvCxnSpPr>
          <p:nvPr/>
        </p:nvCxnSpPr>
        <p:spPr>
          <a:xfrm>
            <a:off x="4673600" y="3644900"/>
            <a:ext cx="850900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DA25EBD-FFB0-B60C-7F54-142B83BF07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98" b="4998"/>
          <a:stretch/>
        </p:blipFill>
        <p:spPr>
          <a:xfrm>
            <a:off x="9579279" y="2623477"/>
            <a:ext cx="2241353" cy="20813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9AB5E9-9474-F9AC-59F4-4C3CE4942282}"/>
              </a:ext>
            </a:extLst>
          </p:cNvPr>
          <p:cNvCxnSpPr>
            <a:cxnSpLocks/>
          </p:cNvCxnSpPr>
          <p:nvPr/>
        </p:nvCxnSpPr>
        <p:spPr>
          <a:xfrm>
            <a:off x="8585200" y="3664161"/>
            <a:ext cx="850900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56492-0A19-4815-D574-2B49E74F6F87}"/>
              </a:ext>
            </a:extLst>
          </p:cNvPr>
          <p:cNvSpPr/>
          <p:nvPr/>
        </p:nvSpPr>
        <p:spPr>
          <a:xfrm>
            <a:off x="9785109" y="5377753"/>
            <a:ext cx="360000" cy="36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A0D32-9CC8-0034-BBA4-1DAAEAB517C5}"/>
              </a:ext>
            </a:extLst>
          </p:cNvPr>
          <p:cNvSpPr/>
          <p:nvPr/>
        </p:nvSpPr>
        <p:spPr>
          <a:xfrm>
            <a:off x="9785109" y="5837549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AD611-4E6B-0734-8873-C96E1AE7451F}"/>
              </a:ext>
            </a:extLst>
          </p:cNvPr>
          <p:cNvSpPr/>
          <p:nvPr/>
        </p:nvSpPr>
        <p:spPr>
          <a:xfrm>
            <a:off x="9785109" y="6297345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E5A05-6435-5C1A-74AC-0BECBC147CDB}"/>
              </a:ext>
            </a:extLst>
          </p:cNvPr>
          <p:cNvSpPr txBox="1"/>
          <p:nvPr/>
        </p:nvSpPr>
        <p:spPr>
          <a:xfrm>
            <a:off x="10205407" y="540386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RDF &gt;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464C62-1F20-C140-C208-32C8F53464DC}"/>
              </a:ext>
            </a:extLst>
          </p:cNvPr>
          <p:cNvSpPr txBox="1"/>
          <p:nvPr/>
        </p:nvSpPr>
        <p:spPr>
          <a:xfrm>
            <a:off x="10220095" y="586366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RDF </a:t>
            </a:r>
            <a:r>
              <a:rPr lang="en-US" altLang="ko-KR" sz="1400" dirty="0"/>
              <a:t>&lt;</a:t>
            </a:r>
            <a:r>
              <a:rPr lang="en-KR" sz="1400" dirty="0"/>
              <a:t>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A7E82D-4CB3-0914-A45A-B5F477C92A75}"/>
              </a:ext>
            </a:extLst>
          </p:cNvPr>
          <p:cNvSpPr txBox="1"/>
          <p:nvPr/>
        </p:nvSpPr>
        <p:spPr>
          <a:xfrm>
            <a:off x="10229213" y="6323456"/>
            <a:ext cx="1450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Outside of region</a:t>
            </a:r>
            <a:endParaRPr lang="en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4C9DB4-EB2C-8FAD-6E77-205DDA9BB33A}"/>
              </a:ext>
            </a:extLst>
          </p:cNvPr>
          <p:cNvSpPr txBox="1"/>
          <p:nvPr/>
        </p:nvSpPr>
        <p:spPr>
          <a:xfrm>
            <a:off x="9988863" y="491851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RDS = 0.9464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859E1E-FA29-6A10-7E1C-505147E2033E}"/>
              </a:ext>
            </a:extLst>
          </p:cNvPr>
          <p:cNvSpPr/>
          <p:nvPr/>
        </p:nvSpPr>
        <p:spPr>
          <a:xfrm>
            <a:off x="3170286" y="4188720"/>
            <a:ext cx="1417586" cy="20337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8E2029-AC1B-E7AF-D8DB-6D9139823210}"/>
              </a:ext>
            </a:extLst>
          </p:cNvPr>
          <p:cNvGrpSpPr/>
          <p:nvPr/>
        </p:nvGrpSpPr>
        <p:grpSpPr>
          <a:xfrm>
            <a:off x="442897" y="2724975"/>
            <a:ext cx="4095856" cy="1860931"/>
            <a:chOff x="442897" y="2724975"/>
            <a:chExt cx="4095856" cy="186093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3FDCE-98C9-EDF4-3097-73286BF09647}"/>
                </a:ext>
              </a:extLst>
            </p:cNvPr>
            <p:cNvSpPr/>
            <p:nvPr/>
          </p:nvSpPr>
          <p:spPr>
            <a:xfrm>
              <a:off x="442897" y="3223260"/>
              <a:ext cx="202898" cy="617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2A7731F-B358-C91F-A02C-FE248CE8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540" y="2724975"/>
              <a:ext cx="4060213" cy="1860931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2EFE01C-0EEE-9839-170A-D8B799527F21}"/>
              </a:ext>
            </a:extLst>
          </p:cNvPr>
          <p:cNvSpPr txBox="1"/>
          <p:nvPr/>
        </p:nvSpPr>
        <p:spPr>
          <a:xfrm>
            <a:off x="4569577" y="840013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(Window 52)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3CA753-2414-8996-2A17-991FD3D050A8}"/>
              </a:ext>
            </a:extLst>
          </p:cNvPr>
          <p:cNvSpPr txBox="1"/>
          <p:nvPr/>
        </p:nvSpPr>
        <p:spPr>
          <a:xfrm>
            <a:off x="4578223" y="3460234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Nonzero values are suppressed by peak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B1099-4465-9A00-F64D-D64DF62C9B32}"/>
              </a:ext>
            </a:extLst>
          </p:cNvPr>
          <p:cNvSpPr/>
          <p:nvPr/>
        </p:nvSpPr>
        <p:spPr>
          <a:xfrm>
            <a:off x="10573456" y="2528047"/>
            <a:ext cx="560709" cy="22384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A9FB4C-EDEB-BA33-200C-3834F16FF831}"/>
              </a:ext>
            </a:extLst>
          </p:cNvPr>
          <p:cNvSpPr txBox="1"/>
          <p:nvPr/>
        </p:nvSpPr>
        <p:spPr>
          <a:xfrm>
            <a:off x="9874825" y="2035025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Caused by peak</a:t>
            </a:r>
          </a:p>
        </p:txBody>
      </p:sp>
    </p:spTree>
    <p:extLst>
      <p:ext uri="{BB962C8B-B14F-4D97-AF65-F5344CB8AC3E}">
        <p14:creationId xmlns:p14="http://schemas.microsoft.com/office/powerpoint/2010/main" val="34801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5" grpId="1" animBg="1"/>
      <p:bldP spid="39" grpId="0"/>
      <p:bldP spid="40" grpId="0"/>
      <p:bldP spid="40" grpId="1"/>
      <p:bldP spid="42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984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whole time series as one window, we can assume network with positive self regulation </a:t>
            </a:r>
            <a:endParaRPr lang="en-KR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F79031-E871-9C7D-5E1E-4F42BA11A74E}"/>
              </a:ext>
            </a:extLst>
          </p:cNvPr>
          <p:cNvGrpSpPr/>
          <p:nvPr/>
        </p:nvGrpSpPr>
        <p:grpSpPr>
          <a:xfrm>
            <a:off x="558691" y="927426"/>
            <a:ext cx="3638642" cy="1801498"/>
            <a:chOff x="827631" y="927426"/>
            <a:chExt cx="3638642" cy="18014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FE74A4-B995-6E75-56F9-69EE1F1E2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27631" y="927426"/>
              <a:ext cx="3620716" cy="180149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EF591-B8EE-DC84-3E68-85D782F676CE}"/>
                </a:ext>
              </a:extLst>
            </p:cNvPr>
            <p:cNvSpPr/>
            <p:nvPr/>
          </p:nvSpPr>
          <p:spPr>
            <a:xfrm>
              <a:off x="1057835" y="927426"/>
              <a:ext cx="3408438" cy="159165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07951-5877-3D3B-B801-A0A069B51ED2}"/>
              </a:ext>
            </a:extLst>
          </p:cNvPr>
          <p:cNvGrpSpPr/>
          <p:nvPr/>
        </p:nvGrpSpPr>
        <p:grpSpPr>
          <a:xfrm>
            <a:off x="558688" y="2838316"/>
            <a:ext cx="3638645" cy="1811322"/>
            <a:chOff x="827628" y="2838316"/>
            <a:chExt cx="3638645" cy="18113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37D6A9-C453-42A6-A834-973D9F62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27628" y="2839280"/>
              <a:ext cx="3620716" cy="181035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BD1A02-4A7A-1030-8777-4B96F50A5522}"/>
                </a:ext>
              </a:extLst>
            </p:cNvPr>
            <p:cNvSpPr/>
            <p:nvPr/>
          </p:nvSpPr>
          <p:spPr>
            <a:xfrm>
              <a:off x="1057835" y="2838316"/>
              <a:ext cx="3408438" cy="159165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832FD2-359D-3FCC-F6E6-4F5DE6EC42C5}"/>
              </a:ext>
            </a:extLst>
          </p:cNvPr>
          <p:cNvGrpSpPr/>
          <p:nvPr/>
        </p:nvGrpSpPr>
        <p:grpSpPr>
          <a:xfrm>
            <a:off x="558686" y="4759994"/>
            <a:ext cx="3638647" cy="1816275"/>
            <a:chOff x="827626" y="4759994"/>
            <a:chExt cx="3638647" cy="1816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FC2F01-DEA5-1845-5F0F-141C383B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27626" y="4759994"/>
              <a:ext cx="3620717" cy="18162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E48515-B718-4D25-5634-97E34D2B2488}"/>
                </a:ext>
              </a:extLst>
            </p:cNvPr>
            <p:cNvSpPr/>
            <p:nvPr/>
          </p:nvSpPr>
          <p:spPr>
            <a:xfrm>
              <a:off x="1057835" y="4768959"/>
              <a:ext cx="3408438" cy="159165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4D1BB9-CBAD-85BA-79FF-B29B5392DB88}"/>
              </a:ext>
            </a:extLst>
          </p:cNvPr>
          <p:cNvGrpSpPr/>
          <p:nvPr/>
        </p:nvGrpSpPr>
        <p:grpSpPr>
          <a:xfrm>
            <a:off x="7384386" y="1620886"/>
            <a:ext cx="2687658" cy="1521946"/>
            <a:chOff x="4753333" y="4577898"/>
            <a:chExt cx="2687658" cy="15219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9D477E-CA77-3FEF-6E35-9BD2D65C34E9}"/>
                </a:ext>
              </a:extLst>
            </p:cNvPr>
            <p:cNvGrpSpPr/>
            <p:nvPr/>
          </p:nvGrpSpPr>
          <p:grpSpPr>
            <a:xfrm>
              <a:off x="4753333" y="4577898"/>
              <a:ext cx="2687658" cy="1521946"/>
              <a:chOff x="6269794" y="2420708"/>
              <a:chExt cx="2687658" cy="152194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6DB2BA-13DB-BFCC-5F9F-7198DC7A4AA4}"/>
                  </a:ext>
                </a:extLst>
              </p:cNvPr>
              <p:cNvSpPr txBox="1"/>
              <p:nvPr/>
            </p:nvSpPr>
            <p:spPr>
              <a:xfrm>
                <a:off x="6926135" y="2420708"/>
                <a:ext cx="1300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000" dirty="0"/>
                  <a:t>Cyclopoids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1ACF33-B9E4-0165-61C6-24CBEF015D53}"/>
                  </a:ext>
                </a:extLst>
              </p:cNvPr>
              <p:cNvSpPr txBox="1"/>
              <p:nvPr/>
            </p:nvSpPr>
            <p:spPr>
              <a:xfrm>
                <a:off x="6269794" y="354254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Protozoa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D81D9-42EF-033E-A83A-B7949CC6E0FC}"/>
                  </a:ext>
                </a:extLst>
              </p:cNvPr>
              <p:cNvSpPr txBox="1"/>
              <p:nvPr/>
            </p:nvSpPr>
            <p:spPr>
              <a:xfrm>
                <a:off x="7889531" y="3537289"/>
                <a:ext cx="1067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Rotifers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161A90-3E67-29AA-B7A0-697D3A82B9EF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H="1" flipV="1">
                <a:off x="7751056" y="2830984"/>
                <a:ext cx="672436" cy="706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4D03AC-078D-EED9-2CC6-AF36FE8E822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5358627" y="4991385"/>
              <a:ext cx="548010" cy="7083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194FE9-90CA-2BC3-939B-96CDDD4DF3D0}"/>
              </a:ext>
            </a:extLst>
          </p:cNvPr>
          <p:cNvGrpSpPr/>
          <p:nvPr/>
        </p:nvGrpSpPr>
        <p:grpSpPr>
          <a:xfrm>
            <a:off x="6151281" y="3456472"/>
            <a:ext cx="5090459" cy="1511791"/>
            <a:chOff x="5989917" y="4000761"/>
            <a:chExt cx="5090459" cy="151179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9CCAF6-722B-4AB4-50A6-6FFA87323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62"/>
            <a:stretch/>
          </p:blipFill>
          <p:spPr>
            <a:xfrm>
              <a:off x="5989917" y="4000761"/>
              <a:ext cx="5090459" cy="151179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2D6100-FEAE-B184-E1E8-4A4EE8F2C28D}"/>
                </a:ext>
              </a:extLst>
            </p:cNvPr>
            <p:cNvSpPr/>
            <p:nvPr/>
          </p:nvSpPr>
          <p:spPr>
            <a:xfrm>
              <a:off x="8335639" y="4829345"/>
              <a:ext cx="636600" cy="4444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2CAF36-3E3E-E003-198E-2909A408B005}"/>
              </a:ext>
            </a:extLst>
          </p:cNvPr>
          <p:cNvCxnSpPr>
            <a:cxnSpLocks/>
          </p:cNvCxnSpPr>
          <p:nvPr/>
        </p:nvCxnSpPr>
        <p:spPr>
          <a:xfrm>
            <a:off x="4616824" y="3681866"/>
            <a:ext cx="7498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34BC7A48-4026-1C3D-F564-39696D58D5C7}"/>
              </a:ext>
            </a:extLst>
          </p:cNvPr>
          <p:cNvSpPr/>
          <p:nvPr/>
        </p:nvSpPr>
        <p:spPr>
          <a:xfrm>
            <a:off x="8146581" y="918572"/>
            <a:ext cx="1080000" cy="1080000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6DA07C1-65CC-7A1C-3BB4-27BAAE2E5A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981" r="69550" b="40509"/>
          <a:stretch/>
        </p:blipFill>
        <p:spPr>
          <a:xfrm>
            <a:off x="6605614" y="3362185"/>
            <a:ext cx="4361591" cy="46099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F0A7039-B9C6-B440-FF5E-74D35764FFFA}"/>
              </a:ext>
            </a:extLst>
          </p:cNvPr>
          <p:cNvGrpSpPr/>
          <p:nvPr/>
        </p:nvGrpSpPr>
        <p:grpSpPr>
          <a:xfrm>
            <a:off x="5682381" y="3822230"/>
            <a:ext cx="6208056" cy="703345"/>
            <a:chOff x="6965576" y="6106754"/>
            <a:chExt cx="4851392" cy="54964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62C4194-E17E-C991-0B3E-4B0519FE4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219" r="7363"/>
            <a:stretch/>
          </p:blipFill>
          <p:spPr>
            <a:xfrm>
              <a:off x="6965576" y="6106754"/>
              <a:ext cx="4851392" cy="549641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09702D-8DD3-98F1-34E7-8C97F8A7A24B}"/>
                </a:ext>
              </a:extLst>
            </p:cNvPr>
            <p:cNvSpPr/>
            <p:nvPr/>
          </p:nvSpPr>
          <p:spPr>
            <a:xfrm>
              <a:off x="6965576" y="6109261"/>
              <a:ext cx="636600" cy="36025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DF9A114-54E0-E0F9-FF3D-9CD58C12D8A0}"/>
              </a:ext>
            </a:extLst>
          </p:cNvPr>
          <p:cNvGraphicFramePr>
            <a:graphicFrameLocks noGrp="1"/>
          </p:cNvGraphicFramePr>
          <p:nvPr/>
        </p:nvGraphicFramePr>
        <p:xfrm>
          <a:off x="6325800" y="5236657"/>
          <a:ext cx="4850280" cy="102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60">
                  <a:extLst>
                    <a:ext uri="{9D8B030D-6E8A-4147-A177-3AD203B41FA5}">
                      <a16:colId xmlns:a16="http://schemas.microsoft.com/office/drawing/2014/main" val="1532003390"/>
                    </a:ext>
                  </a:extLst>
                </a:gridCol>
                <a:gridCol w="1616760">
                  <a:extLst>
                    <a:ext uri="{9D8B030D-6E8A-4147-A177-3AD203B41FA5}">
                      <a16:colId xmlns:a16="http://schemas.microsoft.com/office/drawing/2014/main" val="3567340881"/>
                    </a:ext>
                  </a:extLst>
                </a:gridCol>
                <a:gridCol w="1616760">
                  <a:extLst>
                    <a:ext uri="{9D8B030D-6E8A-4147-A177-3AD203B41FA5}">
                      <a16:colId xmlns:a16="http://schemas.microsoft.com/office/drawing/2014/main" val="3347458796"/>
                    </a:ext>
                  </a:extLst>
                </a:gridCol>
              </a:tblGrid>
              <a:tr h="656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</a:rPr>
                        <a:t>Shuffled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</a:rPr>
                        <a:t>Shuffled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</a:rPr>
                        <a:t>Protozoa</a:t>
                      </a:r>
                      <a:endParaRPr lang="en-US" sz="1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</a:rPr>
                        <a:t>Shuffled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48403"/>
                  </a:ext>
                </a:extLst>
              </a:tr>
              <a:tr h="364094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0.0464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0.0762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0.0757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80789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C66FD51-7D2B-8273-D06A-46DCF4342B20}"/>
              </a:ext>
            </a:extLst>
          </p:cNvPr>
          <p:cNvSpPr txBox="1"/>
          <p:nvPr/>
        </p:nvSpPr>
        <p:spPr>
          <a:xfrm>
            <a:off x="10020116" y="6257618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p-</a:t>
            </a:r>
            <a:r>
              <a:rPr lang="en-US" sz="1400" dirty="0" err="1"/>
              <a:t>thres</a:t>
            </a:r>
            <a:r>
              <a:rPr lang="en-US" sz="1400" dirty="0"/>
              <a:t> : 0.01</a:t>
            </a:r>
            <a:endParaRPr lang="en-KR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E66FA3-3078-D651-105C-A3BD66C6B39E}"/>
              </a:ext>
            </a:extLst>
          </p:cNvPr>
          <p:cNvSpPr txBox="1"/>
          <p:nvPr/>
        </p:nvSpPr>
        <p:spPr>
          <a:xfrm>
            <a:off x="7264251" y="4867327"/>
            <a:ext cx="297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Surrogate test result (p-value)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A1C53-F89E-3837-1E4E-D8EBD506EA87}"/>
              </a:ext>
            </a:extLst>
          </p:cNvPr>
          <p:cNvSpPr/>
          <p:nvPr/>
        </p:nvSpPr>
        <p:spPr>
          <a:xfrm>
            <a:off x="9693791" y="3429000"/>
            <a:ext cx="360000" cy="36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6F73-CA93-411F-2EDA-BB8B23A3B590}"/>
              </a:ext>
            </a:extLst>
          </p:cNvPr>
          <p:cNvSpPr/>
          <p:nvPr/>
        </p:nvSpPr>
        <p:spPr>
          <a:xfrm>
            <a:off x="9693791" y="3888796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B0476-B8E5-4BBE-E6A6-9427E02E4D9B}"/>
              </a:ext>
            </a:extLst>
          </p:cNvPr>
          <p:cNvSpPr/>
          <p:nvPr/>
        </p:nvSpPr>
        <p:spPr>
          <a:xfrm>
            <a:off x="9693791" y="434859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3EF18-8C15-FD56-3716-78DBE24B5166}"/>
              </a:ext>
            </a:extLst>
          </p:cNvPr>
          <p:cNvSpPr txBox="1"/>
          <p:nvPr/>
        </p:nvSpPr>
        <p:spPr>
          <a:xfrm>
            <a:off x="10114089" y="345511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RDF &gt;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08ED2-34DD-2FC8-3CAD-F230FCD26594}"/>
              </a:ext>
            </a:extLst>
          </p:cNvPr>
          <p:cNvSpPr txBox="1"/>
          <p:nvPr/>
        </p:nvSpPr>
        <p:spPr>
          <a:xfrm>
            <a:off x="10128777" y="391490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RDF </a:t>
            </a:r>
            <a:r>
              <a:rPr lang="en-US" altLang="ko-KR" sz="1400" dirty="0"/>
              <a:t>&lt;</a:t>
            </a:r>
            <a:r>
              <a:rPr lang="en-KR" sz="1400" dirty="0"/>
              <a:t>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F58248-E9CA-948C-F022-F330CBD89A9C}"/>
              </a:ext>
            </a:extLst>
          </p:cNvPr>
          <p:cNvSpPr txBox="1"/>
          <p:nvPr/>
        </p:nvSpPr>
        <p:spPr>
          <a:xfrm>
            <a:off x="10137895" y="4374703"/>
            <a:ext cx="1450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Outside of region</a:t>
            </a:r>
            <a:endParaRPr lang="en-KR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DF2762-8676-6B0D-F3C2-2754436B445A}"/>
              </a:ext>
            </a:extLst>
          </p:cNvPr>
          <p:cNvGrpSpPr/>
          <p:nvPr/>
        </p:nvGrpSpPr>
        <p:grpSpPr>
          <a:xfrm>
            <a:off x="5967447" y="3157976"/>
            <a:ext cx="3620717" cy="3620574"/>
            <a:chOff x="5967447" y="3157976"/>
            <a:chExt cx="3620717" cy="3620574"/>
          </a:xfrm>
        </p:grpSpPr>
        <p:pic>
          <p:nvPicPr>
            <p:cNvPr id="67" name="Picture 66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C6C237A2-0724-089D-EC74-68BE46EE8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0444"/>
            <a:stretch/>
          </p:blipFill>
          <p:spPr>
            <a:xfrm>
              <a:off x="5967447" y="3157976"/>
              <a:ext cx="3620717" cy="362057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EEDE5-E7E9-0F8D-BFBD-2DC6A8429F90}"/>
                </a:ext>
              </a:extLst>
            </p:cNvPr>
            <p:cNvSpPr/>
            <p:nvPr/>
          </p:nvSpPr>
          <p:spPr>
            <a:xfrm>
              <a:off x="9457509" y="3429000"/>
              <a:ext cx="130655" cy="2975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13454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5" grpId="0"/>
      <p:bldP spid="55" grpId="1"/>
      <p:bldP spid="64" grpId="0"/>
      <p:bldP spid="64" grpId="1"/>
      <p:bldP spid="8" grpId="0" animBg="1"/>
      <p:bldP spid="9" grpId="0" animBg="1"/>
      <p:bldP spid="10" grpId="0" animBg="1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4566" y="2025446"/>
            <a:ext cx="7495692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9068123" cy="926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/>
              <a:t>If we separate values by its scale, then we can conserve the information of low values</a:t>
            </a:r>
          </a:p>
          <a:p>
            <a:pPr>
              <a:lnSpc>
                <a:spcPct val="150000"/>
              </a:lnSpc>
            </a:pPr>
            <a:r>
              <a:rPr lang="en-KR" dirty="0"/>
              <a:t>(Here, </a:t>
            </a:r>
            <a:r>
              <a:rPr lang="en-US" dirty="0"/>
              <a:t>I determined boundary by my intuition)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362199"/>
            <a:ext cx="7059338" cy="25850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33575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0.1)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4947248"/>
            <a:ext cx="7059338" cy="3149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AC42D-1442-AFB4-8F9A-39C8DE7A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14487" y="1816726"/>
            <a:ext cx="7435771" cy="39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8" grpId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405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Separating data based on Cyclopoids 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E6A58EE-AE6B-3352-8137-4122D654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81435"/>
              </p:ext>
            </p:extLst>
          </p:nvPr>
        </p:nvGraphicFramePr>
        <p:xfrm>
          <a:off x="334870" y="980433"/>
          <a:ext cx="4839888" cy="543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97">
                  <a:extLst>
                    <a:ext uri="{9D8B030D-6E8A-4147-A177-3AD203B41FA5}">
                      <a16:colId xmlns:a16="http://schemas.microsoft.com/office/drawing/2014/main" val="407914124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6361640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92012592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1296268386"/>
                    </a:ext>
                  </a:extLst>
                </a:gridCol>
                <a:gridCol w="1347825">
                  <a:extLst>
                    <a:ext uri="{9D8B030D-6E8A-4147-A177-3AD203B41FA5}">
                      <a16:colId xmlns:a16="http://schemas.microsoft.com/office/drawing/2014/main" val="2372899238"/>
                    </a:ext>
                  </a:extLst>
                </a:gridCol>
              </a:tblGrid>
              <a:tr h="51360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Protozoa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(Cyclopoids)’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8724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3.37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54753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8012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-4.3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5364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53584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-0.6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93309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-4.2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886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-1.2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30211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49886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55029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97607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49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CA46C-8714-AE3D-DE66-5FFC20139CCA}"/>
              </a:ext>
            </a:extLst>
          </p:cNvPr>
          <p:cNvCxnSpPr/>
          <p:nvPr/>
        </p:nvCxnSpPr>
        <p:spPr>
          <a:xfrm flipV="1">
            <a:off x="5272643" y="1169865"/>
            <a:ext cx="1622612" cy="10488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CC160-BC57-4200-6B57-FB23AEA77AE9}"/>
              </a:ext>
            </a:extLst>
          </p:cNvPr>
          <p:cNvCxnSpPr>
            <a:cxnSpLocks/>
          </p:cNvCxnSpPr>
          <p:nvPr/>
        </p:nvCxnSpPr>
        <p:spPr>
          <a:xfrm>
            <a:off x="5272642" y="4883352"/>
            <a:ext cx="1622612" cy="10488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F37527-3856-722E-36FE-3C96BA0671DF}"/>
              </a:ext>
            </a:extLst>
          </p:cNvPr>
          <p:cNvSpPr txBox="1"/>
          <p:nvPr/>
        </p:nvSpPr>
        <p:spPr>
          <a:xfrm>
            <a:off x="5174757" y="2508270"/>
            <a:ext cx="181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Cyclopoids &gt;= 0.1</a:t>
            </a:r>
          </a:p>
          <a:p>
            <a:pPr algn="ctr"/>
            <a:r>
              <a:rPr lang="en-KR" dirty="0"/>
              <a:t>(372 / 2658)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5A0ED-A941-BFFC-F7AE-385463EF482D}"/>
              </a:ext>
            </a:extLst>
          </p:cNvPr>
          <p:cNvSpPr txBox="1"/>
          <p:nvPr/>
        </p:nvSpPr>
        <p:spPr>
          <a:xfrm>
            <a:off x="5232464" y="3947486"/>
            <a:ext cx="170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Cyclopoids &lt; 0.1</a:t>
            </a:r>
          </a:p>
          <a:p>
            <a:pPr algn="ctr"/>
            <a:r>
              <a:rPr lang="en-KR" dirty="0"/>
              <a:t>(2286 / 2658)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EBA2394-02D3-794E-F9DB-AB272DA23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07698"/>
              </p:ext>
            </p:extLst>
          </p:nvPr>
        </p:nvGraphicFramePr>
        <p:xfrm>
          <a:off x="7062873" y="532750"/>
          <a:ext cx="4794257" cy="267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73">
                  <a:extLst>
                    <a:ext uri="{9D8B030D-6E8A-4147-A177-3AD203B41FA5}">
                      <a16:colId xmlns:a16="http://schemas.microsoft.com/office/drawing/2014/main" val="4079141243"/>
                    </a:ext>
                  </a:extLst>
                </a:gridCol>
                <a:gridCol w="1116099">
                  <a:extLst>
                    <a:ext uri="{9D8B030D-6E8A-4147-A177-3AD203B41FA5}">
                      <a16:colId xmlns:a16="http://schemas.microsoft.com/office/drawing/2014/main" val="2063616405"/>
                    </a:ext>
                  </a:extLst>
                </a:gridCol>
                <a:gridCol w="977845">
                  <a:extLst>
                    <a:ext uri="{9D8B030D-6E8A-4147-A177-3AD203B41FA5}">
                      <a16:colId xmlns:a16="http://schemas.microsoft.com/office/drawing/2014/main" val="3792012592"/>
                    </a:ext>
                  </a:extLst>
                </a:gridCol>
                <a:gridCol w="838153">
                  <a:extLst>
                    <a:ext uri="{9D8B030D-6E8A-4147-A177-3AD203B41FA5}">
                      <a16:colId xmlns:a16="http://schemas.microsoft.com/office/drawing/2014/main" val="1296268386"/>
                    </a:ext>
                  </a:extLst>
                </a:gridCol>
                <a:gridCol w="1154787">
                  <a:extLst>
                    <a:ext uri="{9D8B030D-6E8A-4147-A177-3AD203B41FA5}">
                      <a16:colId xmlns:a16="http://schemas.microsoft.com/office/drawing/2014/main" val="956221956"/>
                    </a:ext>
                  </a:extLst>
                </a:gridCol>
              </a:tblGrid>
              <a:tr h="3531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Protozoa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(Cyclopoids)’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8724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801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5364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93309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886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97607"/>
                  </a:ext>
                </a:extLst>
              </a:tr>
              <a:tr h="31007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497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1E5E63-20B7-A178-1A6C-898761F22D70}"/>
              </a:ext>
            </a:extLst>
          </p:cNvPr>
          <p:cNvSpPr/>
          <p:nvPr/>
        </p:nvSpPr>
        <p:spPr>
          <a:xfrm>
            <a:off x="307975" y="1918447"/>
            <a:ext cx="4894934" cy="959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58926-FFBB-B141-580E-1381002F941A}"/>
              </a:ext>
            </a:extLst>
          </p:cNvPr>
          <p:cNvSpPr/>
          <p:nvPr/>
        </p:nvSpPr>
        <p:spPr>
          <a:xfrm>
            <a:off x="307975" y="3292225"/>
            <a:ext cx="4894934" cy="959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7D5B2-6FB2-4B09-BA84-79D35DD4CB88}"/>
              </a:ext>
            </a:extLst>
          </p:cNvPr>
          <p:cNvSpPr/>
          <p:nvPr/>
        </p:nvSpPr>
        <p:spPr>
          <a:xfrm>
            <a:off x="307975" y="5558118"/>
            <a:ext cx="4894934" cy="5289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B60DF8-AA72-59DF-6245-930EED05FC6A}"/>
              </a:ext>
            </a:extLst>
          </p:cNvPr>
          <p:cNvGrpSpPr/>
          <p:nvPr/>
        </p:nvGrpSpPr>
        <p:grpSpPr>
          <a:xfrm>
            <a:off x="307975" y="1462158"/>
            <a:ext cx="4894934" cy="4163390"/>
            <a:chOff x="799042" y="1462158"/>
            <a:chExt cx="3771282" cy="4163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FE499-725F-9581-D9D0-9BFEDE382421}"/>
                </a:ext>
              </a:extLst>
            </p:cNvPr>
            <p:cNvSpPr/>
            <p:nvPr/>
          </p:nvSpPr>
          <p:spPr>
            <a:xfrm>
              <a:off x="799042" y="1462158"/>
              <a:ext cx="3771282" cy="51670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A52354-EC4C-6BD7-0F54-69B7D7C33A0F}"/>
                </a:ext>
              </a:extLst>
            </p:cNvPr>
            <p:cNvSpPr/>
            <p:nvPr/>
          </p:nvSpPr>
          <p:spPr>
            <a:xfrm>
              <a:off x="799042" y="2826562"/>
              <a:ext cx="3771282" cy="51670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A21109-668E-1DDB-6FBF-4EA5A6B378D8}"/>
                </a:ext>
              </a:extLst>
            </p:cNvPr>
            <p:cNvSpPr/>
            <p:nvPr/>
          </p:nvSpPr>
          <p:spPr>
            <a:xfrm>
              <a:off x="799042" y="4198372"/>
              <a:ext cx="3771282" cy="142717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A92693-E717-0659-812A-9762A6A7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40684"/>
              </p:ext>
            </p:extLst>
          </p:nvPr>
        </p:nvGraphicFramePr>
        <p:xfrm>
          <a:off x="7062873" y="3851683"/>
          <a:ext cx="4794257" cy="267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73">
                  <a:extLst>
                    <a:ext uri="{9D8B030D-6E8A-4147-A177-3AD203B41FA5}">
                      <a16:colId xmlns:a16="http://schemas.microsoft.com/office/drawing/2014/main" val="4079141243"/>
                    </a:ext>
                  </a:extLst>
                </a:gridCol>
                <a:gridCol w="1116099">
                  <a:extLst>
                    <a:ext uri="{9D8B030D-6E8A-4147-A177-3AD203B41FA5}">
                      <a16:colId xmlns:a16="http://schemas.microsoft.com/office/drawing/2014/main" val="2063616405"/>
                    </a:ext>
                  </a:extLst>
                </a:gridCol>
                <a:gridCol w="977845">
                  <a:extLst>
                    <a:ext uri="{9D8B030D-6E8A-4147-A177-3AD203B41FA5}">
                      <a16:colId xmlns:a16="http://schemas.microsoft.com/office/drawing/2014/main" val="3792012592"/>
                    </a:ext>
                  </a:extLst>
                </a:gridCol>
                <a:gridCol w="838153">
                  <a:extLst>
                    <a:ext uri="{9D8B030D-6E8A-4147-A177-3AD203B41FA5}">
                      <a16:colId xmlns:a16="http://schemas.microsoft.com/office/drawing/2014/main" val="1296268386"/>
                    </a:ext>
                  </a:extLst>
                </a:gridCol>
                <a:gridCol w="1154787">
                  <a:extLst>
                    <a:ext uri="{9D8B030D-6E8A-4147-A177-3AD203B41FA5}">
                      <a16:colId xmlns:a16="http://schemas.microsoft.com/office/drawing/2014/main" val="956221956"/>
                    </a:ext>
                  </a:extLst>
                </a:gridCol>
              </a:tblGrid>
              <a:tr h="3531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Protozoa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(Cyclopoids)’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8724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3.37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801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5364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-1.2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93309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886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97607"/>
                  </a:ext>
                </a:extLst>
              </a:tr>
              <a:tr h="31007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72908" y="2025446"/>
            <a:ext cx="7459008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652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Separate Cyclopoids, Protozoa, Rotifers into high / low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151529"/>
            <a:ext cx="7059338" cy="2940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47022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6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5091952"/>
            <a:ext cx="7059338" cy="17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97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22968" y="2025446"/>
            <a:ext cx="7358887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652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Separate Cyclopoids, Protozoa, Rotifers into high / low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151529"/>
            <a:ext cx="7059338" cy="2940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47022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</a:t>
            </a:r>
            <a:r>
              <a:rPr lang="en-US" altLang="ko-KR" sz="2000" dirty="0"/>
              <a:t>0.5</a:t>
            </a:r>
            <a:r>
              <a:rPr lang="en-KR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6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</a:t>
            </a:r>
            <a:r>
              <a:rPr lang="en-US" altLang="ko-KR" sz="2000" dirty="0"/>
              <a:t>0.5</a:t>
            </a:r>
            <a:r>
              <a:rPr lang="en-KR" sz="2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5091952"/>
            <a:ext cx="7059338" cy="17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88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5326"/>
              </p:ext>
            </p:extLst>
          </p:nvPr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566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Different inference results came out after separation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E9046EB-4E1A-86AA-7802-E096D74DA4BD}"/>
              </a:ext>
            </a:extLst>
          </p:cNvPr>
          <p:cNvGrpSpPr/>
          <p:nvPr/>
        </p:nvGrpSpPr>
        <p:grpSpPr>
          <a:xfrm>
            <a:off x="1874936" y="2514214"/>
            <a:ext cx="2178254" cy="1314413"/>
            <a:chOff x="1825241" y="2494336"/>
            <a:chExt cx="2178254" cy="1314413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F2D72EF-EEA6-2E86-7F6E-88B383CEA1F8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061C3DB-AFB0-10CD-109A-2289FFEF9F7C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C1D64A-DC5C-DCBA-5402-EC54C5C76D47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204AD88-8C3D-4574-EE95-4AD79BB44452}"/>
              </a:ext>
            </a:extLst>
          </p:cNvPr>
          <p:cNvGrpSpPr/>
          <p:nvPr/>
        </p:nvGrpSpPr>
        <p:grpSpPr>
          <a:xfrm>
            <a:off x="4482474" y="2517941"/>
            <a:ext cx="2178254" cy="1314413"/>
            <a:chOff x="1825241" y="2494336"/>
            <a:chExt cx="2178254" cy="131441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0F36956-F1AC-9C51-2C32-6F9A88E83B32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FE7A86F-C648-7309-8F99-421DF1D13659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620B939-A4AF-0870-76B4-F168BB4803E6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2A11340-0209-8B2E-D13F-2E9BFDE84E8A}"/>
              </a:ext>
            </a:extLst>
          </p:cNvPr>
          <p:cNvGrpSpPr/>
          <p:nvPr/>
        </p:nvGrpSpPr>
        <p:grpSpPr>
          <a:xfrm>
            <a:off x="7118662" y="1985643"/>
            <a:ext cx="2178254" cy="1803680"/>
            <a:chOff x="1825241" y="2005069"/>
            <a:chExt cx="2178254" cy="180368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A5DAF91-7FA8-75E3-5C6B-945EFC187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658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1E3546-4D7D-30E2-2FF2-9E69EABDB22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D7B4621-89E0-BA37-819D-F4296B6F771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2C2B95-83E7-B53D-EA1C-894A650237B3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749FE88-8205-55B4-1293-3FD7865821AB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48E79884-ADF2-0D92-F7DC-B7B41EE14C7B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CFDE53-A98B-C259-3347-B73D0C89E590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F31C17-F604-6E0F-EF7C-EFDD70ED026F}"/>
              </a:ext>
            </a:extLst>
          </p:cNvPr>
          <p:cNvGrpSpPr/>
          <p:nvPr/>
        </p:nvGrpSpPr>
        <p:grpSpPr>
          <a:xfrm>
            <a:off x="9679671" y="1985643"/>
            <a:ext cx="2178254" cy="1803680"/>
            <a:chOff x="1825241" y="2005069"/>
            <a:chExt cx="2178254" cy="180368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90007C-CC67-D522-0619-0FC7929EF71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3DDA1DF-1C2B-B155-3B6F-0FF1D4F4E0D4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AB31643-B5E8-141C-B548-C18061AB0E5C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675F82C-1C9D-6655-C2A3-1DC56FFAAB76}"/>
                </a:ext>
              </a:extLst>
            </p:cNvPr>
            <p:cNvCxnSpPr>
              <a:cxnSpLocks/>
              <a:stCxn id="233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6697AF-84AE-4B25-0E5D-B40C660046B7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228BA52-BC7C-DF46-C7F2-1B8ABDC0083F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737BC2D-CBF9-DD5A-7574-96DC7AD0AE65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3C4C438-2755-75D1-4D5A-DBCFE252A4DB}"/>
              </a:ext>
            </a:extLst>
          </p:cNvPr>
          <p:cNvGrpSpPr/>
          <p:nvPr/>
        </p:nvGrpSpPr>
        <p:grpSpPr>
          <a:xfrm>
            <a:off x="1922470" y="4319207"/>
            <a:ext cx="2178254" cy="1805625"/>
            <a:chOff x="1825241" y="2003124"/>
            <a:chExt cx="2178254" cy="180562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13DAB5D-8334-8962-8B57-5D1CB3FE14D9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98C767F-2CE4-E24C-2D37-7F4CC26FBA0B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AC1A4A-350E-0E89-F775-B0336CC6B2E4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4816656-03B2-6561-D68F-2F960254511A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B27B179D-C663-F9D9-0022-6FEBFD468055}"/>
                </a:ext>
              </a:extLst>
            </p:cNvPr>
            <p:cNvSpPr/>
            <p:nvPr/>
          </p:nvSpPr>
          <p:spPr>
            <a:xfrm>
              <a:off x="2568138" y="2003124"/>
              <a:ext cx="796898" cy="796898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6C3ACFF-E1A5-6F85-76ED-E231C1F3A1A6}"/>
              </a:ext>
            </a:extLst>
          </p:cNvPr>
          <p:cNvGrpSpPr/>
          <p:nvPr/>
        </p:nvGrpSpPr>
        <p:grpSpPr>
          <a:xfrm>
            <a:off x="4531190" y="4321152"/>
            <a:ext cx="2178254" cy="1803680"/>
            <a:chOff x="1825241" y="2005069"/>
            <a:chExt cx="2178254" cy="180368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8FB096A-CCBF-E214-EDF9-C2B149042461}"/>
                </a:ext>
              </a:extLst>
            </p:cNvPr>
            <p:cNvGrpSpPr/>
            <p:nvPr/>
          </p:nvGrpSpPr>
          <p:grpSpPr>
            <a:xfrm>
              <a:off x="3126200" y="2789412"/>
              <a:ext cx="513921" cy="708430"/>
              <a:chOff x="8942865" y="1959757"/>
              <a:chExt cx="555172" cy="779834"/>
            </a:xfrm>
          </p:grpSpPr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7A376E73-EE68-74FA-B456-020DF5798F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0028" y="2031242"/>
                <a:ext cx="548009" cy="708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E2FFB41-1C11-3A03-CD71-F03B4DF269CF}"/>
                  </a:ext>
                </a:extLst>
              </p:cNvPr>
              <p:cNvCxnSpPr>
                <a:cxnSpLocks/>
              </p:cNvCxnSpPr>
              <p:nvPr/>
            </p:nvCxnSpPr>
            <p:spPr>
              <a:xfrm rot="18600000" flipH="1" flipV="1">
                <a:off x="8878958" y="2023664"/>
                <a:ext cx="170009" cy="421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4695D08-8A3B-0E12-5C69-3A1B7790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7184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EED9427-E3A4-EFC8-C731-7E78353119FF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83374F2-0AD1-1E15-33FC-9A52FDE67763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FB8B7BE-E4D8-3E01-D4AF-DBF11F93550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0C4C7B9-F1BB-96DE-9BED-F7891ADE84C3}"/>
                </a:ext>
              </a:extLst>
            </p:cNvPr>
            <p:cNvGrpSpPr/>
            <p:nvPr/>
          </p:nvGrpSpPr>
          <p:grpSpPr>
            <a:xfrm>
              <a:off x="2514405" y="2005069"/>
              <a:ext cx="847545" cy="800096"/>
              <a:chOff x="8086646" y="916515"/>
              <a:chExt cx="1144049" cy="1080000"/>
            </a:xfrm>
          </p:grpSpPr>
          <p:sp>
            <p:nvSpPr>
              <p:cNvPr id="263" name="Arc 262">
                <a:extLst>
                  <a:ext uri="{FF2B5EF4-FFF2-40B4-BE49-F238E27FC236}">
                    <a16:creationId xmlns:a16="http://schemas.microsoft.com/office/drawing/2014/main" id="{765911FA-5765-9077-15A3-E4C613435D7B}"/>
                  </a:ext>
                </a:extLst>
              </p:cNvPr>
              <p:cNvSpPr/>
              <p:nvPr/>
            </p:nvSpPr>
            <p:spPr>
              <a:xfrm>
                <a:off x="8150696" y="916515"/>
                <a:ext cx="1079999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1809410-3876-4AB6-D983-E141DB56A5BE}"/>
                  </a:ext>
                </a:extLst>
              </p:cNvPr>
              <p:cNvCxnSpPr/>
              <p:nvPr/>
            </p:nvCxnSpPr>
            <p:spPr>
              <a:xfrm flipV="1">
                <a:off x="8086646" y="1596796"/>
                <a:ext cx="170009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6DB198-CC3E-84D5-6ABF-767BDD549D3F}"/>
              </a:ext>
            </a:extLst>
          </p:cNvPr>
          <p:cNvGrpSpPr/>
          <p:nvPr/>
        </p:nvGrpSpPr>
        <p:grpSpPr>
          <a:xfrm>
            <a:off x="7144157" y="4810419"/>
            <a:ext cx="2178254" cy="1314413"/>
            <a:chOff x="1825241" y="2494336"/>
            <a:chExt cx="2178254" cy="1314413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545CA82-F0F3-1B40-DBD5-4B0BBBB1BB36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728A75F-AF3D-8C8C-964F-67B3ACEE9B75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2E796D5-D854-7B05-4528-72A1C870F83E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4C7D12C-E164-40A2-F99F-5BACFAFA47CD}"/>
              </a:ext>
            </a:extLst>
          </p:cNvPr>
          <p:cNvGrpSpPr/>
          <p:nvPr/>
        </p:nvGrpSpPr>
        <p:grpSpPr>
          <a:xfrm>
            <a:off x="9727205" y="4803080"/>
            <a:ext cx="2178254" cy="1314413"/>
            <a:chOff x="1825241" y="2494336"/>
            <a:chExt cx="2178254" cy="1314413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FC0E9B7-5AD0-0426-67D2-659156B66E81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D89760-DCE6-0835-EF1A-D39B8B980CB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A1004C-4923-E48E-106C-D33C71DD7C2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A4DB3B-9E94-6DE7-371E-4CCA85C99B2F}"/>
              </a:ext>
            </a:extLst>
          </p:cNvPr>
          <p:cNvCxnSpPr>
            <a:cxnSpLocks/>
          </p:cNvCxnSpPr>
          <p:nvPr/>
        </p:nvCxnSpPr>
        <p:spPr>
          <a:xfrm flipV="1">
            <a:off x="7549731" y="2851820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89D7334-2910-16E1-A69B-4D03B295A354}"/>
              </a:ext>
            </a:extLst>
          </p:cNvPr>
          <p:cNvCxnSpPr>
            <a:cxnSpLocks/>
          </p:cNvCxnSpPr>
          <p:nvPr/>
        </p:nvCxnSpPr>
        <p:spPr>
          <a:xfrm rot="3000000" flipV="1">
            <a:off x="7970200" y="2844571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B8ABDAB4-76BF-B2F1-C905-9F1D88F9DA46}"/>
              </a:ext>
            </a:extLst>
          </p:cNvPr>
          <p:cNvSpPr/>
          <p:nvPr/>
        </p:nvSpPr>
        <p:spPr>
          <a:xfrm>
            <a:off x="2591675" y="2035534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39BE3-104C-0ACD-B95A-7C8CE5585393}"/>
              </a:ext>
            </a:extLst>
          </p:cNvPr>
          <p:cNvCxnSpPr>
            <a:cxnSpLocks/>
          </p:cNvCxnSpPr>
          <p:nvPr/>
        </p:nvCxnSpPr>
        <p:spPr>
          <a:xfrm flipV="1">
            <a:off x="2268486" y="2864511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A6E556-F8B9-6AA4-FF01-88947C738F68}"/>
              </a:ext>
            </a:extLst>
          </p:cNvPr>
          <p:cNvCxnSpPr>
            <a:cxnSpLocks/>
          </p:cNvCxnSpPr>
          <p:nvPr/>
        </p:nvCxnSpPr>
        <p:spPr>
          <a:xfrm flipH="1" flipV="1">
            <a:off x="3156293" y="2900097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7C91BD-EAEC-2EA5-46D9-D889139E16B6}"/>
              </a:ext>
            </a:extLst>
          </p:cNvPr>
          <p:cNvCxnSpPr>
            <a:cxnSpLocks/>
          </p:cNvCxnSpPr>
          <p:nvPr/>
        </p:nvCxnSpPr>
        <p:spPr>
          <a:xfrm rot="18600000" flipH="1" flipV="1">
            <a:off x="3091971" y="2892848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6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10095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 due to the imbalance in the number of data samples, the reliability of the results decreases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2B878-FD7C-5FA9-5DE8-5E0B66A5A61F}"/>
              </a:ext>
            </a:extLst>
          </p:cNvPr>
          <p:cNvSpPr txBox="1"/>
          <p:nvPr/>
        </p:nvSpPr>
        <p:spPr>
          <a:xfrm>
            <a:off x="2767785" y="2563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AAA3-B3A8-5206-3E6E-58805BCF52C7}"/>
              </a:ext>
            </a:extLst>
          </p:cNvPr>
          <p:cNvSpPr txBox="1"/>
          <p:nvPr/>
        </p:nvSpPr>
        <p:spPr>
          <a:xfrm>
            <a:off x="5291320" y="25532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B1C89-363A-3E2F-6588-99517246EBE1}"/>
              </a:ext>
            </a:extLst>
          </p:cNvPr>
          <p:cNvSpPr txBox="1"/>
          <p:nvPr/>
        </p:nvSpPr>
        <p:spPr>
          <a:xfrm>
            <a:off x="7881352" y="253335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4CE3-67F5-10AB-6E64-3348336A2C9E}"/>
              </a:ext>
            </a:extLst>
          </p:cNvPr>
          <p:cNvSpPr txBox="1"/>
          <p:nvPr/>
        </p:nvSpPr>
        <p:spPr>
          <a:xfrm>
            <a:off x="10354841" y="256041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228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D3E14-A1F3-3CF4-C07A-8552F57E0027}"/>
              </a:ext>
            </a:extLst>
          </p:cNvPr>
          <p:cNvSpPr txBox="1"/>
          <p:nvPr/>
        </p:nvSpPr>
        <p:spPr>
          <a:xfrm>
            <a:off x="2598822" y="490712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2ADA4-C1BB-DA68-9181-E341593AF373}"/>
              </a:ext>
            </a:extLst>
          </p:cNvPr>
          <p:cNvSpPr txBox="1"/>
          <p:nvPr/>
        </p:nvSpPr>
        <p:spPr>
          <a:xfrm>
            <a:off x="5162110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124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95987-2EE4-06F3-3DDC-47F302684C7F}"/>
              </a:ext>
            </a:extLst>
          </p:cNvPr>
          <p:cNvSpPr txBox="1"/>
          <p:nvPr/>
        </p:nvSpPr>
        <p:spPr>
          <a:xfrm>
            <a:off x="7752144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C1343-5BB9-21B4-6597-E9EB327D2898}"/>
              </a:ext>
            </a:extLst>
          </p:cNvPr>
          <p:cNvSpPr txBox="1"/>
          <p:nvPr/>
        </p:nvSpPr>
        <p:spPr>
          <a:xfrm>
            <a:off x="10215694" y="490449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1471</a:t>
            </a:r>
          </a:p>
        </p:txBody>
      </p:sp>
    </p:spTree>
    <p:extLst>
      <p:ext uri="{BB962C8B-B14F-4D97-AF65-F5344CB8AC3E}">
        <p14:creationId xmlns:p14="http://schemas.microsoft.com/office/powerpoint/2010/main" val="333891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1552</Words>
  <Application>Microsoft Macintosh PowerPoint</Application>
  <PresentationFormat>Widescreen</PresentationFormat>
  <Paragraphs>389</Paragraphs>
  <Slides>19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Inferring the network structure of plankton community using time series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the network structure of a small ecosystem using time series data </dc:title>
  <dc:creator>BIMAG_B223_1</dc:creator>
  <cp:lastModifiedBy>추현석</cp:lastModifiedBy>
  <cp:revision>39</cp:revision>
  <dcterms:created xsi:type="dcterms:W3CDTF">2024-02-14T06:42:00Z</dcterms:created>
  <dcterms:modified xsi:type="dcterms:W3CDTF">2024-06-20T03:35:44Z</dcterms:modified>
</cp:coreProperties>
</file>