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2" name="Shape 16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" name="Group 11"/>
          <p:cNvGrpSpPr/>
          <p:nvPr/>
        </p:nvGrpSpPr>
        <p:grpSpPr>
          <a:xfrm>
            <a:off x="2831735" y="3945633"/>
            <a:ext cx="3917511" cy="486920"/>
            <a:chOff x="0" y="0"/>
            <a:chExt cx="3917510" cy="486919"/>
          </a:xfrm>
        </p:grpSpPr>
        <p:pic>
          <p:nvPicPr>
            <p:cNvPr id="16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" name="Body Level One…"/>
          <p:cNvSpPr/>
          <p:nvPr>
            <p:ph type="body" sz="quarter" idx="1"/>
          </p:nvPr>
        </p:nvSpPr>
        <p:spPr>
          <a:xfrm>
            <a:off x="396991" y="2504043"/>
            <a:ext cx="2700337" cy="38100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57212" indent="-214313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8572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543050" indent="-171450">
              <a:spcBef>
                <a:spcPts val="4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Text Placeholder 19"/>
          <p:cNvSpPr/>
          <p:nvPr>
            <p:ph type="body" sz="quarter" idx="13"/>
          </p:nvPr>
        </p:nvSpPr>
        <p:spPr>
          <a:xfrm>
            <a:off x="396992" y="3998593"/>
            <a:ext cx="2270008" cy="381001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4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2" name="TextBox 21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2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lowchart: Process 7"/>
          <p:cNvSpPr/>
          <p:nvPr/>
        </p:nvSpPr>
        <p:spPr>
          <a:xfrm flipV="1">
            <a:off x="426891" y="3691892"/>
            <a:ext cx="6888310" cy="4572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7" name="Title 1"/>
          <p:cNvSpPr/>
          <p:nvPr/>
        </p:nvSpPr>
        <p:spPr>
          <a:xfrm>
            <a:off x="426892" y="3963846"/>
            <a:ext cx="4678508" cy="453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at UT Austin | </a:t>
            </a:r>
          </a:p>
        </p:txBody>
      </p:sp>
      <p:sp>
        <p:nvSpPr>
          <p:cNvPr id="128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2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130" name="Body Level One…"/>
          <p:cNvSpPr/>
          <p:nvPr>
            <p:ph type="body" sz="quarter" idx="1"/>
          </p:nvPr>
        </p:nvSpPr>
        <p:spPr>
          <a:xfrm>
            <a:off x="4953000" y="4036236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629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20139" indent="-205739" defTabSz="914400">
              <a:lnSpc>
                <a:spcPct val="90000"/>
              </a:lnSpc>
              <a:spcBef>
                <a:spcPts val="1000"/>
              </a:spcBef>
              <a:buFontTx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773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34539" indent="-205739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2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0" t="10220" r="0" b="0"/>
          <a:stretch>
            <a:fillRect/>
          </a:stretch>
        </p:blipFill>
        <p:spPr>
          <a:xfrm>
            <a:off x="0" y="-1"/>
            <a:ext cx="9144000" cy="560978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BF5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41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42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4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BF57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2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BF5700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pic>
        <p:nvPicPr>
          <p:cNvPr id="154" name="Content Placeholder 8" descr="Content Placeholder 8"/>
          <p:cNvPicPr>
            <a:picLocks noChangeAspect="1"/>
          </p:cNvPicPr>
          <p:nvPr/>
        </p:nvPicPr>
        <p:blipFill>
          <a:blip r:embed="rId2">
            <a:extLst/>
          </a:blip>
          <a:srcRect l="73429" t="14128" r="0" b="0"/>
          <a:stretch>
            <a:fillRect/>
          </a:stretch>
        </p:blipFill>
        <p:spPr>
          <a:xfrm>
            <a:off x="-5871" y="6400800"/>
            <a:ext cx="2179730" cy="481355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traight Connector 11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262626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Flowchart: Process 12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26262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0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grpSp>
        <p:nvGrpSpPr>
          <p:cNvPr id="43" name="Group 14"/>
          <p:cNvGrpSpPr/>
          <p:nvPr/>
        </p:nvGrpSpPr>
        <p:grpSpPr>
          <a:xfrm>
            <a:off x="5232359" y="6411722"/>
            <a:ext cx="3917511" cy="486920"/>
            <a:chOff x="0" y="0"/>
            <a:chExt cx="3917510" cy="486919"/>
          </a:xfrm>
        </p:grpSpPr>
        <p:pic>
          <p:nvPicPr>
            <p:cNvPr id="41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9450" t="0" r="0" b="0"/>
            <a:stretch>
              <a:fillRect/>
            </a:stretch>
          </p:blipFill>
          <p:spPr>
            <a:xfrm>
              <a:off x="402618" y="0"/>
              <a:ext cx="3514893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Content Placeholder 8" descr="Content Placeholder 8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2757" b="0"/>
            <a:stretch>
              <a:fillRect/>
            </a:stretch>
          </p:blipFill>
          <p:spPr>
            <a:xfrm>
              <a:off x="0" y="0"/>
              <a:ext cx="420451" cy="4869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5" descr="Picture 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Rutgers Coding Bootcamp |</a:t>
            </a:r>
          </a:p>
        </p:txBody>
      </p:sp>
      <p:sp>
        <p:nvSpPr>
          <p:cNvPr id="55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56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57" name="Body Level One…"/>
          <p:cNvSpPr/>
          <p:nvPr>
            <p:ph type="body" sz="quarter" idx="1"/>
          </p:nvPr>
        </p:nvSpPr>
        <p:spPr>
          <a:xfrm>
            <a:off x="3962400" y="4037683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9144000" cy="6864081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68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69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lowchart: Process 9"/>
          <p:cNvSpPr/>
          <p:nvPr/>
        </p:nvSpPr>
        <p:spPr>
          <a:xfrm>
            <a:off x="-5872" y="6410337"/>
            <a:ext cx="9155743" cy="457748"/>
          </a:xfrm>
          <a:prstGeom prst="rect">
            <a:avLst/>
          </a:prstGeom>
          <a:solidFill>
            <a:srgbClr val="D11034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78" name="TextBox 13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UCFB - All Rights Reserved</a:t>
            </a:r>
          </a:p>
        </p:txBody>
      </p:sp>
      <p:sp>
        <p:nvSpPr>
          <p:cNvPr id="79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Straight Connector 8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pic>
        <p:nvPicPr>
          <p:cNvPr id="81" name="Picture 10" descr="Picture 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83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1" name="Flowchart: Process 7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" name="Title 1"/>
          <p:cNvSpPr/>
          <p:nvPr/>
        </p:nvSpPr>
        <p:spPr>
          <a:xfrm>
            <a:off x="426891" y="3962400"/>
            <a:ext cx="3535509" cy="453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90" tIns="34290" rIns="34290" bIns="34290" anchor="ctr">
            <a:normAutofit fontScale="100000" lnSpcReduction="0"/>
          </a:bodyPr>
          <a:lstStyle>
            <a:lvl1pPr>
              <a:defRPr b="1" sz="1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Coding Bootcamp |</a:t>
            </a:r>
          </a:p>
        </p:txBody>
      </p:sp>
      <p:sp>
        <p:nvSpPr>
          <p:cNvPr id="93" name="TextBox 17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94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/>
            </a:lvl1pPr>
          </a:lstStyle>
          <a:p>
            <a:pPr/>
            <a:r>
              <a:t>Title Text</a:t>
            </a:r>
          </a:p>
        </p:txBody>
      </p:sp>
      <p:sp>
        <p:nvSpPr>
          <p:cNvPr id="95" name="Body Level One…"/>
          <p:cNvSpPr/>
          <p:nvPr>
            <p:ph type="body" sz="quarter" idx="1"/>
          </p:nvPr>
        </p:nvSpPr>
        <p:spPr>
          <a:xfrm>
            <a:off x="3370402" y="4034788"/>
            <a:ext cx="2270008" cy="381001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defTabSz="914400">
              <a:lnSpc>
                <a:spcPct val="90000"/>
              </a:lnSpc>
              <a:spcBef>
                <a:spcPts val="1000"/>
              </a:spcBef>
              <a:buFontTx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defTabSz="914400">
              <a:lnSpc>
                <a:spcPct val="90000"/>
              </a:lnSpc>
              <a:spcBef>
                <a:spcPts val="1000"/>
              </a:spcBef>
              <a:buFontTx/>
              <a:buChar char="•"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Text Placeholder 19"/>
          <p:cNvSpPr/>
          <p:nvPr>
            <p:ph type="body" sz="quarter" idx="13"/>
          </p:nvPr>
        </p:nvSpPr>
        <p:spPr>
          <a:xfrm>
            <a:off x="396990" y="2504043"/>
            <a:ext cx="2700339" cy="381001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7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1_Blank">
    <p:bg>
      <p:bgPr>
        <a:solidFill>
          <a:srgbClr val="4040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06" name="TextBox 6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07" name="Title Text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08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lowchart: Process 5"/>
          <p:cNvSpPr/>
          <p:nvPr/>
        </p:nvSpPr>
        <p:spPr>
          <a:xfrm>
            <a:off x="-1" y="6418964"/>
            <a:ext cx="9155743" cy="457748"/>
          </a:xfrm>
          <a:prstGeom prst="rect">
            <a:avLst/>
          </a:prstGeom>
          <a:solidFill>
            <a:srgbClr val="1D1A36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Title Text"/>
          <p:cNvSpPr/>
          <p:nvPr>
            <p:ph type="title"/>
          </p:nvPr>
        </p:nvSpPr>
        <p:spPr>
          <a:xfrm>
            <a:off x="304800" y="0"/>
            <a:ext cx="5470527" cy="653854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90000"/>
              </a:lnSpc>
              <a:defRPr i="0" sz="24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TextBox 18"/>
          <p:cNvSpPr/>
          <p:nvPr/>
        </p:nvSpPr>
        <p:spPr>
          <a:xfrm>
            <a:off x="6247493" y="6540235"/>
            <a:ext cx="2787651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118" name="Straight Connector 6"/>
          <p:cNvSpPr/>
          <p:nvPr/>
        </p:nvSpPr>
        <p:spPr>
          <a:xfrm>
            <a:off x="0" y="653853"/>
            <a:ext cx="9144000" cy="1"/>
          </a:xfrm>
          <a:prstGeom prst="line">
            <a:avLst/>
          </a:prstGeom>
          <a:ln w="41275">
            <a:solidFill>
              <a:srgbClr val="C83232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19" name="Slide Number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TextBox 15"/>
          <p:cNvSpPr/>
          <p:nvPr/>
        </p:nvSpPr>
        <p:spPr>
          <a:xfrm>
            <a:off x="533400" y="6531609"/>
            <a:ext cx="2787650" cy="20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© 2016 | Coding Boot Camp - All Rights Reserved</a:t>
            </a:r>
          </a:p>
        </p:txBody>
      </p:sp>
      <p:sp>
        <p:nvSpPr>
          <p:cNvPr id="4" name="Flowchart: Process 16"/>
          <p:cNvSpPr/>
          <p:nvPr/>
        </p:nvSpPr>
        <p:spPr>
          <a:xfrm>
            <a:off x="426891" y="3737612"/>
            <a:ext cx="6335860" cy="3429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/>
          <p:nvPr>
            <p:ph type="title"/>
          </p:nvPr>
        </p:nvSpPr>
        <p:spPr>
          <a:xfrm>
            <a:off x="390606" y="2953542"/>
            <a:ext cx="8229601" cy="87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/>
          <p:nvPr>
            <p:ph type="sldNum" sz="quarter" idx="2"/>
          </p:nvPr>
        </p:nvSpPr>
        <p:spPr>
          <a:xfrm>
            <a:off x="4419600" y="6172200"/>
            <a:ext cx="21336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8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4100" u="none">
          <a:ln>
            <a:noFill/>
          </a:ln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57175" marR="0" indent="-257175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587829" marR="0" indent="-24492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914400" marR="0" indent="-22860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303019" marR="0" indent="-274319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6459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9888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3317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26746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017520" marR="0" indent="-274320" algn="l" defTabSz="6858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tif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eg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JavaScript Dragon Tamers</a:t>
            </a:r>
          </a:p>
        </p:txBody>
      </p:sp>
      <p:sp>
        <p:nvSpPr>
          <p:cNvPr id="165" name="Text Placeholder 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April 16, 2016</a:t>
            </a:r>
          </a:p>
        </p:txBody>
      </p:sp>
      <p:sp>
        <p:nvSpPr>
          <p:cNvPr id="166" name="Text Placeholder 3"/>
          <p:cNvSpPr/>
          <p:nvPr>
            <p:ph type="body" idx="1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marL="0" indent="0" defTabSz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b="1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Day 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Mondo Repetitive…</a:t>
            </a:r>
          </a:p>
        </p:txBody>
      </p:sp>
      <p:sp>
        <p:nvSpPr>
          <p:cNvPr id="199" name="Title 1"/>
          <p:cNvSpPr/>
          <p:nvPr/>
        </p:nvSpPr>
        <p:spPr>
          <a:xfrm>
            <a:off x="4800600" y="1142999"/>
            <a:ext cx="4038600" cy="4695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685800">
              <a:defRPr b="1" sz="5500">
                <a:latin typeface="Arial"/>
                <a:ea typeface="Arial"/>
                <a:cs typeface="Arial"/>
                <a:sym typeface="Arial"/>
              </a:defRPr>
            </a:pPr>
            <a:r>
              <a:t>Who wants to maintain this??</a:t>
            </a:r>
            <a:endParaRPr sz="3000">
              <a:latin typeface="Calibri Light"/>
              <a:ea typeface="Calibri Light"/>
              <a:cs typeface="Calibri Light"/>
              <a:sym typeface="Calibri Light"/>
            </a:endParaRPr>
          </a:p>
          <a:p>
            <a:pPr defTabSz="685800">
              <a:defRPr b="1" sz="6000">
                <a:latin typeface="Arial"/>
                <a:ea typeface="Arial"/>
                <a:cs typeface="Arial"/>
                <a:sym typeface="Arial"/>
              </a:defRPr>
            </a:pPr>
          </a:p>
          <a:p>
            <a:pPr defTabSz="685800">
              <a:defRPr b="1" sz="3800">
                <a:latin typeface="Arial"/>
                <a:ea typeface="Arial"/>
                <a:cs typeface="Arial"/>
                <a:sym typeface="Arial"/>
              </a:defRPr>
            </a:pPr>
            <a:r>
              <a:t>Hint</a:t>
            </a:r>
            <a:r>
              <a:rPr b="0"/>
              <a:t>: No one.</a:t>
            </a:r>
          </a:p>
        </p:txBody>
      </p:sp>
      <p:pic>
        <p:nvPicPr>
          <p:cNvPr id="20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498" y="914400"/>
            <a:ext cx="4479013" cy="5181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203" name="Title 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(SuperHeroLogging_WithFunctions.html | 2-SuperHeroLogging)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Much Better with Functions!</a:t>
            </a:r>
          </a:p>
        </p:txBody>
      </p:sp>
      <p:sp>
        <p:nvSpPr>
          <p:cNvPr id="206" name="Title 1"/>
          <p:cNvSpPr/>
          <p:nvPr/>
        </p:nvSpPr>
        <p:spPr>
          <a:xfrm>
            <a:off x="152400" y="4495800"/>
            <a:ext cx="8534400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lnSpc>
                <a:spcPct val="80000"/>
              </a:lnSpc>
              <a:defRPr b="1" sz="5100">
                <a:latin typeface="Arial"/>
                <a:ea typeface="Arial"/>
                <a:cs typeface="Arial"/>
                <a:sym typeface="Arial"/>
              </a:defRPr>
            </a:pPr>
            <a:r>
              <a:t>Squeaky Clean Code.</a:t>
            </a:r>
            <a:endParaRPr sz="28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lnSpc>
                <a:spcPct val="80000"/>
              </a:lnSpc>
              <a:defRPr sz="2500">
                <a:latin typeface="Arial"/>
                <a:ea typeface="Arial"/>
                <a:cs typeface="Arial"/>
                <a:sym typeface="Arial"/>
              </a:defRPr>
            </a:pPr>
            <a:r>
              <a:t>Minimal repetition</a:t>
            </a:r>
          </a:p>
        </p:txBody>
      </p:sp>
      <p:pic>
        <p:nvPicPr>
          <p:cNvPr id="20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400" y="1186601"/>
            <a:ext cx="8770060" cy="2509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0" name="Rectangle 8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211" name="TextBox 9"/>
          <p:cNvSpPr/>
          <p:nvPr/>
        </p:nvSpPr>
        <p:spPr>
          <a:xfrm>
            <a:off x="304800" y="761999"/>
            <a:ext cx="8686800" cy="3637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Function Building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Working in pairs and using the starter file sent to you via slack–fill in the missing </a:t>
            </a:r>
            <a:r>
              <a:rPr b="1"/>
              <a:t>functions</a:t>
            </a:r>
            <a:r>
              <a:t> and </a:t>
            </a:r>
            <a:r>
              <a:rPr b="1"/>
              <a:t>function calls.</a:t>
            </a:r>
            <a:endParaRPr b="1"/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Note: Try to finish all four functions if you can, but don’t be distressed if you only get 1 or 2. The important thing is that you get at least one function fully done.</a:t>
            </a: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HINT:</a:t>
            </a:r>
            <a:r>
              <a:rPr b="0"/>
              <a:t> Look back to the previous example if you need help. </a:t>
            </a:r>
          </a:p>
        </p:txBody>
      </p:sp>
      <p:sp>
        <p:nvSpPr>
          <p:cNvPr id="212" name="TextBox 5"/>
          <p:cNvSpPr/>
          <p:nvPr/>
        </p:nvSpPr>
        <p:spPr>
          <a:xfrm>
            <a:off x="2895600" y="124824"/>
            <a:ext cx="6096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3-MyFirstFunctions </a:t>
            </a:r>
            <a:r>
              <a:t>|  Suggested Time: </a:t>
            </a:r>
            <a:r>
              <a:rPr b="0"/>
              <a:t>20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itle 1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Objects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217" name="Title 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(GoodArray.html | 4-GoodArray)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220" name="Title 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(JoanOfArcArrays.html | 5-JoanOfArcArrays)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Associated Data ==/== Arrays</a:t>
            </a:r>
          </a:p>
        </p:txBody>
      </p:sp>
      <p:sp>
        <p:nvSpPr>
          <p:cNvPr id="223" name="Title 1"/>
          <p:cNvSpPr/>
          <p:nvPr/>
        </p:nvSpPr>
        <p:spPr>
          <a:xfrm>
            <a:off x="335280" y="3460946"/>
            <a:ext cx="8503920" cy="23778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685800">
              <a:defRPr b="1" sz="6000">
                <a:latin typeface="Arial"/>
                <a:ea typeface="Arial"/>
                <a:cs typeface="Arial"/>
                <a:sym typeface="Arial"/>
              </a:defRPr>
            </a:pPr>
            <a:r>
              <a:t>Relating two separate arrays is </a:t>
            </a:r>
            <a:r>
              <a:rPr u="sng"/>
              <a:t>not fun</a:t>
            </a:r>
            <a:r>
              <a:t>.</a:t>
            </a:r>
          </a:p>
        </p:txBody>
      </p:sp>
      <p:pic>
        <p:nvPicPr>
          <p:cNvPr id="22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39" y="1676400"/>
            <a:ext cx="8915401" cy="1470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227" name="Title 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(gandalf-the-grey-objects.html | 30-GandalfTheGreyObjects)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1"/>
          <p:cNvSpPr/>
          <p:nvPr>
            <p:ph type="title"/>
          </p:nvPr>
        </p:nvSpPr>
        <p:spPr>
          <a:xfrm>
            <a:off x="304799" y="-1"/>
            <a:ext cx="8578176" cy="653856"/>
          </a:xfrm>
          <a:prstGeom prst="rect">
            <a:avLst/>
          </a:prstGeom>
        </p:spPr>
        <p:txBody>
          <a:bodyPr/>
          <a:lstStyle/>
          <a:p>
            <a:pPr/>
            <a:r>
              <a:t>Gandalf – The Object</a:t>
            </a:r>
          </a:p>
        </p:txBody>
      </p:sp>
      <p:sp>
        <p:nvSpPr>
          <p:cNvPr id="230" name="Title 1"/>
          <p:cNvSpPr/>
          <p:nvPr/>
        </p:nvSpPr>
        <p:spPr>
          <a:xfrm>
            <a:off x="304800" y="5672244"/>
            <a:ext cx="8503920" cy="61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defTabSz="685800">
              <a:lnSpc>
                <a:spcPct val="80000"/>
              </a:lnSpc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Gandalf’s “</a:t>
            </a:r>
            <a:r>
              <a:rPr b="1"/>
              <a:t>properties</a:t>
            </a:r>
            <a:r>
              <a:t>” and “</a:t>
            </a:r>
            <a:r>
              <a:rPr b="1"/>
              <a:t>values</a:t>
            </a:r>
            <a:r>
              <a:t>” are associated in object form, making it easy to recall specific data.</a:t>
            </a:r>
          </a:p>
        </p:txBody>
      </p:sp>
      <p:pic>
        <p:nvPicPr>
          <p:cNvPr id="23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8299" y="762000"/>
            <a:ext cx="5471176" cy="480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Right now…</a:t>
            </a:r>
          </a:p>
        </p:txBody>
      </p:sp>
      <p:sp>
        <p:nvSpPr>
          <p:cNvPr id="169" name="Title 1"/>
          <p:cNvSpPr/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i="1" sz="2400">
                <a:latin typeface="Arial"/>
                <a:ea typeface="Arial"/>
                <a:cs typeface="Arial"/>
                <a:sym typeface="Arial"/>
              </a:defRPr>
            </a:pPr>
            <a:r>
              <a:t>Maybe feeling like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b="1" i="1" sz="4800">
                <a:latin typeface="Arial"/>
                <a:ea typeface="Arial"/>
                <a:cs typeface="Arial"/>
                <a:sym typeface="Arial"/>
              </a:defRPr>
            </a:pPr>
            <a:r>
              <a:t>JavaScript Jellybeans.</a:t>
            </a:r>
          </a:p>
        </p:txBody>
      </p:sp>
      <p:pic>
        <p:nvPicPr>
          <p:cNvPr id="17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0" t="11586" r="2793" b="0"/>
          <a:stretch>
            <a:fillRect/>
          </a:stretch>
        </p:blipFill>
        <p:spPr>
          <a:xfrm>
            <a:off x="548641" y="806254"/>
            <a:ext cx="7956191" cy="40705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itle 1"/>
          <p:cNvSpPr/>
          <p:nvPr>
            <p:ph type="title"/>
          </p:nvPr>
        </p:nvSpPr>
        <p:spPr>
          <a:xfrm>
            <a:off x="304799" y="-1"/>
            <a:ext cx="8578176" cy="653856"/>
          </a:xfrm>
          <a:prstGeom prst="rect">
            <a:avLst/>
          </a:prstGeom>
        </p:spPr>
        <p:txBody>
          <a:bodyPr/>
          <a:lstStyle/>
          <a:p>
            <a:pPr/>
            <a:r>
              <a:t>Objects Visualized</a:t>
            </a:r>
          </a:p>
        </p:txBody>
      </p:sp>
      <p:sp>
        <p:nvSpPr>
          <p:cNvPr id="234" name="Title 1"/>
          <p:cNvSpPr/>
          <p:nvPr/>
        </p:nvSpPr>
        <p:spPr>
          <a:xfrm>
            <a:off x="457199" y="835074"/>
            <a:ext cx="1645922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lnSpc>
                <a:spcPct val="90000"/>
              </a:lnSpc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gandalf </a:t>
            </a:r>
          </a:p>
        </p:txBody>
      </p:sp>
      <p:sp>
        <p:nvSpPr>
          <p:cNvPr id="235" name="Title 1"/>
          <p:cNvSpPr/>
          <p:nvPr/>
        </p:nvSpPr>
        <p:spPr>
          <a:xfrm>
            <a:off x="5380270" y="1676400"/>
            <a:ext cx="841249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236" name="Title 1"/>
          <p:cNvSpPr/>
          <p:nvPr/>
        </p:nvSpPr>
        <p:spPr>
          <a:xfrm>
            <a:off x="3581400" y="1676400"/>
            <a:ext cx="1645921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“real name”</a:t>
            </a:r>
          </a:p>
        </p:txBody>
      </p:sp>
      <p:sp>
        <p:nvSpPr>
          <p:cNvPr id="237" name="Title 1"/>
          <p:cNvSpPr/>
          <p:nvPr/>
        </p:nvSpPr>
        <p:spPr>
          <a:xfrm>
            <a:off x="2240999" y="835074"/>
            <a:ext cx="841249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238" name="Title 1"/>
          <p:cNvSpPr/>
          <p:nvPr/>
        </p:nvSpPr>
        <p:spPr>
          <a:xfrm>
            <a:off x="6324600" y="1676400"/>
            <a:ext cx="2177375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“Gandalf”</a:t>
            </a:r>
          </a:p>
        </p:txBody>
      </p:sp>
      <p:sp>
        <p:nvSpPr>
          <p:cNvPr id="239" name="Title 1"/>
          <p:cNvSpPr/>
          <p:nvPr/>
        </p:nvSpPr>
        <p:spPr>
          <a:xfrm>
            <a:off x="3352800" y="3831335"/>
            <a:ext cx="841248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240" name="Title 1"/>
          <p:cNvSpPr/>
          <p:nvPr/>
        </p:nvSpPr>
        <p:spPr>
          <a:xfrm>
            <a:off x="3220127" y="835074"/>
            <a:ext cx="841249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241" name="Title 1"/>
          <p:cNvSpPr/>
          <p:nvPr/>
        </p:nvSpPr>
        <p:spPr>
          <a:xfrm>
            <a:off x="5382200" y="2362200"/>
            <a:ext cx="841249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242" name="Title 1"/>
          <p:cNvSpPr/>
          <p:nvPr/>
        </p:nvSpPr>
        <p:spPr>
          <a:xfrm>
            <a:off x="3583328" y="2362200"/>
            <a:ext cx="1645922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“age (est)”</a:t>
            </a:r>
          </a:p>
        </p:txBody>
      </p:sp>
      <p:sp>
        <p:nvSpPr>
          <p:cNvPr id="243" name="Title 1"/>
          <p:cNvSpPr/>
          <p:nvPr/>
        </p:nvSpPr>
        <p:spPr>
          <a:xfrm>
            <a:off x="6326528" y="2362200"/>
            <a:ext cx="2177376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11000</a:t>
            </a:r>
          </a:p>
        </p:txBody>
      </p:sp>
      <p:sp>
        <p:nvSpPr>
          <p:cNvPr id="244" name="Title 1"/>
          <p:cNvSpPr/>
          <p:nvPr/>
        </p:nvSpPr>
        <p:spPr>
          <a:xfrm>
            <a:off x="8563554" y="1676400"/>
            <a:ext cx="39889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45" name="Title 1"/>
          <p:cNvSpPr/>
          <p:nvPr/>
        </p:nvSpPr>
        <p:spPr>
          <a:xfrm>
            <a:off x="8563553" y="2362200"/>
            <a:ext cx="39889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46" name="Title 1"/>
          <p:cNvSpPr/>
          <p:nvPr/>
        </p:nvSpPr>
        <p:spPr>
          <a:xfrm>
            <a:off x="3581400" y="3070126"/>
            <a:ext cx="1645921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“race”</a:t>
            </a:r>
          </a:p>
        </p:txBody>
      </p:sp>
      <p:sp>
        <p:nvSpPr>
          <p:cNvPr id="247" name="Title 1"/>
          <p:cNvSpPr/>
          <p:nvPr/>
        </p:nvSpPr>
        <p:spPr>
          <a:xfrm>
            <a:off x="6359171" y="3070126"/>
            <a:ext cx="2177375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“Maia”</a:t>
            </a:r>
          </a:p>
        </p:txBody>
      </p:sp>
      <p:sp>
        <p:nvSpPr>
          <p:cNvPr id="248" name="Title 1"/>
          <p:cNvSpPr/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This is Gandalf. According to code… Gandalf is an </a:t>
            </a:r>
            <a:r>
              <a:rPr b="1"/>
              <a:t>Object.</a:t>
            </a:r>
          </a:p>
        </p:txBody>
      </p:sp>
      <p:sp>
        <p:nvSpPr>
          <p:cNvPr id="249" name="Title 1"/>
          <p:cNvSpPr/>
          <p:nvPr/>
        </p:nvSpPr>
        <p:spPr>
          <a:xfrm>
            <a:off x="5382200" y="3065711"/>
            <a:ext cx="841249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pic>
        <p:nvPicPr>
          <p:cNvPr id="25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023" y="1547718"/>
            <a:ext cx="2762055" cy="27620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itle 1"/>
          <p:cNvSpPr/>
          <p:nvPr>
            <p:ph type="title"/>
          </p:nvPr>
        </p:nvSpPr>
        <p:spPr>
          <a:xfrm>
            <a:off x="304799" y="-1"/>
            <a:ext cx="8578176" cy="653856"/>
          </a:xfrm>
          <a:prstGeom prst="rect">
            <a:avLst/>
          </a:prstGeom>
        </p:spPr>
        <p:txBody>
          <a:bodyPr/>
          <a:lstStyle/>
          <a:p>
            <a:pPr/>
            <a:r>
              <a:t>Objects Visualized</a:t>
            </a:r>
          </a:p>
        </p:txBody>
      </p:sp>
      <p:sp>
        <p:nvSpPr>
          <p:cNvPr id="253" name="Title 1"/>
          <p:cNvSpPr/>
          <p:nvPr/>
        </p:nvSpPr>
        <p:spPr>
          <a:xfrm>
            <a:off x="457199" y="835074"/>
            <a:ext cx="1645922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lnSpc>
                <a:spcPct val="90000"/>
              </a:lnSpc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gandalf </a:t>
            </a:r>
          </a:p>
        </p:txBody>
      </p:sp>
      <p:sp>
        <p:nvSpPr>
          <p:cNvPr id="254" name="Title 1"/>
          <p:cNvSpPr/>
          <p:nvPr/>
        </p:nvSpPr>
        <p:spPr>
          <a:xfrm>
            <a:off x="5380270" y="1676400"/>
            <a:ext cx="841249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255" name="Title 1"/>
          <p:cNvSpPr/>
          <p:nvPr/>
        </p:nvSpPr>
        <p:spPr>
          <a:xfrm>
            <a:off x="3581400" y="1676400"/>
            <a:ext cx="1645921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“real name”</a:t>
            </a:r>
          </a:p>
        </p:txBody>
      </p:sp>
      <p:sp>
        <p:nvSpPr>
          <p:cNvPr id="256" name="Title 1"/>
          <p:cNvSpPr/>
          <p:nvPr/>
        </p:nvSpPr>
        <p:spPr>
          <a:xfrm>
            <a:off x="2240999" y="835074"/>
            <a:ext cx="841249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257" name="Title 1"/>
          <p:cNvSpPr/>
          <p:nvPr/>
        </p:nvSpPr>
        <p:spPr>
          <a:xfrm>
            <a:off x="6324600" y="1676400"/>
            <a:ext cx="2177375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“Gandalf”</a:t>
            </a:r>
          </a:p>
        </p:txBody>
      </p:sp>
      <p:sp>
        <p:nvSpPr>
          <p:cNvPr id="258" name="Title 1"/>
          <p:cNvSpPr/>
          <p:nvPr/>
        </p:nvSpPr>
        <p:spPr>
          <a:xfrm>
            <a:off x="3352800" y="3831335"/>
            <a:ext cx="841248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259" name="Title 1"/>
          <p:cNvSpPr/>
          <p:nvPr/>
        </p:nvSpPr>
        <p:spPr>
          <a:xfrm>
            <a:off x="3220127" y="835074"/>
            <a:ext cx="841249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260" name="Title 1"/>
          <p:cNvSpPr/>
          <p:nvPr/>
        </p:nvSpPr>
        <p:spPr>
          <a:xfrm>
            <a:off x="5382200" y="2362200"/>
            <a:ext cx="841249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261" name="Title 1"/>
          <p:cNvSpPr/>
          <p:nvPr/>
        </p:nvSpPr>
        <p:spPr>
          <a:xfrm>
            <a:off x="3583328" y="2362200"/>
            <a:ext cx="1645922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“age (est)”</a:t>
            </a:r>
          </a:p>
        </p:txBody>
      </p:sp>
      <p:sp>
        <p:nvSpPr>
          <p:cNvPr id="262" name="Title 1"/>
          <p:cNvSpPr/>
          <p:nvPr/>
        </p:nvSpPr>
        <p:spPr>
          <a:xfrm>
            <a:off x="6326528" y="2362200"/>
            <a:ext cx="2177376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11000</a:t>
            </a:r>
          </a:p>
        </p:txBody>
      </p:sp>
      <p:sp>
        <p:nvSpPr>
          <p:cNvPr id="263" name="Title 1"/>
          <p:cNvSpPr/>
          <p:nvPr/>
        </p:nvSpPr>
        <p:spPr>
          <a:xfrm>
            <a:off x="8563554" y="1676400"/>
            <a:ext cx="39889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64" name="Title 1"/>
          <p:cNvSpPr/>
          <p:nvPr/>
        </p:nvSpPr>
        <p:spPr>
          <a:xfrm>
            <a:off x="8563553" y="2362200"/>
            <a:ext cx="39889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65" name="Title 1"/>
          <p:cNvSpPr/>
          <p:nvPr/>
        </p:nvSpPr>
        <p:spPr>
          <a:xfrm>
            <a:off x="3581400" y="3070126"/>
            <a:ext cx="1645921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“race”</a:t>
            </a:r>
          </a:p>
        </p:txBody>
      </p:sp>
      <p:sp>
        <p:nvSpPr>
          <p:cNvPr id="266" name="Title 1"/>
          <p:cNvSpPr/>
          <p:nvPr/>
        </p:nvSpPr>
        <p:spPr>
          <a:xfrm>
            <a:off x="6359171" y="3070126"/>
            <a:ext cx="2177375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“Maia”</a:t>
            </a:r>
          </a:p>
        </p:txBody>
      </p:sp>
      <p:sp>
        <p:nvSpPr>
          <p:cNvPr id="267" name="Title 1"/>
          <p:cNvSpPr/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are Gandalf’s </a:t>
            </a:r>
            <a:r>
              <a:rPr b="1"/>
              <a:t>properties </a:t>
            </a:r>
            <a:r>
              <a:t>(like descriptors).</a:t>
            </a:r>
          </a:p>
        </p:txBody>
      </p:sp>
      <p:sp>
        <p:nvSpPr>
          <p:cNvPr id="268" name="Title 1"/>
          <p:cNvSpPr/>
          <p:nvPr/>
        </p:nvSpPr>
        <p:spPr>
          <a:xfrm>
            <a:off x="5382200" y="3065711"/>
            <a:ext cx="841249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pic>
        <p:nvPicPr>
          <p:cNvPr id="26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023" y="1547718"/>
            <a:ext cx="2762055" cy="2762055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traight Arrow Connector 23"/>
          <p:cNvSpPr/>
          <p:nvPr/>
        </p:nvSpPr>
        <p:spPr>
          <a:xfrm flipV="1">
            <a:off x="1369989" y="2186139"/>
            <a:ext cx="2211412" cy="3300263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1" name="Straight Arrow Connector 24"/>
          <p:cNvSpPr/>
          <p:nvPr/>
        </p:nvSpPr>
        <p:spPr>
          <a:xfrm flipV="1">
            <a:off x="1369989" y="2974925"/>
            <a:ext cx="2151761" cy="2511477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2" name="Straight Arrow Connector 25"/>
          <p:cNvSpPr/>
          <p:nvPr/>
        </p:nvSpPr>
        <p:spPr>
          <a:xfrm flipV="1">
            <a:off x="1369989" y="3613346"/>
            <a:ext cx="2151761" cy="1873056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itle 1"/>
          <p:cNvSpPr/>
          <p:nvPr>
            <p:ph type="title"/>
          </p:nvPr>
        </p:nvSpPr>
        <p:spPr>
          <a:xfrm>
            <a:off x="304799" y="-1"/>
            <a:ext cx="8578176" cy="653856"/>
          </a:xfrm>
          <a:prstGeom prst="rect">
            <a:avLst/>
          </a:prstGeom>
        </p:spPr>
        <p:txBody>
          <a:bodyPr/>
          <a:lstStyle/>
          <a:p>
            <a:pPr/>
            <a:r>
              <a:t>Objects Visualized</a:t>
            </a:r>
          </a:p>
        </p:txBody>
      </p:sp>
      <p:sp>
        <p:nvSpPr>
          <p:cNvPr id="275" name="Title 1"/>
          <p:cNvSpPr/>
          <p:nvPr/>
        </p:nvSpPr>
        <p:spPr>
          <a:xfrm>
            <a:off x="457199" y="835074"/>
            <a:ext cx="1645922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lnSpc>
                <a:spcPct val="90000"/>
              </a:lnSpc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gandalf </a:t>
            </a:r>
          </a:p>
        </p:txBody>
      </p:sp>
      <p:sp>
        <p:nvSpPr>
          <p:cNvPr id="276" name="Title 1"/>
          <p:cNvSpPr/>
          <p:nvPr/>
        </p:nvSpPr>
        <p:spPr>
          <a:xfrm>
            <a:off x="5380270" y="1676400"/>
            <a:ext cx="841249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277" name="Title 1"/>
          <p:cNvSpPr/>
          <p:nvPr/>
        </p:nvSpPr>
        <p:spPr>
          <a:xfrm>
            <a:off x="3581400" y="1676400"/>
            <a:ext cx="1645921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“real name”</a:t>
            </a:r>
          </a:p>
        </p:txBody>
      </p:sp>
      <p:sp>
        <p:nvSpPr>
          <p:cNvPr id="278" name="Title 1"/>
          <p:cNvSpPr/>
          <p:nvPr/>
        </p:nvSpPr>
        <p:spPr>
          <a:xfrm>
            <a:off x="2240999" y="835074"/>
            <a:ext cx="841249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279" name="Title 1"/>
          <p:cNvSpPr/>
          <p:nvPr/>
        </p:nvSpPr>
        <p:spPr>
          <a:xfrm>
            <a:off x="6324600" y="1676400"/>
            <a:ext cx="2177375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“Gandalf”</a:t>
            </a:r>
          </a:p>
        </p:txBody>
      </p:sp>
      <p:sp>
        <p:nvSpPr>
          <p:cNvPr id="280" name="Title 1"/>
          <p:cNvSpPr/>
          <p:nvPr/>
        </p:nvSpPr>
        <p:spPr>
          <a:xfrm>
            <a:off x="3352800" y="3831335"/>
            <a:ext cx="841248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281" name="Title 1"/>
          <p:cNvSpPr/>
          <p:nvPr/>
        </p:nvSpPr>
        <p:spPr>
          <a:xfrm>
            <a:off x="3220127" y="835074"/>
            <a:ext cx="841249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282" name="Title 1"/>
          <p:cNvSpPr/>
          <p:nvPr/>
        </p:nvSpPr>
        <p:spPr>
          <a:xfrm>
            <a:off x="5382200" y="2362200"/>
            <a:ext cx="841249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283" name="Title 1"/>
          <p:cNvSpPr/>
          <p:nvPr/>
        </p:nvSpPr>
        <p:spPr>
          <a:xfrm>
            <a:off x="3583328" y="2362200"/>
            <a:ext cx="1645922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“age (est)”</a:t>
            </a:r>
          </a:p>
        </p:txBody>
      </p:sp>
      <p:sp>
        <p:nvSpPr>
          <p:cNvPr id="284" name="Title 1"/>
          <p:cNvSpPr/>
          <p:nvPr/>
        </p:nvSpPr>
        <p:spPr>
          <a:xfrm>
            <a:off x="6326528" y="2362200"/>
            <a:ext cx="2177376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11000</a:t>
            </a:r>
          </a:p>
        </p:txBody>
      </p:sp>
      <p:sp>
        <p:nvSpPr>
          <p:cNvPr id="285" name="Title 1"/>
          <p:cNvSpPr/>
          <p:nvPr/>
        </p:nvSpPr>
        <p:spPr>
          <a:xfrm>
            <a:off x="8563554" y="1676400"/>
            <a:ext cx="39889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86" name="Title 1"/>
          <p:cNvSpPr/>
          <p:nvPr/>
        </p:nvSpPr>
        <p:spPr>
          <a:xfrm>
            <a:off x="8563553" y="2362200"/>
            <a:ext cx="39889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287" name="Title 1"/>
          <p:cNvSpPr/>
          <p:nvPr/>
        </p:nvSpPr>
        <p:spPr>
          <a:xfrm>
            <a:off x="3581400" y="3070126"/>
            <a:ext cx="1645921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“race”</a:t>
            </a:r>
          </a:p>
        </p:txBody>
      </p:sp>
      <p:sp>
        <p:nvSpPr>
          <p:cNvPr id="288" name="Title 1"/>
          <p:cNvSpPr/>
          <p:nvPr/>
        </p:nvSpPr>
        <p:spPr>
          <a:xfrm>
            <a:off x="6359171" y="3070126"/>
            <a:ext cx="2177375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“Maia”</a:t>
            </a:r>
          </a:p>
        </p:txBody>
      </p:sp>
      <p:sp>
        <p:nvSpPr>
          <p:cNvPr id="289" name="Title 1"/>
          <p:cNvSpPr/>
          <p:nvPr/>
        </p:nvSpPr>
        <p:spPr>
          <a:xfrm>
            <a:off x="310585" y="5486400"/>
            <a:ext cx="8252967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These are the “</a:t>
            </a:r>
            <a:r>
              <a:rPr b="1"/>
              <a:t>values</a:t>
            </a:r>
            <a:r>
              <a:t>” of Gandalf’s </a:t>
            </a:r>
            <a:r>
              <a:rPr b="1"/>
              <a:t>properties.</a:t>
            </a:r>
          </a:p>
        </p:txBody>
      </p:sp>
      <p:sp>
        <p:nvSpPr>
          <p:cNvPr id="290" name="Title 1"/>
          <p:cNvSpPr/>
          <p:nvPr/>
        </p:nvSpPr>
        <p:spPr>
          <a:xfrm>
            <a:off x="5382200" y="3065711"/>
            <a:ext cx="841249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pic>
        <p:nvPicPr>
          <p:cNvPr id="291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023" y="1547718"/>
            <a:ext cx="2762055" cy="2762055"/>
          </a:xfrm>
          <a:prstGeom prst="rect">
            <a:avLst/>
          </a:prstGeom>
          <a:ln w="12700">
            <a:miter lim="400000"/>
          </a:ln>
        </p:spPr>
      </p:pic>
      <p:sp>
        <p:nvSpPr>
          <p:cNvPr id="292" name="Straight Arrow Connector 23"/>
          <p:cNvSpPr/>
          <p:nvPr/>
        </p:nvSpPr>
        <p:spPr>
          <a:xfrm flipV="1">
            <a:off x="4091473" y="2076803"/>
            <a:ext cx="2211412" cy="3300263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3" name="Straight Arrow Connector 24"/>
          <p:cNvSpPr/>
          <p:nvPr/>
        </p:nvSpPr>
        <p:spPr>
          <a:xfrm flipV="1">
            <a:off x="4091473" y="2841527"/>
            <a:ext cx="2211412" cy="2535539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94" name="Straight Arrow Connector 25"/>
          <p:cNvSpPr/>
          <p:nvPr/>
        </p:nvSpPr>
        <p:spPr>
          <a:xfrm flipV="1">
            <a:off x="4091473" y="3545039"/>
            <a:ext cx="2211412" cy="1832027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itle 1"/>
          <p:cNvSpPr/>
          <p:nvPr>
            <p:ph type="title"/>
          </p:nvPr>
        </p:nvSpPr>
        <p:spPr>
          <a:xfrm>
            <a:off x="304799" y="-1"/>
            <a:ext cx="8578176" cy="653856"/>
          </a:xfrm>
          <a:prstGeom prst="rect">
            <a:avLst/>
          </a:prstGeom>
        </p:spPr>
        <p:txBody>
          <a:bodyPr/>
          <a:lstStyle/>
          <a:p>
            <a:pPr/>
            <a:r>
              <a:t>Objects Visualized</a:t>
            </a:r>
          </a:p>
        </p:txBody>
      </p:sp>
      <p:sp>
        <p:nvSpPr>
          <p:cNvPr id="297" name="Title 1"/>
          <p:cNvSpPr/>
          <p:nvPr/>
        </p:nvSpPr>
        <p:spPr>
          <a:xfrm>
            <a:off x="457199" y="835074"/>
            <a:ext cx="1645922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lnSpc>
                <a:spcPct val="90000"/>
              </a:lnSpc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var gandalf </a:t>
            </a:r>
          </a:p>
        </p:txBody>
      </p:sp>
      <p:sp>
        <p:nvSpPr>
          <p:cNvPr id="298" name="Title 1"/>
          <p:cNvSpPr/>
          <p:nvPr/>
        </p:nvSpPr>
        <p:spPr>
          <a:xfrm>
            <a:off x="5380270" y="1676400"/>
            <a:ext cx="841249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299" name="Title 1"/>
          <p:cNvSpPr/>
          <p:nvPr/>
        </p:nvSpPr>
        <p:spPr>
          <a:xfrm>
            <a:off x="3581400" y="1676400"/>
            <a:ext cx="1645921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“real name”</a:t>
            </a:r>
          </a:p>
        </p:txBody>
      </p:sp>
      <p:sp>
        <p:nvSpPr>
          <p:cNvPr id="300" name="Title 1"/>
          <p:cNvSpPr/>
          <p:nvPr/>
        </p:nvSpPr>
        <p:spPr>
          <a:xfrm>
            <a:off x="2240999" y="835074"/>
            <a:ext cx="841249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=</a:t>
            </a:r>
          </a:p>
        </p:txBody>
      </p:sp>
      <p:sp>
        <p:nvSpPr>
          <p:cNvPr id="301" name="Title 1"/>
          <p:cNvSpPr/>
          <p:nvPr/>
        </p:nvSpPr>
        <p:spPr>
          <a:xfrm>
            <a:off x="6324600" y="1676400"/>
            <a:ext cx="2177375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“Gandalf”</a:t>
            </a:r>
          </a:p>
        </p:txBody>
      </p:sp>
      <p:sp>
        <p:nvSpPr>
          <p:cNvPr id="302" name="Title 1"/>
          <p:cNvSpPr/>
          <p:nvPr/>
        </p:nvSpPr>
        <p:spPr>
          <a:xfrm>
            <a:off x="3352800" y="3831335"/>
            <a:ext cx="841248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}</a:t>
            </a:r>
          </a:p>
        </p:txBody>
      </p:sp>
      <p:sp>
        <p:nvSpPr>
          <p:cNvPr id="303" name="Title 1"/>
          <p:cNvSpPr/>
          <p:nvPr/>
        </p:nvSpPr>
        <p:spPr>
          <a:xfrm>
            <a:off x="3220127" y="835074"/>
            <a:ext cx="841249" cy="457201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{</a:t>
            </a:r>
          </a:p>
        </p:txBody>
      </p:sp>
      <p:sp>
        <p:nvSpPr>
          <p:cNvPr id="304" name="Title 1"/>
          <p:cNvSpPr/>
          <p:nvPr/>
        </p:nvSpPr>
        <p:spPr>
          <a:xfrm>
            <a:off x="5382200" y="2362200"/>
            <a:ext cx="841249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sp>
        <p:nvSpPr>
          <p:cNvPr id="305" name="Title 1"/>
          <p:cNvSpPr/>
          <p:nvPr/>
        </p:nvSpPr>
        <p:spPr>
          <a:xfrm>
            <a:off x="3583328" y="2362200"/>
            <a:ext cx="1645922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“age (est)”</a:t>
            </a:r>
          </a:p>
        </p:txBody>
      </p:sp>
      <p:sp>
        <p:nvSpPr>
          <p:cNvPr id="306" name="Title 1"/>
          <p:cNvSpPr/>
          <p:nvPr/>
        </p:nvSpPr>
        <p:spPr>
          <a:xfrm>
            <a:off x="6326528" y="2362200"/>
            <a:ext cx="2177376" cy="479327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11000</a:t>
            </a:r>
          </a:p>
        </p:txBody>
      </p:sp>
      <p:sp>
        <p:nvSpPr>
          <p:cNvPr id="307" name="Title 1"/>
          <p:cNvSpPr/>
          <p:nvPr/>
        </p:nvSpPr>
        <p:spPr>
          <a:xfrm>
            <a:off x="8563554" y="1676400"/>
            <a:ext cx="39889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308" name="Title 1"/>
          <p:cNvSpPr/>
          <p:nvPr/>
        </p:nvSpPr>
        <p:spPr>
          <a:xfrm>
            <a:off x="8563553" y="2362200"/>
            <a:ext cx="398892" cy="457200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,</a:t>
            </a:r>
          </a:p>
        </p:txBody>
      </p:sp>
      <p:sp>
        <p:nvSpPr>
          <p:cNvPr id="309" name="Title 1"/>
          <p:cNvSpPr/>
          <p:nvPr/>
        </p:nvSpPr>
        <p:spPr>
          <a:xfrm>
            <a:off x="3581400" y="3070126"/>
            <a:ext cx="1645921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“race”</a:t>
            </a:r>
          </a:p>
        </p:txBody>
      </p:sp>
      <p:sp>
        <p:nvSpPr>
          <p:cNvPr id="310" name="Title 1"/>
          <p:cNvSpPr/>
          <p:nvPr/>
        </p:nvSpPr>
        <p:spPr>
          <a:xfrm>
            <a:off x="6359171" y="3070126"/>
            <a:ext cx="2177375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“Maia”</a:t>
            </a:r>
          </a:p>
        </p:txBody>
      </p:sp>
      <p:sp>
        <p:nvSpPr>
          <p:cNvPr id="311" name="Title 1"/>
          <p:cNvSpPr/>
          <p:nvPr/>
        </p:nvSpPr>
        <p:spPr>
          <a:xfrm>
            <a:off x="455022" y="5464128"/>
            <a:ext cx="49393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Thus</a:t>
            </a:r>
            <a:r>
              <a:rPr b="0"/>
              <a:t>: gandalf[“race”] =  “Maia</a:t>
            </a:r>
          </a:p>
        </p:txBody>
      </p:sp>
      <p:sp>
        <p:nvSpPr>
          <p:cNvPr id="312" name="Title 1"/>
          <p:cNvSpPr/>
          <p:nvPr/>
        </p:nvSpPr>
        <p:spPr>
          <a:xfrm>
            <a:off x="5382200" y="3065711"/>
            <a:ext cx="841249" cy="479328"/>
          </a:xfrm>
          <a:prstGeom prst="rect">
            <a:avLst/>
          </a:prstGeom>
          <a:ln>
            <a:solidFill>
              <a:srgbClr val="42719B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:</a:t>
            </a:r>
          </a:p>
        </p:txBody>
      </p:sp>
      <p:pic>
        <p:nvPicPr>
          <p:cNvPr id="3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5023" y="1547718"/>
            <a:ext cx="2762055" cy="2762055"/>
          </a:xfrm>
          <a:prstGeom prst="rect">
            <a:avLst/>
          </a:prstGeom>
          <a:ln w="12700">
            <a:miter lim="400000"/>
          </a:ln>
        </p:spPr>
      </p:pic>
      <p:sp>
        <p:nvSpPr>
          <p:cNvPr id="314" name="Straight Arrow Connector 23"/>
          <p:cNvSpPr/>
          <p:nvPr/>
        </p:nvSpPr>
        <p:spPr>
          <a:xfrm flipH="1" flipV="1">
            <a:off x="1447801" y="1357367"/>
            <a:ext cx="533399" cy="4205233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5" name="Straight Arrow Connector 24"/>
          <p:cNvSpPr/>
          <p:nvPr/>
        </p:nvSpPr>
        <p:spPr>
          <a:xfrm flipV="1">
            <a:off x="3352800" y="3657599"/>
            <a:ext cx="990601" cy="1905002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6" name="Straight Arrow Connector 25"/>
          <p:cNvSpPr/>
          <p:nvPr/>
        </p:nvSpPr>
        <p:spPr>
          <a:xfrm flipV="1">
            <a:off x="4974447" y="3657600"/>
            <a:ext cx="1350154" cy="1905000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319" name="Title 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Repeat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(gandalf-the-grey-objects.html | 30-GandalfTheGreyObjects)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2" name="Rectangle 8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323" name="TextBox 9"/>
          <p:cNvSpPr/>
          <p:nvPr/>
        </p:nvSpPr>
        <p:spPr>
          <a:xfrm>
            <a:off x="304800" y="762000"/>
            <a:ext cx="8686800" cy="3993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Dissection / Creation: Basic Objects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With a partner, spend the next few moments studying the code just slacked to you. 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Then, write code below each comment to log the relevant information about the provided car object.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Bonus: </a:t>
            </a:r>
            <a:r>
              <a:rPr b="0"/>
              <a:t>If you finish early, create a brand new object of your own. Slack out a snippet of the code to the class when you are done. Be Creative!</a:t>
            </a:r>
          </a:p>
        </p:txBody>
      </p:sp>
      <p:sp>
        <p:nvSpPr>
          <p:cNvPr id="324" name="TextBox 5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7-MyFirstObject </a:t>
            </a:r>
            <a:r>
              <a:t>|  Suggested Time: </a:t>
            </a:r>
            <a:r>
              <a:rPr b="0"/>
              <a:t>15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327" name="Title 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in Browser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(carGame_Solved.html | 8-CarGame)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30" name="Rectangle 8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331" name="TextBox 9"/>
          <p:cNvSpPr/>
          <p:nvPr/>
        </p:nvSpPr>
        <p:spPr>
          <a:xfrm>
            <a:off x="304800" y="761999"/>
            <a:ext cx="8686800" cy="5175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Creation: Run that Car!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Using the code from the previous activity as a starting point, create a complete application such that:</a:t>
            </a:r>
          </a:p>
          <a:p>
            <a:pPr marL="4572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Users can enter keyboard input (letters).</a:t>
            </a: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Each of the car's methods are assigned to a key.</a:t>
            </a: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When the user presses a key it calls the appropriate function.</a:t>
            </a: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These letters also trigger a global function called reWriteStats() that logs the car’s make, model, color, mileage, and isWorking status to the console. </a:t>
            </a:r>
          </a:p>
          <a:p>
            <a:pPr lvl="1" marL="914400" indent="-457200">
              <a:buSzPct val="100000"/>
              <a:buFont typeface="Arial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HINT:</a:t>
            </a:r>
            <a:r>
              <a:rPr b="0"/>
              <a:t> You will need to use the document.onkeyup() function to collect input from the user's keyboard.</a:t>
            </a:r>
          </a:p>
        </p:txBody>
      </p:sp>
      <p:sp>
        <p:nvSpPr>
          <p:cNvPr id="332" name="TextBox 5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8-CarGame </a:t>
            </a:r>
            <a:r>
              <a:t>|  Suggested Time: </a:t>
            </a:r>
            <a:r>
              <a:rPr b="0"/>
              <a:t>20-30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Scope &amp; Stuff</a:t>
            </a:r>
          </a:p>
        </p:txBody>
      </p:sp>
      <p:sp>
        <p:nvSpPr>
          <p:cNvPr id="335" name="Title 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sz="3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Everyone Do: Scope &amp; Callbacks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338" name="Title 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sz="3600">
                <a:latin typeface="Arial"/>
                <a:ea typeface="Arial"/>
                <a:cs typeface="Arial"/>
                <a:sym typeface="Arial"/>
              </a:defRPr>
            </a:pPr>
            <a:r>
              <a:t>TA: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(Homework Videos!)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This will soon be you…</a:t>
            </a:r>
          </a:p>
        </p:txBody>
      </p:sp>
      <p:sp>
        <p:nvSpPr>
          <p:cNvPr id="173" name="Title 1"/>
          <p:cNvSpPr/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37794">
              <a:defRPr b="1" i="1" sz="5115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JavaScript Dragon Tamers.</a:t>
            </a:r>
          </a:p>
        </p:txBody>
      </p:sp>
      <p:pic>
        <p:nvPicPr>
          <p:cNvPr id="174" name="pasted-image.jpeg" descr="pasted-image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83035" y="1116755"/>
            <a:ext cx="6707573" cy="37730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1" name="Rectangle 8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342" name="TextBox 9"/>
          <p:cNvSpPr/>
          <p:nvPr/>
        </p:nvSpPr>
        <p:spPr>
          <a:xfrm>
            <a:off x="304800" y="761999"/>
            <a:ext cx="8686800" cy="4682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Extra Activity: Trivia Game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With whatever class time remains, complete the following activity in pairs. </a:t>
            </a:r>
          </a:p>
          <a:p>
            <a:pPr marL="4572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Starting from a blank HTML file:</a:t>
            </a:r>
          </a:p>
          <a:p>
            <a:pPr marL="4572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Create an object with 10 questions. The object should be structured like this: </a:t>
            </a:r>
            <a:br/>
            <a:r>
              <a:t>	q1: [“QUESTION”, “ANSWER”]</a:t>
            </a:r>
            <a:br/>
            <a:r>
              <a:t>	q2: [“QUESTION”, “ANSWER”]</a:t>
            </a: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Then create code that will ask the user questions, one by one. The user must answer by hitting t (for true) or f (for false).</a:t>
            </a: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  <a:r>
              <a:t>Check the user’s answer against the correct answer, and provide them with an alert telling them if they are right or wrong. </a:t>
            </a:r>
          </a:p>
          <a:p>
            <a:pPr lvl="1" marL="914400" indent="-457200">
              <a:buSzPct val="100000"/>
              <a:buFont typeface="Arial"/>
              <a:buChar char="•"/>
              <a:defRPr sz="1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Bonus: </a:t>
            </a:r>
            <a:r>
              <a:rPr b="0"/>
              <a:t>Keep track of the user’s score.</a:t>
            </a:r>
            <a:endParaRPr b="0"/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defRPr b="1" sz="1600">
                <a:latin typeface="Arial"/>
                <a:ea typeface="Arial"/>
                <a:cs typeface="Arial"/>
                <a:sym typeface="Arial"/>
              </a:defRPr>
            </a:pPr>
            <a:r>
              <a:t>Hint: </a:t>
            </a:r>
            <a:r>
              <a:rPr b="0"/>
              <a:t>Don’t worry about having DRY code to start with. Just focus on getting working code first. </a:t>
            </a:r>
          </a:p>
        </p:txBody>
      </p:sp>
      <p:sp>
        <p:nvSpPr>
          <p:cNvPr id="343" name="TextBox 5"/>
          <p:cNvSpPr/>
          <p:nvPr/>
        </p:nvSpPr>
        <p:spPr>
          <a:xfrm>
            <a:off x="2590800" y="124824"/>
            <a:ext cx="64008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9-TriviaGame </a:t>
            </a:r>
            <a:r>
              <a:t>|  Suggested Time: </a:t>
            </a:r>
            <a:r>
              <a:rPr b="0"/>
              <a:t>45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itle 1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Questions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Transformation to Come</a:t>
            </a:r>
          </a:p>
        </p:txBody>
      </p:sp>
      <p:pic>
        <p:nvPicPr>
          <p:cNvPr id="1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l="66845" t="11586" r="2793" b="11585"/>
          <a:stretch>
            <a:fillRect/>
          </a:stretch>
        </p:blipFill>
        <p:spPr>
          <a:xfrm>
            <a:off x="266700" y="1143000"/>
            <a:ext cx="2485033" cy="3537147"/>
          </a:xfrm>
          <a:prstGeom prst="rect">
            <a:avLst/>
          </a:prstGeom>
          <a:ln>
            <a:solidFill>
              <a:srgbClr val="5B9BD5"/>
            </a:solidFill>
          </a:ln>
        </p:spPr>
      </p:pic>
      <p:sp>
        <p:nvSpPr>
          <p:cNvPr id="178" name="Right Arrow 2"/>
          <p:cNvSpPr/>
          <p:nvPr/>
        </p:nvSpPr>
        <p:spPr>
          <a:xfrm>
            <a:off x="2782866" y="2339975"/>
            <a:ext cx="1912938" cy="114300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12700">
            <a:solidFill>
              <a:srgbClr val="42719B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Title 1"/>
          <p:cNvSpPr/>
          <p:nvPr/>
        </p:nvSpPr>
        <p:spPr>
          <a:xfrm>
            <a:off x="304800" y="4953000"/>
            <a:ext cx="8534400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 defTabSz="685800">
              <a:defRPr b="1" i="1"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HANG IN THERE!</a:t>
            </a:r>
          </a:p>
        </p:txBody>
      </p:sp>
      <p:pic>
        <p:nvPicPr>
          <p:cNvPr id="180" name="pasted-image.jpeg" descr="pasted-imag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8339">
            <a:off x="4728398" y="1509731"/>
            <a:ext cx="4195903" cy="2803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Today’s Class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Objectives</a:t>
            </a:r>
          </a:p>
        </p:txBody>
      </p:sp>
      <p:sp>
        <p:nvSpPr>
          <p:cNvPr id="185" name="Shape 70"/>
          <p:cNvSpPr/>
          <p:nvPr/>
        </p:nvSpPr>
        <p:spPr>
          <a:xfrm>
            <a:off x="304799" y="761998"/>
            <a:ext cx="8740776" cy="133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defTabSz="685800">
              <a:spcBef>
                <a:spcPts val="500"/>
              </a:spcBef>
              <a:defRPr b="1" sz="2200" u="sng">
                <a:latin typeface="Arial"/>
                <a:ea typeface="Arial"/>
                <a:cs typeface="Arial"/>
                <a:sym typeface="Arial"/>
              </a:defRPr>
            </a:pPr>
            <a:endParaRPr sz="2400"/>
          </a:p>
          <a:p>
            <a:pPr marL="257175" indent="-257175" defTabSz="685800">
              <a:spcBef>
                <a:spcPts val="500"/>
              </a:spcBef>
              <a:buSzPct val="100000"/>
              <a:buFont typeface="Arial"/>
              <a:buChar char="•"/>
              <a:defRPr sz="2200">
                <a:latin typeface="Arial"/>
                <a:ea typeface="Arial"/>
                <a:cs typeface="Arial"/>
                <a:sym typeface="Arial"/>
              </a:defRPr>
            </a:pPr>
          </a:p>
        </p:txBody>
      </p:sp>
      <p:graphicFrame>
        <p:nvGraphicFramePr>
          <p:cNvPr id="186" name="Table"/>
          <p:cNvGraphicFramePr/>
          <p:nvPr/>
        </p:nvGraphicFramePr>
        <p:xfrm>
          <a:off x="966612" y="1211293"/>
          <a:ext cx="7429849" cy="466293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3708574"/>
                <a:gridCol w="3708574"/>
              </a:tblGrid>
              <a:tr h="863216"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u="sng"/>
                        <a:t>Functions
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ctr" defTabSz="685800">
                        <a:defRPr sz="1800"/>
                      </a:pPr>
                      <a:r>
                        <a:rPr u="sng"/>
                        <a:t>Objects
</a:t>
                      </a:r>
                    </a:p>
                  </a:txBody>
                  <a:tcPr marL="0" marR="0" marT="0" marB="0" anchor="t" anchorCtr="0" horzOverflow="overflow"/>
                </a:tc>
              </a:tr>
              <a:tr h="3787015">
                <a:tc>
                  <a:txBody>
                    <a:bodyPr/>
                    <a:lstStyle/>
                    <a:p>
                      <a:pPr algn="l" defTabSz="685800">
                        <a:defRPr sz="1800"/>
                      </a:pPr>
                      <a:r>
                        <a:t>•What are functions?
•Defining a function vs Calling a function
•Expressions vs Declarations
•Arguments
•Functions vs Methods
•Returning a value
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algn="l" defTabSz="685800">
                        <a:defRPr sz="1800"/>
                      </a:pPr>
                      <a:r>
                        <a:t>•What is an object?</a:t>
                      </a:r>
                    </a:p>
                    <a:p>
                      <a:pPr algn="l" defTabSz="685800">
                        <a:defRPr sz="1800"/>
                      </a:pPr>
                      <a:r>
                        <a:t>•Syntax inside an object</a:t>
                      </a:r>
                    </a:p>
                    <a:p>
                      <a:pPr algn="l" defTabSz="685800">
                        <a:defRPr sz="1800"/>
                      </a:pPr>
                      <a:r>
                        <a:t>•Properties vs. Methods</a:t>
                      </a:r>
                    </a:p>
                    <a:p>
                      <a:pPr algn="l" defTabSz="685800">
                        <a:defRPr sz="1800"/>
                      </a:pPr>
                      <a:r>
                        <a:t>•Calling a method </a:t>
                      </a:r>
                      <a:r>
                        <a:rPr i="1"/>
                        <a:t>in</a:t>
                      </a:r>
                      <a:r>
                        <a:t> an object</a:t>
                      </a:r>
                    </a:p>
                    <a:p>
                      <a:pPr algn="l" defTabSz="685800">
                        <a:defRPr sz="1800"/>
                      </a:pPr>
                      <a:r>
                        <a:t>•Calling a function </a:t>
                      </a:r>
                      <a:r>
                        <a:rPr i="1"/>
                        <a:t>on</a:t>
                      </a:r>
                      <a:r>
                        <a:t> an object</a:t>
                      </a:r>
                    </a:p>
                    <a:p>
                      <a:pPr algn="l" defTabSz="685800">
                        <a:defRPr sz="1800"/>
                      </a:pPr>
                    </a:p>
                    <a:p>
                      <a:pPr algn="l" defTabSz="685800">
                        <a:defRPr sz="1800"/>
                      </a:pPr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/>
          <p:nvPr>
            <p:ph type="title"/>
          </p:nvPr>
        </p:nvSpPr>
        <p:spPr>
          <a:xfrm>
            <a:off x="390606" y="2953542"/>
            <a:ext cx="8229601" cy="871859"/>
          </a:xfrm>
          <a:prstGeom prst="rect">
            <a:avLst/>
          </a:prstGeom>
        </p:spPr>
        <p:txBody>
          <a:bodyPr/>
          <a:lstStyle/>
          <a:p>
            <a:pPr/>
            <a:r>
              <a:t>Functions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7"/>
          <p:cNvSpPr/>
          <p:nvPr/>
        </p:nvSpPr>
        <p:spPr>
          <a:xfrm>
            <a:off x="-11742" y="689615"/>
            <a:ext cx="9155743" cy="5626583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1" name="Rectangle 8"/>
          <p:cNvSpPr/>
          <p:nvPr/>
        </p:nvSpPr>
        <p:spPr>
          <a:xfrm>
            <a:off x="304800" y="98052"/>
            <a:ext cx="525780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 YOUR TURN!!</a:t>
            </a:r>
          </a:p>
        </p:txBody>
      </p:sp>
      <p:sp>
        <p:nvSpPr>
          <p:cNvPr id="192" name="TextBox 9"/>
          <p:cNvSpPr/>
          <p:nvPr/>
        </p:nvSpPr>
        <p:spPr>
          <a:xfrm>
            <a:off x="304800" y="762000"/>
            <a:ext cx="8686800" cy="3993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Code Dissection: Array Building</a:t>
            </a:r>
          </a:p>
          <a:p>
            <a:pPr>
              <a:defRPr b="1"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Run the program sent to you via slack. 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Then, with a partner, fill in the missing comments for each line of code. 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Make sure both of you can fully explain what each line means. </a:t>
            </a: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457200" indent="-457200">
              <a:buSzPct val="100000"/>
              <a:buFont typeface="Arial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Be prepared to share with the class.</a:t>
            </a:r>
          </a:p>
        </p:txBody>
      </p:sp>
      <p:sp>
        <p:nvSpPr>
          <p:cNvPr id="193" name="TextBox 5"/>
          <p:cNvSpPr/>
          <p:nvPr/>
        </p:nvSpPr>
        <p:spPr>
          <a:xfrm>
            <a:off x="2895600" y="124824"/>
            <a:ext cx="6096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b="1">
                <a:latin typeface="Arial"/>
                <a:ea typeface="Arial"/>
                <a:cs typeface="Arial"/>
                <a:sym typeface="Arial"/>
              </a:defRPr>
            </a:pPr>
            <a:r>
              <a:t>Activity</a:t>
            </a:r>
            <a:r>
              <a:rPr b="0" i="1"/>
              <a:t>: </a:t>
            </a:r>
            <a:r>
              <a:rPr b="0"/>
              <a:t>1-LoopTV </a:t>
            </a:r>
            <a:r>
              <a:t>|  Suggested Time: </a:t>
            </a:r>
            <a:r>
              <a:rPr b="0"/>
              <a:t>10 min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/>
          <p:nvPr>
            <p:ph type="title"/>
          </p:nvPr>
        </p:nvSpPr>
        <p:spPr>
          <a:xfrm>
            <a:off x="304799" y="-1"/>
            <a:ext cx="5470528" cy="653856"/>
          </a:xfrm>
          <a:prstGeom prst="rect">
            <a:avLst/>
          </a:prstGeom>
        </p:spPr>
        <p:txBody>
          <a:bodyPr/>
          <a:lstStyle/>
          <a:p>
            <a:pPr/>
            <a:r>
              <a:t>Demo Time</a:t>
            </a:r>
          </a:p>
        </p:txBody>
      </p:sp>
      <p:sp>
        <p:nvSpPr>
          <p:cNvPr id="196" name="Title 1"/>
          <p:cNvSpPr/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rgbClr val="5B9BD5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algn="ctr" defTabSz="685800">
              <a:defRPr b="1" i="1" sz="3600">
                <a:latin typeface="Arial"/>
                <a:ea typeface="Arial"/>
                <a:cs typeface="Arial"/>
                <a:sym typeface="Arial"/>
              </a:defRPr>
            </a:pPr>
            <a:r>
              <a:t>Instructor: Demo </a:t>
            </a:r>
            <a:endParaRPr sz="3300">
              <a:latin typeface="Calibri Light"/>
              <a:ea typeface="Calibri Light"/>
              <a:cs typeface="Calibri Light"/>
              <a:sym typeface="Calibri Light"/>
            </a:endParaRPr>
          </a:p>
          <a:p>
            <a:pPr algn="ctr" defTabSz="685800">
              <a:defRPr i="1" sz="2000">
                <a:latin typeface="Arial"/>
                <a:ea typeface="Arial"/>
                <a:cs typeface="Arial"/>
                <a:sym typeface="Arial"/>
              </a:defRPr>
            </a:pPr>
            <a:r>
              <a:t>(SuperHeroLogging_NoFunctions.html | 2-SuperHeroLogging)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500">
        <p:dissolve/>
      </p:transition>
    </mc:Choice>
    <mc:Fallback>
      <p:transition spd="fast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UCF - Theme">
  <a:themeElements>
    <a:clrScheme name="UCF -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UCF -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UCF -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