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2"/>
    <p:restoredTop sz="94937"/>
  </p:normalViewPr>
  <p:slideViewPr>
    <p:cSldViewPr snapToGrid="0">
      <p:cViewPr>
        <p:scale>
          <a:sx n="33" d="100"/>
          <a:sy n="33" d="100"/>
        </p:scale>
        <p:origin x="2621" y="-552"/>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11/22/2023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745568" y="3929198"/>
            <a:ext cx="2889029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To understand the brain, we need to understand the computations performed by neural circuits. </a:t>
            </a:r>
            <a:r>
              <a:rPr lang="en-GB" altLang="en-US" sz="3000" dirty="0">
                <a:solidFill>
                  <a:srgbClr val="FF7F00"/>
                </a:solidFill>
                <a:latin typeface="Arial" panose="020B0604020202020204" pitchFamily="34" charset="0"/>
              </a:rPr>
              <a:t>One approach is to use observed data to distil the neural function into artificial neural networks. </a:t>
            </a:r>
            <a:r>
              <a:rPr lang="en-GB" altLang="en-US" sz="3000" dirty="0">
                <a:latin typeface="Arial" panose="020B0604020202020204" pitchFamily="34" charset="0"/>
              </a:rPr>
              <a:t>This requires access to neural data from the input and output neurons of a neural circuit.</a:t>
            </a:r>
            <a:endParaRPr lang="en-GB" altLang="en-US" sz="3000" dirty="0">
              <a:solidFill>
                <a:srgbClr val="FF7F00"/>
              </a:solidFill>
              <a:latin typeface="Arial" panose="020B0604020202020204" pitchFamily="34" charset="0"/>
            </a:endParaRPr>
          </a:p>
          <a:p>
            <a:pPr algn="just">
              <a:spcBef>
                <a:spcPct val="50000"/>
              </a:spcBef>
            </a:pPr>
            <a:r>
              <a:rPr lang="en-GB" altLang="en-US" sz="3000" dirty="0">
                <a:latin typeface="Arial" panose="020B0604020202020204" pitchFamily="34" charset="0"/>
              </a:rPr>
              <a:t>We performed simultaneous neural recording from the CA1	area of the hippocampus as well as the lateral septum (LS) and cortical areas (CTX).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2,3*</a:t>
            </a:r>
            <a:r>
              <a:rPr lang="en-US" altLang="en-US" sz="3000" b="1" dirty="0">
                <a:latin typeface="Arial" panose="020B0604020202020204" pitchFamily="34" charset="0"/>
              </a:rPr>
              <a:t>; E. </a:t>
            </a:r>
            <a:r>
              <a:rPr lang="en-US" altLang="en-US" sz="3000" b="1" dirty="0" err="1">
                <a:latin typeface="Arial" panose="020B0604020202020204" pitchFamily="34" charset="0"/>
              </a:rPr>
              <a:t>Baumler</a:t>
            </a:r>
            <a:r>
              <a:rPr lang="en-US" altLang="en-US" sz="3000" b="1" dirty="0">
                <a:latin typeface="Arial" panose="020B0604020202020204" pitchFamily="34" charset="0"/>
              </a:rPr>
              <a:t>; M. Buchholz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UCL Inst </a:t>
            </a:r>
            <a:r>
              <a:rPr lang="en-US" altLang="en-US" sz="2600" dirty="0" err="1">
                <a:latin typeface="Arial" panose="020B0604020202020204" pitchFamily="34" charset="0"/>
              </a:rPr>
              <a:t>yyy</a:t>
            </a:r>
            <a:r>
              <a:rPr lang="en-US" altLang="en-US" sz="2600" dirty="0">
                <a:latin typeface="Arial" panose="020B0604020202020204" pitchFamily="34" charset="0"/>
              </a:rPr>
              <a:t>. </a:t>
            </a:r>
            <a:r>
              <a:rPr lang="en-US" altLang="en-US" sz="2600" baseline="30000" dirty="0">
                <a:latin typeface="Arial" panose="020B0604020202020204" pitchFamily="34" charset="0"/>
              </a:rPr>
              <a:t>3</a:t>
            </a:r>
            <a:r>
              <a:rPr lang="en-US" altLang="en-US" sz="2600" dirty="0">
                <a:latin typeface="Arial" panose="020B0604020202020204" pitchFamily="34" charset="0"/>
              </a:rPr>
              <a:t> UCL Inst of xxx. </a:t>
            </a:r>
            <a:br>
              <a:rPr lang="en-US" altLang="en-US" sz="2600" dirty="0">
                <a:latin typeface="Arial" panose="020B0604020202020204" pitchFamily="34" charset="0"/>
              </a:rPr>
            </a:br>
            <a:r>
              <a:rPr lang="en-US" altLang="en-US" sz="2600" dirty="0">
                <a:latin typeface="Arial" panose="020B0604020202020204" pitchFamily="34" charset="0"/>
              </a:rPr>
              <a:t>* Equal contribution. Correspondence to first.author@ucl.ac.uk or caswell.barry@ucl.ac.uk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50044" y="41363271"/>
            <a:ext cx="19087206"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2500" baseline="30000" dirty="0" smtClean="0">
                <a:latin typeface="Arial" panose="020B0604020202020204" pitchFamily="34" charset="0"/>
              </a:rPr>
              <a:t>References</a:t>
            </a:r>
            <a:endParaRPr lang="en-GB" altLang="en-US" sz="2500" baseline="30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6"/>
            <a:ext cx="29231046" cy="2864498"/>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6898388"/>
            <a:ext cx="14848032" cy="1222393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7" y="6898387"/>
            <a:ext cx="13746072" cy="27493024"/>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5923802" y="35200006"/>
            <a:ext cx="134618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34810306"/>
            <a:ext cx="13746073" cy="5872084"/>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t="9373" r="48691" b="5022"/>
          <a:stretch/>
        </p:blipFill>
        <p:spPr>
          <a:xfrm>
            <a:off x="9491993" y="70969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2342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19522440"/>
            <a:ext cx="14848032" cy="2115995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2431371"/>
            <a:ext cx="3300210" cy="3039170"/>
            <a:chOff x="7887646" y="6675844"/>
            <a:chExt cx="3693235" cy="3087989"/>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7526" t="4577" r="1458" b="61027"/>
          <a:stretch/>
        </p:blipFill>
        <p:spPr>
          <a:xfrm>
            <a:off x="1021301" y="15810981"/>
            <a:ext cx="3300210" cy="3129931"/>
          </a:xfrm>
          <a:prstGeom prst="rect">
            <a:avLst/>
          </a:prstGeom>
        </p:spPr>
      </p:pic>
      <p:sp>
        <p:nvSpPr>
          <p:cNvPr id="12" name="Rectangle 11"/>
          <p:cNvSpPr/>
          <p:nvPr/>
        </p:nvSpPr>
        <p:spPr>
          <a:xfrm>
            <a:off x="13361452" y="163796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226395"/>
            <a:ext cx="8649848" cy="3323987"/>
          </a:xfrm>
          <a:prstGeom prst="rect">
            <a:avLst/>
          </a:prstGeom>
        </p:spPr>
        <p:txBody>
          <a:bodyPr wrap="square">
            <a:spAutoFit/>
          </a:bodyPr>
          <a:lstStyle/>
          <a:p>
            <a:r>
              <a:rPr lang="en-GB" altLang="en-US" sz="3000" dirty="0">
                <a:latin typeface="Arial" panose="020B0604020202020204" pitchFamily="34" charset="0"/>
              </a:rPr>
              <a:t>We simultaneously recorded fluorescence signals in hippocampus CA1 as well as multi-unit spiking activities in the LS and CTX.</a:t>
            </a:r>
          </a:p>
          <a:p>
            <a:endParaRPr lang="en-GB" sz="3000" dirty="0">
              <a:latin typeface="Arial" panose="020B0604020202020204" pitchFamily="34" charset="0"/>
            </a:endParaRPr>
          </a:p>
          <a:p>
            <a:r>
              <a:rPr lang="en-GB" sz="3000" dirty="0">
                <a:latin typeface="Arial" panose="020B0604020202020204" pitchFamily="34" charset="0"/>
              </a:rPr>
              <a:t>387 CA1 neurons were interrogated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identified from LS.</a:t>
            </a:r>
            <a:endParaRPr lang="en-GB" sz="30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8230" y="16383000"/>
            <a:ext cx="9332593" cy="2393461"/>
          </a:xfrm>
          <a:prstGeom prst="rect">
            <a:avLst/>
          </a:prstGeom>
        </p:spPr>
      </p:pic>
      <p:sp>
        <p:nvSpPr>
          <p:cNvPr id="23" name="Rectangle 22"/>
          <p:cNvSpPr/>
          <p:nvPr/>
        </p:nvSpPr>
        <p:spPr>
          <a:xfrm>
            <a:off x="842145" y="19711915"/>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6090257" y="7160136"/>
            <a:ext cx="5960286" cy="553998"/>
          </a:xfrm>
          <a:prstGeom prst="rect">
            <a:avLst/>
          </a:prstGeom>
        </p:spPr>
        <p:txBody>
          <a:bodyPr wrap="none">
            <a:spAutoFit/>
          </a:bodyPr>
          <a:lstStyle/>
          <a:p>
            <a:pPr>
              <a:spcBef>
                <a:spcPct val="50000"/>
              </a:spcBef>
            </a:pPr>
            <a:r>
              <a:rPr lang="en-GB" altLang="en-US" sz="3000" b="1" dirty="0" smtClean="0">
                <a:solidFill>
                  <a:srgbClr val="FF7F00"/>
                </a:solidFill>
                <a:latin typeface="Arial" panose="020B0604020202020204" pitchFamily="34" charset="0"/>
              </a:rPr>
              <a:t>Light-activated stimuli </a:t>
            </a:r>
            <a:r>
              <a:rPr lang="en-GB" altLang="en-US" sz="3000" b="1" dirty="0">
                <a:solidFill>
                  <a:srgbClr val="FF7F00"/>
                </a:solidFill>
                <a:latin typeface="Arial" panose="020B0604020202020204" pitchFamily="34" charset="0"/>
              </a:rPr>
              <a:t>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960423" y="33466880"/>
            <a:ext cx="9071207" cy="4554166"/>
          </a:xfrm>
          <a:prstGeom prst="rect">
            <a:avLst/>
          </a:prstGeom>
        </p:spPr>
      </p:pic>
      <p:pic>
        <p:nvPicPr>
          <p:cNvPr id="11" name="Picture 10" descr="A diagram of different colors&#10;&#10;Description automatically generated">
            <a:extLst>
              <a:ext uri="{FF2B5EF4-FFF2-40B4-BE49-F238E27FC236}">
                <a16:creationId xmlns:a16="http://schemas.microsoft.com/office/drawing/2014/main" id="{FBFC13BC-3129-F290-0702-B3DCAF6F5F92}"/>
              </a:ext>
            </a:extLst>
          </p:cNvPr>
          <p:cNvPicPr>
            <a:picLocks noChangeAspect="1"/>
          </p:cNvPicPr>
          <p:nvPr/>
        </p:nvPicPr>
        <p:blipFill rotWithShape="1">
          <a:blip r:embed="rId11">
            <a:extLst>
              <a:ext uri="{28A0092B-C50C-407E-A947-70E740481C1C}">
                <a14:useLocalDpi xmlns:a14="http://schemas.microsoft.com/office/drawing/2010/main" val="0"/>
              </a:ext>
            </a:extLst>
          </a:blip>
          <a:srcRect l="44018" t="6363" r="1830" b="2677"/>
          <a:stretch/>
        </p:blipFill>
        <p:spPr>
          <a:xfrm>
            <a:off x="17489897" y="9938011"/>
            <a:ext cx="9784770" cy="5568616"/>
          </a:xfrm>
          <a:prstGeom prst="rect">
            <a:avLst/>
          </a:prstGeom>
        </p:spPr>
      </p:pic>
      <p:pic>
        <p:nvPicPr>
          <p:cNvPr id="10" name="Picture 9"/>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7408003" y="17579730"/>
            <a:ext cx="9866664" cy="5170645"/>
          </a:xfrm>
          <a:prstGeom prst="rect">
            <a:avLst/>
          </a:prstGeom>
        </p:spPr>
      </p:pic>
      <p:sp>
        <p:nvSpPr>
          <p:cNvPr id="42" name="Rectangle 41"/>
          <p:cNvSpPr/>
          <p:nvPr/>
        </p:nvSpPr>
        <p:spPr>
          <a:xfrm>
            <a:off x="13266424" y="130576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558229" y="127763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2284" y="20744788"/>
            <a:ext cx="13919041" cy="1938992"/>
          </a:xfrm>
          <a:prstGeom prst="rect">
            <a:avLst/>
          </a:prstGeom>
        </p:spPr>
        <p:txBody>
          <a:bodyPr wrap="square">
            <a:spAutoFit/>
          </a:bodyPr>
          <a:lstStyle/>
          <a:p>
            <a:r>
              <a:rPr lang="en-GB" altLang="en-US" sz="3000" dirty="0">
                <a:latin typeface="Arial" panose="020B0604020202020204" pitchFamily="34" charset="0"/>
              </a:rPr>
              <a:t>Leveraging the power of transformer neural networks, we use 15 bins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of LS and CTX neuron firing rates. Because of the exponential decay time of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 </a:t>
            </a:r>
            <a:r>
              <a:rPr lang="en-GB" altLang="en-US" sz="3000" dirty="0" err="1">
                <a:latin typeface="Arial" panose="020B0604020202020204" pitchFamily="34" charset="0"/>
              </a:rPr>
              <a:t>ms</a:t>
            </a:r>
            <a:r>
              <a:rPr lang="en-GB" altLang="en-US" sz="3000" dirty="0">
                <a:latin typeface="Arial" panose="020B0604020202020204" pitchFamily="34" charset="0"/>
              </a:rPr>
              <a:t> using a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6400800" y="28035700"/>
            <a:ext cx="8420525" cy="5170646"/>
          </a:xfrm>
          <a:prstGeom prst="rect">
            <a:avLst/>
          </a:prstGeom>
        </p:spPr>
        <p:txBody>
          <a:bodyPr wrap="square">
            <a:spAutoFit/>
          </a:bodyPr>
          <a:lstStyle/>
          <a:p>
            <a:r>
              <a:rPr lang="en-GB" altLang="en-US" sz="3000" dirty="0">
                <a:latin typeface="Arial" panose="020B0604020202020204" pitchFamily="34" charset="0"/>
              </a:rPr>
              <a:t>We trained two transformer models, using 43 mins of CA1 activities</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a:t>
            </a:r>
          </a:p>
          <a:p>
            <a:endParaRPr lang="en-GB" sz="3000" dirty="0">
              <a:latin typeface="Arial" panose="020B0604020202020204" pitchFamily="34" charset="0"/>
            </a:endParaRPr>
          </a:p>
          <a:p>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was used in natural languages,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activities features in the CA1 neurons with positional information, and allows </a:t>
            </a:r>
            <a:r>
              <a:rPr lang="en-GB" sz="3000" dirty="0">
                <a:solidFill>
                  <a:srgbClr val="FF7F00"/>
                </a:solidFill>
                <a:latin typeface="Arial" panose="020B0604020202020204" pitchFamily="34" charset="0"/>
              </a:rPr>
              <a:t>parallel processing</a:t>
            </a:r>
            <a:r>
              <a:rPr lang="en-GB" sz="3000" dirty="0">
                <a:latin typeface="Arial" panose="020B0604020202020204" pitchFamily="34" charset="0"/>
              </a:rPr>
              <a:t>.</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0774" y="28667697"/>
            <a:ext cx="4457313" cy="8680908"/>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45948" y="38420914"/>
            <a:ext cx="13857926" cy="1938992"/>
          </a:xfrm>
          <a:prstGeom prst="rect">
            <a:avLst/>
          </a:prstGeom>
        </p:spPr>
        <p:txBody>
          <a:bodyPr wrap="square">
            <a:spAutoFit/>
          </a:bodyPr>
          <a:lstStyle/>
          <a:p>
            <a:r>
              <a:rPr lang="en-GB" altLang="en-US" sz="3000" dirty="0">
                <a:latin typeface="Arial" panose="020B0604020202020204" pitchFamily="34" charset="0"/>
              </a:rPr>
              <a:t>The trained transformer predicts the CA1 – LS circuit 15% better than a baseline generalised linear model and 43% better than predicting the mean alone, under the mean squared error metric. Training the transformer is also more data and compute efficient (see conclusion).</a:t>
            </a:r>
            <a:endParaRPr lang="en-GB" sz="3000" dirty="0"/>
          </a:p>
        </p:txBody>
      </p:sp>
      <p:pic>
        <p:nvPicPr>
          <p:cNvPr id="31" name="Picture 30" descr="A diagram of a transformer&#10;&#10;Description automatically generated">
            <a:extLst>
              <a:ext uri="{FF2B5EF4-FFF2-40B4-BE49-F238E27FC236}">
                <a16:creationId xmlns:a16="http://schemas.microsoft.com/office/drawing/2014/main" id="{ED6CB1CA-12AF-368D-C30A-FCECCEF0ED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4085" y="22944314"/>
            <a:ext cx="12829201" cy="4271745"/>
          </a:xfrm>
          <a:prstGeom prst="rect">
            <a:avLst/>
          </a:prstGeom>
        </p:spPr>
      </p:pic>
      <p:sp>
        <p:nvSpPr>
          <p:cNvPr id="39" name="Rectangle 38">
            <a:extLst>
              <a:ext uri="{FF2B5EF4-FFF2-40B4-BE49-F238E27FC236}">
                <a16:creationId xmlns:a16="http://schemas.microsoft.com/office/drawing/2014/main" id="{71B24C43-2572-1B3A-91C8-B0551D64DFB0}"/>
              </a:ext>
            </a:extLst>
          </p:cNvPr>
          <p:cNvSpPr/>
          <p:nvPr/>
        </p:nvSpPr>
        <p:spPr>
          <a:xfrm>
            <a:off x="16094586" y="7741325"/>
            <a:ext cx="12900744" cy="1938992"/>
          </a:xfrm>
          <a:prstGeom prst="rect">
            <a:avLst/>
          </a:prstGeom>
        </p:spPr>
        <p:txBody>
          <a:bodyPr wrap="square">
            <a:spAutoFit/>
          </a:bodyPr>
          <a:lstStyle/>
          <a:p>
            <a:r>
              <a:rPr lang="en-GB" sz="3000" dirty="0">
                <a:latin typeface="Arial" panose="020B0604020202020204" pitchFamily="34" charset="0"/>
              </a:rPr>
              <a:t>All-optical simulation allows us to manually inject stimuli to CA1 neurons by light. To test how well a trained transformer model can generalise predictions to non-endogenous activities, we injected three types of stimuli: forward, reverse and random. (Needs more explanation here)</a:t>
            </a:r>
            <a:endParaRPr lang="en-GB" sz="3000" dirty="0"/>
          </a:p>
        </p:txBody>
      </p:sp>
      <p:pic>
        <p:nvPicPr>
          <p:cNvPr id="17" name="Picture 16" descr="A graph showing different colored lines&#10;&#10;Description automatically generated">
            <a:extLst>
              <a:ext uri="{FF2B5EF4-FFF2-40B4-BE49-F238E27FC236}">
                <a16:creationId xmlns:a16="http://schemas.microsoft.com/office/drawing/2014/main" id="{372ADBA7-933D-8D81-D2A4-CD6B67AC9F54}"/>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17361916" y="25429244"/>
            <a:ext cx="9958837" cy="5261271"/>
          </a:xfrm>
          <a:prstGeom prst="rect">
            <a:avLst/>
          </a:prstGeom>
        </p:spPr>
      </p:pic>
      <p:sp>
        <p:nvSpPr>
          <p:cNvPr id="18" name="Rectangle 17">
            <a:extLst>
              <a:ext uri="{FF2B5EF4-FFF2-40B4-BE49-F238E27FC236}">
                <a16:creationId xmlns:a16="http://schemas.microsoft.com/office/drawing/2014/main" id="{02D68847-99A7-5644-2174-D165EE925FA1}"/>
              </a:ext>
            </a:extLst>
          </p:cNvPr>
          <p:cNvSpPr/>
          <p:nvPr/>
        </p:nvSpPr>
        <p:spPr>
          <a:xfrm>
            <a:off x="16079958" y="24033128"/>
            <a:ext cx="13162698" cy="1015663"/>
          </a:xfrm>
          <a:prstGeom prst="rect">
            <a:avLst/>
          </a:prstGeom>
        </p:spPr>
        <p:txBody>
          <a:bodyPr wrap="square">
            <a:spAutoFit/>
          </a:bodyPr>
          <a:lstStyle/>
          <a:p>
            <a:r>
              <a:rPr lang="en-GB" sz="3000" dirty="0">
                <a:latin typeface="Arial" panose="020B0604020202020204" pitchFamily="34" charset="0"/>
              </a:rPr>
              <a:t>We tested the performance of the transformer model trained on smaller proportions of the available endogenous activities.</a:t>
            </a:r>
            <a:endParaRPr lang="en-GB" sz="3000" dirty="0"/>
          </a:p>
        </p:txBody>
      </p:sp>
      <p:sp>
        <p:nvSpPr>
          <p:cNvPr id="22" name="Rectangle 21">
            <a:extLst>
              <a:ext uri="{FF2B5EF4-FFF2-40B4-BE49-F238E27FC236}">
                <a16:creationId xmlns:a16="http://schemas.microsoft.com/office/drawing/2014/main" id="{B4657CD5-913F-4A29-D7FC-09DF82231569}"/>
              </a:ext>
            </a:extLst>
          </p:cNvPr>
          <p:cNvSpPr/>
          <p:nvPr/>
        </p:nvSpPr>
        <p:spPr>
          <a:xfrm>
            <a:off x="16094585" y="23263208"/>
            <a:ext cx="297581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Data efficiency</a:t>
            </a:r>
          </a:p>
        </p:txBody>
      </p:sp>
      <p:sp>
        <p:nvSpPr>
          <p:cNvPr id="26" name="Rectangle 25">
            <a:extLst>
              <a:ext uri="{FF2B5EF4-FFF2-40B4-BE49-F238E27FC236}">
                <a16:creationId xmlns:a16="http://schemas.microsoft.com/office/drawing/2014/main" id="{CA7A0EF9-0986-684B-0F71-8EEB57A1A86A}"/>
              </a:ext>
            </a:extLst>
          </p:cNvPr>
          <p:cNvSpPr/>
          <p:nvPr/>
        </p:nvSpPr>
        <p:spPr>
          <a:xfrm>
            <a:off x="16094585" y="16228628"/>
            <a:ext cx="13148071" cy="1015663"/>
          </a:xfrm>
          <a:prstGeom prst="rect">
            <a:avLst/>
          </a:prstGeom>
        </p:spPr>
        <p:txBody>
          <a:bodyPr wrap="square">
            <a:spAutoFit/>
          </a:bodyPr>
          <a:lstStyle/>
          <a:p>
            <a:r>
              <a:rPr lang="en-GB" sz="3000" dirty="0">
                <a:latin typeface="Arial" panose="020B0604020202020204" pitchFamily="34" charset="0"/>
              </a:rPr>
              <a:t>With activities arising from all three stimulation schemes, transformer predicted significantly better in the CA1 – LS circuit.</a:t>
            </a:r>
            <a:endParaRPr lang="en-GB" sz="3000" dirty="0"/>
          </a:p>
        </p:txBody>
      </p:sp>
      <p:sp>
        <p:nvSpPr>
          <p:cNvPr id="28" name="Rectangle 27">
            <a:extLst>
              <a:ext uri="{FF2B5EF4-FFF2-40B4-BE49-F238E27FC236}">
                <a16:creationId xmlns:a16="http://schemas.microsoft.com/office/drawing/2014/main" id="{71839CC7-8F76-FC93-CF64-09D4F877EB0B}"/>
              </a:ext>
            </a:extLst>
          </p:cNvPr>
          <p:cNvSpPr/>
          <p:nvPr/>
        </p:nvSpPr>
        <p:spPr>
          <a:xfrm>
            <a:off x="16094585" y="31206245"/>
            <a:ext cx="12900745" cy="1015663"/>
          </a:xfrm>
          <a:prstGeom prst="rect">
            <a:avLst/>
          </a:prstGeom>
        </p:spPr>
        <p:txBody>
          <a:bodyPr wrap="square">
            <a:spAutoFit/>
          </a:bodyPr>
          <a:lstStyle/>
          <a:p>
            <a:r>
              <a:rPr lang="en-GB" sz="3000" dirty="0">
                <a:latin typeface="Arial" panose="020B0604020202020204" pitchFamily="34" charset="0"/>
              </a:rPr>
              <a:t>Transformer </a:t>
            </a:r>
            <a:r>
              <a:rPr lang="en-GB" sz="3000" dirty="0" smtClean="0">
                <a:latin typeface="Arial" panose="020B0604020202020204" pitchFamily="34" charset="0"/>
              </a:rPr>
              <a:t>outperforms GLM at every data point</a:t>
            </a:r>
            <a:r>
              <a:rPr lang="en-GB" sz="3000" dirty="0" smtClean="0">
                <a:latin typeface="Arial" panose="020B0604020202020204" pitchFamily="34" charset="0"/>
              </a:rPr>
              <a:t>, </a:t>
            </a:r>
            <a:r>
              <a:rPr lang="en-GB" sz="3000" dirty="0">
                <a:latin typeface="Arial" panose="020B0604020202020204" pitchFamily="34" charset="0"/>
              </a:rPr>
              <a:t>whereas GLM flattens out due to its predictive power</a:t>
            </a:r>
            <a:r>
              <a:rPr lang="en-GB" sz="3000" dirty="0" smtClean="0">
                <a:latin typeface="Arial" panose="020B0604020202020204" pitchFamily="34" charset="0"/>
              </a:rPr>
              <a:t>.</a:t>
            </a:r>
            <a:endParaRPr lang="en-GB" sz="3000" dirty="0"/>
          </a:p>
        </p:txBody>
      </p:sp>
      <p:sp>
        <p:nvSpPr>
          <p:cNvPr id="30" name="Rectangle 29">
            <a:extLst>
              <a:ext uri="{FF2B5EF4-FFF2-40B4-BE49-F238E27FC236}">
                <a16:creationId xmlns:a16="http://schemas.microsoft.com/office/drawing/2014/main" id="{1520B764-3797-DD7B-EED0-0EA0FA102F85}"/>
              </a:ext>
            </a:extLst>
          </p:cNvPr>
          <p:cNvSpPr/>
          <p:nvPr/>
        </p:nvSpPr>
        <p:spPr>
          <a:xfrm>
            <a:off x="16061327" y="35554514"/>
            <a:ext cx="13461878" cy="4708981"/>
          </a:xfrm>
          <a:prstGeom prst="rect">
            <a:avLst/>
          </a:prstGeom>
        </p:spPr>
        <p:txBody>
          <a:bodyPr wrap="square">
            <a:spAutoFit/>
          </a:bodyPr>
          <a:lstStyle/>
          <a:p>
            <a:endParaRPr lang="en-GB" sz="3000" dirty="0">
              <a:latin typeface="Arial" panose="020B0604020202020204" pitchFamily="34" charset="0"/>
            </a:endParaRPr>
          </a:p>
          <a:p>
            <a:pPr marL="457200" indent="-457200">
              <a:buFontTx/>
              <a:buChar char="-"/>
            </a:pPr>
            <a:r>
              <a:rPr lang="en-GB" sz="3000" dirty="0" smtClean="0">
                <a:latin typeface="Arial" panose="020B0604020202020204" pitchFamily="34" charset="0"/>
              </a:rPr>
              <a:t>Optical </a:t>
            </a:r>
            <a:r>
              <a:rPr lang="en-GB" sz="3000" dirty="0">
                <a:latin typeface="Arial" panose="020B0604020202020204" pitchFamily="34" charset="0"/>
              </a:rPr>
              <a:t>and electrophysiology recording data enables computational modelling of the hippocampal CA1 – lateral septum circuit in </a:t>
            </a:r>
            <a:r>
              <a:rPr lang="en-GB" sz="3000" dirty="0" smtClean="0">
                <a:latin typeface="Arial" panose="020B0604020202020204" pitchFamily="34" charset="0"/>
              </a:rPr>
              <a:t>mice.</a:t>
            </a:r>
          </a:p>
          <a:p>
            <a:pPr marL="457200" indent="-457200">
              <a:buFontTx/>
              <a:buChar char="-"/>
            </a:pPr>
            <a:r>
              <a:rPr lang="en-GB" sz="3000" dirty="0" smtClean="0">
                <a:latin typeface="Arial" panose="020B0604020202020204" pitchFamily="34" charset="0"/>
              </a:rPr>
              <a:t>Transformer </a:t>
            </a:r>
            <a:r>
              <a:rPr lang="en-GB" sz="3000" dirty="0">
                <a:latin typeface="Arial" panose="020B0604020202020204" pitchFamily="34" charset="0"/>
              </a:rPr>
              <a:t>neural networks can be </a:t>
            </a:r>
            <a:r>
              <a:rPr lang="en-GB" sz="3000" dirty="0" smtClean="0">
                <a:latin typeface="Arial" panose="020B0604020202020204" pitchFamily="34" charset="0"/>
              </a:rPr>
              <a:t>trained on endogenous activities </a:t>
            </a:r>
            <a:r>
              <a:rPr lang="en-GB" sz="3000" dirty="0">
                <a:latin typeface="Arial" panose="020B0604020202020204" pitchFamily="34" charset="0"/>
              </a:rPr>
              <a:t>to learn the functional mapping of this </a:t>
            </a:r>
            <a:r>
              <a:rPr lang="en-GB" sz="3000" dirty="0" smtClean="0">
                <a:latin typeface="Arial" panose="020B0604020202020204" pitchFamily="34" charset="0"/>
              </a:rPr>
              <a:t>circuit.</a:t>
            </a:r>
            <a:endParaRPr lang="en-GB" sz="3000" dirty="0">
              <a:latin typeface="Arial" panose="020B0604020202020204" pitchFamily="34" charset="0"/>
            </a:endParaRPr>
          </a:p>
          <a:p>
            <a:pPr marL="457200" indent="-457200">
              <a:buFontTx/>
              <a:buChar char="-"/>
            </a:pPr>
            <a:r>
              <a:rPr lang="en-GB" sz="3000" dirty="0" smtClean="0">
                <a:latin typeface="Arial" panose="020B0604020202020204" pitchFamily="34" charset="0"/>
              </a:rPr>
              <a:t>Trained model </a:t>
            </a:r>
            <a:r>
              <a:rPr lang="en-GB" sz="3000" dirty="0">
                <a:latin typeface="Arial" panose="020B0604020202020204" pitchFamily="34" charset="0"/>
              </a:rPr>
              <a:t>generalises to neural activities where </a:t>
            </a:r>
            <a:r>
              <a:rPr lang="en-GB" sz="3000" dirty="0" smtClean="0">
                <a:latin typeface="Arial" panose="020B0604020202020204" pitchFamily="34" charset="0"/>
              </a:rPr>
              <a:t>light-activated stimuli </a:t>
            </a:r>
            <a:r>
              <a:rPr lang="en-GB" sz="3000" dirty="0">
                <a:latin typeface="Arial" panose="020B0604020202020204" pitchFamily="34" charset="0"/>
              </a:rPr>
              <a:t>is injected </a:t>
            </a:r>
            <a:r>
              <a:rPr lang="en-GB" sz="3000" dirty="0" smtClean="0">
                <a:latin typeface="Arial" panose="020B0604020202020204" pitchFamily="34" charset="0"/>
              </a:rPr>
              <a:t>externally.</a:t>
            </a:r>
            <a:endParaRPr lang="en-GB" sz="3000" dirty="0">
              <a:latin typeface="Arial" panose="020B0604020202020204" pitchFamily="34" charset="0"/>
            </a:endParaRPr>
          </a:p>
          <a:p>
            <a:pPr marL="457200" indent="-457200">
              <a:buFontTx/>
              <a:buChar char="-"/>
            </a:pPr>
            <a:r>
              <a:rPr lang="en-GB" sz="3000" dirty="0" smtClean="0">
                <a:latin typeface="Arial" panose="020B0604020202020204" pitchFamily="34" charset="0"/>
              </a:rPr>
              <a:t>Transformer outperforms baseline models in all scenarios.</a:t>
            </a:r>
            <a:endParaRPr lang="en-GB" sz="3000" dirty="0">
              <a:latin typeface="Arial" panose="020B0604020202020204" pitchFamily="34" charset="0"/>
            </a:endParaRPr>
          </a:p>
          <a:p>
            <a:pPr marL="457200" indent="-457200">
              <a:buFontTx/>
              <a:buChar char="-"/>
            </a:pPr>
            <a:r>
              <a:rPr lang="en-GB" sz="3000" dirty="0" smtClean="0">
                <a:latin typeface="Arial" panose="020B0604020202020204" pitchFamily="34" charset="0"/>
              </a:rPr>
              <a:t>Training transformer is time saving and data </a:t>
            </a:r>
            <a:r>
              <a:rPr lang="en-GB" sz="3000" dirty="0">
                <a:latin typeface="Arial" panose="020B0604020202020204" pitchFamily="34" charset="0"/>
              </a:rPr>
              <a:t>efficient, and continues to improve when more data is provided.</a:t>
            </a:r>
            <a:endParaRPr lang="en-GB" sz="3000"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6387</TotalTime>
  <Words>529</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ＭＳ Ｐゴシック</vt:lpstr>
      <vt:lpstr>Arial</vt:lpstr>
      <vt:lpstr>Calibri</vt:lpstr>
      <vt:lpstr>Times</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Sihao Liu</cp:lastModifiedBy>
  <cp:revision>311</cp:revision>
  <cp:lastPrinted>2014-11-11T16:45:08Z</cp:lastPrinted>
  <dcterms:created xsi:type="dcterms:W3CDTF">2005-07-18T11:31:19Z</dcterms:created>
  <dcterms:modified xsi:type="dcterms:W3CDTF">2023-11-22T19:44:20Z</dcterms:modified>
</cp:coreProperties>
</file>