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119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53" userDrawn="1">
          <p15:clr>
            <a:srgbClr val="A4A3A4"/>
          </p15:clr>
        </p15:guide>
        <p15:guide id="2" pos="112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D2D2D2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914"/>
  </p:normalViewPr>
  <p:slideViewPr>
    <p:cSldViewPr snapToGrid="0">
      <p:cViewPr>
        <p:scale>
          <a:sx n="54" d="100"/>
          <a:sy n="54" d="100"/>
        </p:scale>
        <p:origin x="704" y="144"/>
      </p:cViewPr>
      <p:guideLst>
        <p:guide orient="horz" pos="6953"/>
        <p:guide pos="112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D68F8-47EA-694E-A90F-039C7151412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9325" y="1243013"/>
            <a:ext cx="2373313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988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5ED-4E69-4B4B-A299-CC27C475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B5ED-4E69-4B4B-A299-CC27C47571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389" y="13296077"/>
            <a:ext cx="25734436" cy="91752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778" y="24255692"/>
            <a:ext cx="21193660" cy="10939413"/>
          </a:xfrm>
        </p:spPr>
        <p:txBody>
          <a:bodyPr/>
          <a:lstStyle>
            <a:lvl1pPr marL="0" indent="0" algn="ctr">
              <a:buNone/>
              <a:defRPr/>
            </a:lvl1pPr>
            <a:lvl2pPr marL="323371" indent="0" algn="ctr">
              <a:buNone/>
              <a:defRPr/>
            </a:lvl2pPr>
            <a:lvl3pPr marL="646743" indent="0" algn="ctr">
              <a:buNone/>
              <a:defRPr/>
            </a:lvl3pPr>
            <a:lvl4pPr marL="970114" indent="0" algn="ctr">
              <a:buNone/>
              <a:defRPr/>
            </a:lvl4pPr>
            <a:lvl5pPr marL="1293485" indent="0" algn="ctr">
              <a:buNone/>
              <a:defRPr/>
            </a:lvl5pPr>
            <a:lvl6pPr marL="1616857" indent="0" algn="ctr">
              <a:buNone/>
              <a:defRPr/>
            </a:lvl6pPr>
            <a:lvl7pPr marL="1940228" indent="0" algn="ctr">
              <a:buNone/>
              <a:defRPr/>
            </a:lvl7pPr>
            <a:lvl8pPr marL="2263600" indent="0" algn="ctr">
              <a:buNone/>
              <a:defRPr/>
            </a:lvl8pPr>
            <a:lvl9pPr marL="25869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BFED42-1E1A-EE45-BB00-B56B319DB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A84338-9451-7C40-84E0-435DEF08D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567780-75C6-4242-BD42-167A30F86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AE7FF-09A7-374F-B34C-7E7AF0458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AE7882-1A19-D546-B766-132F439A9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A5E0F7-090E-B344-BD40-72E2CF710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F4637-2149-8242-8FFB-FAAC25AAA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B157A-D81B-C546-A49F-8F257DACF7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058" y="3804331"/>
            <a:ext cx="6432767" cy="342434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389" y="3804331"/>
            <a:ext cx="19193876" cy="342434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1DD3F5-E3C9-974F-9100-38658A8DA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1F0A43-0F8D-284C-8A54-9401B3FE3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6B2C52-DBC1-EA45-AB2F-A14B8871C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642D1-E85C-4449-BD1F-AE32D1C7A6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15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C3AE31-62CA-E44F-AB0B-419F8A1104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3E99E2-160D-574D-9E91-0B61B317F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CBEB09-7526-2F46-8E20-D281F21057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A3141-EA2C-D94B-8C15-560ABDF3C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56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657" y="27505643"/>
            <a:ext cx="25733313" cy="8501948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657" y="18141829"/>
            <a:ext cx="25733313" cy="9363814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371" indent="0">
              <a:buNone/>
              <a:defRPr sz="1273"/>
            </a:lvl2pPr>
            <a:lvl3pPr marL="646743" indent="0">
              <a:buNone/>
              <a:defRPr sz="1132"/>
            </a:lvl3pPr>
            <a:lvl4pPr marL="970114" indent="0">
              <a:buNone/>
              <a:defRPr sz="990"/>
            </a:lvl4pPr>
            <a:lvl5pPr marL="1293485" indent="0">
              <a:buNone/>
              <a:defRPr sz="990"/>
            </a:lvl5pPr>
            <a:lvl6pPr marL="1616857" indent="0">
              <a:buNone/>
              <a:defRPr sz="990"/>
            </a:lvl6pPr>
            <a:lvl7pPr marL="1940228" indent="0">
              <a:buNone/>
              <a:defRPr sz="990"/>
            </a:lvl7pPr>
            <a:lvl8pPr marL="2263600" indent="0">
              <a:buNone/>
              <a:defRPr sz="990"/>
            </a:lvl8pPr>
            <a:lvl9pPr marL="2586971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E7C71D-47EF-BA48-A978-0B92FFA54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DDBE61-A54F-0F45-BB13-D571CF518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826B41-6C3C-444A-B3FF-F0E33E81C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FD80A-959F-A240-9B0D-AE901983F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33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389" y="12364634"/>
            <a:ext cx="12812760" cy="25683154"/>
          </a:xfrm>
        </p:spPr>
        <p:txBody>
          <a:bodyPr/>
          <a:lstStyle>
            <a:lvl1pPr>
              <a:defRPr sz="1980"/>
            </a:lvl1pPr>
            <a:lvl2pPr>
              <a:defRPr sz="1698"/>
            </a:lvl2pPr>
            <a:lvl3pPr>
              <a:defRPr sz="1415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942" y="12364634"/>
            <a:ext cx="12813883" cy="25683154"/>
          </a:xfrm>
        </p:spPr>
        <p:txBody>
          <a:bodyPr/>
          <a:lstStyle>
            <a:lvl1pPr>
              <a:defRPr sz="1980"/>
            </a:lvl1pPr>
            <a:lvl2pPr>
              <a:defRPr sz="1698"/>
            </a:lvl2pPr>
            <a:lvl3pPr>
              <a:defRPr sz="1415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35585-F7F4-884C-84EC-91D7418917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A74B1-67C0-BC40-AEE5-C2F4EED80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4BFD5-4B0E-E148-8417-DC59EEFFA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1E399-D3CF-A44E-9BC8-5871F7B45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3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92" y="1714756"/>
            <a:ext cx="27248029" cy="71328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92" y="9581526"/>
            <a:ext cx="13376428" cy="399286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371" indent="0">
              <a:buNone/>
              <a:defRPr sz="1415" b="1"/>
            </a:lvl2pPr>
            <a:lvl3pPr marL="646743" indent="0">
              <a:buNone/>
              <a:defRPr sz="1273" b="1"/>
            </a:lvl3pPr>
            <a:lvl4pPr marL="970114" indent="0">
              <a:buNone/>
              <a:defRPr sz="1132" b="1"/>
            </a:lvl4pPr>
            <a:lvl5pPr marL="1293485" indent="0">
              <a:buNone/>
              <a:defRPr sz="1132" b="1"/>
            </a:lvl5pPr>
            <a:lvl6pPr marL="1616857" indent="0">
              <a:buNone/>
              <a:defRPr sz="1132" b="1"/>
            </a:lvl6pPr>
            <a:lvl7pPr marL="1940228" indent="0">
              <a:buNone/>
              <a:defRPr sz="1132" b="1"/>
            </a:lvl7pPr>
            <a:lvl8pPr marL="2263600" indent="0">
              <a:buNone/>
              <a:defRPr sz="1132" b="1"/>
            </a:lvl8pPr>
            <a:lvl9pPr marL="2586971" indent="0">
              <a:buNone/>
              <a:defRPr sz="1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92" y="13574388"/>
            <a:ext cx="13376428" cy="2466193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581" y="9581526"/>
            <a:ext cx="13382041" cy="399286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371" indent="0">
              <a:buNone/>
              <a:defRPr sz="1415" b="1"/>
            </a:lvl2pPr>
            <a:lvl3pPr marL="646743" indent="0">
              <a:buNone/>
              <a:defRPr sz="1273" b="1"/>
            </a:lvl3pPr>
            <a:lvl4pPr marL="970114" indent="0">
              <a:buNone/>
              <a:defRPr sz="1132" b="1"/>
            </a:lvl4pPr>
            <a:lvl5pPr marL="1293485" indent="0">
              <a:buNone/>
              <a:defRPr sz="1132" b="1"/>
            </a:lvl5pPr>
            <a:lvl6pPr marL="1616857" indent="0">
              <a:buNone/>
              <a:defRPr sz="1132" b="1"/>
            </a:lvl6pPr>
            <a:lvl7pPr marL="1940228" indent="0">
              <a:buNone/>
              <a:defRPr sz="1132" b="1"/>
            </a:lvl7pPr>
            <a:lvl8pPr marL="2263600" indent="0">
              <a:buNone/>
              <a:defRPr sz="1132" b="1"/>
            </a:lvl8pPr>
            <a:lvl9pPr marL="2586971" indent="0">
              <a:buNone/>
              <a:defRPr sz="1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581" y="13574388"/>
            <a:ext cx="13382041" cy="2466193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EC9F70-F839-904E-B092-B0A301209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16D61C-6E81-C949-B3FB-0677D42F76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6F5826-36DF-4246-8412-A06522216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25836A-7269-AC43-8478-3763031FB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0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5E9915-5DD2-CE4F-8DA4-04ED7DF86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7538B0-D9A5-DB4E-800D-CA42F0338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396C23-4456-2E4D-9273-5CAC470FA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E15E6-3A6C-0B42-9359-467283C16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93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88C424-5981-7848-8761-F5D70F0662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B78A2C8-C828-B746-BDDD-90DC524350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6137E1-5BF9-4943-89D0-44DDDD6F0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5A173-502E-B345-8AE9-AA60E77B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3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92" y="1703533"/>
            <a:ext cx="9960740" cy="7254038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010" y="1703535"/>
            <a:ext cx="16924611" cy="36532789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92" y="8957573"/>
            <a:ext cx="9960740" cy="29278751"/>
          </a:xfrm>
        </p:spPr>
        <p:txBody>
          <a:bodyPr/>
          <a:lstStyle>
            <a:lvl1pPr marL="0" indent="0">
              <a:buNone/>
              <a:defRPr sz="990"/>
            </a:lvl1pPr>
            <a:lvl2pPr marL="323371" indent="0">
              <a:buNone/>
              <a:defRPr sz="849"/>
            </a:lvl2pPr>
            <a:lvl3pPr marL="646743" indent="0">
              <a:buNone/>
              <a:defRPr sz="707"/>
            </a:lvl3pPr>
            <a:lvl4pPr marL="970114" indent="0">
              <a:buNone/>
              <a:defRPr sz="637"/>
            </a:lvl4pPr>
            <a:lvl5pPr marL="1293485" indent="0">
              <a:buNone/>
              <a:defRPr sz="637"/>
            </a:lvl5pPr>
            <a:lvl6pPr marL="1616857" indent="0">
              <a:buNone/>
              <a:defRPr sz="637"/>
            </a:lvl6pPr>
            <a:lvl7pPr marL="1940228" indent="0">
              <a:buNone/>
              <a:defRPr sz="637"/>
            </a:lvl7pPr>
            <a:lvl8pPr marL="2263600" indent="0">
              <a:buNone/>
              <a:defRPr sz="637"/>
            </a:lvl8pPr>
            <a:lvl9pPr marL="2586971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2FD49-551B-FA4F-B490-027EC07944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1921A-15AB-2A4E-A221-048678A81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8620A-5A77-C64C-BC15-9AAF4358C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24F37-03F3-D649-BA20-CC9A3657A5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82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225" y="29963307"/>
            <a:ext cx="18165352" cy="353724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225" y="3824532"/>
            <a:ext cx="18165352" cy="25683156"/>
          </a:xfrm>
        </p:spPr>
        <p:txBody>
          <a:bodyPr/>
          <a:lstStyle>
            <a:lvl1pPr marL="0" indent="0">
              <a:buNone/>
              <a:defRPr sz="2263"/>
            </a:lvl1pPr>
            <a:lvl2pPr marL="323371" indent="0">
              <a:buNone/>
              <a:defRPr sz="1980"/>
            </a:lvl2pPr>
            <a:lvl3pPr marL="646743" indent="0">
              <a:buNone/>
              <a:defRPr sz="1698"/>
            </a:lvl3pPr>
            <a:lvl4pPr marL="970114" indent="0">
              <a:buNone/>
              <a:defRPr sz="1415"/>
            </a:lvl4pPr>
            <a:lvl5pPr marL="1293485" indent="0">
              <a:buNone/>
              <a:defRPr sz="1415"/>
            </a:lvl5pPr>
            <a:lvl6pPr marL="1616857" indent="0">
              <a:buNone/>
              <a:defRPr sz="1415"/>
            </a:lvl6pPr>
            <a:lvl7pPr marL="1940228" indent="0">
              <a:buNone/>
              <a:defRPr sz="1415"/>
            </a:lvl7pPr>
            <a:lvl8pPr marL="2263600" indent="0">
              <a:buNone/>
              <a:defRPr sz="1415"/>
            </a:lvl8pPr>
            <a:lvl9pPr marL="2586971" indent="0">
              <a:buNone/>
              <a:defRPr sz="1415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225" y="33500549"/>
            <a:ext cx="18165352" cy="5023062"/>
          </a:xfrm>
        </p:spPr>
        <p:txBody>
          <a:bodyPr/>
          <a:lstStyle>
            <a:lvl1pPr marL="0" indent="0">
              <a:buNone/>
              <a:defRPr sz="990"/>
            </a:lvl1pPr>
            <a:lvl2pPr marL="323371" indent="0">
              <a:buNone/>
              <a:defRPr sz="849"/>
            </a:lvl2pPr>
            <a:lvl3pPr marL="646743" indent="0">
              <a:buNone/>
              <a:defRPr sz="707"/>
            </a:lvl3pPr>
            <a:lvl4pPr marL="970114" indent="0">
              <a:buNone/>
              <a:defRPr sz="637"/>
            </a:lvl4pPr>
            <a:lvl5pPr marL="1293485" indent="0">
              <a:buNone/>
              <a:defRPr sz="637"/>
            </a:lvl5pPr>
            <a:lvl6pPr marL="1616857" indent="0">
              <a:buNone/>
              <a:defRPr sz="637"/>
            </a:lvl6pPr>
            <a:lvl7pPr marL="1940228" indent="0">
              <a:buNone/>
              <a:defRPr sz="637"/>
            </a:lvl7pPr>
            <a:lvl8pPr marL="2263600" indent="0">
              <a:buNone/>
              <a:defRPr sz="637"/>
            </a:lvl8pPr>
            <a:lvl9pPr marL="2586971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006A1-8187-8847-9088-C4759BC69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DBEC4-5FDD-F245-84D6-47CD494B1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E76F3-1D1A-C542-A58E-19474E6C9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0BD76-6DC9-494C-9D12-F06B18F2B8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5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7A4DB5-2684-5C4D-8334-46E386860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70389" y="3804331"/>
            <a:ext cx="25734436" cy="713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AD66C1-8996-6048-ADDA-DB793D6DE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389" y="12364634"/>
            <a:ext cx="25734436" cy="256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430E26-B9EB-864C-8912-8A4BA6734F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390" y="38999434"/>
            <a:ext cx="6308131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4527">
                <a:latin typeface="Times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8A16066-9D30-174C-A272-E3F3CB6DCE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630" y="38999434"/>
            <a:ext cx="9587956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4527">
                <a:latin typeface="Times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90B693-0AD3-F343-83EC-3C4CB3A2FC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695" y="38999434"/>
            <a:ext cx="6308131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527"/>
            </a:lvl1pPr>
          </a:lstStyle>
          <a:p>
            <a:fld id="{AF5A7ED7-D20B-4849-8AE2-F48A27D539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+mj-lt"/>
          <a:ea typeface="ＭＳ Ｐゴシック" panose="020B0600070205080204" pitchFamily="34" charset="-128"/>
          <a:cs typeface="MS PGothic" charset="0"/>
        </a:defRPr>
      </a:lvl1pPr>
      <a:lvl2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2pPr>
      <a:lvl3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3pPr>
      <a:lvl4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4pPr>
      <a:lvl5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5pPr>
      <a:lvl6pPr marL="323371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6pPr>
      <a:lvl7pPr marL="646743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7pPr>
      <a:lvl8pPr marL="970114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8pPr>
      <a:lvl9pPr marL="1293485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9pPr>
    </p:titleStyle>
    <p:bodyStyle>
      <a:lvl1pPr marL="1107098" indent="-1107098" algn="l" defTabSz="2953009" rtl="0" eaLnBrk="0" fontAlgn="base" hangingPunct="0">
        <a:spcBef>
          <a:spcPct val="20000"/>
        </a:spcBef>
        <a:spcAft>
          <a:spcPct val="0"/>
        </a:spcAft>
        <a:buChar char="•"/>
        <a:defRPr sz="10326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1pPr>
      <a:lvl2pPr marL="2399461" indent="-922956" algn="l" defTabSz="2953009" rtl="0" eaLnBrk="0" fontAlgn="base" hangingPunct="0">
        <a:spcBef>
          <a:spcPct val="20000"/>
        </a:spcBef>
        <a:spcAft>
          <a:spcPct val="0"/>
        </a:spcAft>
        <a:buChar char="–"/>
        <a:defRPr sz="9053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2pPr>
      <a:lvl3pPr marL="3691823" indent="-738814" algn="l" defTabSz="2953009" rtl="0" eaLnBrk="0" fontAlgn="base" hangingPunct="0">
        <a:spcBef>
          <a:spcPct val="20000"/>
        </a:spcBef>
        <a:spcAft>
          <a:spcPct val="0"/>
        </a:spcAft>
        <a:buChar char="•"/>
        <a:defRPr sz="778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3pPr>
      <a:lvl4pPr marL="5168327" indent="-737691" algn="l" defTabSz="2953009" rtl="0" eaLnBrk="0" fontAlgn="base" hangingPunct="0">
        <a:spcBef>
          <a:spcPct val="20000"/>
        </a:spcBef>
        <a:spcAft>
          <a:spcPct val="0"/>
        </a:spcAft>
        <a:buChar char="–"/>
        <a:defRPr sz="6436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4pPr>
      <a:lvl5pPr marL="6645955" indent="-738814" algn="l" defTabSz="2953009" rtl="0" eaLnBrk="0" fontAlgn="base" hangingPunct="0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5pPr>
      <a:lvl6pPr marL="6969326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6pPr>
      <a:lvl7pPr marL="7292697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7pPr>
      <a:lvl8pPr marL="7616069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8pPr>
      <a:lvl9pPr marL="7939440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71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743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114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485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857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228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600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971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tif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0" name="Picture 2">
            <a:extLst>
              <a:ext uri="{FF2B5EF4-FFF2-40B4-BE49-F238E27FC236}">
                <a16:creationId xmlns:a16="http://schemas.microsoft.com/office/drawing/2014/main" id="{F3138BE1-E546-1442-89F6-E3B04081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65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17309" y="0"/>
            <a:ext cx="30275213" cy="34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1" name="Text Box 3">
            <a:extLst>
              <a:ext uri="{FF2B5EF4-FFF2-40B4-BE49-F238E27FC236}">
                <a16:creationId xmlns:a16="http://schemas.microsoft.com/office/drawing/2014/main" id="{EBC23CD2-22EC-F348-84A2-0F4B90826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039" y="353568"/>
            <a:ext cx="25951361" cy="105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6224" b="1" dirty="0">
                <a:latin typeface="Arial" panose="020B0604020202020204" pitchFamily="34" charset="0"/>
              </a:rPr>
              <a:t>Transformer Learns Neural Circuit with Diverse Stimulation Patterns</a:t>
            </a:r>
            <a:endParaRPr lang="en-GB" altLang="en-US" sz="6224" dirty="0">
              <a:latin typeface="Arial" panose="020B0604020202020204" pitchFamily="34" charset="0"/>
            </a:endParaRPr>
          </a:p>
        </p:txBody>
      </p:sp>
      <p:sp>
        <p:nvSpPr>
          <p:cNvPr id="13352" name="Text Box 57">
            <a:extLst>
              <a:ext uri="{FF2B5EF4-FFF2-40B4-BE49-F238E27FC236}">
                <a16:creationId xmlns:a16="http://schemas.microsoft.com/office/drawing/2014/main" id="{7B47CA5E-E9F2-B14D-A158-4F34B9A75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73" y="4148146"/>
            <a:ext cx="28434907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GB" altLang="en-US" sz="3000" b="1" dirty="0">
                <a:solidFill>
                  <a:srgbClr val="FF7F00"/>
                </a:solidFill>
                <a:latin typeface="Arial" panose="020B0604020202020204" pitchFamily="34" charset="0"/>
              </a:rPr>
              <a:t>Introduction. </a:t>
            </a:r>
            <a:r>
              <a:rPr lang="en-GB" altLang="en-US" sz="3000" dirty="0">
                <a:latin typeface="Arial" panose="020B0604020202020204" pitchFamily="34" charset="0"/>
              </a:rPr>
              <a:t>To understand the brain, we need to understand the computations performed by neural circuits. </a:t>
            </a:r>
            <a:r>
              <a:rPr lang="en-GB" altLang="en-US" sz="3000" dirty="0">
                <a:solidFill>
                  <a:srgbClr val="FF7F00"/>
                </a:solidFill>
                <a:latin typeface="Arial" panose="020B0604020202020204" pitchFamily="34" charset="0"/>
              </a:rPr>
              <a:t>One approach is to use observed experimental data to distil the neural function into artificial neural networks. </a:t>
            </a:r>
            <a:r>
              <a:rPr lang="en-GB" altLang="en-US" sz="3000" dirty="0">
                <a:latin typeface="Arial" panose="020B0604020202020204" pitchFamily="34" charset="0"/>
              </a:rPr>
              <a:t>This requires access to neural data from the input and output neurons of a neural circuit.</a:t>
            </a:r>
            <a:endParaRPr lang="en-GB" altLang="en-US" sz="3000" dirty="0">
              <a:solidFill>
                <a:srgbClr val="FF7F00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GB" altLang="en-US" sz="3000" dirty="0">
                <a:latin typeface="Arial" panose="020B0604020202020204" pitchFamily="34" charset="0"/>
              </a:rPr>
              <a:t>We performed simultaneous neural recording from the CA1	area of the hippocampus as well as the lateral septum (LS) and cortical areas (CTX) - the former being a significant projection target of CA1. We then trained sets of transformer neural network models on the </a:t>
            </a:r>
            <a:r>
              <a:rPr lang="en-GB" altLang="en-US" sz="3000" dirty="0">
                <a:solidFill>
                  <a:srgbClr val="FF7F00"/>
                </a:solidFill>
                <a:latin typeface="Arial" panose="020B0604020202020204" pitchFamily="34" charset="0"/>
              </a:rPr>
              <a:t>CA1 – LS circuit</a:t>
            </a:r>
            <a:r>
              <a:rPr lang="en-GB" altLang="en-US" sz="3000" dirty="0">
                <a:latin typeface="Arial" panose="020B0604020202020204" pitchFamily="34" charset="0"/>
              </a:rPr>
              <a:t>. The trained models demonstrated competitive accuracy and efficiency compared to baseline GLMs, and are able to generalise when random stimuli are injected optically into the input neurons.</a:t>
            </a:r>
          </a:p>
        </p:txBody>
      </p:sp>
      <p:sp>
        <p:nvSpPr>
          <p:cNvPr id="13354" name="Text Box 4">
            <a:extLst>
              <a:ext uri="{FF2B5EF4-FFF2-40B4-BE49-F238E27FC236}">
                <a16:creationId xmlns:a16="http://schemas.microsoft.com/office/drawing/2014/main" id="{F82A5D43-4750-8941-9D8C-DE307FC2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376" y="1772020"/>
            <a:ext cx="137817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dirty="0">
                <a:latin typeface="Arial" panose="020B0604020202020204" pitchFamily="34" charset="0"/>
              </a:rPr>
              <a:t>S. Liu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1,2</a:t>
            </a:r>
            <a:r>
              <a:rPr lang="en-US" altLang="en-US" sz="3000" b="1" dirty="0">
                <a:latin typeface="Arial" panose="020B0604020202020204" pitchFamily="34" charset="0"/>
              </a:rPr>
              <a:t>; A. Mavor-Parker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3</a:t>
            </a:r>
            <a:r>
              <a:rPr lang="en-US" altLang="en-US" sz="3000" b="1" dirty="0">
                <a:latin typeface="Arial" panose="020B0604020202020204" pitchFamily="34" charset="0"/>
              </a:rPr>
              <a:t>; E. Baumler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4</a:t>
            </a:r>
            <a:r>
              <a:rPr lang="en-US" altLang="en-US" sz="3000" b="1" dirty="0">
                <a:latin typeface="Arial" panose="020B0604020202020204" pitchFamily="34" charset="0"/>
              </a:rPr>
              <a:t>; M. Buchholz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4</a:t>
            </a:r>
            <a:r>
              <a:rPr lang="en-US" altLang="en-US" sz="3000" b="1" dirty="0">
                <a:latin typeface="Arial" panose="020B0604020202020204" pitchFamily="34" charset="0"/>
              </a:rPr>
              <a:t> &amp; C.Barry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1,2</a:t>
            </a:r>
            <a:r>
              <a:rPr lang="en-US" altLang="en-US" sz="3000" b="1" dirty="0">
                <a:latin typeface="Arial" panose="020B0604020202020204" pitchFamily="34" charset="0"/>
              </a:rPr>
              <a:t> </a:t>
            </a:r>
            <a:endParaRPr lang="en-US" altLang="en-US" sz="3000" b="1" dirty="0"/>
          </a:p>
        </p:txBody>
      </p:sp>
      <p:sp>
        <p:nvSpPr>
          <p:cNvPr id="13355" name="Text Box 5">
            <a:extLst>
              <a:ext uri="{FF2B5EF4-FFF2-40B4-BE49-F238E27FC236}">
                <a16:creationId xmlns:a16="http://schemas.microsoft.com/office/drawing/2014/main" id="{4E64DE3A-5F8A-8F4C-A88A-56C27CA52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040" y="2361211"/>
            <a:ext cx="20321210" cy="137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sz="2600" baseline="30000" dirty="0">
                <a:latin typeface="Arial" panose="020B0604020202020204" pitchFamily="34" charset="0"/>
              </a:rPr>
              <a:t>1</a:t>
            </a:r>
            <a:r>
              <a:rPr lang="en-US" altLang="en-US" sz="2600" b="1" baseline="30000" dirty="0">
                <a:latin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</a:rPr>
              <a:t>UCL Dept of Cell &amp; Developmental Biology. </a:t>
            </a:r>
            <a:r>
              <a:rPr lang="en-US" altLang="en-US" sz="2600" baseline="30000" dirty="0">
                <a:latin typeface="Arial" panose="020B0604020202020204" pitchFamily="34" charset="0"/>
              </a:rPr>
              <a:t>2 </a:t>
            </a:r>
            <a:r>
              <a:rPr lang="en-US" altLang="en-US" sz="2600" dirty="0">
                <a:latin typeface="Arial" panose="020B0604020202020204" pitchFamily="34" charset="0"/>
              </a:rPr>
              <a:t>The Sainsbury </a:t>
            </a:r>
            <a:r>
              <a:rPr lang="en-US" altLang="en-US" sz="2600" dirty="0" err="1">
                <a:latin typeface="Arial" panose="020B0604020202020204" pitchFamily="34" charset="0"/>
              </a:rPr>
              <a:t>Wellcome</a:t>
            </a:r>
            <a:r>
              <a:rPr lang="en-US" altLang="en-US" sz="2600" dirty="0">
                <a:latin typeface="Arial" panose="020B0604020202020204" pitchFamily="34" charset="0"/>
              </a:rPr>
              <a:t> Centre. </a:t>
            </a:r>
            <a:r>
              <a:rPr lang="en-US" altLang="en-US" sz="2600" baseline="30000" dirty="0">
                <a:latin typeface="Arial" panose="020B0604020202020204" pitchFamily="34" charset="0"/>
              </a:rPr>
              <a:t>3</a:t>
            </a:r>
            <a:r>
              <a:rPr lang="en-US" altLang="en-US" sz="2600" dirty="0">
                <a:latin typeface="Arial" panose="020B0604020202020204" pitchFamily="34" charset="0"/>
              </a:rPr>
              <a:t> UCL Centre for Artificial Intelligence. </a:t>
            </a:r>
            <a:r>
              <a:rPr lang="en-US" altLang="en-US" sz="2600" baseline="30000" dirty="0">
                <a:latin typeface="Arial" panose="020B0604020202020204" pitchFamily="34" charset="0"/>
              </a:rPr>
              <a:t>4</a:t>
            </a:r>
            <a:r>
              <a:rPr lang="en-US" altLang="en-US" sz="2600" dirty="0">
                <a:latin typeface="Arial" panose="020B0604020202020204" pitchFamily="34" charset="0"/>
              </a:rPr>
              <a:t> The Wolfson Institute for Biomedical Research. Equal contribution. Correspondence to </a:t>
            </a:r>
            <a:r>
              <a:rPr lang="en-US" altLang="en-US" sz="2600" dirty="0" err="1">
                <a:latin typeface="Arial" panose="020B0604020202020204" pitchFamily="34" charset="0"/>
              </a:rPr>
              <a:t>caswell.barry@ucl.ac.uk</a:t>
            </a:r>
            <a:r>
              <a:rPr lang="en-US" altLang="en-US" sz="2600" dirty="0">
                <a:latin typeface="Arial" panose="020B0604020202020204" pitchFamily="34" charset="0"/>
              </a:rPr>
              <a:t> </a:t>
            </a:r>
            <a:br>
              <a:rPr lang="en-US" altLang="en-US" sz="2600" dirty="0">
                <a:latin typeface="Arial" panose="020B0604020202020204" pitchFamily="34" charset="0"/>
              </a:rPr>
            </a:b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13359" name="Rectangle 1">
            <a:extLst>
              <a:ext uri="{FF2B5EF4-FFF2-40B4-BE49-F238E27FC236}">
                <a16:creationId xmlns:a16="http://schemas.microsoft.com/office/drawing/2014/main" id="{2F5AE046-67E9-5B43-B0AE-31A66808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57" y="41026421"/>
            <a:ext cx="190872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000" b="1" dirty="0">
                <a:latin typeface="Arial" panose="020B0604020202020204" pitchFamily="34" charset="0"/>
              </a:rPr>
              <a:t>References</a:t>
            </a:r>
          </a:p>
          <a:p>
            <a:pPr eaLnBrk="1" hangingPunct="1"/>
            <a:r>
              <a:rPr lang="en-GB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Ólafsdóttir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F., Bush, D., &amp; Barry, C. (2018). The role of hippocampal replay in memory and planning. </a:t>
            </a:r>
            <a:r>
              <a:rPr lang="en-GB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 Biology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28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R37-R50.</a:t>
            </a:r>
            <a:endParaRPr lang="en-GB" altLang="en-US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 sz="2000" dirty="0" err="1">
                <a:latin typeface="Arial" panose="020B0604020202020204" pitchFamily="34" charset="0"/>
              </a:rPr>
              <a:t>Risold</a:t>
            </a:r>
            <a:r>
              <a:rPr lang="en-GB" altLang="en-US" sz="2000" dirty="0">
                <a:latin typeface="Arial" panose="020B0604020202020204" pitchFamily="34" charset="0"/>
              </a:rPr>
              <a:t>, P. Y., &amp; Swanson, L. W. (1997). Connections of the rat lateral septal complex. Brain research reviews, 24(2-3), 115-195.</a:t>
            </a:r>
          </a:p>
          <a:p>
            <a:pPr eaLnBrk="1" hangingPunct="1"/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A., </a:t>
            </a:r>
            <a:r>
              <a:rPr lang="en-GB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Shazeer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N., Parmar, N., </a:t>
            </a:r>
            <a:r>
              <a:rPr lang="en-GB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Uszkoreit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Jones, L., Gomez, A. N., ... &amp; </a:t>
            </a:r>
            <a:r>
              <a:rPr lang="en-GB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Polosukhin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 (2017). Attention is all you need. Advances in neural information processing systems, 30.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C4C4D8-3AE7-B647-BFD7-25F4D1C32052}"/>
              </a:ext>
            </a:extLst>
          </p:cNvPr>
          <p:cNvSpPr/>
          <p:nvPr/>
        </p:nvSpPr>
        <p:spPr bwMode="auto">
          <a:xfrm>
            <a:off x="639354" y="3737985"/>
            <a:ext cx="28914225" cy="3470713"/>
          </a:xfrm>
          <a:prstGeom prst="roundRect">
            <a:avLst>
              <a:gd name="adj" fmla="val 4934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>
              <a:latin typeface="Times" charset="0"/>
              <a:ea typeface="+mn-ea"/>
              <a:cs typeface="Arial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994722A-1342-4C45-B60C-CA4C088954E0}"/>
              </a:ext>
            </a:extLst>
          </p:cNvPr>
          <p:cNvSpPr/>
          <p:nvPr/>
        </p:nvSpPr>
        <p:spPr bwMode="auto">
          <a:xfrm>
            <a:off x="641426" y="7515425"/>
            <a:ext cx="14848032" cy="12615939"/>
          </a:xfrm>
          <a:prstGeom prst="roundRect">
            <a:avLst>
              <a:gd name="adj" fmla="val 1264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>
              <a:latin typeface="Times" charset="0"/>
              <a:ea typeface="+mn-ea"/>
              <a:cs typeface="Arial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DBB3D6A-2A6D-C146-9C6C-06F312BFB761}"/>
              </a:ext>
            </a:extLst>
          </p:cNvPr>
          <p:cNvSpPr/>
          <p:nvPr/>
        </p:nvSpPr>
        <p:spPr bwMode="auto">
          <a:xfrm>
            <a:off x="15807506" y="7511128"/>
            <a:ext cx="13746072" cy="27453857"/>
          </a:xfrm>
          <a:prstGeom prst="roundRect">
            <a:avLst>
              <a:gd name="adj" fmla="val 853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 dirty="0">
              <a:latin typeface="Times" charset="0"/>
              <a:ea typeface="+mn-ea"/>
              <a:cs typeface="Arial" charset="0"/>
            </a:endParaRPr>
          </a:p>
        </p:txBody>
      </p:sp>
      <p:sp>
        <p:nvSpPr>
          <p:cNvPr id="13390" name="Text Box 57">
            <a:extLst>
              <a:ext uri="{FF2B5EF4-FFF2-40B4-BE49-F238E27FC236}">
                <a16:creationId xmlns:a16="http://schemas.microsoft.com/office/drawing/2014/main" id="{6C1333FD-3C15-6C47-B5F4-29C78F26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3802" y="35385784"/>
            <a:ext cx="134618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000" b="1" dirty="0">
                <a:solidFill>
                  <a:srgbClr val="FF7F00"/>
                </a:solidFill>
                <a:latin typeface="Arial" panose="020B0604020202020204" pitchFamily="34" charset="0"/>
              </a:rPr>
              <a:t>Conclusions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733D10-2E34-0048-A462-4B0E39085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2266" y="41214987"/>
            <a:ext cx="1107176" cy="1107176"/>
          </a:xfrm>
          <a:prstGeom prst="rect">
            <a:avLst/>
          </a:prstGeom>
        </p:spPr>
      </p:pic>
      <p:pic>
        <p:nvPicPr>
          <p:cNvPr id="14" name="Picture 1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6BCC8D0-4064-9140-A4F1-80BE3FDC387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5" y="414201"/>
            <a:ext cx="2317548" cy="2919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F0EC03-8BAC-864E-A3FE-396F5223B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0250" y="41214988"/>
            <a:ext cx="2158313" cy="1107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BE6999-9C9E-0B4D-9879-1D51DB7A6E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274" b="27034"/>
          <a:stretch/>
        </p:blipFill>
        <p:spPr>
          <a:xfrm>
            <a:off x="26349347" y="41214987"/>
            <a:ext cx="3204232" cy="1107176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9ECD893-B929-3249-AE1F-A9708E444ACC}"/>
              </a:ext>
            </a:extLst>
          </p:cNvPr>
          <p:cNvSpPr/>
          <p:nvPr/>
        </p:nvSpPr>
        <p:spPr bwMode="auto">
          <a:xfrm>
            <a:off x="15807506" y="35252084"/>
            <a:ext cx="13746073" cy="5430306"/>
          </a:xfrm>
          <a:prstGeom prst="roundRect">
            <a:avLst>
              <a:gd name="adj" fmla="val 3148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 dirty="0">
              <a:latin typeface="Times" charset="0"/>
              <a:ea typeface="+mn-ea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3" r="48691" b="5022"/>
          <a:stretch/>
        </p:blipFill>
        <p:spPr>
          <a:xfrm>
            <a:off x="9491993" y="7706599"/>
            <a:ext cx="5762884" cy="5625320"/>
          </a:xfrm>
          <a:prstGeom prst="rect">
            <a:avLst/>
          </a:prstGeom>
        </p:spPr>
      </p:pic>
      <p:sp>
        <p:nvSpPr>
          <p:cNvPr id="52" name="Text Box 57">
            <a:extLst>
              <a:ext uri="{FF2B5EF4-FFF2-40B4-BE49-F238E27FC236}">
                <a16:creationId xmlns:a16="http://schemas.microsoft.com/office/drawing/2014/main" id="{4679E229-EEA2-5A42-ABE0-1141CE6E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45" y="7843828"/>
            <a:ext cx="89715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000" b="1" dirty="0">
                <a:solidFill>
                  <a:srgbClr val="FF7F00"/>
                </a:solidFill>
                <a:latin typeface="Arial" panose="020B0604020202020204" pitchFamily="34" charset="0"/>
              </a:rPr>
              <a:t>Simultaneous neural recordings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994722A-1342-4C45-B60C-CA4C088954E0}"/>
              </a:ext>
            </a:extLst>
          </p:cNvPr>
          <p:cNvSpPr/>
          <p:nvPr/>
        </p:nvSpPr>
        <p:spPr bwMode="auto">
          <a:xfrm>
            <a:off x="630722" y="20729616"/>
            <a:ext cx="14848032" cy="19952775"/>
          </a:xfrm>
          <a:prstGeom prst="roundRect">
            <a:avLst>
              <a:gd name="adj" fmla="val 1264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>
              <a:latin typeface="Times" charset="0"/>
              <a:ea typeface="+mn-ea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21301" y="13040971"/>
            <a:ext cx="3300210" cy="3039170"/>
            <a:chOff x="7887646" y="6675844"/>
            <a:chExt cx="3693235" cy="30879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51" t="10151" r="26818" b="60722"/>
            <a:stretch/>
          </p:blipFill>
          <p:spPr>
            <a:xfrm>
              <a:off x="7887646" y="6675844"/>
              <a:ext cx="3693235" cy="308798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87646" y="6690801"/>
              <a:ext cx="9316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CA1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6" t="4577" r="1458" b="61027"/>
          <a:stretch/>
        </p:blipFill>
        <p:spPr>
          <a:xfrm>
            <a:off x="1021301" y="16420581"/>
            <a:ext cx="3300210" cy="312993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361452" y="16938400"/>
            <a:ext cx="26573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CTX 15</a:t>
            </a:r>
          </a:p>
          <a:p>
            <a:pPr algn="ctr"/>
            <a:endParaRPr lang="en-GB" alt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CTX 67</a:t>
            </a:r>
          </a:p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LS 3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2145" y="8835995"/>
            <a:ext cx="8649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altLang="en-US" sz="3000" dirty="0">
                <a:latin typeface="Arial" panose="020B0604020202020204" pitchFamily="34" charset="0"/>
              </a:rPr>
              <a:t>We simultaneously recorded fluorescence signals (two-photon Ca++ imaging) in hippocampus CA1 as well as multi-unit spiking activities in the LS and CTX (</a:t>
            </a:r>
            <a:r>
              <a:rPr lang="en-GB" altLang="en-US" sz="3000" dirty="0" err="1">
                <a:latin typeface="Arial" panose="020B0604020202020204" pitchFamily="34" charset="0"/>
              </a:rPr>
              <a:t>NeuroPixel</a:t>
            </a:r>
            <a:r>
              <a:rPr lang="en-GB" altLang="en-US" sz="3000" dirty="0">
                <a:latin typeface="Arial" panose="020B0604020202020204" pitchFamily="34" charset="0"/>
              </a:rPr>
              <a:t> 2.0).</a:t>
            </a:r>
          </a:p>
          <a:p>
            <a:pPr algn="just"/>
            <a:endParaRPr lang="en-GB" sz="3000" dirty="0">
              <a:latin typeface="Arial" panose="020B0604020202020204" pitchFamily="34" charset="0"/>
            </a:endParaRPr>
          </a:p>
          <a:p>
            <a:pPr algn="just"/>
            <a:r>
              <a:rPr lang="en-GB" sz="3000" dirty="0">
                <a:latin typeface="Arial" panose="020B0604020202020204" pitchFamily="34" charset="0"/>
              </a:rPr>
              <a:t>387 CA1 neurons were interrogated via GCaMP, 77 neurons were recorded via </a:t>
            </a:r>
            <a:r>
              <a:rPr lang="en-GB" sz="3000" dirty="0" err="1">
                <a:latin typeface="Arial" panose="020B0604020202020204" pitchFamily="34" charset="0"/>
              </a:rPr>
              <a:t>Neuropixel</a:t>
            </a:r>
            <a:r>
              <a:rPr lang="en-GB" sz="3000" dirty="0">
                <a:latin typeface="Arial" panose="020B0604020202020204" pitchFamily="34" charset="0"/>
              </a:rPr>
              <a:t> probes, of which 13 were identified from LS.</a:t>
            </a:r>
            <a:endParaRPr lang="en-GB" sz="3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30" y="16992600"/>
            <a:ext cx="9332593" cy="23934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42145" y="21119808"/>
            <a:ext cx="78145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 b="1" dirty="0">
                <a:solidFill>
                  <a:srgbClr val="FF7F00"/>
                </a:solidFill>
                <a:latin typeface="Arial" panose="020B0604020202020204" pitchFamily="34" charset="0"/>
              </a:rPr>
              <a:t>Transformer learns endogenous activities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099193" y="12887850"/>
            <a:ext cx="59602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 b="1" dirty="0">
                <a:solidFill>
                  <a:srgbClr val="FF7F00"/>
                </a:solidFill>
                <a:latin typeface="Arial" panose="020B0604020202020204" pitchFamily="34" charset="0"/>
              </a:rPr>
              <a:t>Light-activated stimuli injection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1C4A2A7-5F51-8124-D01A-543D28B86A7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431" y="8817930"/>
            <a:ext cx="7938619" cy="3985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149" y="21266286"/>
            <a:ext cx="10105701" cy="516750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3266424" y="13616477"/>
            <a:ext cx="26573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HPC 7</a:t>
            </a:r>
          </a:p>
          <a:p>
            <a:pPr algn="ctr"/>
            <a:endParaRPr lang="en-GB" alt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HPC 126</a:t>
            </a:r>
          </a:p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HPC 268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29" y="13385913"/>
            <a:ext cx="9332593" cy="2922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B24C43-2572-1B3A-91C8-B0551D64DFB0}"/>
              </a:ext>
            </a:extLst>
          </p:cNvPr>
          <p:cNvSpPr/>
          <p:nvPr/>
        </p:nvSpPr>
        <p:spPr>
          <a:xfrm>
            <a:off x="909071" y="22060364"/>
            <a:ext cx="139190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3000" dirty="0">
                <a:latin typeface="Arial" panose="020B0604020202020204" pitchFamily="34" charset="0"/>
              </a:rPr>
              <a:t>Leveraging the power of transformer neural networks, we use 15 bins (500 </a:t>
            </a:r>
            <a:r>
              <a:rPr lang="en-GB" altLang="en-US" sz="3000" dirty="0" err="1">
                <a:latin typeface="Arial" panose="020B0604020202020204" pitchFamily="34" charset="0"/>
              </a:rPr>
              <a:t>ms</a:t>
            </a:r>
            <a:r>
              <a:rPr lang="en-GB" altLang="en-US" sz="3000" dirty="0">
                <a:latin typeface="Arial" panose="020B0604020202020204" pitchFamily="34" charset="0"/>
              </a:rPr>
              <a:t>) of CA1 fluorescence signals to predict 1 bin of LS and CTX neuron firing rates. Because of the exponential decay time of fluorescence signal, the </a:t>
            </a:r>
            <a:r>
              <a:rPr lang="en-GB" altLang="en-US" sz="3000" dirty="0">
                <a:solidFill>
                  <a:srgbClr val="FF7F00"/>
                </a:solidFill>
                <a:latin typeface="Arial" panose="020B0604020202020204" pitchFamily="34" charset="0"/>
              </a:rPr>
              <a:t>optimal offset </a:t>
            </a:r>
            <a:r>
              <a:rPr lang="en-GB" altLang="en-US" sz="3000" dirty="0">
                <a:latin typeface="Arial" panose="020B0604020202020204" pitchFamily="34" charset="0"/>
              </a:rPr>
              <a:t>was found to be -60 </a:t>
            </a:r>
            <a:r>
              <a:rPr lang="en-GB" altLang="en-US" sz="3000" dirty="0" err="1">
                <a:latin typeface="Arial" panose="020B0604020202020204" pitchFamily="34" charset="0"/>
              </a:rPr>
              <a:t>ms</a:t>
            </a:r>
            <a:r>
              <a:rPr lang="en-GB" altLang="en-US" sz="3000" dirty="0">
                <a:latin typeface="Arial" panose="020B0604020202020204" pitchFamily="34" charset="0"/>
              </a:rPr>
              <a:t> using a generalized linear model (GLM).</a:t>
            </a:r>
            <a:endParaRPr lang="en-GB" sz="3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5DAA7C-BDEE-1B68-51A5-1D8B0BCFEF8E}"/>
              </a:ext>
            </a:extLst>
          </p:cNvPr>
          <p:cNvSpPr/>
          <p:nvPr/>
        </p:nvSpPr>
        <p:spPr>
          <a:xfrm>
            <a:off x="4885920" y="29199939"/>
            <a:ext cx="102516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3000" dirty="0">
                <a:latin typeface="Arial" panose="020B0604020202020204" pitchFamily="34" charset="0"/>
              </a:rPr>
              <a:t>We trained two transformer models, using 43 mins of CA1 activities</a:t>
            </a:r>
            <a:r>
              <a:rPr lang="en-GB" altLang="en-US" sz="3000" dirty="0">
                <a:solidFill>
                  <a:srgbClr val="FF7F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3000" dirty="0">
                <a:latin typeface="Arial" panose="020B0604020202020204" pitchFamily="34" charset="0"/>
              </a:rPr>
              <a:t>to predict LS (where direct projections exist) and CTX (where no direct projections exist) </a:t>
            </a:r>
            <a:r>
              <a:rPr lang="en-GB" altLang="en-US" sz="3000" dirty="0">
                <a:solidFill>
                  <a:srgbClr val="FF7F00"/>
                </a:solidFill>
                <a:latin typeface="Arial" panose="020B0604020202020204" pitchFamily="34" charset="0"/>
              </a:rPr>
              <a:t>endogenous activities,</a:t>
            </a:r>
            <a:r>
              <a:rPr lang="en-GB" altLang="en-US" sz="3000" dirty="0">
                <a:latin typeface="Arial" panose="020B0604020202020204" pitchFamily="34" charset="0"/>
              </a:rPr>
              <a:t> respectively.</a:t>
            </a:r>
          </a:p>
          <a:p>
            <a:endParaRPr lang="en-GB" sz="3000" dirty="0">
              <a:latin typeface="Arial" panose="020B0604020202020204" pitchFamily="34" charset="0"/>
            </a:endParaRPr>
          </a:p>
          <a:p>
            <a:r>
              <a:rPr lang="en-GB" sz="3000" dirty="0">
                <a:latin typeface="Arial" panose="020B0604020202020204" pitchFamily="34" charset="0"/>
              </a:rPr>
              <a:t>The transformer features </a:t>
            </a:r>
            <a:r>
              <a:rPr lang="en-GB" sz="3000" dirty="0">
                <a:solidFill>
                  <a:srgbClr val="FF7F00"/>
                </a:solidFill>
                <a:latin typeface="Arial" panose="020B0604020202020204" pitchFamily="34" charset="0"/>
              </a:rPr>
              <a:t>multi-head attention </a:t>
            </a:r>
            <a:r>
              <a:rPr lang="en-GB" sz="3000" dirty="0">
                <a:latin typeface="Arial" panose="020B0604020202020204" pitchFamily="34" charset="0"/>
              </a:rPr>
              <a:t>which was used in natural languages, can </a:t>
            </a:r>
            <a:r>
              <a:rPr lang="en-GB" sz="3000" dirty="0">
                <a:solidFill>
                  <a:srgbClr val="FF7F00"/>
                </a:solidFill>
                <a:latin typeface="Arial" panose="020B0604020202020204" pitchFamily="34" charset="0"/>
              </a:rPr>
              <a:t>selectively focus </a:t>
            </a:r>
            <a:r>
              <a:rPr lang="en-GB" sz="3000" dirty="0">
                <a:latin typeface="Arial" panose="020B0604020202020204" pitchFamily="34" charset="0"/>
              </a:rPr>
              <a:t>on activities features in the CA1 neurons with positional information, and allows </a:t>
            </a:r>
            <a:r>
              <a:rPr lang="en-GB" sz="3000" dirty="0">
                <a:solidFill>
                  <a:srgbClr val="FF7F00"/>
                </a:solidFill>
                <a:latin typeface="Arial" panose="020B0604020202020204" pitchFamily="34" charset="0"/>
              </a:rPr>
              <a:t>parallel processing</a:t>
            </a:r>
            <a:r>
              <a:rPr lang="en-GB" sz="3000" dirty="0">
                <a:latin typeface="Arial" panose="020B0604020202020204" pitchFamily="34" charset="0"/>
              </a:rPr>
              <a:t>.</a:t>
            </a:r>
            <a:endParaRPr lang="en-GB" sz="3000" dirty="0"/>
          </a:p>
        </p:txBody>
      </p:sp>
      <p:pic>
        <p:nvPicPr>
          <p:cNvPr id="27" name="Picture 26" descr="A diagram of a process&#10;&#10;Description automatically generated">
            <a:extLst>
              <a:ext uri="{FF2B5EF4-FFF2-40B4-BE49-F238E27FC236}">
                <a16:creationId xmlns:a16="http://schemas.microsoft.com/office/drawing/2014/main" id="{86CCB66A-3ADB-443A-B629-5EDAE93E28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8" y="29094053"/>
            <a:ext cx="3680283" cy="716759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A9F0FA2-934B-2A62-DBA9-E161058FB1E2}"/>
              </a:ext>
            </a:extLst>
          </p:cNvPr>
          <p:cNvSpPr/>
          <p:nvPr/>
        </p:nvSpPr>
        <p:spPr>
          <a:xfrm>
            <a:off x="1125775" y="37182646"/>
            <a:ext cx="137023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3000" dirty="0">
                <a:latin typeface="Arial" panose="020B0604020202020204" pitchFamily="34" charset="0"/>
              </a:rPr>
              <a:t>We observed predictions on many CTX neurons reduces to the moving average. This is likely due to there being no connections established from the hippocampus.</a:t>
            </a:r>
          </a:p>
          <a:p>
            <a:endParaRPr lang="en-GB" altLang="en-US" sz="3000" dirty="0">
              <a:latin typeface="Arial" panose="020B0604020202020204" pitchFamily="34" charset="0"/>
            </a:endParaRPr>
          </a:p>
          <a:p>
            <a:r>
              <a:rPr lang="en-GB" altLang="en-US" sz="3000" dirty="0">
                <a:latin typeface="Arial" panose="020B0604020202020204" pitchFamily="34" charset="0"/>
              </a:rPr>
              <a:t>The trained transformer predicts the CA1 – LS circuit </a:t>
            </a:r>
            <a:r>
              <a:rPr lang="en-GB" altLang="en-US" sz="3000" dirty="0">
                <a:solidFill>
                  <a:srgbClr val="FF7F00"/>
                </a:solidFill>
                <a:latin typeface="Arial" panose="020B0604020202020204" pitchFamily="34" charset="0"/>
              </a:rPr>
              <a:t>15% better </a:t>
            </a:r>
            <a:r>
              <a:rPr lang="en-GB" altLang="en-US" sz="3000" dirty="0">
                <a:latin typeface="Arial" panose="020B0604020202020204" pitchFamily="34" charset="0"/>
              </a:rPr>
              <a:t>than a baseline GLM and 43% better than predicting the mean alone, under the mean squared</a:t>
            </a:r>
            <a:endParaRPr lang="en-GB" sz="3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B24C43-2572-1B3A-91C8-B0551D64DFB0}"/>
              </a:ext>
            </a:extLst>
          </p:cNvPr>
          <p:cNvSpPr/>
          <p:nvPr/>
        </p:nvSpPr>
        <p:spPr>
          <a:xfrm>
            <a:off x="16079958" y="13692552"/>
            <a:ext cx="12900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</a:rPr>
              <a:t>To test how well a trained transformer model can generalise predictions to non-endogenous activities, we injected three types of stimuli: forward, reverse and random, based on hippocampal replay sequence, using all-optical stimulation.</a:t>
            </a:r>
            <a:endParaRPr lang="en-GB" sz="3000" dirty="0"/>
          </a:p>
        </p:txBody>
      </p:sp>
      <p:pic>
        <p:nvPicPr>
          <p:cNvPr id="17" name="Picture 16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372ADBA7-933D-8D81-D2A4-CD6B67AC9F54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149" y="28426600"/>
            <a:ext cx="10105701" cy="52612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D68847-99A7-5644-2174-D165EE925FA1}"/>
              </a:ext>
            </a:extLst>
          </p:cNvPr>
          <p:cNvSpPr/>
          <p:nvPr/>
        </p:nvSpPr>
        <p:spPr>
          <a:xfrm>
            <a:off x="16117805" y="27212937"/>
            <a:ext cx="131626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</a:rPr>
              <a:t>We tested the performance of the transformer model trained on randomly sampled smaller proportions of the available endogenous activities.</a:t>
            </a:r>
            <a:endParaRPr lang="en-GB" sz="3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657CD5-913F-4A29-D7FC-09DF82231569}"/>
              </a:ext>
            </a:extLst>
          </p:cNvPr>
          <p:cNvSpPr/>
          <p:nvPr/>
        </p:nvSpPr>
        <p:spPr>
          <a:xfrm>
            <a:off x="16079958" y="26554295"/>
            <a:ext cx="29758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 b="1" dirty="0">
                <a:solidFill>
                  <a:srgbClr val="FF7F00"/>
                </a:solidFill>
                <a:latin typeface="Arial" panose="020B0604020202020204" pitchFamily="34" charset="0"/>
              </a:rPr>
              <a:t>Data efficiency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839CC7-8F76-FC93-CF64-09D4F877EB0B}"/>
              </a:ext>
            </a:extLst>
          </p:cNvPr>
          <p:cNvSpPr/>
          <p:nvPr/>
        </p:nvSpPr>
        <p:spPr>
          <a:xfrm>
            <a:off x="16079958" y="33695243"/>
            <a:ext cx="13366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</a:rPr>
              <a:t>Transformer outperforms GLM at every proportion and continues to improve as more data is provided, whereas GLM flattens out.</a:t>
            </a:r>
            <a:endParaRPr lang="en-GB" sz="3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20B764-3797-DD7B-EED0-0EA0FA102F85}"/>
              </a:ext>
            </a:extLst>
          </p:cNvPr>
          <p:cNvSpPr/>
          <p:nvPr/>
        </p:nvSpPr>
        <p:spPr>
          <a:xfrm>
            <a:off x="16061327" y="35554514"/>
            <a:ext cx="134618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000" dirty="0">
              <a:latin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GB" sz="3000" dirty="0">
                <a:latin typeface="Arial" panose="020B0604020202020204" pitchFamily="34" charset="0"/>
              </a:rPr>
              <a:t>Optical and electrophysiology recording data enables </a:t>
            </a:r>
            <a:r>
              <a:rPr lang="en-GB" sz="3000" dirty="0">
                <a:solidFill>
                  <a:srgbClr val="FF7F00"/>
                </a:solidFill>
                <a:latin typeface="Arial" panose="020B0604020202020204" pitchFamily="34" charset="0"/>
              </a:rPr>
              <a:t>computational modelling </a:t>
            </a:r>
            <a:r>
              <a:rPr lang="en-GB" sz="3000" dirty="0">
                <a:latin typeface="Arial" panose="020B0604020202020204" pitchFamily="34" charset="0"/>
              </a:rPr>
              <a:t>of the hippocampus – lateral septum circuit in mice.</a:t>
            </a:r>
          </a:p>
          <a:p>
            <a:pPr marL="457200" indent="-457200">
              <a:buFontTx/>
              <a:buChar char="-"/>
            </a:pPr>
            <a:r>
              <a:rPr lang="en-GB" sz="3000" dirty="0">
                <a:latin typeface="Arial" panose="020B0604020202020204" pitchFamily="34" charset="0"/>
              </a:rPr>
              <a:t>Transformer neural networks can be trained on endogenous activities to </a:t>
            </a:r>
            <a:r>
              <a:rPr lang="en-GB" sz="3000" dirty="0">
                <a:solidFill>
                  <a:srgbClr val="FF7F00"/>
                </a:solidFill>
                <a:latin typeface="Arial" panose="020B0604020202020204" pitchFamily="34" charset="0"/>
              </a:rPr>
              <a:t>learn the functional mapping </a:t>
            </a:r>
            <a:r>
              <a:rPr lang="en-GB" sz="3000" dirty="0">
                <a:latin typeface="Arial" panose="020B0604020202020204" pitchFamily="34" charset="0"/>
              </a:rPr>
              <a:t>of this circuit.</a:t>
            </a:r>
          </a:p>
          <a:p>
            <a:pPr marL="457200" indent="-457200">
              <a:buFontTx/>
              <a:buChar char="-"/>
            </a:pPr>
            <a:r>
              <a:rPr lang="en-GB" sz="3000" dirty="0">
                <a:latin typeface="Arial" panose="020B0604020202020204" pitchFamily="34" charset="0"/>
              </a:rPr>
              <a:t>Trained model generalises to neural activities where light-activated stimuli is injected externally.</a:t>
            </a:r>
          </a:p>
          <a:p>
            <a:pPr marL="457200" indent="-457200">
              <a:buFontTx/>
              <a:buChar char="-"/>
            </a:pPr>
            <a:r>
              <a:rPr lang="en-GB" sz="3000" dirty="0">
                <a:latin typeface="Arial" panose="020B0604020202020204" pitchFamily="34" charset="0"/>
              </a:rPr>
              <a:t>Transformer outperforms baseline models in all scenarios.</a:t>
            </a:r>
          </a:p>
          <a:p>
            <a:pPr marL="457200" indent="-457200">
              <a:buFontTx/>
              <a:buChar char="-"/>
            </a:pPr>
            <a:r>
              <a:rPr lang="en-GB" sz="3000" dirty="0">
                <a:latin typeface="Arial" panose="020B0604020202020204" pitchFamily="34" charset="0"/>
              </a:rPr>
              <a:t>Training transformer is </a:t>
            </a:r>
            <a:r>
              <a:rPr lang="en-GB" sz="3000" dirty="0">
                <a:solidFill>
                  <a:srgbClr val="FF7F00"/>
                </a:solidFill>
                <a:latin typeface="Arial" panose="020B0604020202020204" pitchFamily="34" charset="0"/>
              </a:rPr>
              <a:t>time saving and data efficient</a:t>
            </a:r>
            <a:r>
              <a:rPr lang="en-GB" sz="3000" dirty="0">
                <a:latin typeface="Arial" panose="020B0604020202020204" pitchFamily="34" charset="0"/>
              </a:rPr>
              <a:t>, and continues to improve when more data is provided.</a:t>
            </a:r>
            <a:endParaRPr lang="en-GB" sz="3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4059270-2C4D-A106-7D8D-D88B377930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227930" y="15722107"/>
            <a:ext cx="3394303" cy="5213344"/>
          </a:xfrm>
          <a:prstGeom prst="rect">
            <a:avLst/>
          </a:prstGeom>
        </p:spPr>
      </p:pic>
      <p:pic>
        <p:nvPicPr>
          <p:cNvPr id="34" name="Picture 33" descr="A diagram of a transformer&#10;&#10;Description automatically generated">
            <a:extLst>
              <a:ext uri="{FF2B5EF4-FFF2-40B4-BE49-F238E27FC236}">
                <a16:creationId xmlns:a16="http://schemas.microsoft.com/office/drawing/2014/main" id="{C1890D60-313A-EA57-BCD9-5E867C2777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0" y="24221889"/>
            <a:ext cx="12704223" cy="423474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F12597-CE8C-F04C-2A9B-724DF5ECB9B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34681" y="34042202"/>
            <a:ext cx="9854976" cy="302462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4B6E2D8-A7E3-EBAB-5E27-C6B26A534CCA}"/>
              </a:ext>
            </a:extLst>
          </p:cNvPr>
          <p:cNvSpPr/>
          <p:nvPr/>
        </p:nvSpPr>
        <p:spPr>
          <a:xfrm>
            <a:off x="13571471" y="34386232"/>
            <a:ext cx="26573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LS 4</a:t>
            </a:r>
          </a:p>
          <a:p>
            <a:pPr algn="ctr"/>
            <a:endParaRPr lang="en-GB" alt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LS 11</a:t>
            </a:r>
          </a:p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CTX 57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5" name="Picture 44" descr="A diagram of different colors and lines&#10;&#10;Description automatically generated with medium confidence">
            <a:extLst>
              <a:ext uri="{FF2B5EF4-FFF2-40B4-BE49-F238E27FC236}">
                <a16:creationId xmlns:a16="http://schemas.microsoft.com/office/drawing/2014/main" id="{57FD6B82-622F-F997-5253-64802D957F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133" y="15715909"/>
            <a:ext cx="9076157" cy="521954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B0F2473-0891-A05E-59A3-09549881779B}"/>
              </a:ext>
            </a:extLst>
          </p:cNvPr>
          <p:cNvSpPr txBox="1"/>
          <p:nvPr/>
        </p:nvSpPr>
        <p:spPr>
          <a:xfrm>
            <a:off x="16018830" y="7782418"/>
            <a:ext cx="133668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3000" dirty="0">
                <a:latin typeface="Arial" panose="020B0604020202020204" pitchFamily="34" charset="0"/>
              </a:rPr>
              <a:t>error metric. Training the transformer is also more data and compute efficient, as detailed below.</a:t>
            </a:r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6801</TotalTime>
  <Words>769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</vt:lpstr>
      <vt:lpstr>Arial</vt:lpstr>
      <vt:lpstr>Calibri</vt:lpstr>
      <vt:lpstr>Blank Presentation</vt:lpstr>
      <vt:lpstr>PowerPoint Presentation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Media Resources</dc:creator>
  <cp:lastModifiedBy>Liu, Sihao</cp:lastModifiedBy>
  <cp:revision>318</cp:revision>
  <cp:lastPrinted>2014-11-11T16:45:08Z</cp:lastPrinted>
  <dcterms:created xsi:type="dcterms:W3CDTF">2005-07-18T11:31:19Z</dcterms:created>
  <dcterms:modified xsi:type="dcterms:W3CDTF">2023-11-24T12:36:16Z</dcterms:modified>
</cp:coreProperties>
</file>