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</p:sldIdLst>
  <p:sldSz cx="30275213" cy="42803763"/>
  <p:notesSz cx="68119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53" userDrawn="1">
          <p15:clr>
            <a:srgbClr val="A4A3A4"/>
          </p15:clr>
        </p15:guide>
        <p15:guide id="2" pos="112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FF7F00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37"/>
    <p:restoredTop sz="94681"/>
  </p:normalViewPr>
  <p:slideViewPr>
    <p:cSldViewPr snapToGrid="0">
      <p:cViewPr>
        <p:scale>
          <a:sx n="50" d="100"/>
          <a:sy n="50" d="100"/>
        </p:scale>
        <p:origin x="29" y="-4286"/>
      </p:cViewPr>
      <p:guideLst>
        <p:guide orient="horz" pos="6953"/>
        <p:guide pos="112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389" y="13296077"/>
            <a:ext cx="25734436" cy="91752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778" y="24255692"/>
            <a:ext cx="21193660" cy="10939413"/>
          </a:xfrm>
        </p:spPr>
        <p:txBody>
          <a:bodyPr/>
          <a:lstStyle>
            <a:lvl1pPr marL="0" indent="0" algn="ctr">
              <a:buNone/>
              <a:defRPr/>
            </a:lvl1pPr>
            <a:lvl2pPr marL="323371" indent="0" algn="ctr">
              <a:buNone/>
              <a:defRPr/>
            </a:lvl2pPr>
            <a:lvl3pPr marL="646743" indent="0" algn="ctr">
              <a:buNone/>
              <a:defRPr/>
            </a:lvl3pPr>
            <a:lvl4pPr marL="970114" indent="0" algn="ctr">
              <a:buNone/>
              <a:defRPr/>
            </a:lvl4pPr>
            <a:lvl5pPr marL="1293485" indent="0" algn="ctr">
              <a:buNone/>
              <a:defRPr/>
            </a:lvl5pPr>
            <a:lvl6pPr marL="1616857" indent="0" algn="ctr">
              <a:buNone/>
              <a:defRPr/>
            </a:lvl6pPr>
            <a:lvl7pPr marL="1940228" indent="0" algn="ctr">
              <a:buNone/>
              <a:defRPr/>
            </a:lvl7pPr>
            <a:lvl8pPr marL="2263600" indent="0" algn="ctr">
              <a:buNone/>
              <a:defRPr/>
            </a:lvl8pPr>
            <a:lvl9pPr marL="25869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BFED42-1E1A-EE45-BB00-B56B319DB8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A84338-9451-7C40-84E0-435DEF08D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567780-75C6-4242-BD42-167A30F86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AE7FF-09A7-374F-B34C-7E7AF04588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0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AE7882-1A19-D546-B766-132F439A90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A5E0F7-090E-B344-BD40-72E2CF710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0F4637-2149-8242-8FFB-FAAC25AAA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B157A-D81B-C546-A49F-8F257DACF7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91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2058" y="3804331"/>
            <a:ext cx="6432767" cy="342434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389" y="3804331"/>
            <a:ext cx="19193876" cy="342434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1DD3F5-E3C9-974F-9100-38658A8DAB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1F0A43-0F8D-284C-8A54-9401B3FE3B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6B2C52-DBC1-EA45-AB2F-A14B8871CD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642D1-E85C-4449-BD1F-AE32D1C7A6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15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C3AE31-62CA-E44F-AB0B-419F8A1104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3E99E2-160D-574D-9E91-0B61B317F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CBEB09-7526-2F46-8E20-D281F21057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4A3141-EA2C-D94B-8C15-560ABDF3C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56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657" y="27505643"/>
            <a:ext cx="25733313" cy="8501948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657" y="18141829"/>
            <a:ext cx="25733313" cy="9363814"/>
          </a:xfrm>
        </p:spPr>
        <p:txBody>
          <a:bodyPr anchor="b"/>
          <a:lstStyle>
            <a:lvl1pPr marL="0" indent="0">
              <a:buNone/>
              <a:defRPr sz="1415"/>
            </a:lvl1pPr>
            <a:lvl2pPr marL="323371" indent="0">
              <a:buNone/>
              <a:defRPr sz="1273"/>
            </a:lvl2pPr>
            <a:lvl3pPr marL="646743" indent="0">
              <a:buNone/>
              <a:defRPr sz="1132"/>
            </a:lvl3pPr>
            <a:lvl4pPr marL="970114" indent="0">
              <a:buNone/>
              <a:defRPr sz="990"/>
            </a:lvl4pPr>
            <a:lvl5pPr marL="1293485" indent="0">
              <a:buNone/>
              <a:defRPr sz="990"/>
            </a:lvl5pPr>
            <a:lvl6pPr marL="1616857" indent="0">
              <a:buNone/>
              <a:defRPr sz="990"/>
            </a:lvl6pPr>
            <a:lvl7pPr marL="1940228" indent="0">
              <a:buNone/>
              <a:defRPr sz="990"/>
            </a:lvl7pPr>
            <a:lvl8pPr marL="2263600" indent="0">
              <a:buNone/>
              <a:defRPr sz="990"/>
            </a:lvl8pPr>
            <a:lvl9pPr marL="2586971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E7C71D-47EF-BA48-A978-0B92FFA54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DDBE61-A54F-0F45-BB13-D571CF518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826B41-6C3C-444A-B3FF-F0E33E81C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FD80A-959F-A240-9B0D-AE901983FB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33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389" y="12364634"/>
            <a:ext cx="12812760" cy="25683154"/>
          </a:xfrm>
        </p:spPr>
        <p:txBody>
          <a:bodyPr/>
          <a:lstStyle>
            <a:lvl1pPr>
              <a:defRPr sz="1980"/>
            </a:lvl1pPr>
            <a:lvl2pPr>
              <a:defRPr sz="1698"/>
            </a:lvl2pPr>
            <a:lvl3pPr>
              <a:defRPr sz="1415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942" y="12364634"/>
            <a:ext cx="12813883" cy="25683154"/>
          </a:xfrm>
        </p:spPr>
        <p:txBody>
          <a:bodyPr/>
          <a:lstStyle>
            <a:lvl1pPr>
              <a:defRPr sz="1980"/>
            </a:lvl1pPr>
            <a:lvl2pPr>
              <a:defRPr sz="1698"/>
            </a:lvl2pPr>
            <a:lvl3pPr>
              <a:defRPr sz="1415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35585-F7F4-884C-84EC-91D7418917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A74B1-67C0-BC40-AEE5-C2F4EED80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4BFD5-4B0E-E148-8417-DC59EEFFAF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1E399-D3CF-A44E-9BC8-5871F7B45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3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92" y="1714756"/>
            <a:ext cx="27248029" cy="71328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92" y="9581526"/>
            <a:ext cx="13376428" cy="399286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371" indent="0">
              <a:buNone/>
              <a:defRPr sz="1415" b="1"/>
            </a:lvl2pPr>
            <a:lvl3pPr marL="646743" indent="0">
              <a:buNone/>
              <a:defRPr sz="1273" b="1"/>
            </a:lvl3pPr>
            <a:lvl4pPr marL="970114" indent="0">
              <a:buNone/>
              <a:defRPr sz="1132" b="1"/>
            </a:lvl4pPr>
            <a:lvl5pPr marL="1293485" indent="0">
              <a:buNone/>
              <a:defRPr sz="1132" b="1"/>
            </a:lvl5pPr>
            <a:lvl6pPr marL="1616857" indent="0">
              <a:buNone/>
              <a:defRPr sz="1132" b="1"/>
            </a:lvl6pPr>
            <a:lvl7pPr marL="1940228" indent="0">
              <a:buNone/>
              <a:defRPr sz="1132" b="1"/>
            </a:lvl7pPr>
            <a:lvl8pPr marL="2263600" indent="0">
              <a:buNone/>
              <a:defRPr sz="1132" b="1"/>
            </a:lvl8pPr>
            <a:lvl9pPr marL="2586971" indent="0">
              <a:buNone/>
              <a:defRPr sz="11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92" y="13574388"/>
            <a:ext cx="13376428" cy="2466193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581" y="9581526"/>
            <a:ext cx="13382041" cy="399286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371" indent="0">
              <a:buNone/>
              <a:defRPr sz="1415" b="1"/>
            </a:lvl2pPr>
            <a:lvl3pPr marL="646743" indent="0">
              <a:buNone/>
              <a:defRPr sz="1273" b="1"/>
            </a:lvl3pPr>
            <a:lvl4pPr marL="970114" indent="0">
              <a:buNone/>
              <a:defRPr sz="1132" b="1"/>
            </a:lvl4pPr>
            <a:lvl5pPr marL="1293485" indent="0">
              <a:buNone/>
              <a:defRPr sz="1132" b="1"/>
            </a:lvl5pPr>
            <a:lvl6pPr marL="1616857" indent="0">
              <a:buNone/>
              <a:defRPr sz="1132" b="1"/>
            </a:lvl6pPr>
            <a:lvl7pPr marL="1940228" indent="0">
              <a:buNone/>
              <a:defRPr sz="1132" b="1"/>
            </a:lvl7pPr>
            <a:lvl8pPr marL="2263600" indent="0">
              <a:buNone/>
              <a:defRPr sz="1132" b="1"/>
            </a:lvl8pPr>
            <a:lvl9pPr marL="2586971" indent="0">
              <a:buNone/>
              <a:defRPr sz="11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581" y="13574388"/>
            <a:ext cx="13382041" cy="2466193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EC9F70-F839-904E-B092-B0A301209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16D61C-6E81-C949-B3FB-0677D42F76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06F5826-36DF-4246-8412-A06522216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25836A-7269-AC43-8478-3763031FB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20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45E9915-5DD2-CE4F-8DA4-04ED7DF869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7538B0-D9A5-DB4E-800D-CA42F03382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396C23-4456-2E4D-9273-5CAC470FA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E15E6-3A6C-0B42-9359-467283C16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93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88C424-5981-7848-8761-F5D70F0662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B78A2C8-C828-B746-BDDD-90DC524350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6137E1-5BF9-4943-89D0-44DDDD6F0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5A173-502E-B345-8AE9-AA60E77BE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3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92" y="1703533"/>
            <a:ext cx="9960740" cy="7254038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010" y="1703535"/>
            <a:ext cx="16924611" cy="36532789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8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92" y="8957573"/>
            <a:ext cx="9960740" cy="29278751"/>
          </a:xfrm>
        </p:spPr>
        <p:txBody>
          <a:bodyPr/>
          <a:lstStyle>
            <a:lvl1pPr marL="0" indent="0">
              <a:buNone/>
              <a:defRPr sz="990"/>
            </a:lvl1pPr>
            <a:lvl2pPr marL="323371" indent="0">
              <a:buNone/>
              <a:defRPr sz="849"/>
            </a:lvl2pPr>
            <a:lvl3pPr marL="646743" indent="0">
              <a:buNone/>
              <a:defRPr sz="707"/>
            </a:lvl3pPr>
            <a:lvl4pPr marL="970114" indent="0">
              <a:buNone/>
              <a:defRPr sz="637"/>
            </a:lvl4pPr>
            <a:lvl5pPr marL="1293485" indent="0">
              <a:buNone/>
              <a:defRPr sz="637"/>
            </a:lvl5pPr>
            <a:lvl6pPr marL="1616857" indent="0">
              <a:buNone/>
              <a:defRPr sz="637"/>
            </a:lvl6pPr>
            <a:lvl7pPr marL="1940228" indent="0">
              <a:buNone/>
              <a:defRPr sz="637"/>
            </a:lvl7pPr>
            <a:lvl8pPr marL="2263600" indent="0">
              <a:buNone/>
              <a:defRPr sz="637"/>
            </a:lvl8pPr>
            <a:lvl9pPr marL="2586971" indent="0">
              <a:buNone/>
              <a:defRPr sz="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C2FD49-551B-FA4F-B490-027EC07944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1921A-15AB-2A4E-A221-048678A81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8620A-5A77-C64C-BC15-9AAF4358C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824F37-03F3-D649-BA20-CC9A3657A5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82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225" y="29963307"/>
            <a:ext cx="18165352" cy="3537241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225" y="3824532"/>
            <a:ext cx="18165352" cy="25683156"/>
          </a:xfrm>
        </p:spPr>
        <p:txBody>
          <a:bodyPr/>
          <a:lstStyle>
            <a:lvl1pPr marL="0" indent="0">
              <a:buNone/>
              <a:defRPr sz="2263"/>
            </a:lvl1pPr>
            <a:lvl2pPr marL="323371" indent="0">
              <a:buNone/>
              <a:defRPr sz="1980"/>
            </a:lvl2pPr>
            <a:lvl3pPr marL="646743" indent="0">
              <a:buNone/>
              <a:defRPr sz="1698"/>
            </a:lvl3pPr>
            <a:lvl4pPr marL="970114" indent="0">
              <a:buNone/>
              <a:defRPr sz="1415"/>
            </a:lvl4pPr>
            <a:lvl5pPr marL="1293485" indent="0">
              <a:buNone/>
              <a:defRPr sz="1415"/>
            </a:lvl5pPr>
            <a:lvl6pPr marL="1616857" indent="0">
              <a:buNone/>
              <a:defRPr sz="1415"/>
            </a:lvl6pPr>
            <a:lvl7pPr marL="1940228" indent="0">
              <a:buNone/>
              <a:defRPr sz="1415"/>
            </a:lvl7pPr>
            <a:lvl8pPr marL="2263600" indent="0">
              <a:buNone/>
              <a:defRPr sz="1415"/>
            </a:lvl8pPr>
            <a:lvl9pPr marL="2586971" indent="0">
              <a:buNone/>
              <a:defRPr sz="1415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225" y="33500549"/>
            <a:ext cx="18165352" cy="5023062"/>
          </a:xfrm>
        </p:spPr>
        <p:txBody>
          <a:bodyPr/>
          <a:lstStyle>
            <a:lvl1pPr marL="0" indent="0">
              <a:buNone/>
              <a:defRPr sz="990"/>
            </a:lvl1pPr>
            <a:lvl2pPr marL="323371" indent="0">
              <a:buNone/>
              <a:defRPr sz="849"/>
            </a:lvl2pPr>
            <a:lvl3pPr marL="646743" indent="0">
              <a:buNone/>
              <a:defRPr sz="707"/>
            </a:lvl3pPr>
            <a:lvl4pPr marL="970114" indent="0">
              <a:buNone/>
              <a:defRPr sz="637"/>
            </a:lvl4pPr>
            <a:lvl5pPr marL="1293485" indent="0">
              <a:buNone/>
              <a:defRPr sz="637"/>
            </a:lvl5pPr>
            <a:lvl6pPr marL="1616857" indent="0">
              <a:buNone/>
              <a:defRPr sz="637"/>
            </a:lvl6pPr>
            <a:lvl7pPr marL="1940228" indent="0">
              <a:buNone/>
              <a:defRPr sz="637"/>
            </a:lvl7pPr>
            <a:lvl8pPr marL="2263600" indent="0">
              <a:buNone/>
              <a:defRPr sz="637"/>
            </a:lvl8pPr>
            <a:lvl9pPr marL="2586971" indent="0">
              <a:buNone/>
              <a:defRPr sz="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006A1-8187-8847-9088-C4759BC692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DBEC4-5FDD-F245-84D6-47CD494B1F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E76F3-1D1A-C542-A58E-19474E6C9E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0BD76-6DC9-494C-9D12-F06B18F2B8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56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7A4DB5-2684-5C4D-8334-46E386860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70389" y="3804331"/>
            <a:ext cx="25734436" cy="713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AD66C1-8996-6048-ADDA-DB793D6DE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389" y="12364634"/>
            <a:ext cx="25734436" cy="256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E430E26-B9EB-864C-8912-8A4BA6734F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390" y="38999434"/>
            <a:ext cx="6308131" cy="28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4527">
                <a:latin typeface="Times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8A16066-9D30-174C-A272-E3F3CB6DCE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630" y="38999434"/>
            <a:ext cx="9587956" cy="28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4527">
                <a:latin typeface="Times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90B693-0AD3-F343-83EC-3C4CB3A2FC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695" y="38999434"/>
            <a:ext cx="6308131" cy="28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4527"/>
            </a:lvl1pPr>
          </a:lstStyle>
          <a:p>
            <a:fld id="{AF5A7ED7-D20B-4849-8AE2-F48A27D539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+mj-lt"/>
          <a:ea typeface="ＭＳ Ｐゴシック" panose="020B0600070205080204" pitchFamily="34" charset="-128"/>
          <a:cs typeface="MS PGothic" charset="0"/>
        </a:defRPr>
      </a:lvl1pPr>
      <a:lvl2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  <a:ea typeface="ＭＳ Ｐゴシック" panose="020B0600070205080204" pitchFamily="34" charset="-128"/>
          <a:cs typeface="MS PGothic" charset="0"/>
        </a:defRPr>
      </a:lvl2pPr>
      <a:lvl3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  <a:ea typeface="ＭＳ Ｐゴシック" panose="020B0600070205080204" pitchFamily="34" charset="-128"/>
          <a:cs typeface="MS PGothic" charset="0"/>
        </a:defRPr>
      </a:lvl3pPr>
      <a:lvl4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  <a:ea typeface="ＭＳ Ｐゴシック" panose="020B0600070205080204" pitchFamily="34" charset="-128"/>
          <a:cs typeface="MS PGothic" charset="0"/>
        </a:defRPr>
      </a:lvl4pPr>
      <a:lvl5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  <a:ea typeface="ＭＳ Ｐゴシック" panose="020B0600070205080204" pitchFamily="34" charset="-128"/>
          <a:cs typeface="MS PGothic" charset="0"/>
        </a:defRPr>
      </a:lvl5pPr>
      <a:lvl6pPr marL="323371" algn="ctr" defTabSz="2953009" rtl="0" fontAlgn="base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</a:defRPr>
      </a:lvl6pPr>
      <a:lvl7pPr marL="646743" algn="ctr" defTabSz="2953009" rtl="0" fontAlgn="base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</a:defRPr>
      </a:lvl7pPr>
      <a:lvl8pPr marL="970114" algn="ctr" defTabSz="2953009" rtl="0" fontAlgn="base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</a:defRPr>
      </a:lvl8pPr>
      <a:lvl9pPr marL="1293485" algn="ctr" defTabSz="2953009" rtl="0" fontAlgn="base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</a:defRPr>
      </a:lvl9pPr>
    </p:titleStyle>
    <p:bodyStyle>
      <a:lvl1pPr marL="1107098" indent="-1107098" algn="l" defTabSz="2953009" rtl="0" eaLnBrk="0" fontAlgn="base" hangingPunct="0">
        <a:spcBef>
          <a:spcPct val="20000"/>
        </a:spcBef>
        <a:spcAft>
          <a:spcPct val="0"/>
        </a:spcAft>
        <a:buChar char="•"/>
        <a:defRPr sz="10326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1pPr>
      <a:lvl2pPr marL="2399461" indent="-922956" algn="l" defTabSz="2953009" rtl="0" eaLnBrk="0" fontAlgn="base" hangingPunct="0">
        <a:spcBef>
          <a:spcPct val="20000"/>
        </a:spcBef>
        <a:spcAft>
          <a:spcPct val="0"/>
        </a:spcAft>
        <a:buChar char="–"/>
        <a:defRPr sz="9053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2pPr>
      <a:lvl3pPr marL="3691823" indent="-738814" algn="l" defTabSz="2953009" rtl="0" eaLnBrk="0" fontAlgn="base" hangingPunct="0">
        <a:spcBef>
          <a:spcPct val="20000"/>
        </a:spcBef>
        <a:spcAft>
          <a:spcPct val="0"/>
        </a:spcAft>
        <a:buChar char="•"/>
        <a:defRPr sz="778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3pPr>
      <a:lvl4pPr marL="5168327" indent="-737691" algn="l" defTabSz="2953009" rtl="0" eaLnBrk="0" fontAlgn="base" hangingPunct="0">
        <a:spcBef>
          <a:spcPct val="20000"/>
        </a:spcBef>
        <a:spcAft>
          <a:spcPct val="0"/>
        </a:spcAft>
        <a:buChar char="–"/>
        <a:defRPr sz="6436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4pPr>
      <a:lvl5pPr marL="6645955" indent="-738814" algn="l" defTabSz="2953009" rtl="0" eaLnBrk="0" fontAlgn="base" hangingPunct="0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5pPr>
      <a:lvl6pPr marL="6969326" indent="-738814" algn="l" defTabSz="2953009" rtl="0" fontAlgn="base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</a:defRPr>
      </a:lvl6pPr>
      <a:lvl7pPr marL="7292697" indent="-738814" algn="l" defTabSz="2953009" rtl="0" fontAlgn="base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</a:defRPr>
      </a:lvl7pPr>
      <a:lvl8pPr marL="7616069" indent="-738814" algn="l" defTabSz="2953009" rtl="0" fontAlgn="base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</a:defRPr>
      </a:lvl8pPr>
      <a:lvl9pPr marL="7939440" indent="-738814" algn="l" defTabSz="2953009" rtl="0" fontAlgn="base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71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743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114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485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857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228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600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971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tiff"/><Relationship Id="rId4" Type="http://schemas.openxmlformats.org/officeDocument/2006/relationships/image" Target="../media/image3.emf"/><Relationship Id="rId9" Type="http://schemas.openxmlformats.org/officeDocument/2006/relationships/image" Target="../media/image8.tif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0" name="Picture 2">
            <a:extLst>
              <a:ext uri="{FF2B5EF4-FFF2-40B4-BE49-F238E27FC236}">
                <a16:creationId xmlns:a16="http://schemas.microsoft.com/office/drawing/2014/main" id="{F3138BE1-E546-1442-89F6-E3B040815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65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17309" y="0"/>
            <a:ext cx="30275213" cy="342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51" name="Text Box 3">
            <a:extLst>
              <a:ext uri="{FF2B5EF4-FFF2-40B4-BE49-F238E27FC236}">
                <a16:creationId xmlns:a16="http://schemas.microsoft.com/office/drawing/2014/main" id="{EBC23CD2-22EC-F348-84A2-0F4B90826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039" y="353568"/>
            <a:ext cx="25951361" cy="105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6224" b="1" dirty="0" smtClean="0">
                <a:latin typeface="Arial" panose="020B0604020202020204" pitchFamily="34" charset="0"/>
              </a:rPr>
              <a:t>Transformer Learns Neural Circuit with Diverse Stimulation Patterns</a:t>
            </a:r>
            <a:endParaRPr lang="en-GB" altLang="en-US" sz="6224" dirty="0">
              <a:latin typeface="Arial" panose="020B0604020202020204" pitchFamily="34" charset="0"/>
            </a:endParaRPr>
          </a:p>
        </p:txBody>
      </p:sp>
      <p:sp>
        <p:nvSpPr>
          <p:cNvPr id="13352" name="Text Box 57">
            <a:extLst>
              <a:ext uri="{FF2B5EF4-FFF2-40B4-BE49-F238E27FC236}">
                <a16:creationId xmlns:a16="http://schemas.microsoft.com/office/drawing/2014/main" id="{7B47CA5E-E9F2-B14D-A158-4F34B9A75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567" y="3929198"/>
            <a:ext cx="2912483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GB" altLang="en-US" sz="3000" dirty="0" smtClean="0">
                <a:latin typeface="Arial" panose="020B0604020202020204" pitchFamily="34" charset="0"/>
              </a:rPr>
              <a:t>To understand the brain, we need to understand the computations performed by neural circuits. </a:t>
            </a:r>
            <a:r>
              <a:rPr lang="en-GB" altLang="en-US" sz="3000" dirty="0" smtClean="0">
                <a:solidFill>
                  <a:srgbClr val="FF7F00"/>
                </a:solidFill>
                <a:latin typeface="Arial" panose="020B0604020202020204" pitchFamily="34" charset="0"/>
              </a:rPr>
              <a:t>One approach is to use observed data to distil the neural function into artificial neural networks.</a:t>
            </a:r>
          </a:p>
          <a:p>
            <a:pPr algn="just">
              <a:spcBef>
                <a:spcPct val="50000"/>
              </a:spcBef>
            </a:pPr>
            <a:r>
              <a:rPr lang="en-GB" altLang="en-US" sz="3000" dirty="0" smtClean="0">
                <a:latin typeface="Arial" panose="020B0604020202020204" pitchFamily="34" charset="0"/>
              </a:rPr>
              <a:t>We simultaneously performed all-optical and </a:t>
            </a:r>
            <a:r>
              <a:rPr lang="en-GB" altLang="en-US" sz="3000" dirty="0" err="1" smtClean="0">
                <a:latin typeface="Arial" panose="020B0604020202020204" pitchFamily="34" charset="0"/>
              </a:rPr>
              <a:t>Neuropixel</a:t>
            </a:r>
            <a:r>
              <a:rPr lang="en-GB" altLang="en-US" sz="3000" dirty="0" smtClean="0">
                <a:latin typeface="Arial" panose="020B0604020202020204" pitchFamily="34" charset="0"/>
              </a:rPr>
              <a:t> recordings in two brain areas… We then trained Transformer neural networks on the data pairs.</a:t>
            </a:r>
            <a:endParaRPr lang="en-GB" altLang="en-US" sz="3000" dirty="0">
              <a:latin typeface="Arial" panose="020B0604020202020204" pitchFamily="34" charset="0"/>
            </a:endParaRPr>
          </a:p>
        </p:txBody>
      </p:sp>
      <p:sp>
        <p:nvSpPr>
          <p:cNvPr id="13354" name="Text Box 4">
            <a:extLst>
              <a:ext uri="{FF2B5EF4-FFF2-40B4-BE49-F238E27FC236}">
                <a16:creationId xmlns:a16="http://schemas.microsoft.com/office/drawing/2014/main" id="{F82A5D43-4750-8941-9D8C-DE307FC2D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376" y="1772020"/>
            <a:ext cx="1378177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dirty="0" smtClean="0">
                <a:latin typeface="Arial" panose="020B0604020202020204" pitchFamily="34" charset="0"/>
              </a:rPr>
              <a:t>S. Liu</a:t>
            </a:r>
            <a:r>
              <a:rPr lang="en-US" altLang="en-US" sz="3000" b="1" baseline="30000" dirty="0" smtClean="0">
                <a:latin typeface="Arial" panose="020B0604020202020204" pitchFamily="34" charset="0"/>
              </a:rPr>
              <a:t>1</a:t>
            </a:r>
            <a:r>
              <a:rPr lang="en-US" altLang="en-US" sz="3000" b="1" baseline="30000" dirty="0">
                <a:latin typeface="Arial" panose="020B0604020202020204" pitchFamily="34" charset="0"/>
              </a:rPr>
              <a:t>*</a:t>
            </a:r>
            <a:r>
              <a:rPr lang="en-US" altLang="en-US" sz="3000" b="1" dirty="0">
                <a:latin typeface="Arial" panose="020B0604020202020204" pitchFamily="34" charset="0"/>
              </a:rPr>
              <a:t>; </a:t>
            </a:r>
            <a:r>
              <a:rPr lang="en-US" altLang="en-US" sz="3000" b="1" dirty="0" smtClean="0">
                <a:latin typeface="Arial" panose="020B0604020202020204" pitchFamily="34" charset="0"/>
              </a:rPr>
              <a:t>A. Mavor-Parker</a:t>
            </a:r>
            <a:r>
              <a:rPr lang="en-US" altLang="en-US" sz="3000" b="1" baseline="30000" dirty="0" smtClean="0">
                <a:latin typeface="Arial" panose="020B0604020202020204" pitchFamily="34" charset="0"/>
              </a:rPr>
              <a:t>2,3*</a:t>
            </a:r>
            <a:r>
              <a:rPr lang="en-US" altLang="en-US" sz="3000" b="1" dirty="0" smtClean="0">
                <a:latin typeface="Arial" panose="020B0604020202020204" pitchFamily="34" charset="0"/>
              </a:rPr>
              <a:t>; E. </a:t>
            </a:r>
            <a:r>
              <a:rPr lang="en-US" altLang="en-US" sz="3000" b="1" dirty="0" err="1" smtClean="0">
                <a:latin typeface="Arial" panose="020B0604020202020204" pitchFamily="34" charset="0"/>
              </a:rPr>
              <a:t>Baumler</a:t>
            </a:r>
            <a:r>
              <a:rPr lang="en-US" altLang="en-US" sz="3000" b="1" dirty="0" smtClean="0">
                <a:latin typeface="Arial" panose="020B0604020202020204" pitchFamily="34" charset="0"/>
              </a:rPr>
              <a:t>; M. Buchholz </a:t>
            </a:r>
            <a:r>
              <a:rPr lang="en-US" altLang="en-US" sz="3000" b="1" dirty="0">
                <a:latin typeface="Arial" panose="020B0604020202020204" pitchFamily="34" charset="0"/>
              </a:rPr>
              <a:t>&amp; C.Barry</a:t>
            </a:r>
            <a:r>
              <a:rPr lang="en-US" altLang="en-US" sz="3000" b="1" baseline="30000" dirty="0">
                <a:latin typeface="Arial" panose="020B0604020202020204" pitchFamily="34" charset="0"/>
              </a:rPr>
              <a:t>1</a:t>
            </a:r>
            <a:r>
              <a:rPr lang="en-US" altLang="en-US" sz="3000" b="1" dirty="0">
                <a:latin typeface="Arial" panose="020B0604020202020204" pitchFamily="34" charset="0"/>
              </a:rPr>
              <a:t> </a:t>
            </a:r>
            <a:endParaRPr lang="en-US" altLang="en-US" sz="3000" b="1" dirty="0"/>
          </a:p>
        </p:txBody>
      </p:sp>
      <p:sp>
        <p:nvSpPr>
          <p:cNvPr id="13355" name="Text Box 5">
            <a:extLst>
              <a:ext uri="{FF2B5EF4-FFF2-40B4-BE49-F238E27FC236}">
                <a16:creationId xmlns:a16="http://schemas.microsoft.com/office/drawing/2014/main" id="{4E64DE3A-5F8A-8F4C-A88A-56C27CA52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040" y="2361211"/>
            <a:ext cx="20321210" cy="137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sz="2600" baseline="30000" dirty="0">
                <a:latin typeface="Arial" panose="020B0604020202020204" pitchFamily="34" charset="0"/>
              </a:rPr>
              <a:t>1</a:t>
            </a:r>
            <a:r>
              <a:rPr lang="en-US" altLang="en-US" sz="2600" b="1" baseline="30000" dirty="0">
                <a:latin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</a:rPr>
              <a:t>UCL Dept of Cell &amp; Developmental Biology. </a:t>
            </a:r>
            <a:r>
              <a:rPr lang="en-US" altLang="en-US" sz="2600" baseline="30000" dirty="0">
                <a:latin typeface="Arial" panose="020B0604020202020204" pitchFamily="34" charset="0"/>
              </a:rPr>
              <a:t>2 </a:t>
            </a:r>
            <a:r>
              <a:rPr lang="en-US" altLang="en-US" sz="2600" dirty="0">
                <a:latin typeface="Arial" panose="020B0604020202020204" pitchFamily="34" charset="0"/>
              </a:rPr>
              <a:t>UCL Inst </a:t>
            </a:r>
            <a:r>
              <a:rPr lang="en-US" altLang="en-US" sz="2600" dirty="0" err="1">
                <a:latin typeface="Arial" panose="020B0604020202020204" pitchFamily="34" charset="0"/>
              </a:rPr>
              <a:t>yyy</a:t>
            </a:r>
            <a:r>
              <a:rPr lang="en-US" altLang="en-US" sz="2600" dirty="0">
                <a:latin typeface="Arial" panose="020B0604020202020204" pitchFamily="34" charset="0"/>
              </a:rPr>
              <a:t>. </a:t>
            </a:r>
            <a:r>
              <a:rPr lang="en-US" altLang="en-US" sz="2600" baseline="30000" dirty="0">
                <a:latin typeface="Arial" panose="020B0604020202020204" pitchFamily="34" charset="0"/>
              </a:rPr>
              <a:t>3</a:t>
            </a:r>
            <a:r>
              <a:rPr lang="en-US" altLang="en-US" sz="2600" dirty="0">
                <a:latin typeface="Arial" panose="020B0604020202020204" pitchFamily="34" charset="0"/>
              </a:rPr>
              <a:t> UCL Inst of xxx. </a:t>
            </a:r>
            <a:br>
              <a:rPr lang="en-US" altLang="en-US" sz="2600" dirty="0">
                <a:latin typeface="Arial" panose="020B0604020202020204" pitchFamily="34" charset="0"/>
              </a:rPr>
            </a:br>
            <a:r>
              <a:rPr lang="en-US" altLang="en-US" sz="2600" dirty="0">
                <a:latin typeface="Arial" panose="020B0604020202020204" pitchFamily="34" charset="0"/>
              </a:rPr>
              <a:t>* Equal contribution. </a:t>
            </a:r>
            <a:r>
              <a:rPr lang="en-US" altLang="en-US" sz="2600" dirty="0">
                <a:latin typeface="Arial" panose="020B0604020202020204" pitchFamily="34" charset="0"/>
              </a:rPr>
              <a:t>Correspondence to first.author@ucl.ac.uk or caswell.barry@ucl.ac.uk </a:t>
            </a:r>
            <a:r>
              <a:rPr lang="en-US" altLang="en-US" sz="2600" dirty="0" smtClean="0">
                <a:latin typeface="Arial" panose="020B0604020202020204" pitchFamily="34" charset="0"/>
              </a:rPr>
              <a:t/>
            </a:r>
            <a:br>
              <a:rPr lang="en-US" altLang="en-US" sz="2600" dirty="0" smtClean="0">
                <a:latin typeface="Arial" panose="020B0604020202020204" pitchFamily="34" charset="0"/>
              </a:rPr>
            </a:b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13359" name="Rectangle 1">
            <a:extLst>
              <a:ext uri="{FF2B5EF4-FFF2-40B4-BE49-F238E27FC236}">
                <a16:creationId xmlns:a16="http://schemas.microsoft.com/office/drawing/2014/main" id="{2F5AE046-67E9-5B43-B0AE-31A66808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44" y="41363271"/>
            <a:ext cx="19087206" cy="81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556" baseline="30000" dirty="0">
                <a:latin typeface="Arial" panose="020B0604020202020204" pitchFamily="34" charset="0"/>
              </a:rPr>
              <a:t>1</a:t>
            </a:r>
            <a:r>
              <a:rPr lang="en-GB" altLang="en-US" sz="1556" dirty="0">
                <a:latin typeface="Arial" panose="020B0604020202020204" pitchFamily="34" charset="0"/>
              </a:rPr>
              <a:t>Hafting et al (2005) Microstructure of a spatial map in the entorhinal cortex. Nature 436, 801-806. </a:t>
            </a:r>
            <a:r>
              <a:rPr lang="en-GB" altLang="en-US" sz="1556" baseline="30000" dirty="0">
                <a:latin typeface="Arial" panose="020B0604020202020204" pitchFamily="34" charset="0"/>
              </a:rPr>
              <a:t>2</a:t>
            </a:r>
            <a:r>
              <a:rPr lang="en-GB" altLang="en-US" sz="1556" dirty="0">
                <a:latin typeface="Arial" panose="020B0604020202020204" pitchFamily="34" charset="0"/>
              </a:rPr>
              <a:t>Fiete et al (2008) What Grid Cells Convey about Rat Location. J </a:t>
            </a:r>
            <a:r>
              <a:rPr lang="en-GB" altLang="en-US" sz="1556" dirty="0" err="1">
                <a:latin typeface="Arial" panose="020B0604020202020204" pitchFamily="34" charset="0"/>
              </a:rPr>
              <a:t>Neurosci</a:t>
            </a:r>
            <a:r>
              <a:rPr lang="en-GB" altLang="en-US" sz="1556" dirty="0">
                <a:latin typeface="Arial" panose="020B0604020202020204" pitchFamily="34" charset="0"/>
              </a:rPr>
              <a:t> 28, 6858-71.</a:t>
            </a:r>
            <a:br>
              <a:rPr lang="en-GB" altLang="en-US" sz="1556" dirty="0">
                <a:latin typeface="Arial" panose="020B0604020202020204" pitchFamily="34" charset="0"/>
              </a:rPr>
            </a:br>
            <a:r>
              <a:rPr lang="en-GB" altLang="en-US" sz="1556" baseline="30000" dirty="0">
                <a:latin typeface="Arial" panose="020B0604020202020204" pitchFamily="34" charset="0"/>
              </a:rPr>
              <a:t>2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Kubie &amp; Fenton (2012) Linear Look-ahead in Conjunctive Cells: An Entorhinal Mechanism for Vector-Based Navigation. Front. Neural Circuits </a:t>
            </a:r>
            <a:r>
              <a:rPr lang="fr-FR" altLang="en-US" sz="1556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fr-FR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: 10.3389</a:t>
            </a:r>
            <a:r>
              <a:rPr lang="en-GB" altLang="en-US" sz="1556" dirty="0"/>
              <a:t>. </a:t>
            </a:r>
            <a:r>
              <a:rPr lang="en-GB" altLang="en-US" sz="1556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Orchard et al (2013) Does the entorhinal cortex use the Fourier transform? Front Comp </a:t>
            </a:r>
            <a:r>
              <a:rPr lang="en-GB" altLang="en-US" sz="1556" dirty="0" err="1">
                <a:latin typeface="Arial" panose="020B0604020202020204" pitchFamily="34" charset="0"/>
                <a:cs typeface="Arial" panose="020B0604020202020204" pitchFamily="34" charset="0"/>
              </a:rPr>
              <a:t>Neurosci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 7:179. </a:t>
            </a:r>
            <a:r>
              <a:rPr lang="en-GB" altLang="en-US" sz="1556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Chen &amp; </a:t>
            </a:r>
            <a:r>
              <a:rPr lang="en-GB" altLang="en-US" sz="1556" dirty="0" err="1">
                <a:latin typeface="Arial" panose="020B0604020202020204" pitchFamily="34" charset="0"/>
                <a:cs typeface="Arial" panose="020B0604020202020204" pitchFamily="34" charset="0"/>
              </a:rPr>
              <a:t>Verguts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 (2010) Beyond the mental number line: A neural network model of number-space interactions. </a:t>
            </a:r>
            <a:r>
              <a:rPr lang="en-GB" altLang="en-US" sz="1556" dirty="0" err="1">
                <a:latin typeface="Arial" panose="020B0604020202020204" pitchFamily="34" charset="0"/>
                <a:cs typeface="Arial" panose="020B0604020202020204" pitchFamily="34" charset="0"/>
              </a:rPr>
              <a:t>Cogn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556" dirty="0" err="1">
                <a:latin typeface="Arial" panose="020B0604020202020204" pitchFamily="34" charset="0"/>
                <a:cs typeface="Arial" panose="020B0604020202020204" pitchFamily="34" charset="0"/>
              </a:rPr>
              <a:t>Psychol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 60:218-240.</a:t>
            </a:r>
            <a:endParaRPr lang="en-GB" altLang="en-US" sz="1556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C4C4D8-3AE7-B647-BFD7-25F4D1C32052}"/>
              </a:ext>
            </a:extLst>
          </p:cNvPr>
          <p:cNvSpPr/>
          <p:nvPr/>
        </p:nvSpPr>
        <p:spPr bwMode="auto">
          <a:xfrm>
            <a:off x="639354" y="3737986"/>
            <a:ext cx="29231046" cy="2299491"/>
          </a:xfrm>
          <a:prstGeom prst="roundRect">
            <a:avLst>
              <a:gd name="adj" fmla="val 4934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>
              <a:latin typeface="Times" charset="0"/>
              <a:ea typeface="+mn-ea"/>
              <a:cs typeface="Arial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994722A-1342-4C45-B60C-CA4C088954E0}"/>
              </a:ext>
            </a:extLst>
          </p:cNvPr>
          <p:cNvSpPr/>
          <p:nvPr/>
        </p:nvSpPr>
        <p:spPr bwMode="auto">
          <a:xfrm>
            <a:off x="641426" y="6349670"/>
            <a:ext cx="14848032" cy="8358384"/>
          </a:xfrm>
          <a:prstGeom prst="roundRect">
            <a:avLst>
              <a:gd name="adj" fmla="val 1264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>
              <a:latin typeface="Times" charset="0"/>
              <a:ea typeface="+mn-ea"/>
              <a:cs typeface="Arial" charset="0"/>
            </a:endParaRPr>
          </a:p>
        </p:txBody>
      </p:sp>
      <p:sp>
        <p:nvSpPr>
          <p:cNvPr id="13388" name="Text Box 57">
            <a:extLst>
              <a:ext uri="{FF2B5EF4-FFF2-40B4-BE49-F238E27FC236}">
                <a16:creationId xmlns:a16="http://schemas.microsoft.com/office/drawing/2014/main" id="{F400AABA-347E-734B-A4A3-7A25001C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7603" y="14708054"/>
            <a:ext cx="8971515" cy="41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122" b="1" dirty="0">
                <a:solidFill>
                  <a:srgbClr val="FF7F00"/>
                </a:solidFill>
                <a:latin typeface="Arial" panose="020B0604020202020204" pitchFamily="34" charset="0"/>
              </a:rPr>
              <a:t>Numerous neural implementations are possible</a:t>
            </a:r>
            <a:r>
              <a:rPr lang="en-GB" altLang="en-US" sz="2122" b="1" dirty="0">
                <a:solidFill>
                  <a:srgbClr val="0099CC"/>
                </a:solidFill>
                <a:latin typeface="Arial" panose="020B0604020202020204" pitchFamily="34" charset="0"/>
              </a:rPr>
              <a:t> </a:t>
            </a:r>
            <a:endParaRPr lang="en-GB" altLang="en-US" sz="2122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DBB3D6A-2A6D-C146-9C6C-06F312BFB761}"/>
              </a:ext>
            </a:extLst>
          </p:cNvPr>
          <p:cNvSpPr/>
          <p:nvPr/>
        </p:nvSpPr>
        <p:spPr bwMode="auto">
          <a:xfrm>
            <a:off x="15807506" y="6397554"/>
            <a:ext cx="14015485" cy="21345711"/>
          </a:xfrm>
          <a:prstGeom prst="roundRect">
            <a:avLst>
              <a:gd name="adj" fmla="val 853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 dirty="0">
              <a:latin typeface="Times" charset="0"/>
              <a:ea typeface="+mn-ea"/>
              <a:cs typeface="Arial" charset="0"/>
            </a:endParaRPr>
          </a:p>
        </p:txBody>
      </p:sp>
      <p:sp>
        <p:nvSpPr>
          <p:cNvPr id="13390" name="Text Box 57">
            <a:extLst>
              <a:ext uri="{FF2B5EF4-FFF2-40B4-BE49-F238E27FC236}">
                <a16:creationId xmlns:a16="http://schemas.microsoft.com/office/drawing/2014/main" id="{6C1333FD-3C15-6C47-B5F4-29C78F26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241" y="28219044"/>
            <a:ext cx="13461878" cy="41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122" b="1" dirty="0" smtClean="0">
                <a:solidFill>
                  <a:srgbClr val="FF7F00"/>
                </a:solidFill>
                <a:latin typeface="Arial" panose="020B0604020202020204" pitchFamily="34" charset="0"/>
              </a:rPr>
              <a:t>Conclusions</a:t>
            </a:r>
            <a:endParaRPr lang="en-GB" altLang="en-US" sz="2122" b="1" dirty="0">
              <a:solidFill>
                <a:srgbClr val="FF7F00"/>
              </a:solidFill>
              <a:latin typeface="Arial" panose="020B0604020202020204" pitchFamily="34" charset="0"/>
            </a:endParaRPr>
          </a:p>
        </p:txBody>
      </p:sp>
      <p:sp>
        <p:nvSpPr>
          <p:cNvPr id="13391" name="Text Box 57">
            <a:extLst>
              <a:ext uri="{FF2B5EF4-FFF2-40B4-BE49-F238E27FC236}">
                <a16:creationId xmlns:a16="http://schemas.microsoft.com/office/drawing/2014/main" id="{B0B3FCE3-2E23-294F-A69A-89120B110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2373" y="15202105"/>
            <a:ext cx="8971515" cy="41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GB" altLang="en-US" sz="2122" b="1" dirty="0">
                <a:solidFill>
                  <a:srgbClr val="FF7F00"/>
                </a:solidFill>
                <a:latin typeface="Arial" panose="020B0604020202020204" pitchFamily="34" charset="0"/>
              </a:rPr>
              <a:t>1. Distance cell model</a:t>
            </a:r>
          </a:p>
        </p:txBody>
      </p:sp>
      <p:sp>
        <p:nvSpPr>
          <p:cNvPr id="13392" name="Text Box 57">
            <a:extLst>
              <a:ext uri="{FF2B5EF4-FFF2-40B4-BE49-F238E27FC236}">
                <a16:creationId xmlns:a16="http://schemas.microsoft.com/office/drawing/2014/main" id="{28CC4D3A-F7C3-9547-B355-BFDC3687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2372" y="18640250"/>
            <a:ext cx="5208868" cy="368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GB" altLang="en-US" sz="2122" dirty="0">
                <a:solidFill>
                  <a:srgbClr val="000000"/>
                </a:solidFill>
                <a:latin typeface="Arial" panose="020B0604020202020204" pitchFamily="34" charset="0"/>
              </a:rPr>
              <a:t>‘Distance cells’ encode displacements </a:t>
            </a:r>
            <a:r>
              <a:rPr lang="en-GB" altLang="en-US" sz="2122" i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GB" altLang="en-US" sz="2122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GB" altLang="en-US" sz="2122" dirty="0">
                <a:solidFill>
                  <a:srgbClr val="000000"/>
                </a:solidFill>
                <a:latin typeface="Arial" panose="020B0604020202020204" pitchFamily="34" charset="0"/>
              </a:rPr>
              <a:t> along a single axis. Each distance cell receives input from grid cells of all modules proportional to their firing rate at that position on the axis. Distance cells provide input to a single read-out cell with weights proportional to distance along the axis. </a:t>
            </a:r>
            <a:r>
              <a:rPr lang="en-GB" altLang="en-US" sz="2122" i="1" dirty="0">
                <a:solidFill>
                  <a:srgbClr val="000000"/>
                </a:solidFill>
                <a:latin typeface="Arial" panose="020B0604020202020204" pitchFamily="34" charset="0"/>
              </a:rPr>
              <a:t>Start</a:t>
            </a:r>
            <a:r>
              <a:rPr lang="en-GB" altLang="en-US" sz="2122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GB" altLang="en-US" sz="2122" i="1" dirty="0">
                <a:solidFill>
                  <a:srgbClr val="000000"/>
                </a:solidFill>
                <a:latin typeface="Arial" panose="020B0604020202020204" pitchFamily="34" charset="0"/>
              </a:rPr>
              <a:t>Goal</a:t>
            </a:r>
            <a:r>
              <a:rPr lang="en-GB" altLang="en-US" sz="2122" dirty="0">
                <a:solidFill>
                  <a:srgbClr val="000000"/>
                </a:solidFill>
                <a:latin typeface="Arial" panose="020B0604020202020204" pitchFamily="34" charset="0"/>
              </a:rPr>
              <a:t> locations are compared using two arrays of distance cells </a:t>
            </a:r>
            <a:r>
              <a:rPr lang="en-GB" altLang="en-US" sz="2122" dirty="0" err="1">
                <a:solidFill>
                  <a:srgbClr val="000000"/>
                </a:solidFill>
                <a:latin typeface="Arial" panose="020B0604020202020204" pitchFamily="34" charset="0"/>
              </a:rPr>
              <a:t>opposingly</a:t>
            </a:r>
            <a:r>
              <a:rPr lang="en-GB" altLang="en-US" sz="2122" dirty="0">
                <a:solidFill>
                  <a:srgbClr val="000000"/>
                </a:solidFill>
                <a:latin typeface="Arial" panose="020B0604020202020204" pitchFamily="34" charset="0"/>
              </a:rPr>
              <a:t> connected to two read-out cells</a:t>
            </a:r>
            <a:r>
              <a:rPr lang="en-GB" altLang="en-US" sz="2122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en-GB" altLang="en-US" sz="2122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3393" name="Picture 14">
            <a:extLst>
              <a:ext uri="{FF2B5EF4-FFF2-40B4-BE49-F238E27FC236}">
                <a16:creationId xmlns:a16="http://schemas.microsoft.com/office/drawing/2014/main" id="{CAB7C4A3-5C6F-3240-ADB9-6C5FAD43C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4"/>
          <a:stretch>
            <a:fillRect/>
          </a:stretch>
        </p:blipFill>
        <p:spPr bwMode="auto">
          <a:xfrm>
            <a:off x="25817526" y="18462840"/>
            <a:ext cx="3561658" cy="358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94" name="Text Box 57">
            <a:extLst>
              <a:ext uri="{FF2B5EF4-FFF2-40B4-BE49-F238E27FC236}">
                <a16:creationId xmlns:a16="http://schemas.microsoft.com/office/drawing/2014/main" id="{CDE4C074-8507-4C4F-86DC-01888A842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8198" y="22524163"/>
            <a:ext cx="8971515" cy="41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GB" altLang="en-US" sz="2122" b="1" dirty="0">
                <a:solidFill>
                  <a:srgbClr val="FF7F00"/>
                </a:solidFill>
                <a:latin typeface="Arial" panose="020B0604020202020204" pitchFamily="34" charset="0"/>
              </a:rPr>
              <a:t>2. Linear look ahead model</a:t>
            </a:r>
          </a:p>
        </p:txBody>
      </p:sp>
      <p:pic>
        <p:nvPicPr>
          <p:cNvPr id="13395" name="Picture 2">
            <a:extLst>
              <a:ext uri="{FF2B5EF4-FFF2-40B4-BE49-F238E27FC236}">
                <a16:creationId xmlns:a16="http://schemas.microsoft.com/office/drawing/2014/main" id="{69A8F26F-7DE0-BB48-ACAE-E93F97F19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552" y="22839682"/>
            <a:ext cx="5330135" cy="273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96" name="Picture 4">
            <a:extLst>
              <a:ext uri="{FF2B5EF4-FFF2-40B4-BE49-F238E27FC236}">
                <a16:creationId xmlns:a16="http://schemas.microsoft.com/office/drawing/2014/main" id="{2E23BFE3-4FAB-ED45-9958-4B335E349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256" y="23211343"/>
            <a:ext cx="3166417" cy="164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97" name="Text Box 57">
            <a:extLst>
              <a:ext uri="{FF2B5EF4-FFF2-40B4-BE49-F238E27FC236}">
                <a16:creationId xmlns:a16="http://schemas.microsoft.com/office/drawing/2014/main" id="{623B9ED4-9AFC-1C43-BAE9-539C1DF47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2373" y="25706300"/>
            <a:ext cx="8912004" cy="205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GB" altLang="en-US" sz="2122">
                <a:solidFill>
                  <a:srgbClr val="000000"/>
                </a:solidFill>
                <a:latin typeface="Arial" panose="020B0604020202020204" pitchFamily="34" charset="0"/>
              </a:rPr>
              <a:t>Velocity input is decoupled from self-motion, the represented position sweeps away from </a:t>
            </a:r>
            <a:r>
              <a:rPr lang="en-GB" altLang="en-US" sz="2122" i="1">
                <a:solidFill>
                  <a:srgbClr val="000000"/>
                </a:solidFill>
                <a:latin typeface="Arial" panose="020B0604020202020204" pitchFamily="34" charset="0"/>
              </a:rPr>
              <a:t>Start</a:t>
            </a:r>
            <a:r>
              <a:rPr lang="en-GB" altLang="en-US" sz="2122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GB" altLang="en-US" sz="2122">
                <a:solidFill>
                  <a:srgbClr val="000000"/>
                </a:solidFill>
                <a:latin typeface="Arial" panose="020B0604020202020204" pitchFamily="34" charset="0"/>
              </a:rPr>
              <a:t>. The firing rate of a cell that integrates activity in the network encodes </a:t>
            </a:r>
            <a:r>
              <a:rPr lang="en-GB" altLang="en-US" sz="2122" i="1">
                <a:solidFill>
                  <a:srgbClr val="000000"/>
                </a:solidFill>
                <a:latin typeface="Arial" panose="020B0604020202020204" pitchFamily="34" charset="0"/>
              </a:rPr>
              <a:t>dx</a:t>
            </a:r>
            <a:r>
              <a:rPr lang="en-GB" altLang="en-US" sz="2122">
                <a:solidFill>
                  <a:srgbClr val="000000"/>
                </a:solidFill>
                <a:latin typeface="Arial" panose="020B0604020202020204" pitchFamily="34" charset="0"/>
              </a:rPr>
              <a:t> when grid cells representing </a:t>
            </a:r>
            <a:r>
              <a:rPr lang="en-GB" altLang="en-US" sz="2122" i="1">
                <a:solidFill>
                  <a:srgbClr val="000000"/>
                </a:solidFill>
                <a:latin typeface="Arial" panose="020B0604020202020204" pitchFamily="34" charset="0"/>
              </a:rPr>
              <a:t>Goal</a:t>
            </a:r>
            <a:r>
              <a:rPr lang="en-GB" altLang="en-US" sz="2122">
                <a:solidFill>
                  <a:srgbClr val="000000"/>
                </a:solidFill>
                <a:latin typeface="Arial" panose="020B0604020202020204" pitchFamily="34" charset="0"/>
              </a:rPr>
              <a:t> are simultaneously active in each module. 2D vectors are handled with sweeps along two non-collinear axes, in which grid cells that share a phase</a:t>
            </a:r>
            <a:r>
              <a:rPr lang="en-GB" altLang="en-US" sz="2122" baseline="-25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122">
                <a:solidFill>
                  <a:srgbClr val="000000"/>
                </a:solidFill>
                <a:latin typeface="Arial" panose="020B0604020202020204" pitchFamily="34" charset="0"/>
              </a:rPr>
              <a:t>on each axis in each module are simultaneously active </a:t>
            </a:r>
          </a:p>
        </p:txBody>
      </p:sp>
      <p:pic>
        <p:nvPicPr>
          <p:cNvPr id="13398" name="Picture 5">
            <a:extLst>
              <a:ext uri="{FF2B5EF4-FFF2-40B4-BE49-F238E27FC236}">
                <a16:creationId xmlns:a16="http://schemas.microsoft.com/office/drawing/2014/main" id="{73475734-2DC9-2B48-A9C3-F61E1B9FFC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6941" y="15159436"/>
            <a:ext cx="8848002" cy="355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733D10-2E34-0048-A462-4B0E39085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92266" y="41214987"/>
            <a:ext cx="1107176" cy="1107176"/>
          </a:xfrm>
          <a:prstGeom prst="rect">
            <a:avLst/>
          </a:prstGeom>
        </p:spPr>
      </p:pic>
      <p:pic>
        <p:nvPicPr>
          <p:cNvPr id="14" name="Picture 13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D6BCC8D0-4064-9140-A4F1-80BE3FDC387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45" y="414201"/>
            <a:ext cx="2317548" cy="2919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F0EC03-8BAC-864E-A3FE-396F5223B3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40250" y="41214988"/>
            <a:ext cx="2158313" cy="11071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BE6999-9C9E-0B4D-9879-1D51DB7A6E8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5274" b="27034"/>
          <a:stretch/>
        </p:blipFill>
        <p:spPr>
          <a:xfrm>
            <a:off x="26349347" y="41214987"/>
            <a:ext cx="3204232" cy="1107176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9ECD893-B929-3249-AE1F-A9708E444ACC}"/>
              </a:ext>
            </a:extLst>
          </p:cNvPr>
          <p:cNvSpPr/>
          <p:nvPr/>
        </p:nvSpPr>
        <p:spPr bwMode="auto">
          <a:xfrm>
            <a:off x="15807506" y="28095709"/>
            <a:ext cx="13746073" cy="2814166"/>
          </a:xfrm>
          <a:prstGeom prst="roundRect">
            <a:avLst>
              <a:gd name="adj" fmla="val 3148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 dirty="0">
              <a:latin typeface="Times" charset="0"/>
              <a:ea typeface="+mn-ea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3" r="48691" b="5022"/>
          <a:stretch/>
        </p:blipFill>
        <p:spPr>
          <a:xfrm>
            <a:off x="745567" y="7309879"/>
            <a:ext cx="6401993" cy="6717296"/>
          </a:xfrm>
          <a:prstGeom prst="rect">
            <a:avLst/>
          </a:prstGeom>
        </p:spPr>
      </p:pic>
      <p:sp>
        <p:nvSpPr>
          <p:cNvPr id="52" name="Text Box 57">
            <a:extLst>
              <a:ext uri="{FF2B5EF4-FFF2-40B4-BE49-F238E27FC236}">
                <a16:creationId xmlns:a16="http://schemas.microsoft.com/office/drawing/2014/main" id="{4679E229-EEA2-5A42-ABE0-1141CE6E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145" y="6564542"/>
            <a:ext cx="89715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000" b="1" dirty="0" smtClean="0">
                <a:solidFill>
                  <a:srgbClr val="FF7F00"/>
                </a:solidFill>
                <a:latin typeface="Arial" panose="020B0604020202020204" pitchFamily="34" charset="0"/>
              </a:rPr>
              <a:t>Simultaneous neural recordings</a:t>
            </a:r>
            <a:endParaRPr lang="en-GB" altLang="en-US" sz="3000" b="1" dirty="0">
              <a:solidFill>
                <a:srgbClr val="FF7F00"/>
              </a:solidFill>
              <a:latin typeface="Arial" panose="020B060402020202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3994722A-1342-4C45-B60C-CA4C088954E0}"/>
              </a:ext>
            </a:extLst>
          </p:cNvPr>
          <p:cNvSpPr/>
          <p:nvPr/>
        </p:nvSpPr>
        <p:spPr bwMode="auto">
          <a:xfrm>
            <a:off x="630722" y="15126950"/>
            <a:ext cx="14848032" cy="25555442"/>
          </a:xfrm>
          <a:prstGeom prst="roundRect">
            <a:avLst>
              <a:gd name="adj" fmla="val 1264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>
              <a:latin typeface="Times" charset="0"/>
              <a:ea typeface="+mn-ea"/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348279" y="6689574"/>
            <a:ext cx="3976121" cy="3371566"/>
            <a:chOff x="7887646" y="6675844"/>
            <a:chExt cx="3693235" cy="30879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51" t="10151" r="26818" b="60722"/>
            <a:stretch/>
          </p:blipFill>
          <p:spPr>
            <a:xfrm>
              <a:off x="7887646" y="6675844"/>
              <a:ext cx="3693235" cy="308798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887646" y="6690801"/>
              <a:ext cx="9316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CA1</a:t>
              </a:r>
              <a:endParaRPr lang="en-GB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6" t="4577" r="1458" b="61027"/>
          <a:stretch/>
        </p:blipFill>
        <p:spPr>
          <a:xfrm>
            <a:off x="11775073" y="6705905"/>
            <a:ext cx="3501762" cy="332108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434926" y="10509257"/>
            <a:ext cx="10438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altLang="en-US" sz="32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CTX</a:t>
            </a:r>
          </a:p>
          <a:p>
            <a:pPr algn="r"/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CTX</a:t>
            </a:r>
          </a:p>
          <a:p>
            <a:pPr algn="ctr"/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LS</a:t>
            </a:r>
            <a:endParaRPr lang="en-GB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332573" y="12717399"/>
            <a:ext cx="8649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3000" dirty="0" smtClean="0">
                <a:latin typeface="Arial" panose="020B0604020202020204" pitchFamily="34" charset="0"/>
              </a:rPr>
              <a:t>GCaMP signals in hippocampus CA1</a:t>
            </a:r>
          </a:p>
          <a:p>
            <a:r>
              <a:rPr lang="en-GB" altLang="en-US" sz="3000" dirty="0" smtClean="0">
                <a:latin typeface="Arial" panose="020B0604020202020204" pitchFamily="34" charset="0"/>
              </a:rPr>
              <a:t>Multi-unit spiking activities in the lateral septum (LS) and neocortex, smoothened at 330 </a:t>
            </a:r>
            <a:r>
              <a:rPr lang="en-GB" altLang="en-US" sz="3000" dirty="0" err="1" smtClean="0">
                <a:latin typeface="Arial" panose="020B0604020202020204" pitchFamily="34" charset="0"/>
              </a:rPr>
              <a:t>ms</a:t>
            </a:r>
            <a:endParaRPr lang="en-GB" sz="3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550" y="10441011"/>
            <a:ext cx="8445957" cy="216607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45567" y="15289893"/>
            <a:ext cx="78145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000" b="1" dirty="0" smtClean="0">
                <a:solidFill>
                  <a:srgbClr val="FF7F00"/>
                </a:solidFill>
                <a:latin typeface="Arial" panose="020B0604020202020204" pitchFamily="34" charset="0"/>
              </a:rPr>
              <a:t>Transformer learns endogenous activities</a:t>
            </a:r>
            <a:endParaRPr lang="en-GB" altLang="en-US" sz="3000" b="1" dirty="0">
              <a:solidFill>
                <a:srgbClr val="FF7F00"/>
              </a:solidFill>
              <a:latin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5881770" y="6562453"/>
            <a:ext cx="315983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000" b="1" dirty="0" smtClean="0">
                <a:solidFill>
                  <a:srgbClr val="FF7F00"/>
                </a:solidFill>
                <a:latin typeface="Arial" panose="020B0604020202020204" pitchFamily="34" charset="0"/>
              </a:rPr>
              <a:t>Stimuli injection</a:t>
            </a:r>
            <a:endParaRPr lang="en-GB" altLang="en-US" sz="3000" b="1" dirty="0">
              <a:solidFill>
                <a:srgbClr val="FF7F00"/>
              </a:solidFill>
              <a:latin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411031" y="16341814"/>
            <a:ext cx="9896475" cy="8591550"/>
            <a:chOff x="1066312" y="16263635"/>
            <a:chExt cx="9896475" cy="859155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66312" y="16263635"/>
              <a:ext cx="9896475" cy="8591550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6718694" y="16698424"/>
              <a:ext cx="2704587" cy="6333570"/>
              <a:chOff x="6718694" y="16698424"/>
              <a:chExt cx="2704587" cy="63335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33497" y="22016331"/>
                <a:ext cx="24897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Fluorescence</a:t>
                </a:r>
              </a:p>
              <a:p>
                <a:pPr algn="ctr"/>
                <a:r>
                  <a:rPr lang="en-GB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signals</a:t>
                </a:r>
                <a:endParaRPr lang="en-GB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933497" y="19222197"/>
                <a:ext cx="226388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Transformer</a:t>
                </a:r>
              </a:p>
              <a:p>
                <a:pPr algn="ctr"/>
                <a:r>
                  <a:rPr lang="en-GB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Encoder</a:t>
                </a:r>
                <a:endParaRPr lang="en-GB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718694" y="16698424"/>
                <a:ext cx="270458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Instantaneous </a:t>
                </a:r>
              </a:p>
              <a:p>
                <a:pPr algn="ctr"/>
                <a:r>
                  <a:rPr lang="en-GB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spiking rates</a:t>
                </a:r>
                <a:endParaRPr lang="en-GB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4" y="27944503"/>
            <a:ext cx="11503976" cy="6118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342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MS PGothic</vt:lpstr>
      <vt:lpstr>Arial</vt:lpstr>
      <vt:lpstr>Times</vt:lpstr>
      <vt:lpstr>Blank Presentation</vt:lpstr>
      <vt:lpstr>PowerPoint Presentation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Media Resources</dc:creator>
  <cp:lastModifiedBy>Sihao Liu</cp:lastModifiedBy>
  <cp:revision>299</cp:revision>
  <cp:lastPrinted>2014-11-11T16:45:08Z</cp:lastPrinted>
  <dcterms:created xsi:type="dcterms:W3CDTF">2005-07-18T11:31:19Z</dcterms:created>
  <dcterms:modified xsi:type="dcterms:W3CDTF">2023-11-15T20:14:10Z</dcterms:modified>
</cp:coreProperties>
</file>