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30275213" cy="42803763"/>
  <p:notesSz cx="6811963" cy="9942513"/>
  <p:defaultTextStyle>
    <a:defPPr>
      <a:defRPr lang="en-US"/>
    </a:defPPr>
    <a:lvl1pPr algn="l" rtl="0" fontAlgn="base">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1pPr>
    <a:lvl2pPr marL="457200" algn="l" rtl="0" fontAlgn="base">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2pPr>
    <a:lvl3pPr marL="914400" algn="l" rtl="0" fontAlgn="base">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3pPr>
    <a:lvl4pPr marL="1371600" algn="l" rtl="0" fontAlgn="base">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4pPr>
    <a:lvl5pPr marL="1828800" algn="l" rtl="0" fontAlgn="base">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pitchFamily="2"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pitchFamily="2"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pitchFamily="2"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pitchFamily="2"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6953" userDrawn="1">
          <p15:clr>
            <a:srgbClr val="A4A3A4"/>
          </p15:clr>
        </p15:guide>
        <p15:guide id="2" pos="1125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F00"/>
    <a:srgbClr val="D2D2D2"/>
    <a:srgbClr val="7878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82"/>
    <p:restoredTop sz="94937"/>
  </p:normalViewPr>
  <p:slideViewPr>
    <p:cSldViewPr snapToGrid="0">
      <p:cViewPr>
        <p:scale>
          <a:sx n="33" d="100"/>
          <a:sy n="33" d="100"/>
        </p:scale>
        <p:origin x="2352" y="-3768"/>
      </p:cViewPr>
      <p:guideLst>
        <p:guide orient="horz" pos="6953"/>
        <p:guide pos="1125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1163" cy="4984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9213" y="0"/>
            <a:ext cx="2951162" cy="498475"/>
          </a:xfrm>
          <a:prstGeom prst="rect">
            <a:avLst/>
          </a:prstGeom>
        </p:spPr>
        <p:txBody>
          <a:bodyPr vert="horz" lIns="91440" tIns="45720" rIns="91440" bIns="45720" rtlCol="0"/>
          <a:lstStyle>
            <a:lvl1pPr algn="r">
              <a:defRPr sz="1200"/>
            </a:lvl1pPr>
          </a:lstStyle>
          <a:p>
            <a:fld id="{F0ED68F8-47EA-694E-A90F-039C71514126}" type="datetimeFigureOut">
              <a:rPr lang="en-US" smtClean="0"/>
              <a:t>11/21/23</a:t>
            </a:fld>
            <a:endParaRPr lang="en-US"/>
          </a:p>
        </p:txBody>
      </p:sp>
      <p:sp>
        <p:nvSpPr>
          <p:cNvPr id="4" name="Slide Image Placeholder 3"/>
          <p:cNvSpPr>
            <a:spLocks noGrp="1" noRot="1" noChangeAspect="1"/>
          </p:cNvSpPr>
          <p:nvPr>
            <p:ph type="sldImg" idx="2"/>
          </p:nvPr>
        </p:nvSpPr>
        <p:spPr>
          <a:xfrm>
            <a:off x="2219325" y="1243013"/>
            <a:ext cx="2373313" cy="33559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1038" y="4784725"/>
            <a:ext cx="5449887" cy="3914775"/>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444038"/>
            <a:ext cx="2951163" cy="4984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9213" y="9444038"/>
            <a:ext cx="2951162" cy="498475"/>
          </a:xfrm>
          <a:prstGeom prst="rect">
            <a:avLst/>
          </a:prstGeom>
        </p:spPr>
        <p:txBody>
          <a:bodyPr vert="horz" lIns="91440" tIns="45720" rIns="91440" bIns="45720" rtlCol="0" anchor="b"/>
          <a:lstStyle>
            <a:lvl1pPr algn="r">
              <a:defRPr sz="1200"/>
            </a:lvl1pPr>
          </a:lstStyle>
          <a:p>
            <a:fld id="{A891B5ED-4E69-4B4B-A299-CC27C4757148}" type="slidenum">
              <a:rPr lang="en-US" smtClean="0"/>
              <a:t>‹#›</a:t>
            </a:fld>
            <a:endParaRPr lang="en-US"/>
          </a:p>
        </p:txBody>
      </p:sp>
    </p:spTree>
    <p:extLst>
      <p:ext uri="{BB962C8B-B14F-4D97-AF65-F5344CB8AC3E}">
        <p14:creationId xmlns:p14="http://schemas.microsoft.com/office/powerpoint/2010/main" val="3526956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1B5ED-4E69-4B4B-A299-CC27C4757148}" type="slidenum">
              <a:rPr lang="en-US" smtClean="0"/>
              <a:t>1</a:t>
            </a:fld>
            <a:endParaRPr lang="en-US"/>
          </a:p>
        </p:txBody>
      </p:sp>
    </p:spTree>
    <p:extLst>
      <p:ext uri="{BB962C8B-B14F-4D97-AF65-F5344CB8AC3E}">
        <p14:creationId xmlns:p14="http://schemas.microsoft.com/office/powerpoint/2010/main" val="45919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389" y="13296077"/>
            <a:ext cx="25734436" cy="9175281"/>
          </a:xfrm>
        </p:spPr>
        <p:txBody>
          <a:bodyPr/>
          <a:lstStyle/>
          <a:p>
            <a:r>
              <a:rPr lang="en-US"/>
              <a:t>Click to edit Master title style</a:t>
            </a:r>
            <a:endParaRPr lang="en-GB"/>
          </a:p>
        </p:txBody>
      </p:sp>
      <p:sp>
        <p:nvSpPr>
          <p:cNvPr id="3" name="Subtitle 2"/>
          <p:cNvSpPr>
            <a:spLocks noGrp="1"/>
          </p:cNvSpPr>
          <p:nvPr>
            <p:ph type="subTitle" idx="1"/>
          </p:nvPr>
        </p:nvSpPr>
        <p:spPr>
          <a:xfrm>
            <a:off x="4540778" y="24255692"/>
            <a:ext cx="21193660" cy="10939413"/>
          </a:xfrm>
        </p:spPr>
        <p:txBody>
          <a:bodyPr/>
          <a:lstStyle>
            <a:lvl1pPr marL="0" indent="0" algn="ctr">
              <a:buNone/>
              <a:defRPr/>
            </a:lvl1pPr>
            <a:lvl2pPr marL="323371" indent="0" algn="ctr">
              <a:buNone/>
              <a:defRPr/>
            </a:lvl2pPr>
            <a:lvl3pPr marL="646743" indent="0" algn="ctr">
              <a:buNone/>
              <a:defRPr/>
            </a:lvl3pPr>
            <a:lvl4pPr marL="970114" indent="0" algn="ctr">
              <a:buNone/>
              <a:defRPr/>
            </a:lvl4pPr>
            <a:lvl5pPr marL="1293485" indent="0" algn="ctr">
              <a:buNone/>
              <a:defRPr/>
            </a:lvl5pPr>
            <a:lvl6pPr marL="1616857" indent="0" algn="ctr">
              <a:buNone/>
              <a:defRPr/>
            </a:lvl6pPr>
            <a:lvl7pPr marL="1940228" indent="0" algn="ctr">
              <a:buNone/>
              <a:defRPr/>
            </a:lvl7pPr>
            <a:lvl8pPr marL="2263600" indent="0" algn="ctr">
              <a:buNone/>
              <a:defRPr/>
            </a:lvl8pPr>
            <a:lvl9pPr marL="2586971"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88BFED42-1E1A-EE45-BB00-B56B319DB87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2A84338-9451-7C40-84E0-435DEF08D11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2567780-75C6-4242-BD42-167A30F86B39}"/>
              </a:ext>
            </a:extLst>
          </p:cNvPr>
          <p:cNvSpPr>
            <a:spLocks noGrp="1" noChangeArrowheads="1"/>
          </p:cNvSpPr>
          <p:nvPr>
            <p:ph type="sldNum" sz="quarter" idx="12"/>
          </p:nvPr>
        </p:nvSpPr>
        <p:spPr>
          <a:ln/>
        </p:spPr>
        <p:txBody>
          <a:bodyPr/>
          <a:lstStyle>
            <a:lvl1pPr>
              <a:defRPr/>
            </a:lvl1pPr>
          </a:lstStyle>
          <a:p>
            <a:fld id="{1B1AE7FF-09A7-374F-B34C-7E7AF045883C}" type="slidenum">
              <a:rPr lang="en-US" altLang="en-US"/>
              <a:pPr/>
              <a:t>‹#›</a:t>
            </a:fld>
            <a:endParaRPr lang="en-US" altLang="en-US"/>
          </a:p>
        </p:txBody>
      </p:sp>
    </p:spTree>
    <p:extLst>
      <p:ext uri="{BB962C8B-B14F-4D97-AF65-F5344CB8AC3E}">
        <p14:creationId xmlns:p14="http://schemas.microsoft.com/office/powerpoint/2010/main" val="3988081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60AE7882-1A19-D546-B766-132F439A90C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2A5E0F7-090E-B344-BD40-72E2CF710E6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90F4637-2149-8242-8FFB-FAAC25AAAEEF}"/>
              </a:ext>
            </a:extLst>
          </p:cNvPr>
          <p:cNvSpPr>
            <a:spLocks noGrp="1" noChangeArrowheads="1"/>
          </p:cNvSpPr>
          <p:nvPr>
            <p:ph type="sldNum" sz="quarter" idx="12"/>
          </p:nvPr>
        </p:nvSpPr>
        <p:spPr>
          <a:ln/>
        </p:spPr>
        <p:txBody>
          <a:bodyPr/>
          <a:lstStyle>
            <a:lvl1pPr>
              <a:defRPr/>
            </a:lvl1pPr>
          </a:lstStyle>
          <a:p>
            <a:fld id="{197B157A-D81B-C546-A49F-8F257DACF770}" type="slidenum">
              <a:rPr lang="en-US" altLang="en-US"/>
              <a:pPr/>
              <a:t>‹#›</a:t>
            </a:fld>
            <a:endParaRPr lang="en-US" altLang="en-US"/>
          </a:p>
        </p:txBody>
      </p:sp>
    </p:spTree>
    <p:extLst>
      <p:ext uri="{BB962C8B-B14F-4D97-AF65-F5344CB8AC3E}">
        <p14:creationId xmlns:p14="http://schemas.microsoft.com/office/powerpoint/2010/main" val="1885916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72058" y="3804331"/>
            <a:ext cx="6432767" cy="3424345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2270389" y="3804331"/>
            <a:ext cx="19193876" cy="3424345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9C1DD3F5-E3C9-974F-9100-38658A8DAB4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F1F0A43-0F8D-284C-8A54-9401B3FE3BF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86B2C52-DBC1-EA45-AB2F-A14B8871CDCD}"/>
              </a:ext>
            </a:extLst>
          </p:cNvPr>
          <p:cNvSpPr>
            <a:spLocks noGrp="1" noChangeArrowheads="1"/>
          </p:cNvSpPr>
          <p:nvPr>
            <p:ph type="sldNum" sz="quarter" idx="12"/>
          </p:nvPr>
        </p:nvSpPr>
        <p:spPr>
          <a:ln/>
        </p:spPr>
        <p:txBody>
          <a:bodyPr/>
          <a:lstStyle>
            <a:lvl1pPr>
              <a:defRPr/>
            </a:lvl1pPr>
          </a:lstStyle>
          <a:p>
            <a:fld id="{C51642D1-E85C-4449-BD1F-AE32D1C7A6E0}" type="slidenum">
              <a:rPr lang="en-US" altLang="en-US"/>
              <a:pPr/>
              <a:t>‹#›</a:t>
            </a:fld>
            <a:endParaRPr lang="en-US" altLang="en-US"/>
          </a:p>
        </p:txBody>
      </p:sp>
    </p:spTree>
    <p:extLst>
      <p:ext uri="{BB962C8B-B14F-4D97-AF65-F5344CB8AC3E}">
        <p14:creationId xmlns:p14="http://schemas.microsoft.com/office/powerpoint/2010/main" val="3002151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94C3AE31-62CA-E44F-AB0B-419F8A11043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F3E99E2-160D-574D-9E91-0B61B317F56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8CBEB09-7526-2F46-8E20-D281F210577A}"/>
              </a:ext>
            </a:extLst>
          </p:cNvPr>
          <p:cNvSpPr>
            <a:spLocks noGrp="1" noChangeArrowheads="1"/>
          </p:cNvSpPr>
          <p:nvPr>
            <p:ph type="sldNum" sz="quarter" idx="12"/>
          </p:nvPr>
        </p:nvSpPr>
        <p:spPr>
          <a:ln/>
        </p:spPr>
        <p:txBody>
          <a:bodyPr/>
          <a:lstStyle>
            <a:lvl1pPr>
              <a:defRPr/>
            </a:lvl1pPr>
          </a:lstStyle>
          <a:p>
            <a:fld id="{5A4A3141-EA2C-D94B-8C15-560ABDF3C78D}" type="slidenum">
              <a:rPr lang="en-US" altLang="en-US"/>
              <a:pPr/>
              <a:t>‹#›</a:t>
            </a:fld>
            <a:endParaRPr lang="en-US" altLang="en-US"/>
          </a:p>
        </p:txBody>
      </p:sp>
    </p:spTree>
    <p:extLst>
      <p:ext uri="{BB962C8B-B14F-4D97-AF65-F5344CB8AC3E}">
        <p14:creationId xmlns:p14="http://schemas.microsoft.com/office/powerpoint/2010/main" val="1730567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657" y="27505643"/>
            <a:ext cx="25733313" cy="8501948"/>
          </a:xfrm>
        </p:spPr>
        <p:txBody>
          <a:bodyPr anchor="t"/>
          <a:lstStyle>
            <a:lvl1pPr algn="l">
              <a:defRPr sz="2829" b="1" cap="all"/>
            </a:lvl1pPr>
          </a:lstStyle>
          <a:p>
            <a:r>
              <a:rPr lang="en-US"/>
              <a:t>Click to edit Master title style</a:t>
            </a:r>
            <a:endParaRPr lang="en-GB"/>
          </a:p>
        </p:txBody>
      </p:sp>
      <p:sp>
        <p:nvSpPr>
          <p:cNvPr id="3" name="Text Placeholder 2"/>
          <p:cNvSpPr>
            <a:spLocks noGrp="1"/>
          </p:cNvSpPr>
          <p:nvPr>
            <p:ph type="body" idx="1"/>
          </p:nvPr>
        </p:nvSpPr>
        <p:spPr>
          <a:xfrm>
            <a:off x="2391657" y="18141829"/>
            <a:ext cx="25733313" cy="9363814"/>
          </a:xfrm>
        </p:spPr>
        <p:txBody>
          <a:bodyPr anchor="b"/>
          <a:lstStyle>
            <a:lvl1pPr marL="0" indent="0">
              <a:buNone/>
              <a:defRPr sz="1415"/>
            </a:lvl1pPr>
            <a:lvl2pPr marL="323371" indent="0">
              <a:buNone/>
              <a:defRPr sz="1273"/>
            </a:lvl2pPr>
            <a:lvl3pPr marL="646743" indent="0">
              <a:buNone/>
              <a:defRPr sz="1132"/>
            </a:lvl3pPr>
            <a:lvl4pPr marL="970114" indent="0">
              <a:buNone/>
              <a:defRPr sz="990"/>
            </a:lvl4pPr>
            <a:lvl5pPr marL="1293485" indent="0">
              <a:buNone/>
              <a:defRPr sz="990"/>
            </a:lvl5pPr>
            <a:lvl6pPr marL="1616857" indent="0">
              <a:buNone/>
              <a:defRPr sz="990"/>
            </a:lvl6pPr>
            <a:lvl7pPr marL="1940228" indent="0">
              <a:buNone/>
              <a:defRPr sz="990"/>
            </a:lvl7pPr>
            <a:lvl8pPr marL="2263600" indent="0">
              <a:buNone/>
              <a:defRPr sz="990"/>
            </a:lvl8pPr>
            <a:lvl9pPr marL="2586971" indent="0">
              <a:buNone/>
              <a:defRPr sz="990"/>
            </a:lvl9pPr>
          </a:lstStyle>
          <a:p>
            <a:pPr lvl="0"/>
            <a:r>
              <a:rPr lang="en-US"/>
              <a:t>Click to edit Master text styles</a:t>
            </a:r>
          </a:p>
        </p:txBody>
      </p:sp>
      <p:sp>
        <p:nvSpPr>
          <p:cNvPr id="4" name="Rectangle 4">
            <a:extLst>
              <a:ext uri="{FF2B5EF4-FFF2-40B4-BE49-F238E27FC236}">
                <a16:creationId xmlns:a16="http://schemas.microsoft.com/office/drawing/2014/main" id="{A9E7C71D-47EF-BA48-A978-0B92FFA540F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EDDBE61-A54F-0F45-BB13-D571CF5184D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3826B41-6C3C-444A-B3FF-F0E33E81CC62}"/>
              </a:ext>
            </a:extLst>
          </p:cNvPr>
          <p:cNvSpPr>
            <a:spLocks noGrp="1" noChangeArrowheads="1"/>
          </p:cNvSpPr>
          <p:nvPr>
            <p:ph type="sldNum" sz="quarter" idx="12"/>
          </p:nvPr>
        </p:nvSpPr>
        <p:spPr>
          <a:ln/>
        </p:spPr>
        <p:txBody>
          <a:bodyPr/>
          <a:lstStyle>
            <a:lvl1pPr>
              <a:defRPr/>
            </a:lvl1pPr>
          </a:lstStyle>
          <a:p>
            <a:fld id="{0E1FD80A-959F-A240-9B0D-AE901983FB96}" type="slidenum">
              <a:rPr lang="en-US" altLang="en-US"/>
              <a:pPr/>
              <a:t>‹#›</a:t>
            </a:fld>
            <a:endParaRPr lang="en-US" altLang="en-US"/>
          </a:p>
        </p:txBody>
      </p:sp>
    </p:spTree>
    <p:extLst>
      <p:ext uri="{BB962C8B-B14F-4D97-AF65-F5344CB8AC3E}">
        <p14:creationId xmlns:p14="http://schemas.microsoft.com/office/powerpoint/2010/main" val="1378337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2270389" y="12364634"/>
            <a:ext cx="12812760" cy="25683154"/>
          </a:xfrm>
        </p:spPr>
        <p:txBody>
          <a:bodyPr/>
          <a:lstStyle>
            <a:lvl1pPr>
              <a:defRPr sz="1980"/>
            </a:lvl1pPr>
            <a:lvl2pPr>
              <a:defRPr sz="1698"/>
            </a:lvl2pPr>
            <a:lvl3pPr>
              <a:defRPr sz="1415"/>
            </a:lvl3pPr>
            <a:lvl4pPr>
              <a:defRPr sz="1273"/>
            </a:lvl4pPr>
            <a:lvl5pPr>
              <a:defRPr sz="1273"/>
            </a:lvl5pPr>
            <a:lvl6pPr>
              <a:defRPr sz="1273"/>
            </a:lvl6pPr>
            <a:lvl7pPr>
              <a:defRPr sz="1273"/>
            </a:lvl7pPr>
            <a:lvl8pPr>
              <a:defRPr sz="1273"/>
            </a:lvl8pPr>
            <a:lvl9pPr>
              <a:defRPr sz="127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5190942" y="12364634"/>
            <a:ext cx="12813883" cy="25683154"/>
          </a:xfrm>
        </p:spPr>
        <p:txBody>
          <a:bodyPr/>
          <a:lstStyle>
            <a:lvl1pPr>
              <a:defRPr sz="1980"/>
            </a:lvl1pPr>
            <a:lvl2pPr>
              <a:defRPr sz="1698"/>
            </a:lvl2pPr>
            <a:lvl3pPr>
              <a:defRPr sz="1415"/>
            </a:lvl3pPr>
            <a:lvl4pPr>
              <a:defRPr sz="1273"/>
            </a:lvl4pPr>
            <a:lvl5pPr>
              <a:defRPr sz="1273"/>
            </a:lvl5pPr>
            <a:lvl6pPr>
              <a:defRPr sz="1273"/>
            </a:lvl6pPr>
            <a:lvl7pPr>
              <a:defRPr sz="1273"/>
            </a:lvl7pPr>
            <a:lvl8pPr>
              <a:defRPr sz="1273"/>
            </a:lvl8pPr>
            <a:lvl9pPr>
              <a:defRPr sz="127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DF035585-F7F4-884C-84EC-91D7418917B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01A74B1-67C0-BC40-AEE5-C2F4EED80B2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A94BFD5-4B0E-E148-8417-DC59EEFFAFCB}"/>
              </a:ext>
            </a:extLst>
          </p:cNvPr>
          <p:cNvSpPr>
            <a:spLocks noGrp="1" noChangeArrowheads="1"/>
          </p:cNvSpPr>
          <p:nvPr>
            <p:ph type="sldNum" sz="quarter" idx="12"/>
          </p:nvPr>
        </p:nvSpPr>
        <p:spPr>
          <a:ln/>
        </p:spPr>
        <p:txBody>
          <a:bodyPr/>
          <a:lstStyle>
            <a:lvl1pPr>
              <a:defRPr/>
            </a:lvl1pPr>
          </a:lstStyle>
          <a:p>
            <a:fld id="{5F51E399-D3CF-A44E-9BC8-5871F7B45FD9}" type="slidenum">
              <a:rPr lang="en-US" altLang="en-US"/>
              <a:pPr/>
              <a:t>‹#›</a:t>
            </a:fld>
            <a:endParaRPr lang="en-US" altLang="en-US"/>
          </a:p>
        </p:txBody>
      </p:sp>
    </p:spTree>
    <p:extLst>
      <p:ext uri="{BB962C8B-B14F-4D97-AF65-F5344CB8AC3E}">
        <p14:creationId xmlns:p14="http://schemas.microsoft.com/office/powerpoint/2010/main" val="3664320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592" y="1714756"/>
            <a:ext cx="27248029" cy="7132838"/>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3592" y="9581526"/>
            <a:ext cx="13376428" cy="3992862"/>
          </a:xfrm>
        </p:spPr>
        <p:txBody>
          <a:bodyPr anchor="b"/>
          <a:lstStyle>
            <a:lvl1pPr marL="0" indent="0">
              <a:buNone/>
              <a:defRPr sz="1698" b="1"/>
            </a:lvl1pPr>
            <a:lvl2pPr marL="323371" indent="0">
              <a:buNone/>
              <a:defRPr sz="1415" b="1"/>
            </a:lvl2pPr>
            <a:lvl3pPr marL="646743" indent="0">
              <a:buNone/>
              <a:defRPr sz="1273" b="1"/>
            </a:lvl3pPr>
            <a:lvl4pPr marL="970114" indent="0">
              <a:buNone/>
              <a:defRPr sz="1132" b="1"/>
            </a:lvl4pPr>
            <a:lvl5pPr marL="1293485" indent="0">
              <a:buNone/>
              <a:defRPr sz="1132" b="1"/>
            </a:lvl5pPr>
            <a:lvl6pPr marL="1616857" indent="0">
              <a:buNone/>
              <a:defRPr sz="1132" b="1"/>
            </a:lvl6pPr>
            <a:lvl7pPr marL="1940228" indent="0">
              <a:buNone/>
              <a:defRPr sz="1132" b="1"/>
            </a:lvl7pPr>
            <a:lvl8pPr marL="2263600" indent="0">
              <a:buNone/>
              <a:defRPr sz="1132" b="1"/>
            </a:lvl8pPr>
            <a:lvl9pPr marL="2586971" indent="0">
              <a:buNone/>
              <a:defRPr sz="1132" b="1"/>
            </a:lvl9pPr>
          </a:lstStyle>
          <a:p>
            <a:pPr lvl="0"/>
            <a:r>
              <a:rPr lang="en-US"/>
              <a:t>Click to edit Master text styles</a:t>
            </a:r>
          </a:p>
        </p:txBody>
      </p:sp>
      <p:sp>
        <p:nvSpPr>
          <p:cNvPr id="4" name="Content Placeholder 3"/>
          <p:cNvSpPr>
            <a:spLocks noGrp="1"/>
          </p:cNvSpPr>
          <p:nvPr>
            <p:ph sz="half" idx="2"/>
          </p:nvPr>
        </p:nvSpPr>
        <p:spPr>
          <a:xfrm>
            <a:off x="1513592" y="13574388"/>
            <a:ext cx="13376428" cy="24661934"/>
          </a:xfrm>
        </p:spPr>
        <p:txBody>
          <a:bodyPr/>
          <a:lstStyle>
            <a:lvl1pPr>
              <a:defRPr sz="1698"/>
            </a:lvl1pPr>
            <a:lvl2pPr>
              <a:defRPr sz="1415"/>
            </a:lvl2pPr>
            <a:lvl3pPr>
              <a:defRPr sz="1273"/>
            </a:lvl3pPr>
            <a:lvl4pPr>
              <a:defRPr sz="1132"/>
            </a:lvl4pPr>
            <a:lvl5pPr>
              <a:defRPr sz="1132"/>
            </a:lvl5pPr>
            <a:lvl6pPr>
              <a:defRPr sz="1132"/>
            </a:lvl6pPr>
            <a:lvl7pPr>
              <a:defRPr sz="1132"/>
            </a:lvl7pPr>
            <a:lvl8pPr>
              <a:defRPr sz="1132"/>
            </a:lvl8pPr>
            <a:lvl9pPr>
              <a:defRPr sz="11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79581" y="9581526"/>
            <a:ext cx="13382041" cy="3992862"/>
          </a:xfrm>
        </p:spPr>
        <p:txBody>
          <a:bodyPr anchor="b"/>
          <a:lstStyle>
            <a:lvl1pPr marL="0" indent="0">
              <a:buNone/>
              <a:defRPr sz="1698" b="1"/>
            </a:lvl1pPr>
            <a:lvl2pPr marL="323371" indent="0">
              <a:buNone/>
              <a:defRPr sz="1415" b="1"/>
            </a:lvl2pPr>
            <a:lvl3pPr marL="646743" indent="0">
              <a:buNone/>
              <a:defRPr sz="1273" b="1"/>
            </a:lvl3pPr>
            <a:lvl4pPr marL="970114" indent="0">
              <a:buNone/>
              <a:defRPr sz="1132" b="1"/>
            </a:lvl4pPr>
            <a:lvl5pPr marL="1293485" indent="0">
              <a:buNone/>
              <a:defRPr sz="1132" b="1"/>
            </a:lvl5pPr>
            <a:lvl6pPr marL="1616857" indent="0">
              <a:buNone/>
              <a:defRPr sz="1132" b="1"/>
            </a:lvl6pPr>
            <a:lvl7pPr marL="1940228" indent="0">
              <a:buNone/>
              <a:defRPr sz="1132" b="1"/>
            </a:lvl7pPr>
            <a:lvl8pPr marL="2263600" indent="0">
              <a:buNone/>
              <a:defRPr sz="1132" b="1"/>
            </a:lvl8pPr>
            <a:lvl9pPr marL="2586971" indent="0">
              <a:buNone/>
              <a:defRPr sz="1132" b="1"/>
            </a:lvl9pPr>
          </a:lstStyle>
          <a:p>
            <a:pPr lvl="0"/>
            <a:r>
              <a:rPr lang="en-US"/>
              <a:t>Click to edit Master text styles</a:t>
            </a:r>
          </a:p>
        </p:txBody>
      </p:sp>
      <p:sp>
        <p:nvSpPr>
          <p:cNvPr id="6" name="Content Placeholder 5"/>
          <p:cNvSpPr>
            <a:spLocks noGrp="1"/>
          </p:cNvSpPr>
          <p:nvPr>
            <p:ph sz="quarter" idx="4"/>
          </p:nvPr>
        </p:nvSpPr>
        <p:spPr>
          <a:xfrm>
            <a:off x="15379581" y="13574388"/>
            <a:ext cx="13382041" cy="24661934"/>
          </a:xfrm>
        </p:spPr>
        <p:txBody>
          <a:bodyPr/>
          <a:lstStyle>
            <a:lvl1pPr>
              <a:defRPr sz="1698"/>
            </a:lvl1pPr>
            <a:lvl2pPr>
              <a:defRPr sz="1415"/>
            </a:lvl2pPr>
            <a:lvl3pPr>
              <a:defRPr sz="1273"/>
            </a:lvl3pPr>
            <a:lvl4pPr>
              <a:defRPr sz="1132"/>
            </a:lvl4pPr>
            <a:lvl5pPr>
              <a:defRPr sz="1132"/>
            </a:lvl5pPr>
            <a:lvl6pPr>
              <a:defRPr sz="1132"/>
            </a:lvl6pPr>
            <a:lvl7pPr>
              <a:defRPr sz="1132"/>
            </a:lvl7pPr>
            <a:lvl8pPr>
              <a:defRPr sz="1132"/>
            </a:lvl8pPr>
            <a:lvl9pPr>
              <a:defRPr sz="11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44EC9F70-F839-904E-B092-B0A301209435}"/>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E516D61C-6E81-C949-B3FB-0677D42F766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F06F5826-36DF-4246-8412-A065222166C3}"/>
              </a:ext>
            </a:extLst>
          </p:cNvPr>
          <p:cNvSpPr>
            <a:spLocks noGrp="1" noChangeArrowheads="1"/>
          </p:cNvSpPr>
          <p:nvPr>
            <p:ph type="sldNum" sz="quarter" idx="12"/>
          </p:nvPr>
        </p:nvSpPr>
        <p:spPr>
          <a:ln/>
        </p:spPr>
        <p:txBody>
          <a:bodyPr/>
          <a:lstStyle>
            <a:lvl1pPr>
              <a:defRPr/>
            </a:lvl1pPr>
          </a:lstStyle>
          <a:p>
            <a:fld id="{4B25836A-7269-AC43-8478-3763031FB08A}" type="slidenum">
              <a:rPr lang="en-US" altLang="en-US"/>
              <a:pPr/>
              <a:t>‹#›</a:t>
            </a:fld>
            <a:endParaRPr lang="en-US" altLang="en-US"/>
          </a:p>
        </p:txBody>
      </p:sp>
    </p:spTree>
    <p:extLst>
      <p:ext uri="{BB962C8B-B14F-4D97-AF65-F5344CB8AC3E}">
        <p14:creationId xmlns:p14="http://schemas.microsoft.com/office/powerpoint/2010/main" val="526207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845E9915-5DD2-CE4F-8DA4-04ED7DF869E1}"/>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967538B0-D9A5-DB4E-800D-CA42F033829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69396C23-4456-2E4D-9273-5CAC470FA02F}"/>
              </a:ext>
            </a:extLst>
          </p:cNvPr>
          <p:cNvSpPr>
            <a:spLocks noGrp="1" noChangeArrowheads="1"/>
          </p:cNvSpPr>
          <p:nvPr>
            <p:ph type="sldNum" sz="quarter" idx="12"/>
          </p:nvPr>
        </p:nvSpPr>
        <p:spPr>
          <a:ln/>
        </p:spPr>
        <p:txBody>
          <a:bodyPr/>
          <a:lstStyle>
            <a:lvl1pPr>
              <a:defRPr/>
            </a:lvl1pPr>
          </a:lstStyle>
          <a:p>
            <a:fld id="{0DAE15E6-3A6C-0B42-9359-467283C16613}" type="slidenum">
              <a:rPr lang="en-US" altLang="en-US"/>
              <a:pPr/>
              <a:t>‹#›</a:t>
            </a:fld>
            <a:endParaRPr lang="en-US" altLang="en-US"/>
          </a:p>
        </p:txBody>
      </p:sp>
    </p:spTree>
    <p:extLst>
      <p:ext uri="{BB962C8B-B14F-4D97-AF65-F5344CB8AC3E}">
        <p14:creationId xmlns:p14="http://schemas.microsoft.com/office/powerpoint/2010/main" val="3326937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688C424-5981-7848-8761-F5D70F066265}"/>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0B78A2C8-C828-B746-BDDD-90DC5243505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586137E1-5BF9-4943-89D0-44DDDD6F0CB5}"/>
              </a:ext>
            </a:extLst>
          </p:cNvPr>
          <p:cNvSpPr>
            <a:spLocks noGrp="1" noChangeArrowheads="1"/>
          </p:cNvSpPr>
          <p:nvPr>
            <p:ph type="sldNum" sz="quarter" idx="12"/>
          </p:nvPr>
        </p:nvSpPr>
        <p:spPr>
          <a:ln/>
        </p:spPr>
        <p:txBody>
          <a:bodyPr/>
          <a:lstStyle>
            <a:lvl1pPr>
              <a:defRPr/>
            </a:lvl1pPr>
          </a:lstStyle>
          <a:p>
            <a:fld id="{BA25A173-502E-B345-8AE9-AA60E77BE2FF}" type="slidenum">
              <a:rPr lang="en-US" altLang="en-US"/>
              <a:pPr/>
              <a:t>‹#›</a:t>
            </a:fld>
            <a:endParaRPr lang="en-US" altLang="en-US"/>
          </a:p>
        </p:txBody>
      </p:sp>
    </p:spTree>
    <p:extLst>
      <p:ext uri="{BB962C8B-B14F-4D97-AF65-F5344CB8AC3E}">
        <p14:creationId xmlns:p14="http://schemas.microsoft.com/office/powerpoint/2010/main" val="561437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592" y="1703533"/>
            <a:ext cx="9960740" cy="7254038"/>
          </a:xfrm>
        </p:spPr>
        <p:txBody>
          <a:bodyPr anchor="b"/>
          <a:lstStyle>
            <a:lvl1pPr algn="l">
              <a:defRPr sz="1415" b="1"/>
            </a:lvl1pPr>
          </a:lstStyle>
          <a:p>
            <a:r>
              <a:rPr lang="en-US"/>
              <a:t>Click to edit Master title style</a:t>
            </a:r>
            <a:endParaRPr lang="en-GB"/>
          </a:p>
        </p:txBody>
      </p:sp>
      <p:sp>
        <p:nvSpPr>
          <p:cNvPr id="3" name="Content Placeholder 2"/>
          <p:cNvSpPr>
            <a:spLocks noGrp="1"/>
          </p:cNvSpPr>
          <p:nvPr>
            <p:ph idx="1"/>
          </p:nvPr>
        </p:nvSpPr>
        <p:spPr>
          <a:xfrm>
            <a:off x="11837010" y="1703535"/>
            <a:ext cx="16924611" cy="36532789"/>
          </a:xfrm>
        </p:spPr>
        <p:txBody>
          <a:bodyPr/>
          <a:lstStyle>
            <a:lvl1pPr>
              <a:defRPr sz="2263"/>
            </a:lvl1pPr>
            <a:lvl2pPr>
              <a:defRPr sz="1980"/>
            </a:lvl2pPr>
            <a:lvl3pPr>
              <a:defRPr sz="1698"/>
            </a:lvl3pPr>
            <a:lvl4pPr>
              <a:defRPr sz="1415"/>
            </a:lvl4pPr>
            <a:lvl5pPr>
              <a:defRPr sz="1415"/>
            </a:lvl5pPr>
            <a:lvl6pPr>
              <a:defRPr sz="1415"/>
            </a:lvl6pPr>
            <a:lvl7pPr>
              <a:defRPr sz="1415"/>
            </a:lvl7pPr>
            <a:lvl8pPr>
              <a:defRPr sz="1415"/>
            </a:lvl8pPr>
            <a:lvl9pPr>
              <a:defRPr sz="141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3592" y="8957573"/>
            <a:ext cx="9960740" cy="29278751"/>
          </a:xfrm>
        </p:spPr>
        <p:txBody>
          <a:bodyPr/>
          <a:lstStyle>
            <a:lvl1pPr marL="0" indent="0">
              <a:buNone/>
              <a:defRPr sz="990"/>
            </a:lvl1pPr>
            <a:lvl2pPr marL="323371" indent="0">
              <a:buNone/>
              <a:defRPr sz="849"/>
            </a:lvl2pPr>
            <a:lvl3pPr marL="646743" indent="0">
              <a:buNone/>
              <a:defRPr sz="707"/>
            </a:lvl3pPr>
            <a:lvl4pPr marL="970114" indent="0">
              <a:buNone/>
              <a:defRPr sz="637"/>
            </a:lvl4pPr>
            <a:lvl5pPr marL="1293485" indent="0">
              <a:buNone/>
              <a:defRPr sz="637"/>
            </a:lvl5pPr>
            <a:lvl6pPr marL="1616857" indent="0">
              <a:buNone/>
              <a:defRPr sz="637"/>
            </a:lvl6pPr>
            <a:lvl7pPr marL="1940228" indent="0">
              <a:buNone/>
              <a:defRPr sz="637"/>
            </a:lvl7pPr>
            <a:lvl8pPr marL="2263600" indent="0">
              <a:buNone/>
              <a:defRPr sz="637"/>
            </a:lvl8pPr>
            <a:lvl9pPr marL="2586971" indent="0">
              <a:buNone/>
              <a:defRPr sz="637"/>
            </a:lvl9pPr>
          </a:lstStyle>
          <a:p>
            <a:pPr lvl="0"/>
            <a:r>
              <a:rPr lang="en-US"/>
              <a:t>Click to edit Master text styles</a:t>
            </a:r>
          </a:p>
        </p:txBody>
      </p:sp>
      <p:sp>
        <p:nvSpPr>
          <p:cNvPr id="5" name="Rectangle 4">
            <a:extLst>
              <a:ext uri="{FF2B5EF4-FFF2-40B4-BE49-F238E27FC236}">
                <a16:creationId xmlns:a16="http://schemas.microsoft.com/office/drawing/2014/main" id="{FBC2FD49-551B-FA4F-B490-027EC07944A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5B1921A-15AB-2A4E-A221-048678A810B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9C8620A-5A77-C64C-BC15-9AAF4358CB50}"/>
              </a:ext>
            </a:extLst>
          </p:cNvPr>
          <p:cNvSpPr>
            <a:spLocks noGrp="1" noChangeArrowheads="1"/>
          </p:cNvSpPr>
          <p:nvPr>
            <p:ph type="sldNum" sz="quarter" idx="12"/>
          </p:nvPr>
        </p:nvSpPr>
        <p:spPr>
          <a:ln/>
        </p:spPr>
        <p:txBody>
          <a:bodyPr/>
          <a:lstStyle>
            <a:lvl1pPr>
              <a:defRPr/>
            </a:lvl1pPr>
          </a:lstStyle>
          <a:p>
            <a:fld id="{19824F37-03F3-D649-BA20-CC9A3657A5E1}" type="slidenum">
              <a:rPr lang="en-US" altLang="en-US"/>
              <a:pPr/>
              <a:t>‹#›</a:t>
            </a:fld>
            <a:endParaRPr lang="en-US" altLang="en-US"/>
          </a:p>
        </p:txBody>
      </p:sp>
    </p:spTree>
    <p:extLst>
      <p:ext uri="{BB962C8B-B14F-4D97-AF65-F5344CB8AC3E}">
        <p14:creationId xmlns:p14="http://schemas.microsoft.com/office/powerpoint/2010/main" val="251582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225" y="29963307"/>
            <a:ext cx="18165352" cy="3537241"/>
          </a:xfrm>
        </p:spPr>
        <p:txBody>
          <a:bodyPr anchor="b"/>
          <a:lstStyle>
            <a:lvl1pPr algn="l">
              <a:defRPr sz="1415" b="1"/>
            </a:lvl1pPr>
          </a:lstStyle>
          <a:p>
            <a:r>
              <a:rPr lang="en-US"/>
              <a:t>Click to edit Master title style</a:t>
            </a:r>
            <a:endParaRPr lang="en-GB"/>
          </a:p>
        </p:txBody>
      </p:sp>
      <p:sp>
        <p:nvSpPr>
          <p:cNvPr id="3" name="Picture Placeholder 2"/>
          <p:cNvSpPr>
            <a:spLocks noGrp="1"/>
          </p:cNvSpPr>
          <p:nvPr>
            <p:ph type="pic" idx="1"/>
          </p:nvPr>
        </p:nvSpPr>
        <p:spPr>
          <a:xfrm>
            <a:off x="5934225" y="3824532"/>
            <a:ext cx="18165352" cy="25683156"/>
          </a:xfrm>
        </p:spPr>
        <p:txBody>
          <a:bodyPr/>
          <a:lstStyle>
            <a:lvl1pPr marL="0" indent="0">
              <a:buNone/>
              <a:defRPr sz="2263"/>
            </a:lvl1pPr>
            <a:lvl2pPr marL="323371" indent="0">
              <a:buNone/>
              <a:defRPr sz="1980"/>
            </a:lvl2pPr>
            <a:lvl3pPr marL="646743" indent="0">
              <a:buNone/>
              <a:defRPr sz="1698"/>
            </a:lvl3pPr>
            <a:lvl4pPr marL="970114" indent="0">
              <a:buNone/>
              <a:defRPr sz="1415"/>
            </a:lvl4pPr>
            <a:lvl5pPr marL="1293485" indent="0">
              <a:buNone/>
              <a:defRPr sz="1415"/>
            </a:lvl5pPr>
            <a:lvl6pPr marL="1616857" indent="0">
              <a:buNone/>
              <a:defRPr sz="1415"/>
            </a:lvl6pPr>
            <a:lvl7pPr marL="1940228" indent="0">
              <a:buNone/>
              <a:defRPr sz="1415"/>
            </a:lvl7pPr>
            <a:lvl8pPr marL="2263600" indent="0">
              <a:buNone/>
              <a:defRPr sz="1415"/>
            </a:lvl8pPr>
            <a:lvl9pPr marL="2586971" indent="0">
              <a:buNone/>
              <a:defRPr sz="1415"/>
            </a:lvl9pPr>
          </a:lstStyle>
          <a:p>
            <a:pPr lvl="0"/>
            <a:endParaRPr lang="en-GB" noProof="0"/>
          </a:p>
        </p:txBody>
      </p:sp>
      <p:sp>
        <p:nvSpPr>
          <p:cNvPr id="4" name="Text Placeholder 3"/>
          <p:cNvSpPr>
            <a:spLocks noGrp="1"/>
          </p:cNvSpPr>
          <p:nvPr>
            <p:ph type="body" sz="half" idx="2"/>
          </p:nvPr>
        </p:nvSpPr>
        <p:spPr>
          <a:xfrm>
            <a:off x="5934225" y="33500549"/>
            <a:ext cx="18165352" cy="5023062"/>
          </a:xfrm>
        </p:spPr>
        <p:txBody>
          <a:bodyPr/>
          <a:lstStyle>
            <a:lvl1pPr marL="0" indent="0">
              <a:buNone/>
              <a:defRPr sz="990"/>
            </a:lvl1pPr>
            <a:lvl2pPr marL="323371" indent="0">
              <a:buNone/>
              <a:defRPr sz="849"/>
            </a:lvl2pPr>
            <a:lvl3pPr marL="646743" indent="0">
              <a:buNone/>
              <a:defRPr sz="707"/>
            </a:lvl3pPr>
            <a:lvl4pPr marL="970114" indent="0">
              <a:buNone/>
              <a:defRPr sz="637"/>
            </a:lvl4pPr>
            <a:lvl5pPr marL="1293485" indent="0">
              <a:buNone/>
              <a:defRPr sz="637"/>
            </a:lvl5pPr>
            <a:lvl6pPr marL="1616857" indent="0">
              <a:buNone/>
              <a:defRPr sz="637"/>
            </a:lvl6pPr>
            <a:lvl7pPr marL="1940228" indent="0">
              <a:buNone/>
              <a:defRPr sz="637"/>
            </a:lvl7pPr>
            <a:lvl8pPr marL="2263600" indent="0">
              <a:buNone/>
              <a:defRPr sz="637"/>
            </a:lvl8pPr>
            <a:lvl9pPr marL="2586971" indent="0">
              <a:buNone/>
              <a:defRPr sz="637"/>
            </a:lvl9pPr>
          </a:lstStyle>
          <a:p>
            <a:pPr lvl="0"/>
            <a:r>
              <a:rPr lang="en-US"/>
              <a:t>Click to edit Master text styles</a:t>
            </a:r>
          </a:p>
        </p:txBody>
      </p:sp>
      <p:sp>
        <p:nvSpPr>
          <p:cNvPr id="5" name="Rectangle 4">
            <a:extLst>
              <a:ext uri="{FF2B5EF4-FFF2-40B4-BE49-F238E27FC236}">
                <a16:creationId xmlns:a16="http://schemas.microsoft.com/office/drawing/2014/main" id="{36F006A1-8187-8847-9088-C4759BC6925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B60DBEC4-5FDD-F245-84D6-47CD494B1FB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A1E76F3-1D1A-C542-A58E-19474E6C9EF5}"/>
              </a:ext>
            </a:extLst>
          </p:cNvPr>
          <p:cNvSpPr>
            <a:spLocks noGrp="1" noChangeArrowheads="1"/>
          </p:cNvSpPr>
          <p:nvPr>
            <p:ph type="sldNum" sz="quarter" idx="12"/>
          </p:nvPr>
        </p:nvSpPr>
        <p:spPr>
          <a:ln/>
        </p:spPr>
        <p:txBody>
          <a:bodyPr/>
          <a:lstStyle>
            <a:lvl1pPr>
              <a:defRPr/>
            </a:lvl1pPr>
          </a:lstStyle>
          <a:p>
            <a:fld id="{E420BD76-6DC9-494C-9D12-F06B18F2B826}" type="slidenum">
              <a:rPr lang="en-US" altLang="en-US"/>
              <a:pPr/>
              <a:t>‹#›</a:t>
            </a:fld>
            <a:endParaRPr lang="en-US" altLang="en-US"/>
          </a:p>
        </p:txBody>
      </p:sp>
    </p:spTree>
    <p:extLst>
      <p:ext uri="{BB962C8B-B14F-4D97-AF65-F5344CB8AC3E}">
        <p14:creationId xmlns:p14="http://schemas.microsoft.com/office/powerpoint/2010/main" val="1380563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17A4DB5-2684-5C4D-8334-46E386860B41}"/>
              </a:ext>
            </a:extLst>
          </p:cNvPr>
          <p:cNvSpPr>
            <a:spLocks noGrp="1" noChangeArrowheads="1"/>
          </p:cNvSpPr>
          <p:nvPr>
            <p:ph type="title"/>
          </p:nvPr>
        </p:nvSpPr>
        <p:spPr bwMode="auto">
          <a:xfrm>
            <a:off x="2270389" y="3804331"/>
            <a:ext cx="25734436" cy="7135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588" tIns="208794" rIns="417588" bIns="208794"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FAD66C1-8996-6048-ADDA-DB793D6DE60F}"/>
              </a:ext>
            </a:extLst>
          </p:cNvPr>
          <p:cNvSpPr>
            <a:spLocks noGrp="1" noChangeArrowheads="1"/>
          </p:cNvSpPr>
          <p:nvPr>
            <p:ph type="body" idx="1"/>
          </p:nvPr>
        </p:nvSpPr>
        <p:spPr bwMode="auto">
          <a:xfrm>
            <a:off x="2270389" y="12364634"/>
            <a:ext cx="25734436" cy="25683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588" tIns="208794" rIns="417588" bIns="208794"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0E430E26-B9EB-864C-8912-8A4BA6734FCD}"/>
              </a:ext>
            </a:extLst>
          </p:cNvPr>
          <p:cNvSpPr>
            <a:spLocks noGrp="1" noChangeArrowheads="1"/>
          </p:cNvSpPr>
          <p:nvPr>
            <p:ph type="dt" sz="half" idx="2"/>
          </p:nvPr>
        </p:nvSpPr>
        <p:spPr bwMode="auto">
          <a:xfrm>
            <a:off x="2270390" y="38999434"/>
            <a:ext cx="6308131" cy="2852687"/>
          </a:xfrm>
          <a:prstGeom prst="rect">
            <a:avLst/>
          </a:prstGeom>
          <a:noFill/>
          <a:ln w="9525">
            <a:noFill/>
            <a:miter lim="800000"/>
            <a:headEnd/>
            <a:tailEnd/>
          </a:ln>
          <a:effectLst/>
        </p:spPr>
        <p:txBody>
          <a:bodyPr vert="horz" wrap="square" lIns="417588" tIns="208794" rIns="417588" bIns="208794" numCol="1" anchor="t" anchorCtr="0" compatLnSpc="1">
            <a:prstTxWarp prst="textNoShape">
              <a:avLst/>
            </a:prstTxWarp>
          </a:bodyPr>
          <a:lstStyle>
            <a:lvl1pPr eaLnBrk="0" hangingPunct="0">
              <a:defRPr sz="4527">
                <a:latin typeface="Times" pitchFamily="18" charset="0"/>
                <a:ea typeface="+mn-ea"/>
                <a:cs typeface="Arial" charset="0"/>
              </a:defRPr>
            </a:lvl1pPr>
          </a:lstStyle>
          <a:p>
            <a:pPr>
              <a:defRPr/>
            </a:pPr>
            <a:endParaRPr lang="en-US"/>
          </a:p>
        </p:txBody>
      </p:sp>
      <p:sp>
        <p:nvSpPr>
          <p:cNvPr id="1029" name="Rectangle 5">
            <a:extLst>
              <a:ext uri="{FF2B5EF4-FFF2-40B4-BE49-F238E27FC236}">
                <a16:creationId xmlns:a16="http://schemas.microsoft.com/office/drawing/2014/main" id="{B8A16066-9D30-174C-A272-E3F3CB6DCE84}"/>
              </a:ext>
            </a:extLst>
          </p:cNvPr>
          <p:cNvSpPr>
            <a:spLocks noGrp="1" noChangeArrowheads="1"/>
          </p:cNvSpPr>
          <p:nvPr>
            <p:ph type="ftr" sz="quarter" idx="3"/>
          </p:nvPr>
        </p:nvSpPr>
        <p:spPr bwMode="auto">
          <a:xfrm>
            <a:off x="10343630" y="38999434"/>
            <a:ext cx="9587956" cy="2852687"/>
          </a:xfrm>
          <a:prstGeom prst="rect">
            <a:avLst/>
          </a:prstGeom>
          <a:noFill/>
          <a:ln w="9525">
            <a:noFill/>
            <a:miter lim="800000"/>
            <a:headEnd/>
            <a:tailEnd/>
          </a:ln>
          <a:effectLst/>
        </p:spPr>
        <p:txBody>
          <a:bodyPr vert="horz" wrap="square" lIns="417588" tIns="208794" rIns="417588" bIns="208794" numCol="1" anchor="t" anchorCtr="0" compatLnSpc="1">
            <a:prstTxWarp prst="textNoShape">
              <a:avLst/>
            </a:prstTxWarp>
          </a:bodyPr>
          <a:lstStyle>
            <a:lvl1pPr algn="ctr" eaLnBrk="0" hangingPunct="0">
              <a:defRPr sz="4527">
                <a:latin typeface="Times" pitchFamily="18" charset="0"/>
                <a:ea typeface="+mn-ea"/>
                <a:cs typeface="Arial" charset="0"/>
              </a:defRPr>
            </a:lvl1pPr>
          </a:lstStyle>
          <a:p>
            <a:pPr>
              <a:defRPr/>
            </a:pPr>
            <a:endParaRPr lang="en-US"/>
          </a:p>
        </p:txBody>
      </p:sp>
      <p:sp>
        <p:nvSpPr>
          <p:cNvPr id="1030" name="Rectangle 6">
            <a:extLst>
              <a:ext uri="{FF2B5EF4-FFF2-40B4-BE49-F238E27FC236}">
                <a16:creationId xmlns:a16="http://schemas.microsoft.com/office/drawing/2014/main" id="{0790B693-0AD3-F343-83EC-3C4CB3A2FC7E}"/>
              </a:ext>
            </a:extLst>
          </p:cNvPr>
          <p:cNvSpPr>
            <a:spLocks noGrp="1" noChangeArrowheads="1"/>
          </p:cNvSpPr>
          <p:nvPr>
            <p:ph type="sldNum" sz="quarter" idx="4"/>
          </p:nvPr>
        </p:nvSpPr>
        <p:spPr bwMode="auto">
          <a:xfrm>
            <a:off x="21696695" y="38999434"/>
            <a:ext cx="6308131" cy="2852687"/>
          </a:xfrm>
          <a:prstGeom prst="rect">
            <a:avLst/>
          </a:prstGeom>
          <a:noFill/>
          <a:ln w="9525">
            <a:noFill/>
            <a:miter lim="800000"/>
            <a:headEnd/>
            <a:tailEnd/>
          </a:ln>
          <a:effectLst/>
        </p:spPr>
        <p:txBody>
          <a:bodyPr vert="horz" wrap="square" lIns="417588" tIns="208794" rIns="417588" bIns="208794" numCol="1" anchor="t" anchorCtr="0" compatLnSpc="1">
            <a:prstTxWarp prst="textNoShape">
              <a:avLst/>
            </a:prstTxWarp>
          </a:bodyPr>
          <a:lstStyle>
            <a:lvl1pPr algn="r" eaLnBrk="0" hangingPunct="0">
              <a:defRPr sz="4527"/>
            </a:lvl1pPr>
          </a:lstStyle>
          <a:p>
            <a:fld id="{AF5A7ED7-D20B-4849-8AE2-F48A27D5395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3009" rtl="0" eaLnBrk="0" fontAlgn="base" hangingPunct="0">
        <a:spcBef>
          <a:spcPct val="0"/>
        </a:spcBef>
        <a:spcAft>
          <a:spcPct val="0"/>
        </a:spcAft>
        <a:defRPr sz="14216">
          <a:solidFill>
            <a:schemeClr val="tx2"/>
          </a:solidFill>
          <a:latin typeface="+mj-lt"/>
          <a:ea typeface="ＭＳ Ｐゴシック" panose="020B0600070205080204" pitchFamily="34" charset="-128"/>
          <a:cs typeface="MS PGothic" charset="0"/>
        </a:defRPr>
      </a:lvl1pPr>
      <a:lvl2pPr algn="ctr" defTabSz="2953009" rtl="0" eaLnBrk="0" fontAlgn="base" hangingPunct="0">
        <a:spcBef>
          <a:spcPct val="0"/>
        </a:spcBef>
        <a:spcAft>
          <a:spcPct val="0"/>
        </a:spcAft>
        <a:defRPr sz="14216">
          <a:solidFill>
            <a:schemeClr val="tx2"/>
          </a:solidFill>
          <a:latin typeface="Times" charset="0"/>
          <a:ea typeface="ＭＳ Ｐゴシック" panose="020B0600070205080204" pitchFamily="34" charset="-128"/>
          <a:cs typeface="MS PGothic" charset="0"/>
        </a:defRPr>
      </a:lvl2pPr>
      <a:lvl3pPr algn="ctr" defTabSz="2953009" rtl="0" eaLnBrk="0" fontAlgn="base" hangingPunct="0">
        <a:spcBef>
          <a:spcPct val="0"/>
        </a:spcBef>
        <a:spcAft>
          <a:spcPct val="0"/>
        </a:spcAft>
        <a:defRPr sz="14216">
          <a:solidFill>
            <a:schemeClr val="tx2"/>
          </a:solidFill>
          <a:latin typeface="Times" charset="0"/>
          <a:ea typeface="ＭＳ Ｐゴシック" panose="020B0600070205080204" pitchFamily="34" charset="-128"/>
          <a:cs typeface="MS PGothic" charset="0"/>
        </a:defRPr>
      </a:lvl3pPr>
      <a:lvl4pPr algn="ctr" defTabSz="2953009" rtl="0" eaLnBrk="0" fontAlgn="base" hangingPunct="0">
        <a:spcBef>
          <a:spcPct val="0"/>
        </a:spcBef>
        <a:spcAft>
          <a:spcPct val="0"/>
        </a:spcAft>
        <a:defRPr sz="14216">
          <a:solidFill>
            <a:schemeClr val="tx2"/>
          </a:solidFill>
          <a:latin typeface="Times" charset="0"/>
          <a:ea typeface="ＭＳ Ｐゴシック" panose="020B0600070205080204" pitchFamily="34" charset="-128"/>
          <a:cs typeface="MS PGothic" charset="0"/>
        </a:defRPr>
      </a:lvl4pPr>
      <a:lvl5pPr algn="ctr" defTabSz="2953009" rtl="0" eaLnBrk="0" fontAlgn="base" hangingPunct="0">
        <a:spcBef>
          <a:spcPct val="0"/>
        </a:spcBef>
        <a:spcAft>
          <a:spcPct val="0"/>
        </a:spcAft>
        <a:defRPr sz="14216">
          <a:solidFill>
            <a:schemeClr val="tx2"/>
          </a:solidFill>
          <a:latin typeface="Times" charset="0"/>
          <a:ea typeface="ＭＳ Ｐゴシック" panose="020B0600070205080204" pitchFamily="34" charset="-128"/>
          <a:cs typeface="MS PGothic" charset="0"/>
        </a:defRPr>
      </a:lvl5pPr>
      <a:lvl6pPr marL="323371" algn="ctr" defTabSz="2953009" rtl="0" fontAlgn="base">
        <a:spcBef>
          <a:spcPct val="0"/>
        </a:spcBef>
        <a:spcAft>
          <a:spcPct val="0"/>
        </a:spcAft>
        <a:defRPr sz="14216">
          <a:solidFill>
            <a:schemeClr val="tx2"/>
          </a:solidFill>
          <a:latin typeface="Times" charset="0"/>
        </a:defRPr>
      </a:lvl6pPr>
      <a:lvl7pPr marL="646743" algn="ctr" defTabSz="2953009" rtl="0" fontAlgn="base">
        <a:spcBef>
          <a:spcPct val="0"/>
        </a:spcBef>
        <a:spcAft>
          <a:spcPct val="0"/>
        </a:spcAft>
        <a:defRPr sz="14216">
          <a:solidFill>
            <a:schemeClr val="tx2"/>
          </a:solidFill>
          <a:latin typeface="Times" charset="0"/>
        </a:defRPr>
      </a:lvl7pPr>
      <a:lvl8pPr marL="970114" algn="ctr" defTabSz="2953009" rtl="0" fontAlgn="base">
        <a:spcBef>
          <a:spcPct val="0"/>
        </a:spcBef>
        <a:spcAft>
          <a:spcPct val="0"/>
        </a:spcAft>
        <a:defRPr sz="14216">
          <a:solidFill>
            <a:schemeClr val="tx2"/>
          </a:solidFill>
          <a:latin typeface="Times" charset="0"/>
        </a:defRPr>
      </a:lvl8pPr>
      <a:lvl9pPr marL="1293485" algn="ctr" defTabSz="2953009" rtl="0" fontAlgn="base">
        <a:spcBef>
          <a:spcPct val="0"/>
        </a:spcBef>
        <a:spcAft>
          <a:spcPct val="0"/>
        </a:spcAft>
        <a:defRPr sz="14216">
          <a:solidFill>
            <a:schemeClr val="tx2"/>
          </a:solidFill>
          <a:latin typeface="Times" charset="0"/>
        </a:defRPr>
      </a:lvl9pPr>
    </p:titleStyle>
    <p:bodyStyle>
      <a:lvl1pPr marL="1107098" indent="-1107098" algn="l" defTabSz="2953009" rtl="0" eaLnBrk="0" fontAlgn="base" hangingPunct="0">
        <a:spcBef>
          <a:spcPct val="20000"/>
        </a:spcBef>
        <a:spcAft>
          <a:spcPct val="0"/>
        </a:spcAft>
        <a:buChar char="•"/>
        <a:defRPr sz="10326">
          <a:solidFill>
            <a:schemeClr val="tx1"/>
          </a:solidFill>
          <a:latin typeface="+mn-lt"/>
          <a:ea typeface="ＭＳ Ｐゴシック" panose="020B0600070205080204" pitchFamily="34" charset="-128"/>
          <a:cs typeface="MS PGothic" charset="0"/>
        </a:defRPr>
      </a:lvl1pPr>
      <a:lvl2pPr marL="2399461" indent="-922956" algn="l" defTabSz="2953009" rtl="0" eaLnBrk="0" fontAlgn="base" hangingPunct="0">
        <a:spcBef>
          <a:spcPct val="20000"/>
        </a:spcBef>
        <a:spcAft>
          <a:spcPct val="0"/>
        </a:spcAft>
        <a:buChar char="–"/>
        <a:defRPr sz="9053">
          <a:solidFill>
            <a:schemeClr val="tx1"/>
          </a:solidFill>
          <a:latin typeface="+mn-lt"/>
          <a:ea typeface="ＭＳ Ｐゴシック" panose="020B0600070205080204" pitchFamily="34" charset="-128"/>
          <a:cs typeface="MS PGothic" charset="0"/>
        </a:defRPr>
      </a:lvl2pPr>
      <a:lvl3pPr marL="3691823" indent="-738814" algn="l" defTabSz="2953009" rtl="0" eaLnBrk="0" fontAlgn="base" hangingPunct="0">
        <a:spcBef>
          <a:spcPct val="20000"/>
        </a:spcBef>
        <a:spcAft>
          <a:spcPct val="0"/>
        </a:spcAft>
        <a:buChar char="•"/>
        <a:defRPr sz="7780">
          <a:solidFill>
            <a:schemeClr val="tx1"/>
          </a:solidFill>
          <a:latin typeface="+mn-lt"/>
          <a:ea typeface="ＭＳ Ｐゴシック" panose="020B0600070205080204" pitchFamily="34" charset="-128"/>
          <a:cs typeface="MS PGothic" charset="0"/>
        </a:defRPr>
      </a:lvl3pPr>
      <a:lvl4pPr marL="5168327" indent="-737691" algn="l" defTabSz="2953009" rtl="0" eaLnBrk="0" fontAlgn="base" hangingPunct="0">
        <a:spcBef>
          <a:spcPct val="20000"/>
        </a:spcBef>
        <a:spcAft>
          <a:spcPct val="0"/>
        </a:spcAft>
        <a:buChar char="–"/>
        <a:defRPr sz="6436">
          <a:solidFill>
            <a:schemeClr val="tx1"/>
          </a:solidFill>
          <a:latin typeface="+mn-lt"/>
          <a:ea typeface="ＭＳ Ｐゴシック" panose="020B0600070205080204" pitchFamily="34" charset="-128"/>
          <a:cs typeface="MS PGothic" charset="0"/>
        </a:defRPr>
      </a:lvl4pPr>
      <a:lvl5pPr marL="6645955" indent="-738814" algn="l" defTabSz="2953009" rtl="0" eaLnBrk="0" fontAlgn="base" hangingPunct="0">
        <a:spcBef>
          <a:spcPct val="20000"/>
        </a:spcBef>
        <a:spcAft>
          <a:spcPct val="0"/>
        </a:spcAft>
        <a:buChar char="»"/>
        <a:defRPr sz="6436">
          <a:solidFill>
            <a:schemeClr val="tx1"/>
          </a:solidFill>
          <a:latin typeface="+mn-lt"/>
          <a:ea typeface="ＭＳ Ｐゴシック" panose="020B0600070205080204" pitchFamily="34" charset="-128"/>
          <a:cs typeface="MS PGothic" charset="0"/>
        </a:defRPr>
      </a:lvl5pPr>
      <a:lvl6pPr marL="6969326" indent="-738814" algn="l" defTabSz="2953009" rtl="0" fontAlgn="base">
        <a:spcBef>
          <a:spcPct val="20000"/>
        </a:spcBef>
        <a:spcAft>
          <a:spcPct val="0"/>
        </a:spcAft>
        <a:buChar char="»"/>
        <a:defRPr sz="6436">
          <a:solidFill>
            <a:schemeClr val="tx1"/>
          </a:solidFill>
          <a:latin typeface="+mn-lt"/>
        </a:defRPr>
      </a:lvl6pPr>
      <a:lvl7pPr marL="7292697" indent="-738814" algn="l" defTabSz="2953009" rtl="0" fontAlgn="base">
        <a:spcBef>
          <a:spcPct val="20000"/>
        </a:spcBef>
        <a:spcAft>
          <a:spcPct val="0"/>
        </a:spcAft>
        <a:buChar char="»"/>
        <a:defRPr sz="6436">
          <a:solidFill>
            <a:schemeClr val="tx1"/>
          </a:solidFill>
          <a:latin typeface="+mn-lt"/>
        </a:defRPr>
      </a:lvl7pPr>
      <a:lvl8pPr marL="7616069" indent="-738814" algn="l" defTabSz="2953009" rtl="0" fontAlgn="base">
        <a:spcBef>
          <a:spcPct val="20000"/>
        </a:spcBef>
        <a:spcAft>
          <a:spcPct val="0"/>
        </a:spcAft>
        <a:buChar char="»"/>
        <a:defRPr sz="6436">
          <a:solidFill>
            <a:schemeClr val="tx1"/>
          </a:solidFill>
          <a:latin typeface="+mn-lt"/>
        </a:defRPr>
      </a:lvl8pPr>
      <a:lvl9pPr marL="7939440" indent="-738814" algn="l" defTabSz="2953009" rtl="0" fontAlgn="base">
        <a:spcBef>
          <a:spcPct val="20000"/>
        </a:spcBef>
        <a:spcAft>
          <a:spcPct val="0"/>
        </a:spcAft>
        <a:buChar char="»"/>
        <a:defRPr sz="6436">
          <a:solidFill>
            <a:schemeClr val="tx1"/>
          </a:solidFill>
          <a:latin typeface="+mn-lt"/>
        </a:defRPr>
      </a:lvl9pPr>
    </p:bodyStyle>
    <p:otherStyle>
      <a:defPPr>
        <a:defRPr lang="en-US"/>
      </a:defPPr>
      <a:lvl1pPr marL="0" algn="l" defTabSz="646743" rtl="0" eaLnBrk="1" latinLnBrk="0" hangingPunct="1">
        <a:defRPr sz="1273" kern="1200">
          <a:solidFill>
            <a:schemeClr val="tx1"/>
          </a:solidFill>
          <a:latin typeface="+mn-lt"/>
          <a:ea typeface="+mn-ea"/>
          <a:cs typeface="+mn-cs"/>
        </a:defRPr>
      </a:lvl1pPr>
      <a:lvl2pPr marL="323371" algn="l" defTabSz="646743" rtl="0" eaLnBrk="1" latinLnBrk="0" hangingPunct="1">
        <a:defRPr sz="1273" kern="1200">
          <a:solidFill>
            <a:schemeClr val="tx1"/>
          </a:solidFill>
          <a:latin typeface="+mn-lt"/>
          <a:ea typeface="+mn-ea"/>
          <a:cs typeface="+mn-cs"/>
        </a:defRPr>
      </a:lvl2pPr>
      <a:lvl3pPr marL="646743" algn="l" defTabSz="646743" rtl="0" eaLnBrk="1" latinLnBrk="0" hangingPunct="1">
        <a:defRPr sz="1273" kern="1200">
          <a:solidFill>
            <a:schemeClr val="tx1"/>
          </a:solidFill>
          <a:latin typeface="+mn-lt"/>
          <a:ea typeface="+mn-ea"/>
          <a:cs typeface="+mn-cs"/>
        </a:defRPr>
      </a:lvl3pPr>
      <a:lvl4pPr marL="970114" algn="l" defTabSz="646743" rtl="0" eaLnBrk="1" latinLnBrk="0" hangingPunct="1">
        <a:defRPr sz="1273" kern="1200">
          <a:solidFill>
            <a:schemeClr val="tx1"/>
          </a:solidFill>
          <a:latin typeface="+mn-lt"/>
          <a:ea typeface="+mn-ea"/>
          <a:cs typeface="+mn-cs"/>
        </a:defRPr>
      </a:lvl4pPr>
      <a:lvl5pPr marL="1293485" algn="l" defTabSz="646743" rtl="0" eaLnBrk="1" latinLnBrk="0" hangingPunct="1">
        <a:defRPr sz="1273" kern="1200">
          <a:solidFill>
            <a:schemeClr val="tx1"/>
          </a:solidFill>
          <a:latin typeface="+mn-lt"/>
          <a:ea typeface="+mn-ea"/>
          <a:cs typeface="+mn-cs"/>
        </a:defRPr>
      </a:lvl5pPr>
      <a:lvl6pPr marL="1616857" algn="l" defTabSz="646743" rtl="0" eaLnBrk="1" latinLnBrk="0" hangingPunct="1">
        <a:defRPr sz="1273" kern="1200">
          <a:solidFill>
            <a:schemeClr val="tx1"/>
          </a:solidFill>
          <a:latin typeface="+mn-lt"/>
          <a:ea typeface="+mn-ea"/>
          <a:cs typeface="+mn-cs"/>
        </a:defRPr>
      </a:lvl6pPr>
      <a:lvl7pPr marL="1940228" algn="l" defTabSz="646743" rtl="0" eaLnBrk="1" latinLnBrk="0" hangingPunct="1">
        <a:defRPr sz="1273" kern="1200">
          <a:solidFill>
            <a:schemeClr val="tx1"/>
          </a:solidFill>
          <a:latin typeface="+mn-lt"/>
          <a:ea typeface="+mn-ea"/>
          <a:cs typeface="+mn-cs"/>
        </a:defRPr>
      </a:lvl7pPr>
      <a:lvl8pPr marL="2263600" algn="l" defTabSz="646743" rtl="0" eaLnBrk="1" latinLnBrk="0" hangingPunct="1">
        <a:defRPr sz="1273" kern="1200">
          <a:solidFill>
            <a:schemeClr val="tx1"/>
          </a:solidFill>
          <a:latin typeface="+mn-lt"/>
          <a:ea typeface="+mn-ea"/>
          <a:cs typeface="+mn-cs"/>
        </a:defRPr>
      </a:lvl8pPr>
      <a:lvl9pPr marL="2586971" algn="l" defTabSz="646743" rtl="0" eaLnBrk="1" latinLnBrk="0" hangingPunct="1">
        <a:defRPr sz="127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emf"/><Relationship Id="rId7" Type="http://schemas.openxmlformats.org/officeDocument/2006/relationships/image" Target="../media/image5.tiff"/><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4.tiff"/><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tiff"/><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50" name="Picture 2">
            <a:extLst>
              <a:ext uri="{FF2B5EF4-FFF2-40B4-BE49-F238E27FC236}">
                <a16:creationId xmlns:a16="http://schemas.microsoft.com/office/drawing/2014/main" id="{F3138BE1-E546-1442-89F6-E3B040815B21}"/>
              </a:ext>
            </a:extLst>
          </p:cNvPr>
          <p:cNvPicPr>
            <a:picLocks noChangeAspect="1" noChangeArrowheads="1"/>
          </p:cNvPicPr>
          <p:nvPr/>
        </p:nvPicPr>
        <p:blipFill>
          <a:blip r:embed="rId3">
            <a:lum bright="65000" contrast="-100000"/>
            <a:extLst>
              <a:ext uri="{28A0092B-C50C-407E-A947-70E740481C1C}">
                <a14:useLocalDpi xmlns:a14="http://schemas.microsoft.com/office/drawing/2010/main" val="0"/>
              </a:ext>
            </a:extLst>
          </a:blip>
          <a:srcRect t="23935"/>
          <a:stretch>
            <a:fillRect/>
          </a:stretch>
        </p:blipFill>
        <p:spPr bwMode="auto">
          <a:xfrm>
            <a:off x="17309" y="0"/>
            <a:ext cx="30275213" cy="3425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51" name="Text Box 3">
            <a:extLst>
              <a:ext uri="{FF2B5EF4-FFF2-40B4-BE49-F238E27FC236}">
                <a16:creationId xmlns:a16="http://schemas.microsoft.com/office/drawing/2014/main" id="{EBC23CD2-22EC-F348-84A2-0F4B90826D1A}"/>
              </a:ext>
            </a:extLst>
          </p:cNvPr>
          <p:cNvSpPr txBox="1">
            <a:spLocks noChangeArrowheads="1"/>
          </p:cNvSpPr>
          <p:nvPr/>
        </p:nvSpPr>
        <p:spPr bwMode="auto">
          <a:xfrm>
            <a:off x="3919039" y="353568"/>
            <a:ext cx="25951361" cy="105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r>
              <a:rPr lang="en-GB" altLang="en-US" sz="6224" b="1" dirty="0">
                <a:latin typeface="Arial" panose="020B0604020202020204" pitchFamily="34" charset="0"/>
              </a:rPr>
              <a:t>Transformer Learns Neural Circuit with Diverse Stimulation Patterns</a:t>
            </a:r>
            <a:endParaRPr lang="en-GB" altLang="en-US" sz="6224" dirty="0">
              <a:latin typeface="Arial" panose="020B0604020202020204" pitchFamily="34" charset="0"/>
            </a:endParaRPr>
          </a:p>
        </p:txBody>
      </p:sp>
      <p:sp>
        <p:nvSpPr>
          <p:cNvPr id="13352" name="Text Box 57">
            <a:extLst>
              <a:ext uri="{FF2B5EF4-FFF2-40B4-BE49-F238E27FC236}">
                <a16:creationId xmlns:a16="http://schemas.microsoft.com/office/drawing/2014/main" id="{7B47CA5E-E9F2-B14D-A158-4F34B9A759E8}"/>
              </a:ext>
            </a:extLst>
          </p:cNvPr>
          <p:cNvSpPr txBox="1">
            <a:spLocks noChangeArrowheads="1"/>
          </p:cNvSpPr>
          <p:nvPr/>
        </p:nvSpPr>
        <p:spPr bwMode="auto">
          <a:xfrm>
            <a:off x="745568" y="3929198"/>
            <a:ext cx="28890292" cy="263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lgn="just">
              <a:spcBef>
                <a:spcPct val="50000"/>
              </a:spcBef>
            </a:pPr>
            <a:r>
              <a:rPr lang="en-GB" altLang="en-US" sz="3000" b="1" dirty="0">
                <a:solidFill>
                  <a:srgbClr val="FF7F00"/>
                </a:solidFill>
                <a:latin typeface="Arial" panose="020B0604020202020204" pitchFamily="34" charset="0"/>
              </a:rPr>
              <a:t>Introduction. </a:t>
            </a:r>
            <a:r>
              <a:rPr lang="en-GB" altLang="en-US" sz="3000" dirty="0">
                <a:latin typeface="Arial" panose="020B0604020202020204" pitchFamily="34" charset="0"/>
              </a:rPr>
              <a:t>To understand the brain, we need to understand the computations performed by neural circuits. </a:t>
            </a:r>
            <a:r>
              <a:rPr lang="en-GB" altLang="en-US" sz="3000" dirty="0">
                <a:solidFill>
                  <a:srgbClr val="FF7F00"/>
                </a:solidFill>
                <a:latin typeface="Arial" panose="020B0604020202020204" pitchFamily="34" charset="0"/>
              </a:rPr>
              <a:t>One approach is to use observed data to distil the neural function into artificial neural networks. </a:t>
            </a:r>
            <a:r>
              <a:rPr lang="en-GB" altLang="en-US" sz="3000" dirty="0">
                <a:latin typeface="Arial" panose="020B0604020202020204" pitchFamily="34" charset="0"/>
              </a:rPr>
              <a:t>This requires access to neural data from the input and output neurons of a neural circuit.</a:t>
            </a:r>
            <a:endParaRPr lang="en-GB" altLang="en-US" sz="3000" dirty="0">
              <a:solidFill>
                <a:srgbClr val="FF7F00"/>
              </a:solidFill>
              <a:latin typeface="Arial" panose="020B0604020202020204" pitchFamily="34" charset="0"/>
            </a:endParaRPr>
          </a:p>
          <a:p>
            <a:pPr algn="just">
              <a:spcBef>
                <a:spcPct val="50000"/>
              </a:spcBef>
            </a:pPr>
            <a:r>
              <a:rPr lang="en-GB" altLang="en-US" sz="3000" dirty="0">
                <a:latin typeface="Arial" panose="020B0604020202020204" pitchFamily="34" charset="0"/>
              </a:rPr>
              <a:t>We performed simultaneous neural recording from the CA1	area of the hippocampus as well as the lateral septum (LS) and cortical areas (CTX). We then trained sets of transformer neural network models on the </a:t>
            </a:r>
            <a:r>
              <a:rPr lang="en-GB" altLang="en-US" sz="3000" dirty="0">
                <a:solidFill>
                  <a:srgbClr val="FF7F00"/>
                </a:solidFill>
                <a:latin typeface="Arial" panose="020B0604020202020204" pitchFamily="34" charset="0"/>
              </a:rPr>
              <a:t>CA1 – LS circuit</a:t>
            </a:r>
            <a:r>
              <a:rPr lang="en-GB" altLang="en-US" sz="3000" dirty="0">
                <a:latin typeface="Arial" panose="020B0604020202020204" pitchFamily="34" charset="0"/>
              </a:rPr>
              <a:t>. The trained models demonstrated competitive accuracy and efficiency compared to baseline GLMs, and are able to generalise when random stimuli are injected optically into the input neurons.</a:t>
            </a:r>
          </a:p>
        </p:txBody>
      </p:sp>
      <p:sp>
        <p:nvSpPr>
          <p:cNvPr id="13354" name="Text Box 4">
            <a:extLst>
              <a:ext uri="{FF2B5EF4-FFF2-40B4-BE49-F238E27FC236}">
                <a16:creationId xmlns:a16="http://schemas.microsoft.com/office/drawing/2014/main" id="{F82A5D43-4750-8941-9D8C-DE307FC2D3CD}"/>
              </a:ext>
            </a:extLst>
          </p:cNvPr>
          <p:cNvSpPr txBox="1">
            <a:spLocks noChangeArrowheads="1"/>
          </p:cNvSpPr>
          <p:nvPr/>
        </p:nvSpPr>
        <p:spPr bwMode="auto">
          <a:xfrm>
            <a:off x="3929376" y="1772020"/>
            <a:ext cx="1378177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eaLnBrk="1" hangingPunct="1">
              <a:spcBef>
                <a:spcPct val="50000"/>
              </a:spcBef>
            </a:pPr>
            <a:r>
              <a:rPr lang="en-US" altLang="en-US" sz="3000" b="1" dirty="0">
                <a:latin typeface="Arial" panose="020B0604020202020204" pitchFamily="34" charset="0"/>
              </a:rPr>
              <a:t>S. Liu</a:t>
            </a:r>
            <a:r>
              <a:rPr lang="en-US" altLang="en-US" sz="3000" b="1" baseline="30000" dirty="0">
                <a:latin typeface="Arial" panose="020B0604020202020204" pitchFamily="34" charset="0"/>
              </a:rPr>
              <a:t>1*</a:t>
            </a:r>
            <a:r>
              <a:rPr lang="en-US" altLang="en-US" sz="3000" b="1" dirty="0">
                <a:latin typeface="Arial" panose="020B0604020202020204" pitchFamily="34" charset="0"/>
              </a:rPr>
              <a:t>; A. Mavor-Parker</a:t>
            </a:r>
            <a:r>
              <a:rPr lang="en-US" altLang="en-US" sz="3000" b="1" baseline="30000" dirty="0">
                <a:latin typeface="Arial" panose="020B0604020202020204" pitchFamily="34" charset="0"/>
              </a:rPr>
              <a:t>2,3*</a:t>
            </a:r>
            <a:r>
              <a:rPr lang="en-US" altLang="en-US" sz="3000" b="1" dirty="0">
                <a:latin typeface="Arial" panose="020B0604020202020204" pitchFamily="34" charset="0"/>
              </a:rPr>
              <a:t>; E. </a:t>
            </a:r>
            <a:r>
              <a:rPr lang="en-US" altLang="en-US" sz="3000" b="1" dirty="0" err="1">
                <a:latin typeface="Arial" panose="020B0604020202020204" pitchFamily="34" charset="0"/>
              </a:rPr>
              <a:t>Baumler</a:t>
            </a:r>
            <a:r>
              <a:rPr lang="en-US" altLang="en-US" sz="3000" b="1" dirty="0">
                <a:latin typeface="Arial" panose="020B0604020202020204" pitchFamily="34" charset="0"/>
              </a:rPr>
              <a:t>; M. Buchholz &amp; C.Barry</a:t>
            </a:r>
            <a:r>
              <a:rPr lang="en-US" altLang="en-US" sz="3000" b="1" baseline="30000" dirty="0">
                <a:latin typeface="Arial" panose="020B0604020202020204" pitchFamily="34" charset="0"/>
              </a:rPr>
              <a:t>1</a:t>
            </a:r>
            <a:r>
              <a:rPr lang="en-US" altLang="en-US" sz="3000" b="1" dirty="0">
                <a:latin typeface="Arial" panose="020B0604020202020204" pitchFamily="34" charset="0"/>
              </a:rPr>
              <a:t> </a:t>
            </a:r>
            <a:endParaRPr lang="en-US" altLang="en-US" sz="3000" b="1" dirty="0"/>
          </a:p>
        </p:txBody>
      </p:sp>
      <p:sp>
        <p:nvSpPr>
          <p:cNvPr id="13355" name="Text Box 5">
            <a:extLst>
              <a:ext uri="{FF2B5EF4-FFF2-40B4-BE49-F238E27FC236}">
                <a16:creationId xmlns:a16="http://schemas.microsoft.com/office/drawing/2014/main" id="{4E64DE3A-5F8A-8F4C-A88A-56C27CA5235A}"/>
              </a:ext>
            </a:extLst>
          </p:cNvPr>
          <p:cNvSpPr txBox="1">
            <a:spLocks noChangeArrowheads="1"/>
          </p:cNvSpPr>
          <p:nvPr/>
        </p:nvSpPr>
        <p:spPr bwMode="auto">
          <a:xfrm>
            <a:off x="3919040" y="2361211"/>
            <a:ext cx="20321210" cy="1378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eaLnBrk="1" hangingPunct="1">
              <a:lnSpc>
                <a:spcPct val="110000"/>
              </a:lnSpc>
              <a:spcBef>
                <a:spcPct val="50000"/>
              </a:spcBef>
            </a:pPr>
            <a:r>
              <a:rPr lang="en-US" altLang="en-US" sz="2600" baseline="30000" dirty="0">
                <a:latin typeface="Arial" panose="020B0604020202020204" pitchFamily="34" charset="0"/>
              </a:rPr>
              <a:t>1</a:t>
            </a:r>
            <a:r>
              <a:rPr lang="en-US" altLang="en-US" sz="2600" b="1" baseline="30000" dirty="0">
                <a:latin typeface="Arial" panose="020B0604020202020204" pitchFamily="34" charset="0"/>
              </a:rPr>
              <a:t> </a:t>
            </a:r>
            <a:r>
              <a:rPr lang="en-US" altLang="en-US" sz="2600" dirty="0">
                <a:latin typeface="Arial" panose="020B0604020202020204" pitchFamily="34" charset="0"/>
              </a:rPr>
              <a:t>UCL Dept of Cell &amp; Developmental Biology. </a:t>
            </a:r>
            <a:r>
              <a:rPr lang="en-US" altLang="en-US" sz="2600" baseline="30000" dirty="0">
                <a:latin typeface="Arial" panose="020B0604020202020204" pitchFamily="34" charset="0"/>
              </a:rPr>
              <a:t>2 </a:t>
            </a:r>
            <a:r>
              <a:rPr lang="en-US" altLang="en-US" sz="2600" dirty="0">
                <a:latin typeface="Arial" panose="020B0604020202020204" pitchFamily="34" charset="0"/>
              </a:rPr>
              <a:t>UCL Inst </a:t>
            </a:r>
            <a:r>
              <a:rPr lang="en-US" altLang="en-US" sz="2600" dirty="0" err="1">
                <a:latin typeface="Arial" panose="020B0604020202020204" pitchFamily="34" charset="0"/>
              </a:rPr>
              <a:t>yyy</a:t>
            </a:r>
            <a:r>
              <a:rPr lang="en-US" altLang="en-US" sz="2600" dirty="0">
                <a:latin typeface="Arial" panose="020B0604020202020204" pitchFamily="34" charset="0"/>
              </a:rPr>
              <a:t>. </a:t>
            </a:r>
            <a:r>
              <a:rPr lang="en-US" altLang="en-US" sz="2600" baseline="30000" dirty="0">
                <a:latin typeface="Arial" panose="020B0604020202020204" pitchFamily="34" charset="0"/>
              </a:rPr>
              <a:t>3</a:t>
            </a:r>
            <a:r>
              <a:rPr lang="en-US" altLang="en-US" sz="2600" dirty="0">
                <a:latin typeface="Arial" panose="020B0604020202020204" pitchFamily="34" charset="0"/>
              </a:rPr>
              <a:t> UCL Inst of xxx. </a:t>
            </a:r>
            <a:br>
              <a:rPr lang="en-US" altLang="en-US" sz="2600" dirty="0">
                <a:latin typeface="Arial" panose="020B0604020202020204" pitchFamily="34" charset="0"/>
              </a:rPr>
            </a:br>
            <a:r>
              <a:rPr lang="en-US" altLang="en-US" sz="2600" dirty="0">
                <a:latin typeface="Arial" panose="020B0604020202020204" pitchFamily="34" charset="0"/>
              </a:rPr>
              <a:t>* Equal contribution. Correspondence to first.author@ucl.ac.uk or caswell.barry@ucl.ac.uk </a:t>
            </a:r>
            <a:br>
              <a:rPr lang="en-US" altLang="en-US" sz="2600" dirty="0">
                <a:latin typeface="Arial" panose="020B0604020202020204" pitchFamily="34" charset="0"/>
              </a:rPr>
            </a:br>
            <a:endParaRPr lang="en-US" altLang="en-US" sz="2600" dirty="0">
              <a:latin typeface="Arial" panose="020B0604020202020204" pitchFamily="34" charset="0"/>
            </a:endParaRPr>
          </a:p>
        </p:txBody>
      </p:sp>
      <p:sp>
        <p:nvSpPr>
          <p:cNvPr id="13359" name="Rectangle 1">
            <a:extLst>
              <a:ext uri="{FF2B5EF4-FFF2-40B4-BE49-F238E27FC236}">
                <a16:creationId xmlns:a16="http://schemas.microsoft.com/office/drawing/2014/main" id="{2F5AE046-67E9-5B43-B0AE-31A668088C98}"/>
              </a:ext>
            </a:extLst>
          </p:cNvPr>
          <p:cNvSpPr>
            <a:spLocks noChangeArrowheads="1"/>
          </p:cNvSpPr>
          <p:nvPr/>
        </p:nvSpPr>
        <p:spPr bwMode="auto">
          <a:xfrm>
            <a:off x="550044" y="41363271"/>
            <a:ext cx="19087206" cy="810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eaLnBrk="1" hangingPunct="1"/>
            <a:r>
              <a:rPr lang="en-GB" altLang="en-US" sz="1556" baseline="30000" dirty="0">
                <a:latin typeface="Arial" panose="020B0604020202020204" pitchFamily="34" charset="0"/>
              </a:rPr>
              <a:t>1</a:t>
            </a:r>
            <a:r>
              <a:rPr lang="en-GB" altLang="en-US" sz="1556" dirty="0">
                <a:latin typeface="Arial" panose="020B0604020202020204" pitchFamily="34" charset="0"/>
              </a:rPr>
              <a:t>Hafting et al (2005) Microstructure of a spatial map in the entorhinal cortex. Nature 436, 801-806. </a:t>
            </a:r>
            <a:r>
              <a:rPr lang="en-GB" altLang="en-US" sz="1556" baseline="30000" dirty="0">
                <a:latin typeface="Arial" panose="020B0604020202020204" pitchFamily="34" charset="0"/>
              </a:rPr>
              <a:t>2</a:t>
            </a:r>
            <a:r>
              <a:rPr lang="en-GB" altLang="en-US" sz="1556" dirty="0">
                <a:latin typeface="Arial" panose="020B0604020202020204" pitchFamily="34" charset="0"/>
              </a:rPr>
              <a:t>Fiete et al (2008) What Grid Cells Convey about Rat Location. J </a:t>
            </a:r>
            <a:r>
              <a:rPr lang="en-GB" altLang="en-US" sz="1556" dirty="0" err="1">
                <a:latin typeface="Arial" panose="020B0604020202020204" pitchFamily="34" charset="0"/>
              </a:rPr>
              <a:t>Neurosci</a:t>
            </a:r>
            <a:r>
              <a:rPr lang="en-GB" altLang="en-US" sz="1556" dirty="0">
                <a:latin typeface="Arial" panose="020B0604020202020204" pitchFamily="34" charset="0"/>
              </a:rPr>
              <a:t> 28, 6858-71.</a:t>
            </a:r>
            <a:br>
              <a:rPr lang="en-GB" altLang="en-US" sz="1556" dirty="0">
                <a:latin typeface="Arial" panose="020B0604020202020204" pitchFamily="34" charset="0"/>
              </a:rPr>
            </a:br>
            <a:r>
              <a:rPr lang="en-GB" altLang="en-US" sz="1556" baseline="30000" dirty="0">
                <a:latin typeface="Arial" panose="020B0604020202020204" pitchFamily="34" charset="0"/>
              </a:rPr>
              <a:t>2</a:t>
            </a:r>
            <a:r>
              <a:rPr lang="en-GB" altLang="en-US" sz="1556" dirty="0">
                <a:latin typeface="Arial" panose="020B0604020202020204" pitchFamily="34" charset="0"/>
                <a:cs typeface="Arial" panose="020B0604020202020204" pitchFamily="34" charset="0"/>
              </a:rPr>
              <a:t>Kubie &amp; Fenton (2012) Linear Look-ahead in Conjunctive Cells: An Entorhinal Mechanism for Vector-Based Navigation. Front. Neural Circuits </a:t>
            </a:r>
            <a:r>
              <a:rPr lang="fr-FR" altLang="en-US" sz="1556" dirty="0" err="1">
                <a:latin typeface="Arial" panose="020B0604020202020204" pitchFamily="34" charset="0"/>
                <a:cs typeface="Arial" panose="020B0604020202020204" pitchFamily="34" charset="0"/>
              </a:rPr>
              <a:t>doi</a:t>
            </a:r>
            <a:r>
              <a:rPr lang="fr-FR" altLang="en-US" sz="1556" dirty="0">
                <a:latin typeface="Arial" panose="020B0604020202020204" pitchFamily="34" charset="0"/>
                <a:cs typeface="Arial" panose="020B0604020202020204" pitchFamily="34" charset="0"/>
              </a:rPr>
              <a:t>: 10.3389</a:t>
            </a:r>
            <a:r>
              <a:rPr lang="en-GB" altLang="en-US" sz="1556" dirty="0"/>
              <a:t>. </a:t>
            </a:r>
            <a:r>
              <a:rPr lang="en-GB" altLang="en-US" sz="1556" baseline="30000" dirty="0">
                <a:latin typeface="Arial" panose="020B0604020202020204" pitchFamily="34" charset="0"/>
                <a:cs typeface="Arial" panose="020B0604020202020204" pitchFamily="34" charset="0"/>
              </a:rPr>
              <a:t>4</a:t>
            </a:r>
            <a:r>
              <a:rPr lang="en-GB" altLang="en-US" sz="1556" dirty="0">
                <a:latin typeface="Arial" panose="020B0604020202020204" pitchFamily="34" charset="0"/>
                <a:cs typeface="Arial" panose="020B0604020202020204" pitchFamily="34" charset="0"/>
              </a:rPr>
              <a:t>Orchard et al (2013) Does the entorhinal cortex use the Fourier transform? Front Comp </a:t>
            </a:r>
            <a:r>
              <a:rPr lang="en-GB" altLang="en-US" sz="1556" dirty="0" err="1">
                <a:latin typeface="Arial" panose="020B0604020202020204" pitchFamily="34" charset="0"/>
                <a:cs typeface="Arial" panose="020B0604020202020204" pitchFamily="34" charset="0"/>
              </a:rPr>
              <a:t>Neurosci</a:t>
            </a:r>
            <a:r>
              <a:rPr lang="en-GB" altLang="en-US" sz="1556" dirty="0">
                <a:latin typeface="Arial" panose="020B0604020202020204" pitchFamily="34" charset="0"/>
                <a:cs typeface="Arial" panose="020B0604020202020204" pitchFamily="34" charset="0"/>
              </a:rPr>
              <a:t> 7:179. </a:t>
            </a:r>
            <a:r>
              <a:rPr lang="en-GB" altLang="en-US" sz="1556" baseline="30000" dirty="0">
                <a:latin typeface="Arial" panose="020B0604020202020204" pitchFamily="34" charset="0"/>
                <a:cs typeface="Arial" panose="020B0604020202020204" pitchFamily="34" charset="0"/>
              </a:rPr>
              <a:t>5</a:t>
            </a:r>
            <a:r>
              <a:rPr lang="en-GB" altLang="en-US" sz="1556" dirty="0">
                <a:latin typeface="Arial" panose="020B0604020202020204" pitchFamily="34" charset="0"/>
                <a:cs typeface="Arial" panose="020B0604020202020204" pitchFamily="34" charset="0"/>
              </a:rPr>
              <a:t>Chen &amp; </a:t>
            </a:r>
            <a:r>
              <a:rPr lang="en-GB" altLang="en-US" sz="1556" dirty="0" err="1">
                <a:latin typeface="Arial" panose="020B0604020202020204" pitchFamily="34" charset="0"/>
                <a:cs typeface="Arial" panose="020B0604020202020204" pitchFamily="34" charset="0"/>
              </a:rPr>
              <a:t>Verguts</a:t>
            </a:r>
            <a:r>
              <a:rPr lang="en-GB" altLang="en-US" sz="1556" dirty="0">
                <a:latin typeface="Arial" panose="020B0604020202020204" pitchFamily="34" charset="0"/>
                <a:cs typeface="Arial" panose="020B0604020202020204" pitchFamily="34" charset="0"/>
              </a:rPr>
              <a:t> (2010) Beyond the mental number line: A neural network model of number-space interactions. </a:t>
            </a:r>
            <a:r>
              <a:rPr lang="en-GB" altLang="en-US" sz="1556" dirty="0" err="1">
                <a:latin typeface="Arial" panose="020B0604020202020204" pitchFamily="34" charset="0"/>
                <a:cs typeface="Arial" panose="020B0604020202020204" pitchFamily="34" charset="0"/>
              </a:rPr>
              <a:t>Cogn</a:t>
            </a:r>
            <a:r>
              <a:rPr lang="en-GB" altLang="en-US" sz="1556" dirty="0">
                <a:latin typeface="Arial" panose="020B0604020202020204" pitchFamily="34" charset="0"/>
                <a:cs typeface="Arial" panose="020B0604020202020204" pitchFamily="34" charset="0"/>
              </a:rPr>
              <a:t> </a:t>
            </a:r>
            <a:r>
              <a:rPr lang="en-GB" altLang="en-US" sz="1556" dirty="0" err="1">
                <a:latin typeface="Arial" panose="020B0604020202020204" pitchFamily="34" charset="0"/>
                <a:cs typeface="Arial" panose="020B0604020202020204" pitchFamily="34" charset="0"/>
              </a:rPr>
              <a:t>Psychol</a:t>
            </a:r>
            <a:r>
              <a:rPr lang="en-GB" altLang="en-US" sz="1556" dirty="0">
                <a:latin typeface="Arial" panose="020B0604020202020204" pitchFamily="34" charset="0"/>
                <a:cs typeface="Arial" panose="020B0604020202020204" pitchFamily="34" charset="0"/>
              </a:rPr>
              <a:t> 60:218-240.</a:t>
            </a:r>
            <a:endParaRPr lang="en-GB" altLang="en-US" sz="1556" baseline="30000" dirty="0">
              <a:latin typeface="Arial" panose="020B0604020202020204" pitchFamily="34" charset="0"/>
              <a:cs typeface="Arial" panose="020B0604020202020204" pitchFamily="34" charset="0"/>
            </a:endParaRPr>
          </a:p>
        </p:txBody>
      </p:sp>
      <p:sp>
        <p:nvSpPr>
          <p:cNvPr id="8" name="Rounded Rectangle 7">
            <a:extLst>
              <a:ext uri="{FF2B5EF4-FFF2-40B4-BE49-F238E27FC236}">
                <a16:creationId xmlns:a16="http://schemas.microsoft.com/office/drawing/2014/main" id="{43C4C4D8-3AE7-B647-BFD7-25F4D1C32052}"/>
              </a:ext>
            </a:extLst>
          </p:cNvPr>
          <p:cNvSpPr/>
          <p:nvPr/>
        </p:nvSpPr>
        <p:spPr bwMode="auto">
          <a:xfrm>
            <a:off x="639354" y="3737986"/>
            <a:ext cx="29231046" cy="2864498"/>
          </a:xfrm>
          <a:prstGeom prst="roundRect">
            <a:avLst>
              <a:gd name="adj" fmla="val 4934"/>
            </a:avLst>
          </a:prstGeom>
          <a:noFill/>
          <a:ln w="44450" cap="flat" cmpd="sng" algn="ctr">
            <a:solidFill>
              <a:srgbClr val="787878"/>
            </a:solidFill>
            <a:prstDash val="solid"/>
            <a:round/>
            <a:headEnd type="none" w="med" len="med"/>
            <a:tailEnd type="none" w="med" len="med"/>
          </a:ln>
          <a:effectLst/>
        </p:spPr>
        <p:txBody>
          <a:bodyPr/>
          <a:lstStyle/>
          <a:p>
            <a:pPr eaLnBrk="0" hangingPunct="0">
              <a:defRPr/>
            </a:pPr>
            <a:endParaRPr lang="en-GB" sz="1698">
              <a:latin typeface="Times" charset="0"/>
              <a:ea typeface="+mn-ea"/>
              <a:cs typeface="Arial" charset="0"/>
            </a:endParaRPr>
          </a:p>
        </p:txBody>
      </p:sp>
      <p:sp>
        <p:nvSpPr>
          <p:cNvPr id="86" name="Rounded Rectangle 85">
            <a:extLst>
              <a:ext uri="{FF2B5EF4-FFF2-40B4-BE49-F238E27FC236}">
                <a16:creationId xmlns:a16="http://schemas.microsoft.com/office/drawing/2014/main" id="{3994722A-1342-4C45-B60C-CA4C088954E0}"/>
              </a:ext>
            </a:extLst>
          </p:cNvPr>
          <p:cNvSpPr/>
          <p:nvPr/>
        </p:nvSpPr>
        <p:spPr bwMode="auto">
          <a:xfrm>
            <a:off x="641426" y="6898388"/>
            <a:ext cx="14848032" cy="12223932"/>
          </a:xfrm>
          <a:prstGeom prst="roundRect">
            <a:avLst>
              <a:gd name="adj" fmla="val 1264"/>
            </a:avLst>
          </a:prstGeom>
          <a:noFill/>
          <a:ln w="44450" cap="flat" cmpd="sng" algn="ctr">
            <a:solidFill>
              <a:srgbClr val="787878"/>
            </a:solidFill>
            <a:prstDash val="solid"/>
            <a:round/>
            <a:headEnd type="none" w="med" len="med"/>
            <a:tailEnd type="none" w="med" len="med"/>
          </a:ln>
          <a:effectLst/>
        </p:spPr>
        <p:txBody>
          <a:bodyPr/>
          <a:lstStyle/>
          <a:p>
            <a:pPr eaLnBrk="0" hangingPunct="0">
              <a:defRPr/>
            </a:pPr>
            <a:endParaRPr lang="en-GB" sz="1698">
              <a:latin typeface="Times" charset="0"/>
              <a:ea typeface="+mn-ea"/>
              <a:cs typeface="Arial" charset="0"/>
            </a:endParaRPr>
          </a:p>
        </p:txBody>
      </p:sp>
      <p:sp>
        <p:nvSpPr>
          <p:cNvPr id="59" name="Rounded Rectangle 58">
            <a:extLst>
              <a:ext uri="{FF2B5EF4-FFF2-40B4-BE49-F238E27FC236}">
                <a16:creationId xmlns:a16="http://schemas.microsoft.com/office/drawing/2014/main" id="{6DBB3D6A-2A6D-C146-9C6C-06F312BFB761}"/>
              </a:ext>
            </a:extLst>
          </p:cNvPr>
          <p:cNvSpPr/>
          <p:nvPr/>
        </p:nvSpPr>
        <p:spPr bwMode="auto">
          <a:xfrm>
            <a:off x="15807507" y="6898387"/>
            <a:ext cx="13746072" cy="25437181"/>
          </a:xfrm>
          <a:prstGeom prst="roundRect">
            <a:avLst>
              <a:gd name="adj" fmla="val 853"/>
            </a:avLst>
          </a:prstGeom>
          <a:noFill/>
          <a:ln w="44450" cap="flat" cmpd="sng" algn="ctr">
            <a:solidFill>
              <a:srgbClr val="787878"/>
            </a:solidFill>
            <a:prstDash val="solid"/>
            <a:round/>
            <a:headEnd type="none" w="med" len="med"/>
            <a:tailEnd type="none" w="med" len="med"/>
          </a:ln>
          <a:effectLst/>
        </p:spPr>
        <p:txBody>
          <a:bodyPr/>
          <a:lstStyle/>
          <a:p>
            <a:pPr eaLnBrk="0" hangingPunct="0">
              <a:defRPr/>
            </a:pPr>
            <a:endParaRPr lang="en-GB" sz="1698" dirty="0">
              <a:latin typeface="Times" charset="0"/>
              <a:ea typeface="+mn-ea"/>
              <a:cs typeface="Arial" charset="0"/>
            </a:endParaRPr>
          </a:p>
        </p:txBody>
      </p:sp>
      <p:sp>
        <p:nvSpPr>
          <p:cNvPr id="13390" name="Text Box 57">
            <a:extLst>
              <a:ext uri="{FF2B5EF4-FFF2-40B4-BE49-F238E27FC236}">
                <a16:creationId xmlns:a16="http://schemas.microsoft.com/office/drawing/2014/main" id="{6C1333FD-3C15-6C47-B5F4-29C78F265ECB}"/>
              </a:ext>
            </a:extLst>
          </p:cNvPr>
          <p:cNvSpPr txBox="1">
            <a:spLocks noChangeArrowheads="1"/>
          </p:cNvSpPr>
          <p:nvPr/>
        </p:nvSpPr>
        <p:spPr bwMode="auto">
          <a:xfrm>
            <a:off x="15949603" y="32890258"/>
            <a:ext cx="1346187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spcBef>
                <a:spcPct val="50000"/>
              </a:spcBef>
            </a:pPr>
            <a:r>
              <a:rPr lang="en-GB" altLang="en-US" sz="3000" b="1" dirty="0">
                <a:solidFill>
                  <a:srgbClr val="FF7F00"/>
                </a:solidFill>
                <a:latin typeface="Arial" panose="020B0604020202020204" pitchFamily="34" charset="0"/>
              </a:rPr>
              <a:t>Conclusions</a:t>
            </a:r>
          </a:p>
        </p:txBody>
      </p:sp>
      <p:pic>
        <p:nvPicPr>
          <p:cNvPr id="2" name="Picture 1">
            <a:extLst>
              <a:ext uri="{FF2B5EF4-FFF2-40B4-BE49-F238E27FC236}">
                <a16:creationId xmlns:a16="http://schemas.microsoft.com/office/drawing/2014/main" id="{BE733D10-2E34-0048-A462-4B0E39085665}"/>
              </a:ext>
            </a:extLst>
          </p:cNvPr>
          <p:cNvPicPr>
            <a:picLocks noChangeAspect="1"/>
          </p:cNvPicPr>
          <p:nvPr/>
        </p:nvPicPr>
        <p:blipFill>
          <a:blip r:embed="rId4"/>
          <a:stretch>
            <a:fillRect/>
          </a:stretch>
        </p:blipFill>
        <p:spPr>
          <a:xfrm>
            <a:off x="22792266" y="41214987"/>
            <a:ext cx="1107176" cy="1107176"/>
          </a:xfrm>
          <a:prstGeom prst="rect">
            <a:avLst/>
          </a:prstGeom>
        </p:spPr>
      </p:pic>
      <p:pic>
        <p:nvPicPr>
          <p:cNvPr id="14" name="Picture 13" descr="A picture containing clock, meter&#10;&#10;Description automatically generated">
            <a:extLst>
              <a:ext uri="{FF2B5EF4-FFF2-40B4-BE49-F238E27FC236}">
                <a16:creationId xmlns:a16="http://schemas.microsoft.com/office/drawing/2014/main" id="{D6BCC8D0-4064-9140-A4F1-80BE3FDC387A}"/>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42145" y="414201"/>
            <a:ext cx="2317548" cy="2919391"/>
          </a:xfrm>
          <a:prstGeom prst="rect">
            <a:avLst/>
          </a:prstGeom>
        </p:spPr>
      </p:pic>
      <p:pic>
        <p:nvPicPr>
          <p:cNvPr id="15" name="Picture 14">
            <a:extLst>
              <a:ext uri="{FF2B5EF4-FFF2-40B4-BE49-F238E27FC236}">
                <a16:creationId xmlns:a16="http://schemas.microsoft.com/office/drawing/2014/main" id="{B8F0EC03-8BAC-864E-A3FE-396F5223B3BF}"/>
              </a:ext>
            </a:extLst>
          </p:cNvPr>
          <p:cNvPicPr>
            <a:picLocks noChangeAspect="1"/>
          </p:cNvPicPr>
          <p:nvPr/>
        </p:nvPicPr>
        <p:blipFill>
          <a:blip r:embed="rId6"/>
          <a:stretch>
            <a:fillRect/>
          </a:stretch>
        </p:blipFill>
        <p:spPr>
          <a:xfrm>
            <a:off x="24240250" y="41214988"/>
            <a:ext cx="2158313" cy="1107176"/>
          </a:xfrm>
          <a:prstGeom prst="rect">
            <a:avLst/>
          </a:prstGeom>
        </p:spPr>
      </p:pic>
      <p:pic>
        <p:nvPicPr>
          <p:cNvPr id="16" name="Picture 15">
            <a:extLst>
              <a:ext uri="{FF2B5EF4-FFF2-40B4-BE49-F238E27FC236}">
                <a16:creationId xmlns:a16="http://schemas.microsoft.com/office/drawing/2014/main" id="{AEBE6999-9C9E-0B4D-9879-1D51DB7A6E87}"/>
              </a:ext>
            </a:extLst>
          </p:cNvPr>
          <p:cNvPicPr>
            <a:picLocks noChangeAspect="1"/>
          </p:cNvPicPr>
          <p:nvPr/>
        </p:nvPicPr>
        <p:blipFill rotWithShape="1">
          <a:blip r:embed="rId7"/>
          <a:srcRect t="15274" b="27034"/>
          <a:stretch/>
        </p:blipFill>
        <p:spPr>
          <a:xfrm>
            <a:off x="26349347" y="41214987"/>
            <a:ext cx="3204232" cy="1107176"/>
          </a:xfrm>
          <a:prstGeom prst="rect">
            <a:avLst/>
          </a:prstGeom>
        </p:spPr>
      </p:pic>
      <p:sp>
        <p:nvSpPr>
          <p:cNvPr id="50" name="Rounded Rectangle 49">
            <a:extLst>
              <a:ext uri="{FF2B5EF4-FFF2-40B4-BE49-F238E27FC236}">
                <a16:creationId xmlns:a16="http://schemas.microsoft.com/office/drawing/2014/main" id="{59ECD893-B929-3249-AE1F-A9708E444ACC}"/>
              </a:ext>
            </a:extLst>
          </p:cNvPr>
          <p:cNvSpPr/>
          <p:nvPr/>
        </p:nvSpPr>
        <p:spPr bwMode="auto">
          <a:xfrm>
            <a:off x="15807506" y="32868167"/>
            <a:ext cx="13746073" cy="7814223"/>
          </a:xfrm>
          <a:prstGeom prst="roundRect">
            <a:avLst>
              <a:gd name="adj" fmla="val 3148"/>
            </a:avLst>
          </a:prstGeom>
          <a:noFill/>
          <a:ln w="44450" cap="flat" cmpd="sng" algn="ctr">
            <a:solidFill>
              <a:srgbClr val="787878"/>
            </a:solidFill>
            <a:prstDash val="solid"/>
            <a:round/>
            <a:headEnd type="none" w="med" len="med"/>
            <a:tailEnd type="none" w="med" len="med"/>
          </a:ln>
          <a:effectLst/>
        </p:spPr>
        <p:txBody>
          <a:bodyPr/>
          <a:lstStyle/>
          <a:p>
            <a:pPr eaLnBrk="0" hangingPunct="0">
              <a:defRPr/>
            </a:pPr>
            <a:endParaRPr lang="en-GB" sz="1698" dirty="0">
              <a:latin typeface="Times" charset="0"/>
              <a:ea typeface="+mn-ea"/>
              <a:cs typeface="Arial" charset="0"/>
            </a:endParaRPr>
          </a:p>
        </p:txBody>
      </p:sp>
      <p:pic>
        <p:nvPicPr>
          <p:cNvPr id="3" name="Picture 2"/>
          <p:cNvPicPr>
            <a:picLocks noChangeAspect="1"/>
          </p:cNvPicPr>
          <p:nvPr/>
        </p:nvPicPr>
        <p:blipFill rotWithShape="1">
          <a:blip r:embed="rId8">
            <a:extLst>
              <a:ext uri="{28A0092B-C50C-407E-A947-70E740481C1C}">
                <a14:useLocalDpi xmlns:a14="http://schemas.microsoft.com/office/drawing/2010/main" val="0"/>
              </a:ext>
            </a:extLst>
          </a:blip>
          <a:srcRect t="9373" r="48691" b="5022"/>
          <a:stretch/>
        </p:blipFill>
        <p:spPr>
          <a:xfrm>
            <a:off x="9491993" y="7096999"/>
            <a:ext cx="5762884" cy="5625320"/>
          </a:xfrm>
          <a:prstGeom prst="rect">
            <a:avLst/>
          </a:prstGeom>
        </p:spPr>
      </p:pic>
      <p:sp>
        <p:nvSpPr>
          <p:cNvPr id="52" name="Text Box 57">
            <a:extLst>
              <a:ext uri="{FF2B5EF4-FFF2-40B4-BE49-F238E27FC236}">
                <a16:creationId xmlns:a16="http://schemas.microsoft.com/office/drawing/2014/main" id="{4679E229-EEA2-5A42-ABE0-1141CE6E614B}"/>
              </a:ext>
            </a:extLst>
          </p:cNvPr>
          <p:cNvSpPr txBox="1">
            <a:spLocks noChangeArrowheads="1"/>
          </p:cNvSpPr>
          <p:nvPr/>
        </p:nvSpPr>
        <p:spPr bwMode="auto">
          <a:xfrm>
            <a:off x="842145" y="7234228"/>
            <a:ext cx="897151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spcBef>
                <a:spcPct val="50000"/>
              </a:spcBef>
            </a:pPr>
            <a:r>
              <a:rPr lang="en-GB" altLang="en-US" sz="3000" b="1" dirty="0">
                <a:solidFill>
                  <a:srgbClr val="FF7F00"/>
                </a:solidFill>
                <a:latin typeface="Arial" panose="020B0604020202020204" pitchFamily="34" charset="0"/>
              </a:rPr>
              <a:t>Simultaneous neural recordings</a:t>
            </a:r>
          </a:p>
        </p:txBody>
      </p:sp>
      <p:sp>
        <p:nvSpPr>
          <p:cNvPr id="55" name="Rounded Rectangle 54">
            <a:extLst>
              <a:ext uri="{FF2B5EF4-FFF2-40B4-BE49-F238E27FC236}">
                <a16:creationId xmlns:a16="http://schemas.microsoft.com/office/drawing/2014/main" id="{3994722A-1342-4C45-B60C-CA4C088954E0}"/>
              </a:ext>
            </a:extLst>
          </p:cNvPr>
          <p:cNvSpPr/>
          <p:nvPr/>
        </p:nvSpPr>
        <p:spPr bwMode="auto">
          <a:xfrm>
            <a:off x="630722" y="19522440"/>
            <a:ext cx="14848032" cy="21159952"/>
          </a:xfrm>
          <a:prstGeom prst="roundRect">
            <a:avLst>
              <a:gd name="adj" fmla="val 1264"/>
            </a:avLst>
          </a:prstGeom>
          <a:noFill/>
          <a:ln w="44450" cap="flat" cmpd="sng" algn="ctr">
            <a:solidFill>
              <a:srgbClr val="787878"/>
            </a:solidFill>
            <a:prstDash val="solid"/>
            <a:round/>
            <a:headEnd type="none" w="med" len="med"/>
            <a:tailEnd type="none" w="med" len="med"/>
          </a:ln>
          <a:effectLst/>
        </p:spPr>
        <p:txBody>
          <a:bodyPr/>
          <a:lstStyle/>
          <a:p>
            <a:pPr eaLnBrk="0" hangingPunct="0">
              <a:defRPr/>
            </a:pPr>
            <a:endParaRPr lang="en-GB" sz="1698">
              <a:latin typeface="Times" charset="0"/>
              <a:ea typeface="+mn-ea"/>
              <a:cs typeface="Arial" charset="0"/>
            </a:endParaRPr>
          </a:p>
        </p:txBody>
      </p:sp>
      <p:grpSp>
        <p:nvGrpSpPr>
          <p:cNvPr id="20" name="Group 19"/>
          <p:cNvGrpSpPr/>
          <p:nvPr/>
        </p:nvGrpSpPr>
        <p:grpSpPr>
          <a:xfrm>
            <a:off x="1021301" y="12431371"/>
            <a:ext cx="3300210" cy="3039170"/>
            <a:chOff x="7887646" y="6675844"/>
            <a:chExt cx="3693235" cy="3087989"/>
          </a:xfrm>
        </p:grpSpPr>
        <p:pic>
          <p:nvPicPr>
            <p:cNvPr id="4" name="Picture 3"/>
            <p:cNvPicPr>
              <a:picLocks noChangeAspect="1"/>
            </p:cNvPicPr>
            <p:nvPr/>
          </p:nvPicPr>
          <p:blipFill rotWithShape="1">
            <a:blip r:embed="rId8">
              <a:extLst>
                <a:ext uri="{28A0092B-C50C-407E-A947-70E740481C1C}">
                  <a14:useLocalDpi xmlns:a14="http://schemas.microsoft.com/office/drawing/2010/main" val="0"/>
                </a:ext>
              </a:extLst>
            </a:blip>
            <a:srcRect l="51751" t="10151" r="26818" b="60722"/>
            <a:stretch/>
          </p:blipFill>
          <p:spPr>
            <a:xfrm>
              <a:off x="7887646" y="6675844"/>
              <a:ext cx="3693235" cy="3087989"/>
            </a:xfrm>
            <a:prstGeom prst="rect">
              <a:avLst/>
            </a:prstGeom>
          </p:spPr>
        </p:pic>
        <p:sp>
          <p:nvSpPr>
            <p:cNvPr id="7" name="TextBox 6"/>
            <p:cNvSpPr txBox="1"/>
            <p:nvPr/>
          </p:nvSpPr>
          <p:spPr>
            <a:xfrm>
              <a:off x="7887646" y="6690801"/>
              <a:ext cx="931665" cy="553998"/>
            </a:xfrm>
            <a:prstGeom prst="rect">
              <a:avLst/>
            </a:prstGeom>
            <a:noFill/>
          </p:spPr>
          <p:txBody>
            <a:bodyPr wrap="none" rtlCol="0">
              <a:spAutoFit/>
            </a:bodyPr>
            <a:lstStyle/>
            <a:p>
              <a:r>
                <a:rPr lang="en-GB" sz="3000" dirty="0">
                  <a:solidFill>
                    <a:schemeClr val="bg1"/>
                  </a:solidFill>
                  <a:latin typeface="Arial" panose="020B0604020202020204" pitchFamily="34" charset="0"/>
                  <a:cs typeface="Arial" panose="020B0604020202020204" pitchFamily="34" charset="0"/>
                </a:rPr>
                <a:t>CA1</a:t>
              </a:r>
            </a:p>
          </p:txBody>
        </p:sp>
      </p:grpSp>
      <p:pic>
        <p:nvPicPr>
          <p:cNvPr id="9" name="Picture 8"/>
          <p:cNvPicPr>
            <a:picLocks noChangeAspect="1"/>
          </p:cNvPicPr>
          <p:nvPr/>
        </p:nvPicPr>
        <p:blipFill rotWithShape="1">
          <a:blip r:embed="rId8">
            <a:extLst>
              <a:ext uri="{28A0092B-C50C-407E-A947-70E740481C1C}">
                <a14:useLocalDpi xmlns:a14="http://schemas.microsoft.com/office/drawing/2010/main" val="0"/>
              </a:ext>
            </a:extLst>
          </a:blip>
          <a:srcRect l="77526" t="4577" r="1458" b="61027"/>
          <a:stretch/>
        </p:blipFill>
        <p:spPr>
          <a:xfrm>
            <a:off x="1021301" y="15810981"/>
            <a:ext cx="3300210" cy="3129931"/>
          </a:xfrm>
          <a:prstGeom prst="rect">
            <a:avLst/>
          </a:prstGeom>
        </p:spPr>
      </p:pic>
      <p:sp>
        <p:nvSpPr>
          <p:cNvPr id="12" name="Rectangle 11"/>
          <p:cNvSpPr/>
          <p:nvPr/>
        </p:nvSpPr>
        <p:spPr>
          <a:xfrm>
            <a:off x="13361452" y="16379600"/>
            <a:ext cx="2657378" cy="1938992"/>
          </a:xfrm>
          <a:prstGeom prst="rect">
            <a:avLst/>
          </a:prstGeom>
        </p:spPr>
        <p:txBody>
          <a:bodyPr wrap="square">
            <a:spAutoFit/>
          </a:bodyPr>
          <a:lstStyle/>
          <a:p>
            <a:pPr algn="ctr"/>
            <a:r>
              <a:rPr lang="en-GB" altLang="en-US" dirty="0">
                <a:solidFill>
                  <a:schemeClr val="bg2">
                    <a:lumMod val="75000"/>
                  </a:schemeClr>
                </a:solidFill>
                <a:latin typeface="Arial" panose="020B0604020202020204" pitchFamily="34" charset="0"/>
              </a:rPr>
              <a:t>CTX 15</a:t>
            </a:r>
          </a:p>
          <a:p>
            <a:pPr algn="ctr"/>
            <a:endParaRPr lang="en-GB" altLang="en-US" dirty="0">
              <a:solidFill>
                <a:schemeClr val="bg2">
                  <a:lumMod val="75000"/>
                </a:schemeClr>
              </a:solidFill>
              <a:latin typeface="Arial" panose="020B0604020202020204" pitchFamily="34" charset="0"/>
            </a:endParaRPr>
          </a:p>
          <a:p>
            <a:pPr algn="ctr"/>
            <a:r>
              <a:rPr lang="en-GB" dirty="0">
                <a:solidFill>
                  <a:schemeClr val="bg2">
                    <a:lumMod val="75000"/>
                  </a:schemeClr>
                </a:solidFill>
                <a:latin typeface="Arial" panose="020B0604020202020204" pitchFamily="34" charset="0"/>
              </a:rPr>
              <a:t>CTX 67</a:t>
            </a:r>
          </a:p>
          <a:p>
            <a:pPr algn="ctr"/>
            <a:endParaRPr lang="en-GB" dirty="0">
              <a:solidFill>
                <a:schemeClr val="bg2">
                  <a:lumMod val="75000"/>
                </a:schemeClr>
              </a:solidFill>
              <a:latin typeface="Arial" panose="020B0604020202020204" pitchFamily="34" charset="0"/>
            </a:endParaRPr>
          </a:p>
          <a:p>
            <a:pPr algn="ctr"/>
            <a:r>
              <a:rPr lang="en-GB" dirty="0">
                <a:solidFill>
                  <a:schemeClr val="bg2">
                    <a:lumMod val="75000"/>
                  </a:schemeClr>
                </a:solidFill>
                <a:latin typeface="Arial" panose="020B0604020202020204" pitchFamily="34" charset="0"/>
              </a:rPr>
              <a:t>LS 3</a:t>
            </a:r>
            <a:endParaRPr lang="en-GB" dirty="0">
              <a:solidFill>
                <a:schemeClr val="bg2">
                  <a:lumMod val="75000"/>
                </a:schemeClr>
              </a:solidFill>
            </a:endParaRPr>
          </a:p>
        </p:txBody>
      </p:sp>
      <p:sp>
        <p:nvSpPr>
          <p:cNvPr id="66" name="Rectangle 65"/>
          <p:cNvSpPr/>
          <p:nvPr/>
        </p:nvSpPr>
        <p:spPr>
          <a:xfrm>
            <a:off x="842145" y="8226395"/>
            <a:ext cx="8649848" cy="3323987"/>
          </a:xfrm>
          <a:prstGeom prst="rect">
            <a:avLst/>
          </a:prstGeom>
        </p:spPr>
        <p:txBody>
          <a:bodyPr wrap="square">
            <a:spAutoFit/>
          </a:bodyPr>
          <a:lstStyle/>
          <a:p>
            <a:r>
              <a:rPr lang="en-GB" altLang="en-US" sz="3000" dirty="0">
                <a:latin typeface="Arial" panose="020B0604020202020204" pitchFamily="34" charset="0"/>
              </a:rPr>
              <a:t>We simultaneously recorded fluorescence signals in hippocampus CA1 as well as multi-unit spiking activities in the LS and CTX.</a:t>
            </a:r>
          </a:p>
          <a:p>
            <a:endParaRPr lang="en-GB" sz="3000" dirty="0">
              <a:latin typeface="Arial" panose="020B0604020202020204" pitchFamily="34" charset="0"/>
            </a:endParaRPr>
          </a:p>
          <a:p>
            <a:r>
              <a:rPr lang="en-GB" sz="3000" dirty="0">
                <a:latin typeface="Arial" panose="020B0604020202020204" pitchFamily="34" charset="0"/>
              </a:rPr>
              <a:t>387 CA1 neurons were interrogated via GCaMP, 77 neurons were recorded via </a:t>
            </a:r>
            <a:r>
              <a:rPr lang="en-GB" sz="3000" dirty="0" err="1">
                <a:latin typeface="Arial" panose="020B0604020202020204" pitchFamily="34" charset="0"/>
              </a:rPr>
              <a:t>Neuropixel</a:t>
            </a:r>
            <a:r>
              <a:rPr lang="en-GB" sz="3000" dirty="0">
                <a:latin typeface="Arial" panose="020B0604020202020204" pitchFamily="34" charset="0"/>
              </a:rPr>
              <a:t> probes, of which 13 were identified from LS.</a:t>
            </a:r>
            <a:endParaRPr lang="en-GB" sz="3000" dirty="0"/>
          </a:p>
        </p:txBody>
      </p:sp>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58230" y="16383000"/>
            <a:ext cx="9332593" cy="2393461"/>
          </a:xfrm>
          <a:prstGeom prst="rect">
            <a:avLst/>
          </a:prstGeom>
        </p:spPr>
      </p:pic>
      <p:sp>
        <p:nvSpPr>
          <p:cNvPr id="23" name="Rectangle 22"/>
          <p:cNvSpPr/>
          <p:nvPr/>
        </p:nvSpPr>
        <p:spPr>
          <a:xfrm>
            <a:off x="842145" y="19711915"/>
            <a:ext cx="7814575" cy="553998"/>
          </a:xfrm>
          <a:prstGeom prst="rect">
            <a:avLst/>
          </a:prstGeom>
        </p:spPr>
        <p:txBody>
          <a:bodyPr wrap="none">
            <a:spAutoFit/>
          </a:bodyPr>
          <a:lstStyle/>
          <a:p>
            <a:pPr>
              <a:spcBef>
                <a:spcPct val="50000"/>
              </a:spcBef>
            </a:pPr>
            <a:r>
              <a:rPr lang="en-GB" altLang="en-US" sz="3000" b="1" dirty="0">
                <a:solidFill>
                  <a:srgbClr val="FF7F00"/>
                </a:solidFill>
                <a:latin typeface="Arial" panose="020B0604020202020204" pitchFamily="34" charset="0"/>
              </a:rPr>
              <a:t>Transformer learns endogenous activities</a:t>
            </a:r>
          </a:p>
        </p:txBody>
      </p:sp>
      <p:sp>
        <p:nvSpPr>
          <p:cNvPr id="72" name="Rectangle 71"/>
          <p:cNvSpPr/>
          <p:nvPr/>
        </p:nvSpPr>
        <p:spPr>
          <a:xfrm>
            <a:off x="15923802" y="7158132"/>
            <a:ext cx="3159839" cy="553998"/>
          </a:xfrm>
          <a:prstGeom prst="rect">
            <a:avLst/>
          </a:prstGeom>
        </p:spPr>
        <p:txBody>
          <a:bodyPr wrap="none">
            <a:spAutoFit/>
          </a:bodyPr>
          <a:lstStyle/>
          <a:p>
            <a:pPr>
              <a:spcBef>
                <a:spcPct val="50000"/>
              </a:spcBef>
            </a:pPr>
            <a:r>
              <a:rPr lang="en-GB" altLang="en-US" sz="3000" b="1" dirty="0">
                <a:solidFill>
                  <a:srgbClr val="FF7F00"/>
                </a:solidFill>
                <a:latin typeface="Arial" panose="020B0604020202020204" pitchFamily="34" charset="0"/>
              </a:rPr>
              <a:t>Stimuli injection</a:t>
            </a:r>
          </a:p>
        </p:txBody>
      </p:sp>
      <p:pic>
        <p:nvPicPr>
          <p:cNvPr id="6" name="Picture 5" descr="A graph of different colored bars&#10;&#10;Description automatically generated">
            <a:extLst>
              <a:ext uri="{FF2B5EF4-FFF2-40B4-BE49-F238E27FC236}">
                <a16:creationId xmlns:a16="http://schemas.microsoft.com/office/drawing/2014/main" id="{51C4A2A7-5F51-8124-D01A-543D28B86A70}"/>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5960423" y="33466880"/>
            <a:ext cx="9071207" cy="4554166"/>
          </a:xfrm>
          <a:prstGeom prst="rect">
            <a:avLst/>
          </a:prstGeom>
        </p:spPr>
      </p:pic>
      <p:pic>
        <p:nvPicPr>
          <p:cNvPr id="11" name="Picture 10" descr="A diagram of different colors&#10;&#10;Description automatically generated">
            <a:extLst>
              <a:ext uri="{FF2B5EF4-FFF2-40B4-BE49-F238E27FC236}">
                <a16:creationId xmlns:a16="http://schemas.microsoft.com/office/drawing/2014/main" id="{FBFC13BC-3129-F290-0702-B3DCAF6F5F92}"/>
              </a:ext>
            </a:extLst>
          </p:cNvPr>
          <p:cNvPicPr>
            <a:picLocks noChangeAspect="1"/>
          </p:cNvPicPr>
          <p:nvPr/>
        </p:nvPicPr>
        <p:blipFill rotWithShape="1">
          <a:blip r:embed="rId11">
            <a:extLst>
              <a:ext uri="{28A0092B-C50C-407E-A947-70E740481C1C}">
                <a14:useLocalDpi xmlns:a14="http://schemas.microsoft.com/office/drawing/2010/main" val="0"/>
              </a:ext>
            </a:extLst>
          </a:blip>
          <a:srcRect l="44018" t="6363" r="1830" b="2677"/>
          <a:stretch/>
        </p:blipFill>
        <p:spPr>
          <a:xfrm>
            <a:off x="17489878" y="10147179"/>
            <a:ext cx="10329726" cy="5878756"/>
          </a:xfrm>
          <a:prstGeom prst="rect">
            <a:avLst/>
          </a:prstGeom>
        </p:spPr>
      </p:pic>
      <p:pic>
        <p:nvPicPr>
          <p:cNvPr id="10" name="Picture 9"/>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a:off x="17408003" y="17579730"/>
            <a:ext cx="9866664" cy="5170645"/>
          </a:xfrm>
          <a:prstGeom prst="rect">
            <a:avLst/>
          </a:prstGeom>
        </p:spPr>
      </p:pic>
      <p:sp>
        <p:nvSpPr>
          <p:cNvPr id="42" name="Rectangle 41"/>
          <p:cNvSpPr/>
          <p:nvPr/>
        </p:nvSpPr>
        <p:spPr>
          <a:xfrm>
            <a:off x="13266424" y="13057677"/>
            <a:ext cx="2657378" cy="1938992"/>
          </a:xfrm>
          <a:prstGeom prst="rect">
            <a:avLst/>
          </a:prstGeom>
        </p:spPr>
        <p:txBody>
          <a:bodyPr wrap="square">
            <a:spAutoFit/>
          </a:bodyPr>
          <a:lstStyle/>
          <a:p>
            <a:pPr algn="ctr"/>
            <a:r>
              <a:rPr lang="en-GB" altLang="en-US" dirty="0">
                <a:solidFill>
                  <a:schemeClr val="bg2">
                    <a:lumMod val="75000"/>
                  </a:schemeClr>
                </a:solidFill>
                <a:latin typeface="Arial" panose="020B0604020202020204" pitchFamily="34" charset="0"/>
              </a:rPr>
              <a:t>HPC 7</a:t>
            </a:r>
          </a:p>
          <a:p>
            <a:pPr algn="ctr"/>
            <a:endParaRPr lang="en-GB" altLang="en-US" dirty="0">
              <a:solidFill>
                <a:schemeClr val="bg2">
                  <a:lumMod val="75000"/>
                </a:schemeClr>
              </a:solidFill>
              <a:latin typeface="Arial" panose="020B0604020202020204" pitchFamily="34" charset="0"/>
            </a:endParaRPr>
          </a:p>
          <a:p>
            <a:pPr algn="ctr"/>
            <a:r>
              <a:rPr lang="en-GB" dirty="0">
                <a:solidFill>
                  <a:schemeClr val="bg2">
                    <a:lumMod val="75000"/>
                  </a:schemeClr>
                </a:solidFill>
                <a:latin typeface="Arial" panose="020B0604020202020204" pitchFamily="34" charset="0"/>
              </a:rPr>
              <a:t>HPC 126</a:t>
            </a:r>
          </a:p>
          <a:p>
            <a:pPr algn="ctr"/>
            <a:endParaRPr lang="en-GB" dirty="0">
              <a:solidFill>
                <a:schemeClr val="bg2">
                  <a:lumMod val="75000"/>
                </a:schemeClr>
              </a:solidFill>
              <a:latin typeface="Arial" panose="020B0604020202020204" pitchFamily="34" charset="0"/>
            </a:endParaRPr>
          </a:p>
          <a:p>
            <a:pPr algn="ctr"/>
            <a:r>
              <a:rPr lang="en-GB" dirty="0">
                <a:solidFill>
                  <a:schemeClr val="bg2">
                    <a:lumMod val="75000"/>
                  </a:schemeClr>
                </a:solidFill>
                <a:latin typeface="Arial" panose="020B0604020202020204" pitchFamily="34" charset="0"/>
              </a:rPr>
              <a:t>HPC 268</a:t>
            </a:r>
            <a:endParaRPr lang="en-GB" dirty="0">
              <a:solidFill>
                <a:schemeClr val="bg2">
                  <a:lumMod val="75000"/>
                </a:schemeClr>
              </a:solidFill>
            </a:endParaRPr>
          </a:p>
        </p:txBody>
      </p:sp>
      <p:pic>
        <p:nvPicPr>
          <p:cNvPr id="19" name="Picture 18"/>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4558229" y="12776313"/>
            <a:ext cx="9332593" cy="2922408"/>
          </a:xfrm>
          <a:prstGeom prst="rect">
            <a:avLst/>
          </a:prstGeom>
        </p:spPr>
      </p:pic>
      <p:sp>
        <p:nvSpPr>
          <p:cNvPr id="5" name="Rectangle 4">
            <a:extLst>
              <a:ext uri="{FF2B5EF4-FFF2-40B4-BE49-F238E27FC236}">
                <a16:creationId xmlns:a16="http://schemas.microsoft.com/office/drawing/2014/main" id="{71B24C43-2572-1B3A-91C8-B0551D64DFB0}"/>
              </a:ext>
            </a:extLst>
          </p:cNvPr>
          <p:cNvSpPr/>
          <p:nvPr/>
        </p:nvSpPr>
        <p:spPr>
          <a:xfrm>
            <a:off x="902284" y="20744788"/>
            <a:ext cx="13919041" cy="1938992"/>
          </a:xfrm>
          <a:prstGeom prst="rect">
            <a:avLst/>
          </a:prstGeom>
        </p:spPr>
        <p:txBody>
          <a:bodyPr wrap="square">
            <a:spAutoFit/>
          </a:bodyPr>
          <a:lstStyle/>
          <a:p>
            <a:r>
              <a:rPr lang="en-GB" altLang="en-US" sz="3000" dirty="0">
                <a:latin typeface="Arial" panose="020B0604020202020204" pitchFamily="34" charset="0"/>
              </a:rPr>
              <a:t>Leveraging the power of transformer neural networks, we use 15 bins (500 </a:t>
            </a:r>
            <a:r>
              <a:rPr lang="en-GB" altLang="en-US" sz="3000" dirty="0" err="1">
                <a:latin typeface="Arial" panose="020B0604020202020204" pitchFamily="34" charset="0"/>
              </a:rPr>
              <a:t>ms</a:t>
            </a:r>
            <a:r>
              <a:rPr lang="en-GB" altLang="en-US" sz="3000" dirty="0">
                <a:latin typeface="Arial" panose="020B0604020202020204" pitchFamily="34" charset="0"/>
              </a:rPr>
              <a:t>) of CA1 fluorescence signals to predict 1 bin of LS and CTX neuron firing rates. Because of the exponential decay time of fluorescence signal, the </a:t>
            </a:r>
            <a:r>
              <a:rPr lang="en-GB" altLang="en-US" sz="3000" dirty="0">
                <a:solidFill>
                  <a:srgbClr val="FF7F00"/>
                </a:solidFill>
                <a:latin typeface="Arial" panose="020B0604020202020204" pitchFamily="34" charset="0"/>
              </a:rPr>
              <a:t>optimal offset </a:t>
            </a:r>
            <a:r>
              <a:rPr lang="en-GB" altLang="en-US" sz="3000" dirty="0">
                <a:latin typeface="Arial" panose="020B0604020202020204" pitchFamily="34" charset="0"/>
              </a:rPr>
              <a:t>was found to be -60 </a:t>
            </a:r>
            <a:r>
              <a:rPr lang="en-GB" altLang="en-US" sz="3000" dirty="0" err="1">
                <a:latin typeface="Arial" panose="020B0604020202020204" pitchFamily="34" charset="0"/>
              </a:rPr>
              <a:t>ms</a:t>
            </a:r>
            <a:r>
              <a:rPr lang="en-GB" altLang="en-US" sz="3000" dirty="0">
                <a:latin typeface="Arial" panose="020B0604020202020204" pitchFamily="34" charset="0"/>
              </a:rPr>
              <a:t> using a GLM.</a:t>
            </a:r>
            <a:endParaRPr lang="en-GB" sz="3000" dirty="0"/>
          </a:p>
        </p:txBody>
      </p:sp>
      <p:sp>
        <p:nvSpPr>
          <p:cNvPr id="25" name="Rectangle 24">
            <a:extLst>
              <a:ext uri="{FF2B5EF4-FFF2-40B4-BE49-F238E27FC236}">
                <a16:creationId xmlns:a16="http://schemas.microsoft.com/office/drawing/2014/main" id="{AE5DAA7C-BDEE-1B68-51A5-1D8B0BCFEF8E}"/>
              </a:ext>
            </a:extLst>
          </p:cNvPr>
          <p:cNvSpPr/>
          <p:nvPr/>
        </p:nvSpPr>
        <p:spPr>
          <a:xfrm>
            <a:off x="6400800" y="28035700"/>
            <a:ext cx="8420525" cy="5170646"/>
          </a:xfrm>
          <a:prstGeom prst="rect">
            <a:avLst/>
          </a:prstGeom>
        </p:spPr>
        <p:txBody>
          <a:bodyPr wrap="square">
            <a:spAutoFit/>
          </a:bodyPr>
          <a:lstStyle/>
          <a:p>
            <a:r>
              <a:rPr lang="en-GB" altLang="en-US" sz="3000" dirty="0">
                <a:latin typeface="Arial" panose="020B0604020202020204" pitchFamily="34" charset="0"/>
              </a:rPr>
              <a:t>We trained two transformer models, using 43 mins of CA1 activities</a:t>
            </a:r>
            <a:r>
              <a:rPr lang="en-GB" altLang="en-US" sz="3000" dirty="0">
                <a:solidFill>
                  <a:srgbClr val="FF7F00"/>
                </a:solidFill>
                <a:latin typeface="Arial" panose="020B0604020202020204" pitchFamily="34" charset="0"/>
              </a:rPr>
              <a:t> </a:t>
            </a:r>
            <a:r>
              <a:rPr lang="en-GB" altLang="en-US" sz="3000" dirty="0">
                <a:latin typeface="Arial" panose="020B0604020202020204" pitchFamily="34" charset="0"/>
              </a:rPr>
              <a:t>to predict LS (where direct projections exist) and CTX (where no direct projections exist) </a:t>
            </a:r>
            <a:r>
              <a:rPr lang="en-GB" altLang="en-US" sz="3000" dirty="0">
                <a:solidFill>
                  <a:srgbClr val="FF7F00"/>
                </a:solidFill>
                <a:latin typeface="Arial" panose="020B0604020202020204" pitchFamily="34" charset="0"/>
              </a:rPr>
              <a:t>endogenous activities,</a:t>
            </a:r>
            <a:r>
              <a:rPr lang="en-GB" altLang="en-US" sz="3000" dirty="0">
                <a:latin typeface="Arial" panose="020B0604020202020204" pitchFamily="34" charset="0"/>
              </a:rPr>
              <a:t> respectively.</a:t>
            </a:r>
          </a:p>
          <a:p>
            <a:endParaRPr lang="en-GB" sz="3000" dirty="0">
              <a:latin typeface="Arial" panose="020B0604020202020204" pitchFamily="34" charset="0"/>
            </a:endParaRPr>
          </a:p>
          <a:p>
            <a:r>
              <a:rPr lang="en-GB" sz="3000" dirty="0">
                <a:latin typeface="Arial" panose="020B0604020202020204" pitchFamily="34" charset="0"/>
              </a:rPr>
              <a:t>The transformer features </a:t>
            </a:r>
            <a:r>
              <a:rPr lang="en-GB" sz="3000" dirty="0">
                <a:solidFill>
                  <a:srgbClr val="FF7F00"/>
                </a:solidFill>
                <a:latin typeface="Arial" panose="020B0604020202020204" pitchFamily="34" charset="0"/>
              </a:rPr>
              <a:t>multi-head attention </a:t>
            </a:r>
            <a:r>
              <a:rPr lang="en-GB" sz="3000" dirty="0">
                <a:latin typeface="Arial" panose="020B0604020202020204" pitchFamily="34" charset="0"/>
              </a:rPr>
              <a:t>which was used in natural languages, can </a:t>
            </a:r>
            <a:r>
              <a:rPr lang="en-GB" sz="3000" dirty="0">
                <a:solidFill>
                  <a:srgbClr val="FF7F00"/>
                </a:solidFill>
                <a:latin typeface="Arial" panose="020B0604020202020204" pitchFamily="34" charset="0"/>
              </a:rPr>
              <a:t>selectively focus </a:t>
            </a:r>
            <a:r>
              <a:rPr lang="en-GB" sz="3000" dirty="0">
                <a:latin typeface="Arial" panose="020B0604020202020204" pitchFamily="34" charset="0"/>
              </a:rPr>
              <a:t>on activities features in the CA1 neurons with positional information, and allows </a:t>
            </a:r>
            <a:r>
              <a:rPr lang="en-GB" sz="3000" dirty="0">
                <a:solidFill>
                  <a:srgbClr val="FF7F00"/>
                </a:solidFill>
                <a:latin typeface="Arial" panose="020B0604020202020204" pitchFamily="34" charset="0"/>
              </a:rPr>
              <a:t>parallel processing</a:t>
            </a:r>
            <a:r>
              <a:rPr lang="en-GB" sz="3000" dirty="0">
                <a:latin typeface="Arial" panose="020B0604020202020204" pitchFamily="34" charset="0"/>
              </a:rPr>
              <a:t>.</a:t>
            </a:r>
            <a:endParaRPr lang="en-GB" sz="3000" dirty="0"/>
          </a:p>
        </p:txBody>
      </p:sp>
      <p:pic>
        <p:nvPicPr>
          <p:cNvPr id="27" name="Picture 26" descr="A diagram of a process&#10;&#10;Description automatically generated">
            <a:extLst>
              <a:ext uri="{FF2B5EF4-FFF2-40B4-BE49-F238E27FC236}">
                <a16:creationId xmlns:a16="http://schemas.microsoft.com/office/drawing/2014/main" id="{86CCB66A-3ADB-443A-B629-5EDAE93E289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17931" y="28428493"/>
            <a:ext cx="4457313" cy="8680908"/>
          </a:xfrm>
          <a:prstGeom prst="rect">
            <a:avLst/>
          </a:prstGeom>
        </p:spPr>
      </p:pic>
      <p:sp>
        <p:nvSpPr>
          <p:cNvPr id="29" name="Rectangle 28">
            <a:extLst>
              <a:ext uri="{FF2B5EF4-FFF2-40B4-BE49-F238E27FC236}">
                <a16:creationId xmlns:a16="http://schemas.microsoft.com/office/drawing/2014/main" id="{8A9F0FA2-934B-2A62-DBA9-E161058FB1E2}"/>
              </a:ext>
            </a:extLst>
          </p:cNvPr>
          <p:cNvSpPr/>
          <p:nvPr/>
        </p:nvSpPr>
        <p:spPr>
          <a:xfrm>
            <a:off x="1145948" y="38420914"/>
            <a:ext cx="13857926" cy="1938992"/>
          </a:xfrm>
          <a:prstGeom prst="rect">
            <a:avLst/>
          </a:prstGeom>
        </p:spPr>
        <p:txBody>
          <a:bodyPr wrap="square">
            <a:spAutoFit/>
          </a:bodyPr>
          <a:lstStyle/>
          <a:p>
            <a:r>
              <a:rPr lang="en-GB" altLang="en-US" sz="3000" dirty="0">
                <a:latin typeface="Arial" panose="020B0604020202020204" pitchFamily="34" charset="0"/>
              </a:rPr>
              <a:t>The trained transformer predicts the CA1 – LS circuit 15% better than a baseline generalised linear model and 43% better than predicting the mean alone, under the mean squared error metric. Training the transformer is also more data and compute efficient (see conclusion).</a:t>
            </a:r>
            <a:endParaRPr lang="en-GB" sz="3000" dirty="0"/>
          </a:p>
        </p:txBody>
      </p:sp>
      <p:pic>
        <p:nvPicPr>
          <p:cNvPr id="31" name="Picture 30" descr="A diagram of a transformer&#10;&#10;Description automatically generated">
            <a:extLst>
              <a:ext uri="{FF2B5EF4-FFF2-40B4-BE49-F238E27FC236}">
                <a16:creationId xmlns:a16="http://schemas.microsoft.com/office/drawing/2014/main" id="{ED6CB1CA-12AF-368D-C30A-FCECCEF0ED1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17931" y="22999265"/>
            <a:ext cx="13803394" cy="4596123"/>
          </a:xfrm>
          <a:prstGeom prst="rect">
            <a:avLst/>
          </a:prstGeom>
        </p:spPr>
      </p:pic>
      <p:sp>
        <p:nvSpPr>
          <p:cNvPr id="39" name="Rectangle 38">
            <a:extLst>
              <a:ext uri="{FF2B5EF4-FFF2-40B4-BE49-F238E27FC236}">
                <a16:creationId xmlns:a16="http://schemas.microsoft.com/office/drawing/2014/main" id="{71B24C43-2572-1B3A-91C8-B0551D64DFB0}"/>
              </a:ext>
            </a:extLst>
          </p:cNvPr>
          <p:cNvSpPr/>
          <p:nvPr/>
        </p:nvSpPr>
        <p:spPr>
          <a:xfrm>
            <a:off x="16094586" y="7741325"/>
            <a:ext cx="12900744" cy="1938992"/>
          </a:xfrm>
          <a:prstGeom prst="rect">
            <a:avLst/>
          </a:prstGeom>
        </p:spPr>
        <p:txBody>
          <a:bodyPr wrap="square">
            <a:spAutoFit/>
          </a:bodyPr>
          <a:lstStyle/>
          <a:p>
            <a:r>
              <a:rPr lang="en-GB" sz="3000" dirty="0">
                <a:latin typeface="Arial" panose="020B0604020202020204" pitchFamily="34" charset="0"/>
              </a:rPr>
              <a:t>All-optical simulation allows us to manually inject stimuli to CA1 neurons by light. To test how well a trained transformer model can generalise predictions to non-endogenous activities, we injected three types of stimuli: forward, reverse and random. (Needs more explanation here)</a:t>
            </a:r>
            <a:endParaRPr lang="en-GB" sz="3000" dirty="0"/>
          </a:p>
        </p:txBody>
      </p:sp>
      <p:pic>
        <p:nvPicPr>
          <p:cNvPr id="17" name="Picture 16" descr="A graph showing different colored lines&#10;&#10;Description automatically generated">
            <a:extLst>
              <a:ext uri="{FF2B5EF4-FFF2-40B4-BE49-F238E27FC236}">
                <a16:creationId xmlns:a16="http://schemas.microsoft.com/office/drawing/2014/main" id="{372ADBA7-933D-8D81-D2A4-CD6B67AC9F5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9283819" y="25442357"/>
            <a:ext cx="9958837" cy="5261271"/>
          </a:xfrm>
          <a:prstGeom prst="rect">
            <a:avLst/>
          </a:prstGeom>
        </p:spPr>
      </p:pic>
      <p:sp>
        <p:nvSpPr>
          <p:cNvPr id="18" name="Rectangle 17">
            <a:extLst>
              <a:ext uri="{FF2B5EF4-FFF2-40B4-BE49-F238E27FC236}">
                <a16:creationId xmlns:a16="http://schemas.microsoft.com/office/drawing/2014/main" id="{02D68847-99A7-5644-2174-D165EE925FA1}"/>
              </a:ext>
            </a:extLst>
          </p:cNvPr>
          <p:cNvSpPr/>
          <p:nvPr/>
        </p:nvSpPr>
        <p:spPr>
          <a:xfrm>
            <a:off x="16079958" y="24033128"/>
            <a:ext cx="13162698" cy="1015663"/>
          </a:xfrm>
          <a:prstGeom prst="rect">
            <a:avLst/>
          </a:prstGeom>
        </p:spPr>
        <p:txBody>
          <a:bodyPr wrap="square">
            <a:spAutoFit/>
          </a:bodyPr>
          <a:lstStyle/>
          <a:p>
            <a:r>
              <a:rPr lang="en-GB" sz="3000" dirty="0">
                <a:latin typeface="Arial" panose="020B0604020202020204" pitchFamily="34" charset="0"/>
              </a:rPr>
              <a:t>We tested the performance of the transformer model trained on smaller proportions of the available endogenous activities.</a:t>
            </a:r>
            <a:endParaRPr lang="en-GB" sz="3000" dirty="0"/>
          </a:p>
        </p:txBody>
      </p:sp>
      <p:sp>
        <p:nvSpPr>
          <p:cNvPr id="22" name="Rectangle 21">
            <a:extLst>
              <a:ext uri="{FF2B5EF4-FFF2-40B4-BE49-F238E27FC236}">
                <a16:creationId xmlns:a16="http://schemas.microsoft.com/office/drawing/2014/main" id="{B4657CD5-913F-4A29-D7FC-09DF82231569}"/>
              </a:ext>
            </a:extLst>
          </p:cNvPr>
          <p:cNvSpPr/>
          <p:nvPr/>
        </p:nvSpPr>
        <p:spPr>
          <a:xfrm>
            <a:off x="16094585" y="23263208"/>
            <a:ext cx="2975815" cy="553998"/>
          </a:xfrm>
          <a:prstGeom prst="rect">
            <a:avLst/>
          </a:prstGeom>
        </p:spPr>
        <p:txBody>
          <a:bodyPr wrap="none">
            <a:spAutoFit/>
          </a:bodyPr>
          <a:lstStyle/>
          <a:p>
            <a:pPr>
              <a:spcBef>
                <a:spcPct val="50000"/>
              </a:spcBef>
            </a:pPr>
            <a:r>
              <a:rPr lang="en-GB" altLang="en-US" sz="3000" b="1" dirty="0">
                <a:solidFill>
                  <a:srgbClr val="FF7F00"/>
                </a:solidFill>
                <a:latin typeface="Arial" panose="020B0604020202020204" pitchFamily="34" charset="0"/>
              </a:rPr>
              <a:t>Data efficiency</a:t>
            </a:r>
          </a:p>
        </p:txBody>
      </p:sp>
      <p:sp>
        <p:nvSpPr>
          <p:cNvPr id="26" name="Rectangle 25">
            <a:extLst>
              <a:ext uri="{FF2B5EF4-FFF2-40B4-BE49-F238E27FC236}">
                <a16:creationId xmlns:a16="http://schemas.microsoft.com/office/drawing/2014/main" id="{CA7A0EF9-0986-684B-0F71-8EEB57A1A86A}"/>
              </a:ext>
            </a:extLst>
          </p:cNvPr>
          <p:cNvSpPr/>
          <p:nvPr/>
        </p:nvSpPr>
        <p:spPr>
          <a:xfrm>
            <a:off x="16094585" y="16228628"/>
            <a:ext cx="13148071" cy="1015663"/>
          </a:xfrm>
          <a:prstGeom prst="rect">
            <a:avLst/>
          </a:prstGeom>
        </p:spPr>
        <p:txBody>
          <a:bodyPr wrap="square">
            <a:spAutoFit/>
          </a:bodyPr>
          <a:lstStyle/>
          <a:p>
            <a:r>
              <a:rPr lang="en-GB" sz="3000" dirty="0">
                <a:latin typeface="Arial" panose="020B0604020202020204" pitchFamily="34" charset="0"/>
              </a:rPr>
              <a:t>With activities arising from all three stimulation schemes, transformer predicted significantly better in the CA1 – LS circuit.</a:t>
            </a:r>
            <a:endParaRPr lang="en-GB" sz="3000" dirty="0"/>
          </a:p>
        </p:txBody>
      </p:sp>
      <p:sp>
        <p:nvSpPr>
          <p:cNvPr id="28" name="Rectangle 27">
            <a:extLst>
              <a:ext uri="{FF2B5EF4-FFF2-40B4-BE49-F238E27FC236}">
                <a16:creationId xmlns:a16="http://schemas.microsoft.com/office/drawing/2014/main" id="{71839CC7-8F76-FC93-CF64-09D4F877EB0B}"/>
              </a:ext>
            </a:extLst>
          </p:cNvPr>
          <p:cNvSpPr/>
          <p:nvPr/>
        </p:nvSpPr>
        <p:spPr>
          <a:xfrm>
            <a:off x="16099193" y="25276349"/>
            <a:ext cx="3184626" cy="5170646"/>
          </a:xfrm>
          <a:prstGeom prst="rect">
            <a:avLst/>
          </a:prstGeom>
        </p:spPr>
        <p:txBody>
          <a:bodyPr wrap="square">
            <a:spAutoFit/>
          </a:bodyPr>
          <a:lstStyle/>
          <a:p>
            <a:r>
              <a:rPr lang="en-GB" sz="3000" dirty="0">
                <a:latin typeface="Arial" panose="020B0604020202020204" pitchFamily="34" charset="0"/>
              </a:rPr>
              <a:t>Transformer showed better accuracy throughout and continues to improve as more data is provided, whereas GLM flattens out due to its predictive power.  </a:t>
            </a:r>
            <a:endParaRPr lang="en-GB" sz="3000" dirty="0"/>
          </a:p>
        </p:txBody>
      </p:sp>
      <p:sp>
        <p:nvSpPr>
          <p:cNvPr id="30" name="Rectangle 29">
            <a:extLst>
              <a:ext uri="{FF2B5EF4-FFF2-40B4-BE49-F238E27FC236}">
                <a16:creationId xmlns:a16="http://schemas.microsoft.com/office/drawing/2014/main" id="{1520B764-3797-DD7B-EED0-0EA0FA102F85}"/>
              </a:ext>
            </a:extLst>
          </p:cNvPr>
          <p:cNvSpPr/>
          <p:nvPr/>
        </p:nvSpPr>
        <p:spPr>
          <a:xfrm>
            <a:off x="16018830" y="33579215"/>
            <a:ext cx="13461878" cy="3785652"/>
          </a:xfrm>
          <a:prstGeom prst="rect">
            <a:avLst/>
          </a:prstGeom>
        </p:spPr>
        <p:txBody>
          <a:bodyPr wrap="square">
            <a:spAutoFit/>
          </a:bodyPr>
          <a:lstStyle/>
          <a:p>
            <a:r>
              <a:rPr lang="en-GB" sz="3000" dirty="0">
                <a:latin typeface="Arial" panose="020B0604020202020204" pitchFamily="34" charset="0"/>
              </a:rPr>
              <a:t>- Optical and electrophysiology recording data enables computational modelling of the hippocampal CA1 – lateral septum circuit in mice.</a:t>
            </a:r>
          </a:p>
          <a:p>
            <a:r>
              <a:rPr lang="en-GB" sz="3000" dirty="0">
                <a:latin typeface="Arial" panose="020B0604020202020204" pitchFamily="34" charset="0"/>
              </a:rPr>
              <a:t>- Transformer neural networks can be trained to learn the functional mapping of this circuit </a:t>
            </a:r>
          </a:p>
          <a:p>
            <a:r>
              <a:rPr lang="en-GB" sz="3000" dirty="0">
                <a:latin typeface="Arial" panose="020B0604020202020204" pitchFamily="34" charset="0"/>
              </a:rPr>
              <a:t>- Trained transformer model generalises to neural activities where external stimuli is injected externally.</a:t>
            </a:r>
          </a:p>
          <a:p>
            <a:r>
              <a:rPr lang="en-GB" sz="3000" dirty="0">
                <a:latin typeface="Arial" panose="020B0604020202020204" pitchFamily="34" charset="0"/>
              </a:rPr>
              <a:t>- In comparison with GLMs, transformer is more data efficient, and continues to improve when more data is provided.</a:t>
            </a:r>
            <a:endParaRPr lang="en-GB" sz="3000" dirty="0"/>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6378</TotalTime>
  <Words>736</Words>
  <Application>Microsoft Macintosh PowerPoint</Application>
  <PresentationFormat>Custom</PresentationFormat>
  <Paragraphs>39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Times</vt:lpstr>
      <vt:lpstr>Arial</vt:lpstr>
      <vt:lpstr>Calibri</vt:lpstr>
      <vt:lpstr>Blank Presentation</vt:lpstr>
      <vt:lpstr>PowerPoint Presentation</vt:lpstr>
    </vt:vector>
  </TitlesOfParts>
  <Company>UCL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Media Resources</dc:creator>
  <cp:lastModifiedBy>Liu, Sihao</cp:lastModifiedBy>
  <cp:revision>309</cp:revision>
  <cp:lastPrinted>2014-11-11T16:45:08Z</cp:lastPrinted>
  <dcterms:created xsi:type="dcterms:W3CDTF">2005-07-18T11:31:19Z</dcterms:created>
  <dcterms:modified xsi:type="dcterms:W3CDTF">2023-11-21T17:46:18Z</dcterms:modified>
</cp:coreProperties>
</file>