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30275213" cy="42803763"/>
  <p:notesSz cx="68119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53" userDrawn="1">
          <p15:clr>
            <a:srgbClr val="A4A3A4"/>
          </p15:clr>
        </p15:guide>
        <p15:guide id="2" pos="112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FF7F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99"/>
  </p:normalViewPr>
  <p:slideViewPr>
    <p:cSldViewPr snapToGrid="0">
      <p:cViewPr>
        <p:scale>
          <a:sx n="70" d="100"/>
          <a:sy n="70" d="100"/>
        </p:scale>
        <p:origin x="-256" y="-856"/>
      </p:cViewPr>
      <p:guideLst>
        <p:guide orient="horz" pos="6953"/>
        <p:guide pos="112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389" y="13296077"/>
            <a:ext cx="25734436" cy="91752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778" y="24255692"/>
            <a:ext cx="21193660" cy="10939413"/>
          </a:xfrm>
        </p:spPr>
        <p:txBody>
          <a:bodyPr/>
          <a:lstStyle>
            <a:lvl1pPr marL="0" indent="0" algn="ctr">
              <a:buNone/>
              <a:defRPr/>
            </a:lvl1pPr>
            <a:lvl2pPr marL="323371" indent="0" algn="ctr">
              <a:buNone/>
              <a:defRPr/>
            </a:lvl2pPr>
            <a:lvl3pPr marL="646743" indent="0" algn="ctr">
              <a:buNone/>
              <a:defRPr/>
            </a:lvl3pPr>
            <a:lvl4pPr marL="970114" indent="0" algn="ctr">
              <a:buNone/>
              <a:defRPr/>
            </a:lvl4pPr>
            <a:lvl5pPr marL="1293485" indent="0" algn="ctr">
              <a:buNone/>
              <a:defRPr/>
            </a:lvl5pPr>
            <a:lvl6pPr marL="1616857" indent="0" algn="ctr">
              <a:buNone/>
              <a:defRPr/>
            </a:lvl6pPr>
            <a:lvl7pPr marL="1940228" indent="0" algn="ctr">
              <a:buNone/>
              <a:defRPr/>
            </a:lvl7pPr>
            <a:lvl8pPr marL="2263600" indent="0" algn="ctr">
              <a:buNone/>
              <a:defRPr/>
            </a:lvl8pPr>
            <a:lvl9pPr marL="25869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BFED42-1E1A-EE45-BB00-B56B319DB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84338-9451-7C40-84E0-435DEF08D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567780-75C6-4242-BD42-167A30F86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AE7FF-09A7-374F-B34C-7E7AF0458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AE7882-1A19-D546-B766-132F439A9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A5E0F7-090E-B344-BD40-72E2CF710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0F4637-2149-8242-8FFB-FAAC25AAA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B157A-D81B-C546-A49F-8F257DACF7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2058" y="3804331"/>
            <a:ext cx="6432767" cy="34243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389" y="3804331"/>
            <a:ext cx="19193876" cy="34243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1DD3F5-E3C9-974F-9100-38658A8DA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1F0A43-0F8D-284C-8A54-9401B3FE3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6B2C52-DBC1-EA45-AB2F-A14B8871C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1642D1-E85C-4449-BD1F-AE32D1C7A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15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C3AE31-62CA-E44F-AB0B-419F8A1104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3E99E2-160D-574D-9E91-0B61B317F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BEB09-7526-2F46-8E20-D281F2105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A3141-EA2C-D94B-8C15-560ABDF3C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657" y="27505643"/>
            <a:ext cx="25733313" cy="8501948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657" y="18141829"/>
            <a:ext cx="25733313" cy="9363814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371" indent="0">
              <a:buNone/>
              <a:defRPr sz="1273"/>
            </a:lvl2pPr>
            <a:lvl3pPr marL="646743" indent="0">
              <a:buNone/>
              <a:defRPr sz="1132"/>
            </a:lvl3pPr>
            <a:lvl4pPr marL="970114" indent="0">
              <a:buNone/>
              <a:defRPr sz="990"/>
            </a:lvl4pPr>
            <a:lvl5pPr marL="1293485" indent="0">
              <a:buNone/>
              <a:defRPr sz="990"/>
            </a:lvl5pPr>
            <a:lvl6pPr marL="1616857" indent="0">
              <a:buNone/>
              <a:defRPr sz="990"/>
            </a:lvl6pPr>
            <a:lvl7pPr marL="1940228" indent="0">
              <a:buNone/>
              <a:defRPr sz="990"/>
            </a:lvl7pPr>
            <a:lvl8pPr marL="2263600" indent="0">
              <a:buNone/>
              <a:defRPr sz="990"/>
            </a:lvl8pPr>
            <a:lvl9pPr marL="2586971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7C71D-47EF-BA48-A978-0B92FFA54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DDBE61-A54F-0F45-BB13-D571CF518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26B41-6C3C-444A-B3FF-F0E33E81C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FD80A-959F-A240-9B0D-AE901983F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3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389" y="12364634"/>
            <a:ext cx="12812760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942" y="12364634"/>
            <a:ext cx="12813883" cy="25683154"/>
          </a:xfrm>
        </p:spPr>
        <p:txBody>
          <a:bodyPr/>
          <a:lstStyle>
            <a:lvl1pPr>
              <a:defRPr sz="1980"/>
            </a:lvl1pPr>
            <a:lvl2pPr>
              <a:defRPr sz="1698"/>
            </a:lvl2pPr>
            <a:lvl3pPr>
              <a:defRPr sz="1415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35585-F7F4-884C-84EC-91D741891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A74B1-67C0-BC40-AEE5-C2F4EED80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4BFD5-4B0E-E148-8417-DC59EEFFA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1E399-D3CF-A44E-9BC8-5871F7B45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3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14756"/>
            <a:ext cx="27248029" cy="71328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92" y="9581526"/>
            <a:ext cx="13376428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92" y="13574388"/>
            <a:ext cx="13376428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581" y="9581526"/>
            <a:ext cx="13382041" cy="399286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371" indent="0">
              <a:buNone/>
              <a:defRPr sz="1415" b="1"/>
            </a:lvl2pPr>
            <a:lvl3pPr marL="646743" indent="0">
              <a:buNone/>
              <a:defRPr sz="1273" b="1"/>
            </a:lvl3pPr>
            <a:lvl4pPr marL="970114" indent="0">
              <a:buNone/>
              <a:defRPr sz="1132" b="1"/>
            </a:lvl4pPr>
            <a:lvl5pPr marL="1293485" indent="0">
              <a:buNone/>
              <a:defRPr sz="1132" b="1"/>
            </a:lvl5pPr>
            <a:lvl6pPr marL="1616857" indent="0">
              <a:buNone/>
              <a:defRPr sz="1132" b="1"/>
            </a:lvl6pPr>
            <a:lvl7pPr marL="1940228" indent="0">
              <a:buNone/>
              <a:defRPr sz="1132" b="1"/>
            </a:lvl7pPr>
            <a:lvl8pPr marL="2263600" indent="0">
              <a:buNone/>
              <a:defRPr sz="1132" b="1"/>
            </a:lvl8pPr>
            <a:lvl9pPr marL="2586971" indent="0">
              <a:buNone/>
              <a:defRPr sz="11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581" y="13574388"/>
            <a:ext cx="13382041" cy="2466193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EC9F70-F839-904E-B092-B0A30120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16D61C-6E81-C949-B3FB-0677D42F7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6F5826-36DF-4246-8412-A06522216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5836A-7269-AC43-8478-3763031FB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5E9915-5DD2-CE4F-8DA4-04ED7DF86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7538B0-D9A5-DB4E-800D-CA42F0338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396C23-4456-2E4D-9273-5CAC470FA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E15E6-3A6C-0B42-9359-467283C1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88C424-5981-7848-8761-F5D70F066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78A2C8-C828-B746-BDDD-90DC524350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6137E1-5BF9-4943-89D0-44DDDD6F0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5A173-502E-B345-8AE9-AA60E77B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3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92" y="1703533"/>
            <a:ext cx="9960740" cy="7254038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010" y="1703535"/>
            <a:ext cx="16924611" cy="36532789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92" y="8957573"/>
            <a:ext cx="9960740" cy="29278751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C2FD49-551B-FA4F-B490-027EC07944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1921A-15AB-2A4E-A221-048678A8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8620A-5A77-C64C-BC15-9AAF4358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24F37-03F3-D649-BA20-CC9A3657A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8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225" y="29963307"/>
            <a:ext cx="18165352" cy="353724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225" y="3824532"/>
            <a:ext cx="18165352" cy="25683156"/>
          </a:xfrm>
        </p:spPr>
        <p:txBody>
          <a:bodyPr/>
          <a:lstStyle>
            <a:lvl1pPr marL="0" indent="0">
              <a:buNone/>
              <a:defRPr sz="2263"/>
            </a:lvl1pPr>
            <a:lvl2pPr marL="323371" indent="0">
              <a:buNone/>
              <a:defRPr sz="1980"/>
            </a:lvl2pPr>
            <a:lvl3pPr marL="646743" indent="0">
              <a:buNone/>
              <a:defRPr sz="1698"/>
            </a:lvl3pPr>
            <a:lvl4pPr marL="970114" indent="0">
              <a:buNone/>
              <a:defRPr sz="1415"/>
            </a:lvl4pPr>
            <a:lvl5pPr marL="1293485" indent="0">
              <a:buNone/>
              <a:defRPr sz="1415"/>
            </a:lvl5pPr>
            <a:lvl6pPr marL="1616857" indent="0">
              <a:buNone/>
              <a:defRPr sz="1415"/>
            </a:lvl6pPr>
            <a:lvl7pPr marL="1940228" indent="0">
              <a:buNone/>
              <a:defRPr sz="1415"/>
            </a:lvl7pPr>
            <a:lvl8pPr marL="2263600" indent="0">
              <a:buNone/>
              <a:defRPr sz="1415"/>
            </a:lvl8pPr>
            <a:lvl9pPr marL="2586971" indent="0">
              <a:buNone/>
              <a:defRPr sz="1415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225" y="33500549"/>
            <a:ext cx="18165352" cy="5023062"/>
          </a:xfrm>
        </p:spPr>
        <p:txBody>
          <a:bodyPr/>
          <a:lstStyle>
            <a:lvl1pPr marL="0" indent="0">
              <a:buNone/>
              <a:defRPr sz="990"/>
            </a:lvl1pPr>
            <a:lvl2pPr marL="323371" indent="0">
              <a:buNone/>
              <a:defRPr sz="849"/>
            </a:lvl2pPr>
            <a:lvl3pPr marL="646743" indent="0">
              <a:buNone/>
              <a:defRPr sz="707"/>
            </a:lvl3pPr>
            <a:lvl4pPr marL="970114" indent="0">
              <a:buNone/>
              <a:defRPr sz="637"/>
            </a:lvl4pPr>
            <a:lvl5pPr marL="1293485" indent="0">
              <a:buNone/>
              <a:defRPr sz="637"/>
            </a:lvl5pPr>
            <a:lvl6pPr marL="1616857" indent="0">
              <a:buNone/>
              <a:defRPr sz="637"/>
            </a:lvl6pPr>
            <a:lvl7pPr marL="1940228" indent="0">
              <a:buNone/>
              <a:defRPr sz="637"/>
            </a:lvl7pPr>
            <a:lvl8pPr marL="2263600" indent="0">
              <a:buNone/>
              <a:defRPr sz="637"/>
            </a:lvl8pPr>
            <a:lvl9pPr marL="258697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006A1-8187-8847-9088-C4759BC69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DBEC4-5FDD-F245-84D6-47CD494B1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E76F3-1D1A-C542-A58E-19474E6C9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BD76-6DC9-494C-9D12-F06B18F2B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5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7A4DB5-2684-5C4D-8334-46E38686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70389" y="3804331"/>
            <a:ext cx="25734436" cy="71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AD66C1-8996-6048-ADDA-DB793D6D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389" y="12364634"/>
            <a:ext cx="25734436" cy="256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430E26-B9EB-864C-8912-8A4BA6734F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390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8A16066-9D30-174C-A272-E3F3CB6DCE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630" y="38999434"/>
            <a:ext cx="9587956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4527">
                <a:latin typeface="Times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90B693-0AD3-F343-83EC-3C4CB3A2FC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695" y="38999434"/>
            <a:ext cx="6308131" cy="28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527"/>
            </a:lvl1pPr>
          </a:lstStyle>
          <a:p>
            <a:fld id="{AF5A7ED7-D20B-4849-8AE2-F48A27D539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2pPr>
      <a:lvl3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3pPr>
      <a:lvl4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4pPr>
      <a:lvl5pPr algn="ctr" defTabSz="2953009" rtl="0" eaLnBrk="0" fontAlgn="base" hangingPunct="0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  <a:ea typeface="ＭＳ Ｐゴシック" panose="020B0600070205080204" pitchFamily="34" charset="-128"/>
          <a:cs typeface="MS PGothic" charset="0"/>
        </a:defRPr>
      </a:lvl5pPr>
      <a:lvl6pPr marL="323371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6pPr>
      <a:lvl7pPr marL="646743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7pPr>
      <a:lvl8pPr marL="970114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8pPr>
      <a:lvl9pPr marL="1293485" algn="ctr" defTabSz="2953009" rtl="0" fontAlgn="base">
        <a:spcBef>
          <a:spcPct val="0"/>
        </a:spcBef>
        <a:spcAft>
          <a:spcPct val="0"/>
        </a:spcAft>
        <a:defRPr sz="14216">
          <a:solidFill>
            <a:schemeClr val="tx2"/>
          </a:solidFill>
          <a:latin typeface="Times" charset="0"/>
        </a:defRPr>
      </a:lvl9pPr>
    </p:titleStyle>
    <p:bodyStyle>
      <a:lvl1pPr marL="1107098" indent="-1107098" algn="l" defTabSz="2953009" rtl="0" eaLnBrk="0" fontAlgn="base" hangingPunct="0">
        <a:spcBef>
          <a:spcPct val="20000"/>
        </a:spcBef>
        <a:spcAft>
          <a:spcPct val="0"/>
        </a:spcAft>
        <a:buChar char="•"/>
        <a:defRPr sz="1032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2399461" indent="-922956" algn="l" defTabSz="2953009" rtl="0" eaLnBrk="0" fontAlgn="base" hangingPunct="0">
        <a:spcBef>
          <a:spcPct val="20000"/>
        </a:spcBef>
        <a:spcAft>
          <a:spcPct val="0"/>
        </a:spcAft>
        <a:buChar char="–"/>
        <a:defRPr sz="9053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3691823" indent="-738814" algn="l" defTabSz="2953009" rtl="0" eaLnBrk="0" fontAlgn="base" hangingPunct="0">
        <a:spcBef>
          <a:spcPct val="20000"/>
        </a:spcBef>
        <a:spcAft>
          <a:spcPct val="0"/>
        </a:spcAft>
        <a:buChar char="•"/>
        <a:defRPr sz="7780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5168327" indent="-737691" algn="l" defTabSz="2953009" rtl="0" eaLnBrk="0" fontAlgn="base" hangingPunct="0">
        <a:spcBef>
          <a:spcPct val="20000"/>
        </a:spcBef>
        <a:spcAft>
          <a:spcPct val="0"/>
        </a:spcAft>
        <a:buChar char="–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6645955" indent="-738814" algn="l" defTabSz="2953009" rtl="0" eaLnBrk="0" fontAlgn="base" hangingPunct="0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6969326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6pPr>
      <a:lvl7pPr marL="7292697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7pPr>
      <a:lvl8pPr marL="7616069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8pPr>
      <a:lvl9pPr marL="7939440" indent="-738814" algn="l" defTabSz="2953009" rtl="0" fontAlgn="base">
        <a:spcBef>
          <a:spcPct val="20000"/>
        </a:spcBef>
        <a:spcAft>
          <a:spcPct val="0"/>
        </a:spcAft>
        <a:buChar char="»"/>
        <a:defRPr sz="643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743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114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485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857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228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600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971" algn="l" defTabSz="646743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0" name="Picture 2">
            <a:extLst>
              <a:ext uri="{FF2B5EF4-FFF2-40B4-BE49-F238E27FC236}">
                <a16:creationId xmlns:a16="http://schemas.microsoft.com/office/drawing/2014/main" id="{F3138BE1-E546-1442-89F6-E3B04081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65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17309" y="0"/>
            <a:ext cx="30275213" cy="342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1" name="Text Box 3">
            <a:extLst>
              <a:ext uri="{FF2B5EF4-FFF2-40B4-BE49-F238E27FC236}">
                <a16:creationId xmlns:a16="http://schemas.microsoft.com/office/drawing/2014/main" id="{EBC23CD2-22EC-F348-84A2-0F4B9082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39" y="353568"/>
            <a:ext cx="25951361" cy="105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6224" b="1" dirty="0">
                <a:latin typeface="Arial" panose="020B0604020202020204" pitchFamily="34" charset="0"/>
              </a:rPr>
              <a:t>Transformer Learns Neural Circuit with Diverse Stimulation Patterns</a:t>
            </a:r>
            <a:endParaRPr lang="en-GB" altLang="en-US" sz="6224" dirty="0">
              <a:latin typeface="Arial" panose="020B0604020202020204" pitchFamily="34" charset="0"/>
            </a:endParaRPr>
          </a:p>
        </p:txBody>
      </p:sp>
      <p:sp>
        <p:nvSpPr>
          <p:cNvPr id="13352" name="Text Box 57">
            <a:extLst>
              <a:ext uri="{FF2B5EF4-FFF2-40B4-BE49-F238E27FC236}">
                <a16:creationId xmlns:a16="http://schemas.microsoft.com/office/drawing/2014/main" id="{7B47CA5E-E9F2-B14D-A158-4F34B9A7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67" y="3929198"/>
            <a:ext cx="291248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GB" altLang="en-US" sz="3000" dirty="0">
                <a:latin typeface="Arial" panose="020B0604020202020204" pitchFamily="34" charset="0"/>
              </a:rPr>
              <a:t>To understand the brain, we need to understand the computations performed by neural circuits. </a:t>
            </a:r>
            <a:r>
              <a:rPr lang="en-GB" altLang="en-US" sz="3000" dirty="0">
                <a:solidFill>
                  <a:srgbClr val="FF7F00"/>
                </a:solidFill>
                <a:latin typeface="Arial" panose="020B0604020202020204" pitchFamily="34" charset="0"/>
              </a:rPr>
              <a:t>One approach is to use observed data to distil the neural function into artificial neural networks.</a:t>
            </a:r>
          </a:p>
          <a:p>
            <a:pPr algn="just">
              <a:spcBef>
                <a:spcPct val="50000"/>
              </a:spcBef>
            </a:pPr>
            <a:r>
              <a:rPr lang="en-GB" altLang="en-US" sz="3000" dirty="0">
                <a:latin typeface="Arial" panose="020B0604020202020204" pitchFamily="34" charset="0"/>
              </a:rPr>
              <a:t>We simultaneously performed all-optical and </a:t>
            </a:r>
            <a:r>
              <a:rPr lang="en-GB" altLang="en-US" sz="3000" dirty="0" err="1">
                <a:latin typeface="Arial" panose="020B0604020202020204" pitchFamily="34" charset="0"/>
              </a:rPr>
              <a:t>Neuropixel</a:t>
            </a:r>
            <a:r>
              <a:rPr lang="en-GB" altLang="en-US" sz="3000" dirty="0">
                <a:latin typeface="Arial" panose="020B0604020202020204" pitchFamily="34" charset="0"/>
              </a:rPr>
              <a:t> recordings in two brain areas… We then trained Transformer neural networks on the data pairs.</a:t>
            </a:r>
          </a:p>
        </p:txBody>
      </p:sp>
      <p:sp>
        <p:nvSpPr>
          <p:cNvPr id="13354" name="Text Box 4">
            <a:extLst>
              <a:ext uri="{FF2B5EF4-FFF2-40B4-BE49-F238E27FC236}">
                <a16:creationId xmlns:a16="http://schemas.microsoft.com/office/drawing/2014/main" id="{F82A5D43-4750-8941-9D8C-DE307FC2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376" y="1772020"/>
            <a:ext cx="137817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b="1" dirty="0">
                <a:latin typeface="Arial" panose="020B0604020202020204" pitchFamily="34" charset="0"/>
              </a:rPr>
              <a:t>S. Liu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1*</a:t>
            </a:r>
            <a:r>
              <a:rPr lang="en-US" altLang="en-US" sz="3000" b="1" dirty="0">
                <a:latin typeface="Arial" panose="020B0604020202020204" pitchFamily="34" charset="0"/>
              </a:rPr>
              <a:t>; A. Mavor-Parker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2,3*</a:t>
            </a:r>
            <a:r>
              <a:rPr lang="en-US" altLang="en-US" sz="3000" b="1" dirty="0">
                <a:latin typeface="Arial" panose="020B0604020202020204" pitchFamily="34" charset="0"/>
              </a:rPr>
              <a:t>; E. </a:t>
            </a:r>
            <a:r>
              <a:rPr lang="en-US" altLang="en-US" sz="3000" b="1" dirty="0" err="1">
                <a:latin typeface="Arial" panose="020B0604020202020204" pitchFamily="34" charset="0"/>
              </a:rPr>
              <a:t>Baumler</a:t>
            </a:r>
            <a:r>
              <a:rPr lang="en-US" altLang="en-US" sz="3000" b="1" dirty="0">
                <a:latin typeface="Arial" panose="020B0604020202020204" pitchFamily="34" charset="0"/>
              </a:rPr>
              <a:t>; M. Buchholz &amp; C.Barry</a:t>
            </a:r>
            <a:r>
              <a:rPr lang="en-US" altLang="en-US" sz="3000" b="1" baseline="30000" dirty="0">
                <a:latin typeface="Arial" panose="020B0604020202020204" pitchFamily="34" charset="0"/>
              </a:rPr>
              <a:t>1</a:t>
            </a:r>
            <a:r>
              <a:rPr lang="en-US" altLang="en-US" sz="3000" b="1" dirty="0">
                <a:latin typeface="Arial" panose="020B0604020202020204" pitchFamily="34" charset="0"/>
              </a:rPr>
              <a:t> </a:t>
            </a:r>
            <a:endParaRPr lang="en-US" altLang="en-US" sz="3000" b="1" dirty="0"/>
          </a:p>
        </p:txBody>
      </p:sp>
      <p:sp>
        <p:nvSpPr>
          <p:cNvPr id="13355" name="Text Box 5">
            <a:extLst>
              <a:ext uri="{FF2B5EF4-FFF2-40B4-BE49-F238E27FC236}">
                <a16:creationId xmlns:a16="http://schemas.microsoft.com/office/drawing/2014/main" id="{4E64DE3A-5F8A-8F4C-A88A-56C27CA52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40" y="2361211"/>
            <a:ext cx="20321210" cy="137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sz="2600" baseline="30000" dirty="0">
                <a:latin typeface="Arial" panose="020B0604020202020204" pitchFamily="34" charset="0"/>
              </a:rPr>
              <a:t>1</a:t>
            </a:r>
            <a:r>
              <a:rPr lang="en-US" altLang="en-US" sz="2600" b="1" baseline="30000" dirty="0">
                <a:latin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UCL Dept of Cell &amp; Developmental Biology. </a:t>
            </a:r>
            <a:r>
              <a:rPr lang="en-US" altLang="en-US" sz="2600" baseline="30000" dirty="0">
                <a:latin typeface="Arial" panose="020B0604020202020204" pitchFamily="34" charset="0"/>
              </a:rPr>
              <a:t>2 </a:t>
            </a:r>
            <a:r>
              <a:rPr lang="en-US" altLang="en-US" sz="2600" dirty="0">
                <a:latin typeface="Arial" panose="020B0604020202020204" pitchFamily="34" charset="0"/>
              </a:rPr>
              <a:t>UCL Inst </a:t>
            </a:r>
            <a:r>
              <a:rPr lang="en-US" altLang="en-US" sz="2600" dirty="0" err="1">
                <a:latin typeface="Arial" panose="020B0604020202020204" pitchFamily="34" charset="0"/>
              </a:rPr>
              <a:t>yyy</a:t>
            </a:r>
            <a:r>
              <a:rPr lang="en-US" altLang="en-US" sz="2600" dirty="0">
                <a:latin typeface="Arial" panose="020B0604020202020204" pitchFamily="34" charset="0"/>
              </a:rPr>
              <a:t>. </a:t>
            </a:r>
            <a:r>
              <a:rPr lang="en-US" altLang="en-US" sz="2600" baseline="30000" dirty="0">
                <a:latin typeface="Arial" panose="020B0604020202020204" pitchFamily="34" charset="0"/>
              </a:rPr>
              <a:t>3</a:t>
            </a:r>
            <a:r>
              <a:rPr lang="en-US" altLang="en-US" sz="2600" dirty="0">
                <a:latin typeface="Arial" panose="020B0604020202020204" pitchFamily="34" charset="0"/>
              </a:rPr>
              <a:t> UCL Inst of xxx. </a:t>
            </a:r>
            <a:br>
              <a:rPr lang="en-US" altLang="en-US" sz="2600" dirty="0">
                <a:latin typeface="Arial" panose="020B0604020202020204" pitchFamily="34" charset="0"/>
              </a:rPr>
            </a:br>
            <a:r>
              <a:rPr lang="en-US" altLang="en-US" sz="2600" dirty="0">
                <a:latin typeface="Arial" panose="020B0604020202020204" pitchFamily="34" charset="0"/>
              </a:rPr>
              <a:t>* Equal contribution. Correspondence to first.author@ucl.ac.uk or caswell.barry@ucl.ac.uk </a:t>
            </a:r>
            <a:br>
              <a:rPr lang="en-US" altLang="en-US" sz="2600" dirty="0">
                <a:latin typeface="Arial" panose="020B0604020202020204" pitchFamily="34" charset="0"/>
              </a:rPr>
            </a:b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13359" name="Rectangle 1">
            <a:extLst>
              <a:ext uri="{FF2B5EF4-FFF2-40B4-BE49-F238E27FC236}">
                <a16:creationId xmlns:a16="http://schemas.microsoft.com/office/drawing/2014/main" id="{2F5AE046-67E9-5B43-B0AE-31A66808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44" y="41363271"/>
            <a:ext cx="19087206" cy="8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556" baseline="30000" dirty="0">
                <a:latin typeface="Arial" panose="020B0604020202020204" pitchFamily="34" charset="0"/>
              </a:rPr>
              <a:t>1</a:t>
            </a:r>
            <a:r>
              <a:rPr lang="en-GB" altLang="en-US" sz="1556" dirty="0">
                <a:latin typeface="Arial" panose="020B0604020202020204" pitchFamily="34" charset="0"/>
              </a:rPr>
              <a:t>Hafting et al (2005) Microstructure of a spatial map in the entorhinal cortex. Nature 436, 801-806. </a:t>
            </a:r>
            <a:r>
              <a:rPr lang="en-GB" altLang="en-US" sz="1556" baseline="30000" dirty="0">
                <a:latin typeface="Arial" panose="020B0604020202020204" pitchFamily="34" charset="0"/>
              </a:rPr>
              <a:t>2</a:t>
            </a:r>
            <a:r>
              <a:rPr lang="en-GB" altLang="en-US" sz="1556" dirty="0">
                <a:latin typeface="Arial" panose="020B0604020202020204" pitchFamily="34" charset="0"/>
              </a:rPr>
              <a:t>Fiete et al (2008) What Grid Cells Convey about Rat Location. J </a:t>
            </a:r>
            <a:r>
              <a:rPr lang="en-GB" altLang="en-US" sz="1556" dirty="0" err="1">
                <a:latin typeface="Arial" panose="020B0604020202020204" pitchFamily="34" charset="0"/>
              </a:rPr>
              <a:t>Neurosci</a:t>
            </a:r>
            <a:r>
              <a:rPr lang="en-GB" altLang="en-US" sz="1556" dirty="0">
                <a:latin typeface="Arial" panose="020B0604020202020204" pitchFamily="34" charset="0"/>
              </a:rPr>
              <a:t> 28, 6858-71.</a:t>
            </a:r>
            <a:br>
              <a:rPr lang="en-GB" altLang="en-US" sz="1556" dirty="0">
                <a:latin typeface="Arial" panose="020B0604020202020204" pitchFamily="34" charset="0"/>
              </a:rPr>
            </a:br>
            <a:r>
              <a:rPr lang="en-GB" altLang="en-US" sz="1556" baseline="30000" dirty="0">
                <a:latin typeface="Arial" panose="020B0604020202020204" pitchFamily="34" charset="0"/>
              </a:rPr>
              <a:t>2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Kubie &amp; Fenton (2012) Linear Look-ahead in Conjunctive Cells: An Entorhinal Mechanism for Vector-Based Navigation. Front. Neural Circuits </a:t>
            </a:r>
            <a:r>
              <a:rPr lang="fr-FR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fr-FR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: 10.3389</a:t>
            </a:r>
            <a:r>
              <a:rPr lang="en-GB" altLang="en-US" sz="1556" dirty="0"/>
              <a:t>. </a:t>
            </a:r>
            <a:r>
              <a:rPr lang="en-GB" altLang="en-US" sz="1556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Orchard et al (2013) Does the entorhinal cortex use the Fourier transform? Front Comp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Neurosci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7:179. </a:t>
            </a:r>
            <a:r>
              <a:rPr lang="en-GB" altLang="en-US" sz="1556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Chen &amp;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Verguts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(2010) Beyond the mental number line: A neural network model of number-space interactions.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Cogn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556" dirty="0" err="1">
                <a:latin typeface="Arial" panose="020B0604020202020204" pitchFamily="34" charset="0"/>
                <a:cs typeface="Arial" panose="020B0604020202020204" pitchFamily="34" charset="0"/>
              </a:rPr>
              <a:t>Psychol</a:t>
            </a:r>
            <a:r>
              <a:rPr lang="en-GB" altLang="en-US" sz="1556" dirty="0">
                <a:latin typeface="Arial" panose="020B0604020202020204" pitchFamily="34" charset="0"/>
                <a:cs typeface="Arial" panose="020B0604020202020204" pitchFamily="34" charset="0"/>
              </a:rPr>
              <a:t> 60:218-240.</a:t>
            </a:r>
            <a:endParaRPr lang="en-GB" altLang="en-US" sz="1556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C4C4D8-3AE7-B647-BFD7-25F4D1C32052}"/>
              </a:ext>
            </a:extLst>
          </p:cNvPr>
          <p:cNvSpPr/>
          <p:nvPr/>
        </p:nvSpPr>
        <p:spPr bwMode="auto">
          <a:xfrm>
            <a:off x="639354" y="3737986"/>
            <a:ext cx="29231046" cy="2299491"/>
          </a:xfrm>
          <a:prstGeom prst="roundRect">
            <a:avLst>
              <a:gd name="adj" fmla="val 493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41426" y="6349670"/>
            <a:ext cx="14848032" cy="8358384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DBB3D6A-2A6D-C146-9C6C-06F312BFB761}"/>
              </a:ext>
            </a:extLst>
          </p:cNvPr>
          <p:cNvSpPr/>
          <p:nvPr/>
        </p:nvSpPr>
        <p:spPr bwMode="auto">
          <a:xfrm>
            <a:off x="15807506" y="6397554"/>
            <a:ext cx="14015485" cy="21345711"/>
          </a:xfrm>
          <a:prstGeom prst="roundRect">
            <a:avLst>
              <a:gd name="adj" fmla="val 853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sp>
        <p:nvSpPr>
          <p:cNvPr id="13390" name="Text Box 57">
            <a:extLst>
              <a:ext uri="{FF2B5EF4-FFF2-40B4-BE49-F238E27FC236}">
                <a16:creationId xmlns:a16="http://schemas.microsoft.com/office/drawing/2014/main" id="{6C1333FD-3C15-6C47-B5F4-29C78F26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241" y="28219044"/>
            <a:ext cx="13461878" cy="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122" b="1" dirty="0">
                <a:solidFill>
                  <a:srgbClr val="FF7F00"/>
                </a:solidFill>
                <a:latin typeface="Arial" panose="020B0604020202020204" pitchFamily="34" charset="0"/>
              </a:rPr>
              <a:t>Conclusions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33D10-2E34-0048-A462-4B0E3908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2266" y="41214987"/>
            <a:ext cx="1107176" cy="1107176"/>
          </a:xfrm>
          <a:prstGeom prst="rect">
            <a:avLst/>
          </a:prstGeom>
        </p:spPr>
      </p:pic>
      <p:pic>
        <p:nvPicPr>
          <p:cNvPr id="14" name="Picture 1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6BCC8D0-4064-9140-A4F1-80BE3FDC38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5" y="414201"/>
            <a:ext cx="2317548" cy="29193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F0EC03-8BAC-864E-A3FE-396F5223B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0250" y="41214988"/>
            <a:ext cx="2158313" cy="1107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BE6999-9C9E-0B4D-9879-1D51DB7A6E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74" b="27034"/>
          <a:stretch/>
        </p:blipFill>
        <p:spPr>
          <a:xfrm>
            <a:off x="26349347" y="41214987"/>
            <a:ext cx="3204232" cy="110717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9ECD893-B929-3249-AE1F-A9708E444ACC}"/>
              </a:ext>
            </a:extLst>
          </p:cNvPr>
          <p:cNvSpPr/>
          <p:nvPr/>
        </p:nvSpPr>
        <p:spPr bwMode="auto">
          <a:xfrm>
            <a:off x="15807506" y="28095708"/>
            <a:ext cx="13746073" cy="12586683"/>
          </a:xfrm>
          <a:prstGeom prst="roundRect">
            <a:avLst>
              <a:gd name="adj" fmla="val 3148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 dirty="0">
              <a:latin typeface="Times" charset="0"/>
              <a:ea typeface="+mn-ea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3" r="48691" b="5022"/>
          <a:stretch/>
        </p:blipFill>
        <p:spPr>
          <a:xfrm>
            <a:off x="745567" y="7309879"/>
            <a:ext cx="6401993" cy="6717296"/>
          </a:xfrm>
          <a:prstGeom prst="rect">
            <a:avLst/>
          </a:prstGeom>
        </p:spPr>
      </p:pic>
      <p:sp>
        <p:nvSpPr>
          <p:cNvPr id="52" name="Text Box 57">
            <a:extLst>
              <a:ext uri="{FF2B5EF4-FFF2-40B4-BE49-F238E27FC236}">
                <a16:creationId xmlns:a16="http://schemas.microsoft.com/office/drawing/2014/main" id="{4679E229-EEA2-5A42-ABE0-1141CE6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45" y="6564542"/>
            <a:ext cx="89715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Simultaneous neural recordings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994722A-1342-4C45-B60C-CA4C088954E0}"/>
              </a:ext>
            </a:extLst>
          </p:cNvPr>
          <p:cNvSpPr/>
          <p:nvPr/>
        </p:nvSpPr>
        <p:spPr bwMode="auto">
          <a:xfrm>
            <a:off x="630722" y="15126950"/>
            <a:ext cx="14848032" cy="25555442"/>
          </a:xfrm>
          <a:prstGeom prst="roundRect">
            <a:avLst>
              <a:gd name="adj" fmla="val 1264"/>
            </a:avLst>
          </a:prstGeom>
          <a:noFill/>
          <a:ln w="44450" cap="flat" cmpd="sng" algn="ctr">
            <a:solidFill>
              <a:srgbClr val="7878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GB" sz="1698">
              <a:latin typeface="Times" charset="0"/>
              <a:ea typeface="+mn-ea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348279" y="6689574"/>
            <a:ext cx="3976121" cy="3371566"/>
            <a:chOff x="7887646" y="6675844"/>
            <a:chExt cx="3693235" cy="30879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1" t="10151" r="26818" b="60722"/>
            <a:stretch/>
          </p:blipFill>
          <p:spPr>
            <a:xfrm>
              <a:off x="7887646" y="6675844"/>
              <a:ext cx="3693235" cy="30879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887646" y="6690801"/>
              <a:ext cx="9316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CA1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6" t="4577" r="1458" b="61027"/>
          <a:stretch/>
        </p:blipFill>
        <p:spPr>
          <a:xfrm>
            <a:off x="11775073" y="6705905"/>
            <a:ext cx="3501762" cy="33210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434926" y="10509257"/>
            <a:ext cx="1043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altLang="en-US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</a:t>
            </a:r>
          </a:p>
          <a:p>
            <a:pPr algn="r"/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CTX</a:t>
            </a:r>
          </a:p>
          <a:p>
            <a:pPr algn="ctr"/>
            <a:r>
              <a:rPr lang="en-GB" sz="3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LS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332573" y="12717399"/>
            <a:ext cx="8649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000" dirty="0">
                <a:latin typeface="Arial" panose="020B0604020202020204" pitchFamily="34" charset="0"/>
              </a:rPr>
              <a:t>GCaMP signals in hippocampus CA1</a:t>
            </a:r>
          </a:p>
          <a:p>
            <a:r>
              <a:rPr lang="en-GB" altLang="en-US" sz="3000" dirty="0">
                <a:latin typeface="Arial" panose="020B0604020202020204" pitchFamily="34" charset="0"/>
              </a:rPr>
              <a:t>Multi-unit spiking activities in the lateral septum (LS) and neocortex, smoothened at 330 </a:t>
            </a:r>
            <a:r>
              <a:rPr lang="en-GB" altLang="en-US" sz="3000" dirty="0" err="1">
                <a:latin typeface="Arial" panose="020B0604020202020204" pitchFamily="34" charset="0"/>
              </a:rPr>
              <a:t>ms</a:t>
            </a:r>
            <a:endParaRPr lang="en-GB" sz="3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50" y="10441011"/>
            <a:ext cx="8445957" cy="216607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5567" y="15289893"/>
            <a:ext cx="78145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Transformer learns endogenous activities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881770" y="6562453"/>
            <a:ext cx="31598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000" b="1" dirty="0">
                <a:solidFill>
                  <a:srgbClr val="FF7F00"/>
                </a:solidFill>
                <a:latin typeface="Arial" panose="020B0604020202020204" pitchFamily="34" charset="0"/>
              </a:rPr>
              <a:t>Stimuli injection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403068" y="16845090"/>
            <a:ext cx="9896475" cy="8591550"/>
            <a:chOff x="1066312" y="16263635"/>
            <a:chExt cx="9896475" cy="859155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6312" y="16263635"/>
              <a:ext cx="9896475" cy="859155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6718694" y="16698424"/>
              <a:ext cx="2704587" cy="6333570"/>
              <a:chOff x="6718694" y="16698424"/>
              <a:chExt cx="2704587" cy="63335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33497" y="22016331"/>
                <a:ext cx="24897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Fluorescence</a:t>
                </a:r>
              </a:p>
              <a:p>
                <a:pPr algn="ctr"/>
                <a:r>
                  <a:rPr lang="en-GB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signals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933497" y="19222197"/>
                <a:ext cx="22638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Transformer</a:t>
                </a:r>
              </a:p>
              <a:p>
                <a:pPr algn="ctr"/>
                <a:r>
                  <a:rPr lang="en-GB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Encoder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718694" y="16698424"/>
                <a:ext cx="270458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Instantaneous </a:t>
                </a:r>
              </a:p>
              <a:p>
                <a:pPr algn="ctr"/>
                <a:r>
                  <a:rPr lang="en-GB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spiking rates</a:t>
                </a:r>
              </a:p>
            </p:txBody>
          </p:sp>
        </p:grpSp>
      </p:grp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1C4A2A7-5F51-8124-D01A-543D28B86A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6" y="28219044"/>
            <a:ext cx="8692044" cy="4363809"/>
          </a:xfrm>
          <a:prstGeom prst="rect">
            <a:avLst/>
          </a:prstGeom>
        </p:spPr>
      </p:pic>
      <p:pic>
        <p:nvPicPr>
          <p:cNvPr id="11" name="Picture 10" descr="A diagram of different colors&#10;&#10;Description automatically generated">
            <a:extLst>
              <a:ext uri="{FF2B5EF4-FFF2-40B4-BE49-F238E27FC236}">
                <a16:creationId xmlns:a16="http://schemas.microsoft.com/office/drawing/2014/main" id="{FBFC13BC-3129-F290-0702-B3DCAF6F5F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8" r="1"/>
          <a:stretch/>
        </p:blipFill>
        <p:spPr>
          <a:xfrm>
            <a:off x="16017241" y="7239787"/>
            <a:ext cx="8752553" cy="5297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286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</vt:lpstr>
      <vt:lpstr>Arial</vt:lpstr>
      <vt:lpstr>Blank Presentation</vt:lpstr>
      <vt:lpstr>PowerPoint Presentation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Resources</dc:creator>
  <cp:lastModifiedBy>Liu, Sihao</cp:lastModifiedBy>
  <cp:revision>300</cp:revision>
  <cp:lastPrinted>2014-11-11T16:45:08Z</cp:lastPrinted>
  <dcterms:created xsi:type="dcterms:W3CDTF">2005-07-18T11:31:19Z</dcterms:created>
  <dcterms:modified xsi:type="dcterms:W3CDTF">2023-11-16T00:55:24Z</dcterms:modified>
</cp:coreProperties>
</file>