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53" userDrawn="1">
          <p15:clr>
            <a:srgbClr val="A4A3A4"/>
          </p15:clr>
        </p15:guide>
        <p15:guide id="2" pos="1125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01E9067-68BE-5166-BC01-CEE26E38B6F2}" name="Caswell Barry" initials="CB" userId="0315a9257d8e9ab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D2D2D2"/>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860"/>
  </p:normalViewPr>
  <p:slideViewPr>
    <p:cSldViewPr snapToGrid="0">
      <p:cViewPr varScale="1">
        <p:scale>
          <a:sx n="16" d="100"/>
          <a:sy n="16" d="100"/>
        </p:scale>
        <p:origin x="3080" y="376"/>
      </p:cViewPr>
      <p:guideLst>
        <p:guide orient="horz" pos="6953"/>
        <p:guide pos="112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2A9B9B79-7423-7841-913E-6756783A8FEA}" authorId="{B01E9067-68BE-5166-BC01-CEE26E38B6F2}" created="2023-11-24T19:10:57.788">
    <ac:deMkLst xmlns:ac="http://schemas.microsoft.com/office/drawing/2013/main/command">
      <pc:docMk xmlns:pc="http://schemas.microsoft.com/office/powerpoint/2013/main/command"/>
      <pc:sldMk xmlns:pc="http://schemas.microsoft.com/office/powerpoint/2013/main/command" cId="0" sldId="256"/>
      <ac:picMk id="40" creationId="{F9F12597-CE8C-F04C-2A9B-724DF5ECB9B2}"/>
    </ac:deMkLst>
    <p188:replyLst>
      <p188:reply id="{4EBDC518-280E-9743-816C-BF4AFA888C31}" authorId="{B01E9067-68BE-5166-BC01-CEE26E38B6F2}" created="2023-11-24T19:11:38.147">
        <p188:txBody>
          <a:bodyPr/>
          <a:lstStyle/>
          <a:p>
            <a:r>
              <a:rPr lang="en-US"/>
              <a:t>actually the font looks a bit weird as a result …  an y chance you could fix?</a:t>
            </a:r>
          </a:p>
        </p188:txBody>
      </p188:reply>
      <p188:reply id="{8B9E77A9-005A-B94C-92FC-605F2B6AFF3E}" authorId="{B01E9067-68BE-5166-BC01-CEE26E38B6F2}" created="2023-11-24T19:18:16.479">
        <p188:txBody>
          <a:bodyPr/>
          <a:lstStyle/>
          <a:p>
            <a:r>
              <a:rPr lang="en-US"/>
              <a:t>actually if you could make this panel slight lager and add an extra LS line too that would be great (pick a bit that looks good!)</a:t>
            </a:r>
          </a:p>
        </p188:txBody>
      </p188:reply>
    </p188:replyLst>
    <p188:txBody>
      <a:bodyPr/>
      <a:lstStyle/>
      <a:p>
        <a:r>
          <a:rPr lang="en-US"/>
          <a:t>You don’t happen to have any that examples where the LS prediction looks more impressive do you? I’ve stretched the y axis a bit as it’s important  to see this</a:t>
        </a:r>
      </a:p>
    </p188:txBody>
  </p188:cm>
  <p188:cm id="{5073C58F-E5FF-A74E-9926-55702C2246E7}" authorId="{B01E9067-68BE-5166-BC01-CEE26E38B6F2}" created="2023-11-24T19:27:04.614">
    <ac:deMkLst xmlns:ac="http://schemas.microsoft.com/office/drawing/2013/main/command">
      <pc:docMk xmlns:pc="http://schemas.microsoft.com/office/powerpoint/2013/main/command"/>
      <pc:sldMk xmlns:pc="http://schemas.microsoft.com/office/powerpoint/2013/main/command" cId="0" sldId="256"/>
      <ac:picMk id="17" creationId="{372ADBA7-933D-8D81-D2A4-CD6B67AC9F54}"/>
    </ac:deMkLst>
    <p188:txBody>
      <a:bodyPr/>
      <a:lstStyle/>
      <a:p>
        <a:r>
          <a:rPr lang="en-US"/>
          <a:t>could you make this plot just for the glm and transformer endogenous?</a:t>
        </a:r>
      </a:p>
    </p188:txBody>
  </p188:cm>
  <p188:cm id="{780378EB-51B5-2C46-9886-99B0DE497F14}" authorId="{B01E9067-68BE-5166-BC01-CEE26E38B6F2}" created="2023-11-24T19:31:29.378">
    <ac:deMkLst xmlns:ac="http://schemas.microsoft.com/office/drawing/2013/main/command">
      <pc:docMk xmlns:pc="http://schemas.microsoft.com/office/powerpoint/2013/main/command"/>
      <pc:sldMk xmlns:pc="http://schemas.microsoft.com/office/powerpoint/2013/main/command" cId="0" sldId="256"/>
      <ac:picMk id="10" creationId="{00000000-0000-0000-0000-000000000000}"/>
    </ac:deMkLst>
    <p188:txBody>
      <a:bodyPr/>
      <a:lstStyle/>
      <a:p>
        <a:r>
          <a:rPr lang="en-US"/>
          <a:t>sorry I moved these around a bit and the figures don’t quite fit - you might need to resize a little bit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F0ED68F8-47EA-694E-A90F-039C71514126}" type="datetimeFigureOut">
              <a:rPr lang="en-US" smtClean="0"/>
              <a:t>11/25/23</a:t>
            </a:fld>
            <a:endParaRPr lang="en-US"/>
          </a:p>
        </p:txBody>
      </p:sp>
      <p:sp>
        <p:nvSpPr>
          <p:cNvPr id="4" name="Slide Image Placeholder 3"/>
          <p:cNvSpPr>
            <a:spLocks noGrp="1" noRot="1" noChangeAspect="1"/>
          </p:cNvSpPr>
          <p:nvPr>
            <p:ph type="sldImg" idx="2"/>
          </p:nvPr>
        </p:nvSpPr>
        <p:spPr>
          <a:xfrm>
            <a:off x="2219325" y="1243013"/>
            <a:ext cx="2373313"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A891B5ED-4E69-4B4B-A299-CC27C4757148}" type="slidenum">
              <a:rPr lang="en-US" smtClean="0"/>
              <a:t>‹#›</a:t>
            </a:fld>
            <a:endParaRPr lang="en-US"/>
          </a:p>
        </p:txBody>
      </p:sp>
    </p:spTree>
    <p:extLst>
      <p:ext uri="{BB962C8B-B14F-4D97-AF65-F5344CB8AC3E}">
        <p14:creationId xmlns:p14="http://schemas.microsoft.com/office/powerpoint/2010/main" val="35269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5ED-4E69-4B4B-A299-CC27C4757148}" type="slidenum">
              <a:rPr lang="en-US" smtClean="0"/>
              <a:t>1</a:t>
            </a:fld>
            <a:endParaRPr lang="en-US"/>
          </a:p>
        </p:txBody>
      </p:sp>
    </p:spTree>
    <p:extLst>
      <p:ext uri="{BB962C8B-B14F-4D97-AF65-F5344CB8AC3E}">
        <p14:creationId xmlns:p14="http://schemas.microsoft.com/office/powerpoint/2010/main" val="459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389" y="13296077"/>
            <a:ext cx="25734436" cy="9175281"/>
          </a:xfrm>
        </p:spPr>
        <p:txBody>
          <a:bodyPr/>
          <a:lstStyle/>
          <a:p>
            <a:r>
              <a:rPr lang="en-US"/>
              <a:t>Click to edit Master title style</a:t>
            </a:r>
            <a:endParaRPr lang="en-GB"/>
          </a:p>
        </p:txBody>
      </p:sp>
      <p:sp>
        <p:nvSpPr>
          <p:cNvPr id="3" name="Subtitle 2"/>
          <p:cNvSpPr>
            <a:spLocks noGrp="1"/>
          </p:cNvSpPr>
          <p:nvPr>
            <p:ph type="subTitle" idx="1"/>
          </p:nvPr>
        </p:nvSpPr>
        <p:spPr>
          <a:xfrm>
            <a:off x="4540778" y="24255692"/>
            <a:ext cx="21193660" cy="10939413"/>
          </a:xfrm>
        </p:spPr>
        <p:txBody>
          <a:bodyPr/>
          <a:lstStyle>
            <a:lvl1pPr marL="0" indent="0" algn="ctr">
              <a:buNone/>
              <a:defRPr/>
            </a:lvl1pPr>
            <a:lvl2pPr marL="323371" indent="0" algn="ctr">
              <a:buNone/>
              <a:defRPr/>
            </a:lvl2pPr>
            <a:lvl3pPr marL="646743" indent="0" algn="ctr">
              <a:buNone/>
              <a:defRPr/>
            </a:lvl3pPr>
            <a:lvl4pPr marL="970114" indent="0" algn="ctr">
              <a:buNone/>
              <a:defRPr/>
            </a:lvl4pPr>
            <a:lvl5pPr marL="1293485" indent="0" algn="ctr">
              <a:buNone/>
              <a:defRPr/>
            </a:lvl5pPr>
            <a:lvl6pPr marL="1616857" indent="0" algn="ctr">
              <a:buNone/>
              <a:defRPr/>
            </a:lvl6pPr>
            <a:lvl7pPr marL="1940228" indent="0" algn="ctr">
              <a:buNone/>
              <a:defRPr/>
            </a:lvl7pPr>
            <a:lvl8pPr marL="2263600" indent="0" algn="ctr">
              <a:buNone/>
              <a:defRPr/>
            </a:lvl8pPr>
            <a:lvl9pPr marL="2586971"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058" y="3804331"/>
            <a:ext cx="6432767" cy="3424345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389" y="3804331"/>
            <a:ext cx="19193876"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57" y="27505643"/>
            <a:ext cx="25733313" cy="8501948"/>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2391657" y="18141829"/>
            <a:ext cx="25733313" cy="9363814"/>
          </a:xfrm>
        </p:spPr>
        <p:txBody>
          <a:bodyPr anchor="b"/>
          <a:lstStyle>
            <a:lvl1pPr marL="0" indent="0">
              <a:buNone/>
              <a:defRPr sz="1415"/>
            </a:lvl1pPr>
            <a:lvl2pPr marL="323371" indent="0">
              <a:buNone/>
              <a:defRPr sz="1273"/>
            </a:lvl2pPr>
            <a:lvl3pPr marL="646743" indent="0">
              <a:buNone/>
              <a:defRPr sz="1132"/>
            </a:lvl3pPr>
            <a:lvl4pPr marL="970114" indent="0">
              <a:buNone/>
              <a:defRPr sz="990"/>
            </a:lvl4pPr>
            <a:lvl5pPr marL="1293485" indent="0">
              <a:buNone/>
              <a:defRPr sz="990"/>
            </a:lvl5pPr>
            <a:lvl6pPr marL="1616857" indent="0">
              <a:buNone/>
              <a:defRPr sz="990"/>
            </a:lvl6pPr>
            <a:lvl7pPr marL="1940228" indent="0">
              <a:buNone/>
              <a:defRPr sz="990"/>
            </a:lvl7pPr>
            <a:lvl8pPr marL="2263600" indent="0">
              <a:buNone/>
              <a:defRPr sz="990"/>
            </a:lvl8pPr>
            <a:lvl9pPr marL="2586971"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389" y="12364634"/>
            <a:ext cx="12812760"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0942" y="12364634"/>
            <a:ext cx="12813883"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14756"/>
            <a:ext cx="27248029" cy="71328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592" y="9581526"/>
            <a:ext cx="13376428"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592" y="13574388"/>
            <a:ext cx="13376428"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581" y="9581526"/>
            <a:ext cx="13382041"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5379581" y="13574388"/>
            <a:ext cx="13382041"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03533"/>
            <a:ext cx="9960740" cy="7254038"/>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1837010" y="1703535"/>
            <a:ext cx="16924611" cy="36532789"/>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592" y="8957573"/>
            <a:ext cx="9960740" cy="29278751"/>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25" y="29963307"/>
            <a:ext cx="18165352" cy="3537241"/>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5934225" y="3824532"/>
            <a:ext cx="18165352" cy="25683156"/>
          </a:xfrm>
        </p:spPr>
        <p:txBody>
          <a:bodyPr/>
          <a:lstStyle>
            <a:lvl1pPr marL="0" indent="0">
              <a:buNone/>
              <a:defRPr sz="2263"/>
            </a:lvl1pPr>
            <a:lvl2pPr marL="323371" indent="0">
              <a:buNone/>
              <a:defRPr sz="1980"/>
            </a:lvl2pPr>
            <a:lvl3pPr marL="646743" indent="0">
              <a:buNone/>
              <a:defRPr sz="1698"/>
            </a:lvl3pPr>
            <a:lvl4pPr marL="970114" indent="0">
              <a:buNone/>
              <a:defRPr sz="1415"/>
            </a:lvl4pPr>
            <a:lvl5pPr marL="1293485" indent="0">
              <a:buNone/>
              <a:defRPr sz="1415"/>
            </a:lvl5pPr>
            <a:lvl6pPr marL="1616857" indent="0">
              <a:buNone/>
              <a:defRPr sz="1415"/>
            </a:lvl6pPr>
            <a:lvl7pPr marL="1940228" indent="0">
              <a:buNone/>
              <a:defRPr sz="1415"/>
            </a:lvl7pPr>
            <a:lvl8pPr marL="2263600" indent="0">
              <a:buNone/>
              <a:defRPr sz="1415"/>
            </a:lvl8pPr>
            <a:lvl9pPr marL="2586971" indent="0">
              <a:buNone/>
              <a:defRPr sz="1415"/>
            </a:lvl9pPr>
          </a:lstStyle>
          <a:p>
            <a:pPr lvl="0"/>
            <a:endParaRPr lang="en-GB" noProof="0"/>
          </a:p>
        </p:txBody>
      </p:sp>
      <p:sp>
        <p:nvSpPr>
          <p:cNvPr id="4" name="Text Placeholder 3"/>
          <p:cNvSpPr>
            <a:spLocks noGrp="1"/>
          </p:cNvSpPr>
          <p:nvPr>
            <p:ph type="body" sz="half" idx="2"/>
          </p:nvPr>
        </p:nvSpPr>
        <p:spPr>
          <a:xfrm>
            <a:off x="5934225" y="33500549"/>
            <a:ext cx="18165352" cy="5023062"/>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2270389" y="3804331"/>
            <a:ext cx="25734436" cy="713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2270389" y="12364634"/>
            <a:ext cx="25734436" cy="25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2270390"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4527">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0343630" y="38999434"/>
            <a:ext cx="9587956"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4527">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21696695"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4527"/>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3009" rtl="0" eaLnBrk="0" fontAlgn="base" hangingPunct="0">
        <a:spcBef>
          <a:spcPct val="0"/>
        </a:spcBef>
        <a:spcAft>
          <a:spcPct val="0"/>
        </a:spcAft>
        <a:defRPr sz="14216">
          <a:solidFill>
            <a:schemeClr val="tx2"/>
          </a:solidFill>
          <a:latin typeface="+mj-lt"/>
          <a:ea typeface="ＭＳ Ｐゴシック" panose="020B0600070205080204" pitchFamily="34" charset="-128"/>
          <a:cs typeface="MS PGothic" charset="0"/>
        </a:defRPr>
      </a:lvl1pPr>
      <a:lvl2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2pPr>
      <a:lvl3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3pPr>
      <a:lvl4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4pPr>
      <a:lvl5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5pPr>
      <a:lvl6pPr marL="323371" algn="ctr" defTabSz="2953009" rtl="0" fontAlgn="base">
        <a:spcBef>
          <a:spcPct val="0"/>
        </a:spcBef>
        <a:spcAft>
          <a:spcPct val="0"/>
        </a:spcAft>
        <a:defRPr sz="14216">
          <a:solidFill>
            <a:schemeClr val="tx2"/>
          </a:solidFill>
          <a:latin typeface="Times" charset="0"/>
        </a:defRPr>
      </a:lvl6pPr>
      <a:lvl7pPr marL="646743" algn="ctr" defTabSz="2953009" rtl="0" fontAlgn="base">
        <a:spcBef>
          <a:spcPct val="0"/>
        </a:spcBef>
        <a:spcAft>
          <a:spcPct val="0"/>
        </a:spcAft>
        <a:defRPr sz="14216">
          <a:solidFill>
            <a:schemeClr val="tx2"/>
          </a:solidFill>
          <a:latin typeface="Times" charset="0"/>
        </a:defRPr>
      </a:lvl7pPr>
      <a:lvl8pPr marL="970114" algn="ctr" defTabSz="2953009" rtl="0" fontAlgn="base">
        <a:spcBef>
          <a:spcPct val="0"/>
        </a:spcBef>
        <a:spcAft>
          <a:spcPct val="0"/>
        </a:spcAft>
        <a:defRPr sz="14216">
          <a:solidFill>
            <a:schemeClr val="tx2"/>
          </a:solidFill>
          <a:latin typeface="Times" charset="0"/>
        </a:defRPr>
      </a:lvl8pPr>
      <a:lvl9pPr marL="1293485" algn="ctr" defTabSz="2953009" rtl="0" fontAlgn="base">
        <a:spcBef>
          <a:spcPct val="0"/>
        </a:spcBef>
        <a:spcAft>
          <a:spcPct val="0"/>
        </a:spcAft>
        <a:defRPr sz="14216">
          <a:solidFill>
            <a:schemeClr val="tx2"/>
          </a:solidFill>
          <a:latin typeface="Times" charset="0"/>
        </a:defRPr>
      </a:lvl9pPr>
    </p:titleStyle>
    <p:bodyStyle>
      <a:lvl1pPr marL="1107098" indent="-1107098" algn="l" defTabSz="2953009" rtl="0" eaLnBrk="0" fontAlgn="base" hangingPunct="0">
        <a:spcBef>
          <a:spcPct val="20000"/>
        </a:spcBef>
        <a:spcAft>
          <a:spcPct val="0"/>
        </a:spcAft>
        <a:buChar char="•"/>
        <a:defRPr sz="10326">
          <a:solidFill>
            <a:schemeClr val="tx1"/>
          </a:solidFill>
          <a:latin typeface="+mn-lt"/>
          <a:ea typeface="ＭＳ Ｐゴシック" panose="020B0600070205080204" pitchFamily="34" charset="-128"/>
          <a:cs typeface="MS PGothic" charset="0"/>
        </a:defRPr>
      </a:lvl1pPr>
      <a:lvl2pPr marL="2399461" indent="-922956" algn="l" defTabSz="2953009" rtl="0" eaLnBrk="0" fontAlgn="base" hangingPunct="0">
        <a:spcBef>
          <a:spcPct val="20000"/>
        </a:spcBef>
        <a:spcAft>
          <a:spcPct val="0"/>
        </a:spcAft>
        <a:buChar char="–"/>
        <a:defRPr sz="9053">
          <a:solidFill>
            <a:schemeClr val="tx1"/>
          </a:solidFill>
          <a:latin typeface="+mn-lt"/>
          <a:ea typeface="ＭＳ Ｐゴシック" panose="020B0600070205080204" pitchFamily="34" charset="-128"/>
          <a:cs typeface="MS PGothic" charset="0"/>
        </a:defRPr>
      </a:lvl2pPr>
      <a:lvl3pPr marL="3691823" indent="-738814" algn="l" defTabSz="2953009" rtl="0" eaLnBrk="0" fontAlgn="base" hangingPunct="0">
        <a:spcBef>
          <a:spcPct val="20000"/>
        </a:spcBef>
        <a:spcAft>
          <a:spcPct val="0"/>
        </a:spcAft>
        <a:buChar char="•"/>
        <a:defRPr sz="7780">
          <a:solidFill>
            <a:schemeClr val="tx1"/>
          </a:solidFill>
          <a:latin typeface="+mn-lt"/>
          <a:ea typeface="ＭＳ Ｐゴシック" panose="020B0600070205080204" pitchFamily="34" charset="-128"/>
          <a:cs typeface="MS PGothic" charset="0"/>
        </a:defRPr>
      </a:lvl3pPr>
      <a:lvl4pPr marL="5168327" indent="-737691"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4pPr>
      <a:lvl5pPr marL="6645955" indent="-738814"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5pPr>
      <a:lvl6pPr marL="6969326" indent="-738814" algn="l" defTabSz="2953009" rtl="0" fontAlgn="base">
        <a:spcBef>
          <a:spcPct val="20000"/>
        </a:spcBef>
        <a:spcAft>
          <a:spcPct val="0"/>
        </a:spcAft>
        <a:buChar char="»"/>
        <a:defRPr sz="6436">
          <a:solidFill>
            <a:schemeClr val="tx1"/>
          </a:solidFill>
          <a:latin typeface="+mn-lt"/>
        </a:defRPr>
      </a:lvl6pPr>
      <a:lvl7pPr marL="7292697" indent="-738814" algn="l" defTabSz="2953009" rtl="0" fontAlgn="base">
        <a:spcBef>
          <a:spcPct val="20000"/>
        </a:spcBef>
        <a:spcAft>
          <a:spcPct val="0"/>
        </a:spcAft>
        <a:buChar char="»"/>
        <a:defRPr sz="6436">
          <a:solidFill>
            <a:schemeClr val="tx1"/>
          </a:solidFill>
          <a:latin typeface="+mn-lt"/>
        </a:defRPr>
      </a:lvl7pPr>
      <a:lvl8pPr marL="7616069" indent="-738814" algn="l" defTabSz="2953009" rtl="0" fontAlgn="base">
        <a:spcBef>
          <a:spcPct val="20000"/>
        </a:spcBef>
        <a:spcAft>
          <a:spcPct val="0"/>
        </a:spcAft>
        <a:buChar char="»"/>
        <a:defRPr sz="6436">
          <a:solidFill>
            <a:schemeClr val="tx1"/>
          </a:solidFill>
          <a:latin typeface="+mn-lt"/>
        </a:defRPr>
      </a:lvl8pPr>
      <a:lvl9pPr marL="7939440" indent="-738814" algn="l" defTabSz="2953009" rtl="0" fontAlgn="base">
        <a:spcBef>
          <a:spcPct val="20000"/>
        </a:spcBef>
        <a:spcAft>
          <a:spcPct val="0"/>
        </a:spcAft>
        <a:buChar char="»"/>
        <a:defRPr sz="6436">
          <a:solidFill>
            <a:schemeClr val="tx1"/>
          </a:solidFill>
          <a:latin typeface="+mn-lt"/>
        </a:defRPr>
      </a:lvl9pPr>
    </p:bodyStyle>
    <p:otherStyle>
      <a:defPPr>
        <a:defRPr lang="en-US"/>
      </a:defPPr>
      <a:lvl1pPr marL="0" algn="l" defTabSz="646743" rtl="0" eaLnBrk="1" latinLnBrk="0" hangingPunct="1">
        <a:defRPr sz="1273" kern="1200">
          <a:solidFill>
            <a:schemeClr val="tx1"/>
          </a:solidFill>
          <a:latin typeface="+mn-lt"/>
          <a:ea typeface="+mn-ea"/>
          <a:cs typeface="+mn-cs"/>
        </a:defRPr>
      </a:lvl1pPr>
      <a:lvl2pPr marL="323371" algn="l" defTabSz="646743" rtl="0" eaLnBrk="1" latinLnBrk="0" hangingPunct="1">
        <a:defRPr sz="1273" kern="1200">
          <a:solidFill>
            <a:schemeClr val="tx1"/>
          </a:solidFill>
          <a:latin typeface="+mn-lt"/>
          <a:ea typeface="+mn-ea"/>
          <a:cs typeface="+mn-cs"/>
        </a:defRPr>
      </a:lvl2pPr>
      <a:lvl3pPr marL="646743" algn="l" defTabSz="646743" rtl="0" eaLnBrk="1" latinLnBrk="0" hangingPunct="1">
        <a:defRPr sz="1273" kern="1200">
          <a:solidFill>
            <a:schemeClr val="tx1"/>
          </a:solidFill>
          <a:latin typeface="+mn-lt"/>
          <a:ea typeface="+mn-ea"/>
          <a:cs typeface="+mn-cs"/>
        </a:defRPr>
      </a:lvl3pPr>
      <a:lvl4pPr marL="970114" algn="l" defTabSz="646743" rtl="0" eaLnBrk="1" latinLnBrk="0" hangingPunct="1">
        <a:defRPr sz="1273" kern="1200">
          <a:solidFill>
            <a:schemeClr val="tx1"/>
          </a:solidFill>
          <a:latin typeface="+mn-lt"/>
          <a:ea typeface="+mn-ea"/>
          <a:cs typeface="+mn-cs"/>
        </a:defRPr>
      </a:lvl4pPr>
      <a:lvl5pPr marL="1293485" algn="l" defTabSz="646743" rtl="0" eaLnBrk="1" latinLnBrk="0" hangingPunct="1">
        <a:defRPr sz="1273" kern="1200">
          <a:solidFill>
            <a:schemeClr val="tx1"/>
          </a:solidFill>
          <a:latin typeface="+mn-lt"/>
          <a:ea typeface="+mn-ea"/>
          <a:cs typeface="+mn-cs"/>
        </a:defRPr>
      </a:lvl5pPr>
      <a:lvl6pPr marL="1616857" algn="l" defTabSz="646743" rtl="0" eaLnBrk="1" latinLnBrk="0" hangingPunct="1">
        <a:defRPr sz="1273" kern="1200">
          <a:solidFill>
            <a:schemeClr val="tx1"/>
          </a:solidFill>
          <a:latin typeface="+mn-lt"/>
          <a:ea typeface="+mn-ea"/>
          <a:cs typeface="+mn-cs"/>
        </a:defRPr>
      </a:lvl6pPr>
      <a:lvl7pPr marL="1940228" algn="l" defTabSz="646743" rtl="0" eaLnBrk="1" latinLnBrk="0" hangingPunct="1">
        <a:defRPr sz="1273" kern="1200">
          <a:solidFill>
            <a:schemeClr val="tx1"/>
          </a:solidFill>
          <a:latin typeface="+mn-lt"/>
          <a:ea typeface="+mn-ea"/>
          <a:cs typeface="+mn-cs"/>
        </a:defRPr>
      </a:lvl7pPr>
      <a:lvl8pPr marL="2263600" algn="l" defTabSz="646743" rtl="0" eaLnBrk="1" latinLnBrk="0" hangingPunct="1">
        <a:defRPr sz="1273" kern="1200">
          <a:solidFill>
            <a:schemeClr val="tx1"/>
          </a:solidFill>
          <a:latin typeface="+mn-lt"/>
          <a:ea typeface="+mn-ea"/>
          <a:cs typeface="+mn-cs"/>
        </a:defRPr>
      </a:lvl8pPr>
      <a:lvl9pPr marL="2586971" algn="l" defTabSz="646743"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iff"/><Relationship Id="rId13" Type="http://schemas.openxmlformats.org/officeDocument/2006/relationships/image" Target="../media/image10.png"/><Relationship Id="rId18" Type="http://schemas.openxmlformats.org/officeDocument/2006/relationships/image" Target="../media/image15.png"/><Relationship Id="rId3" Type="http://schemas.microsoft.com/office/2018/10/relationships/comments" Target="../comments/modernComment_100_0.xml"/><Relationship Id="rId7" Type="http://schemas.openxmlformats.org/officeDocument/2006/relationships/image" Target="../media/image4.tiff"/><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tiff"/><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emf"/><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4">
            <a:lum bright="65000" contrast="-100000"/>
            <a:extLst>
              <a:ext uri="{28A0092B-C50C-407E-A947-70E740481C1C}">
                <a14:useLocalDpi xmlns:a14="http://schemas.microsoft.com/office/drawing/2010/main" val="0"/>
              </a:ext>
            </a:extLst>
          </a:blip>
          <a:srcRect t="23935"/>
          <a:stretch>
            <a:fillRect/>
          </a:stretch>
        </p:blipFill>
        <p:spPr bwMode="auto">
          <a:xfrm>
            <a:off x="17309" y="0"/>
            <a:ext cx="30275213" cy="342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3919039" y="353568"/>
            <a:ext cx="25951361" cy="105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6224" b="1" dirty="0">
                <a:latin typeface="Arial" panose="020B0604020202020204" pitchFamily="34" charset="0"/>
              </a:rPr>
              <a:t>Transformer Learns Neural Circuit with Diverse Stimulation Patterns</a:t>
            </a:r>
            <a:endParaRPr lang="en-GB" altLang="en-US" sz="6224"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950773" y="4148146"/>
            <a:ext cx="2843490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 </a:t>
            </a:r>
            <a:r>
              <a:rPr lang="en-GB" altLang="en-US" sz="3000" dirty="0">
                <a:latin typeface="Arial" panose="020B0604020202020204" pitchFamily="34" charset="0"/>
              </a:rPr>
              <a:t>Neural circuits in the brain embody computational functions that are not necessarily apparent from their architecture alone. </a:t>
            </a:r>
            <a:r>
              <a:rPr lang="en-GB" altLang="en-US" sz="3000" dirty="0">
                <a:solidFill>
                  <a:srgbClr val="FF7F00"/>
                </a:solidFill>
                <a:latin typeface="Arial" panose="020B0604020202020204" pitchFamily="34" charset="0"/>
              </a:rPr>
              <a:t>A possible way to discover this function is to train artificial neural networks, trained with experimental data, to approximate it - distilling the biological function into the artificial weights. </a:t>
            </a:r>
            <a:r>
              <a:rPr lang="en-GB" altLang="en-US" sz="3000" dirty="0">
                <a:latin typeface="Arial" panose="020B0604020202020204" pitchFamily="34" charset="0"/>
              </a:rPr>
              <a:t>This requires experimental observation of neural data passing through the biological circuit, that is, the input and corresponding output.</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We performed simultaneous two-photon calcium imaging from the hippocampus (CA1) and </a:t>
            </a:r>
            <a:r>
              <a:rPr lang="en-GB" altLang="en-US" sz="3000" dirty="0" err="1">
                <a:latin typeface="Arial" panose="020B0604020202020204" pitchFamily="34" charset="0"/>
              </a:rPr>
              <a:t>NeuroPixel</a:t>
            </a:r>
            <a:r>
              <a:rPr lang="en-GB" altLang="en-US" sz="3000" dirty="0">
                <a:latin typeface="Arial" panose="020B0604020202020204" pitchFamily="34" charset="0"/>
              </a:rPr>
              <a:t> recording from the lateral septum (LS) and overlying cortex (CTX) - the former being a significant projection target of CA1. We then trained sets of transformer neural network models on the </a:t>
            </a:r>
            <a:r>
              <a:rPr lang="en-GB" altLang="en-US" sz="3000" dirty="0">
                <a:solidFill>
                  <a:srgbClr val="FF7F00"/>
                </a:solidFill>
                <a:latin typeface="Arial" panose="020B0604020202020204" pitchFamily="34" charset="0"/>
              </a:rPr>
              <a:t>CA1 – LS circuit</a:t>
            </a:r>
            <a:r>
              <a:rPr lang="en-GB" altLang="en-US" sz="3000" dirty="0">
                <a:latin typeface="Arial" panose="020B0604020202020204" pitchFamily="34" charset="0"/>
              </a:rPr>
              <a:t>. The trained models demonstrated competitive accuracy and efficiency compared to baseline GLMs, and are able to generalise when random stimuli are injected optically into the input neurons.</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3929376" y="1772020"/>
            <a:ext cx="137817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000" b="1" dirty="0">
                <a:latin typeface="Arial" panose="020B0604020202020204" pitchFamily="34" charset="0"/>
              </a:rPr>
              <a:t>S. Liu</a:t>
            </a:r>
            <a:r>
              <a:rPr lang="en-US" altLang="en-US" sz="3000" b="1" baseline="30000" dirty="0">
                <a:latin typeface="Arial" panose="020B0604020202020204" pitchFamily="34" charset="0"/>
              </a:rPr>
              <a:t>1,2</a:t>
            </a:r>
            <a:r>
              <a:rPr lang="en-US" altLang="en-US" sz="3000" b="1" dirty="0">
                <a:latin typeface="Arial" panose="020B0604020202020204" pitchFamily="34" charset="0"/>
              </a:rPr>
              <a:t>; A. Mavor-Parker</a:t>
            </a:r>
            <a:r>
              <a:rPr lang="en-US" altLang="en-US" sz="3000" b="1" baseline="30000" dirty="0">
                <a:latin typeface="Arial" panose="020B0604020202020204" pitchFamily="34" charset="0"/>
              </a:rPr>
              <a:t>3</a:t>
            </a:r>
            <a:r>
              <a:rPr lang="en-US" altLang="en-US" sz="3000" b="1" dirty="0">
                <a:latin typeface="Arial" panose="020B0604020202020204" pitchFamily="34" charset="0"/>
              </a:rPr>
              <a:t>; E. Baumler</a:t>
            </a:r>
            <a:r>
              <a:rPr lang="en-US" altLang="en-US" sz="3000" b="1" baseline="30000" dirty="0">
                <a:latin typeface="Arial" panose="020B0604020202020204" pitchFamily="34" charset="0"/>
              </a:rPr>
              <a:t>4</a:t>
            </a:r>
            <a:r>
              <a:rPr lang="en-US" altLang="en-US" sz="3000" b="1" dirty="0">
                <a:latin typeface="Arial" panose="020B0604020202020204" pitchFamily="34" charset="0"/>
              </a:rPr>
              <a:t>; M. Buchholz</a:t>
            </a:r>
            <a:r>
              <a:rPr lang="en-US" altLang="en-US" sz="3000" b="1" baseline="30000" dirty="0">
                <a:latin typeface="Arial" panose="020B0604020202020204" pitchFamily="34" charset="0"/>
              </a:rPr>
              <a:t>4</a:t>
            </a:r>
            <a:r>
              <a:rPr lang="en-US" altLang="en-US" sz="3000" b="1" dirty="0">
                <a:latin typeface="Arial" panose="020B0604020202020204" pitchFamily="34" charset="0"/>
              </a:rPr>
              <a:t> &amp; C.Barry</a:t>
            </a:r>
            <a:r>
              <a:rPr lang="en-US" altLang="en-US" sz="3000" b="1" baseline="30000" dirty="0">
                <a:latin typeface="Arial" panose="020B0604020202020204" pitchFamily="34" charset="0"/>
              </a:rPr>
              <a:t>1</a:t>
            </a:r>
            <a:r>
              <a:rPr lang="en-US" altLang="en-US" sz="3000" b="1" dirty="0">
                <a:latin typeface="Arial" panose="020B0604020202020204" pitchFamily="34" charset="0"/>
              </a:rPr>
              <a:t> </a:t>
            </a:r>
            <a:endParaRPr lang="en-US" altLang="en-US" sz="3000"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3919040" y="2361211"/>
            <a:ext cx="2032121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2600" baseline="30000" dirty="0">
                <a:latin typeface="Arial" panose="020B0604020202020204" pitchFamily="34" charset="0"/>
              </a:rPr>
              <a:t>1</a:t>
            </a:r>
            <a:r>
              <a:rPr lang="en-US" altLang="en-US" sz="2600" b="1" baseline="30000" dirty="0">
                <a:latin typeface="Arial" panose="020B0604020202020204" pitchFamily="34" charset="0"/>
              </a:rPr>
              <a:t> </a:t>
            </a:r>
            <a:r>
              <a:rPr lang="en-US" altLang="en-US" sz="2600" dirty="0">
                <a:latin typeface="Arial" panose="020B0604020202020204" pitchFamily="34" charset="0"/>
              </a:rPr>
              <a:t>UCL Dept of Cell &amp; Developmental Biology. </a:t>
            </a:r>
            <a:r>
              <a:rPr lang="en-US" altLang="en-US" sz="2600" baseline="30000" dirty="0">
                <a:latin typeface="Arial" panose="020B0604020202020204" pitchFamily="34" charset="0"/>
              </a:rPr>
              <a:t>2 </a:t>
            </a:r>
            <a:r>
              <a:rPr lang="en-US" altLang="en-US" sz="2600" dirty="0">
                <a:latin typeface="Arial" panose="020B0604020202020204" pitchFamily="34" charset="0"/>
              </a:rPr>
              <a:t>The Sainsbury </a:t>
            </a:r>
            <a:r>
              <a:rPr lang="en-US" altLang="en-US" sz="2600" dirty="0" err="1">
                <a:latin typeface="Arial" panose="020B0604020202020204" pitchFamily="34" charset="0"/>
              </a:rPr>
              <a:t>Wellcome</a:t>
            </a:r>
            <a:r>
              <a:rPr lang="en-US" altLang="en-US" sz="2600" dirty="0">
                <a:latin typeface="Arial" panose="020B0604020202020204" pitchFamily="34" charset="0"/>
              </a:rPr>
              <a:t> Centre. </a:t>
            </a:r>
            <a:r>
              <a:rPr lang="en-US" altLang="en-US" sz="2600" baseline="30000" dirty="0">
                <a:latin typeface="Arial" panose="020B0604020202020204" pitchFamily="34" charset="0"/>
              </a:rPr>
              <a:t>3</a:t>
            </a:r>
            <a:r>
              <a:rPr lang="en-US" altLang="en-US" sz="2600" dirty="0">
                <a:latin typeface="Arial" panose="020B0604020202020204" pitchFamily="34" charset="0"/>
              </a:rPr>
              <a:t> UCL Centre for Artificial Intelligence. </a:t>
            </a:r>
            <a:r>
              <a:rPr lang="en-US" altLang="en-US" sz="2600" baseline="30000" dirty="0">
                <a:latin typeface="Arial" panose="020B0604020202020204" pitchFamily="34" charset="0"/>
              </a:rPr>
              <a:t>4</a:t>
            </a:r>
            <a:r>
              <a:rPr lang="en-US" altLang="en-US" sz="2600" dirty="0">
                <a:latin typeface="Arial" panose="020B0604020202020204" pitchFamily="34" charset="0"/>
              </a:rPr>
              <a:t> The Wolfson Institute for Biomedical Research. Equal contribution. Correspondence to </a:t>
            </a:r>
            <a:r>
              <a:rPr lang="en-US" altLang="en-US" sz="2600" dirty="0" err="1">
                <a:latin typeface="Arial" panose="020B0604020202020204" pitchFamily="34" charset="0"/>
              </a:rPr>
              <a:t>caswell.barry@ucl.ac.uk</a:t>
            </a:r>
            <a:r>
              <a:rPr lang="en-US" altLang="en-US" sz="2600" dirty="0">
                <a:latin typeface="Arial" panose="020B0604020202020204" pitchFamily="34" charset="0"/>
              </a:rPr>
              <a:t> </a:t>
            </a:r>
            <a:br>
              <a:rPr lang="en-US" altLang="en-US" sz="2600" dirty="0">
                <a:latin typeface="Arial" panose="020B0604020202020204" pitchFamily="34" charset="0"/>
              </a:rPr>
            </a:br>
            <a:endParaRPr lang="en-US" altLang="en-US" sz="2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573957" y="41026421"/>
            <a:ext cx="1908720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2000" b="1" dirty="0">
                <a:latin typeface="Arial" panose="020B0604020202020204" pitchFamily="34" charset="0"/>
              </a:rPr>
              <a:t>References</a:t>
            </a:r>
          </a:p>
          <a:p>
            <a:pPr eaLnBrk="1" hangingPunct="1"/>
            <a:r>
              <a:rPr lang="en-GB" sz="2000" b="0" i="0" dirty="0" err="1">
                <a:solidFill>
                  <a:srgbClr val="222222"/>
                </a:solidFill>
                <a:effectLst/>
                <a:latin typeface="Arial" panose="020B0604020202020204" pitchFamily="34" charset="0"/>
              </a:rPr>
              <a:t>Ólafsdóttir</a:t>
            </a:r>
            <a:r>
              <a:rPr lang="en-GB" sz="2000" b="0" i="0" dirty="0">
                <a:solidFill>
                  <a:srgbClr val="222222"/>
                </a:solidFill>
                <a:effectLst/>
                <a:latin typeface="Arial" panose="020B0604020202020204" pitchFamily="34" charset="0"/>
              </a:rPr>
              <a:t>, H. F., Bush, D., &amp; Barry, C. (2018). The role of hippocampal replay in memory and planning. </a:t>
            </a:r>
            <a:r>
              <a:rPr lang="en-GB" sz="2000" b="0" i="1" dirty="0">
                <a:solidFill>
                  <a:srgbClr val="222222"/>
                </a:solidFill>
                <a:effectLst/>
                <a:latin typeface="Arial" panose="020B0604020202020204" pitchFamily="34" charset="0"/>
              </a:rPr>
              <a:t>Current Biology</a:t>
            </a:r>
            <a:r>
              <a:rPr lang="en-GB" sz="2000" b="0" i="0" dirty="0">
                <a:solidFill>
                  <a:srgbClr val="222222"/>
                </a:solidFill>
                <a:effectLst/>
                <a:latin typeface="Arial" panose="020B0604020202020204" pitchFamily="34" charset="0"/>
              </a:rPr>
              <a:t>, </a:t>
            </a:r>
            <a:r>
              <a:rPr lang="en-GB" sz="2000" b="0" i="1" dirty="0">
                <a:solidFill>
                  <a:srgbClr val="222222"/>
                </a:solidFill>
                <a:effectLst/>
                <a:latin typeface="Arial" panose="020B0604020202020204" pitchFamily="34" charset="0"/>
              </a:rPr>
              <a:t>28</a:t>
            </a:r>
            <a:r>
              <a:rPr lang="en-GB" sz="2000" b="0" i="0" dirty="0">
                <a:solidFill>
                  <a:srgbClr val="222222"/>
                </a:solidFill>
                <a:effectLst/>
                <a:latin typeface="Arial" panose="020B0604020202020204" pitchFamily="34" charset="0"/>
              </a:rPr>
              <a:t>(1), R37-R50.</a:t>
            </a:r>
            <a:endParaRPr lang="en-GB" altLang="en-US" sz="2000" b="1" dirty="0">
              <a:latin typeface="Arial" panose="020B0604020202020204" pitchFamily="34" charset="0"/>
            </a:endParaRPr>
          </a:p>
          <a:p>
            <a:pPr eaLnBrk="1" hangingPunct="1"/>
            <a:r>
              <a:rPr lang="en-GB" altLang="en-US" sz="2000" dirty="0" err="1">
                <a:latin typeface="Arial" panose="020B0604020202020204" pitchFamily="34" charset="0"/>
              </a:rPr>
              <a:t>Risold</a:t>
            </a:r>
            <a:r>
              <a:rPr lang="en-GB" altLang="en-US" sz="2000" dirty="0">
                <a:latin typeface="Arial" panose="020B0604020202020204" pitchFamily="34" charset="0"/>
              </a:rPr>
              <a:t>, P. Y., &amp; Swanson, L. W. (1997). Connections of the rat lateral septal complex. Brain research reviews, 24(2-3), 115-195.</a:t>
            </a:r>
          </a:p>
          <a:p>
            <a:pPr eaLnBrk="1" hangingPunct="1"/>
            <a:r>
              <a:rPr lang="en-GB" sz="2000" b="0" i="0" dirty="0">
                <a:solidFill>
                  <a:srgbClr val="222222"/>
                </a:solidFill>
                <a:effectLst/>
                <a:latin typeface="Arial" panose="020B0604020202020204" pitchFamily="34" charset="0"/>
              </a:rPr>
              <a:t>Vaswani, A., </a:t>
            </a:r>
            <a:r>
              <a:rPr lang="en-GB" sz="2000" b="0" i="0" dirty="0" err="1">
                <a:solidFill>
                  <a:srgbClr val="222222"/>
                </a:solidFill>
                <a:effectLst/>
                <a:latin typeface="Arial" panose="020B0604020202020204" pitchFamily="34" charset="0"/>
              </a:rPr>
              <a:t>Shazeer</a:t>
            </a:r>
            <a:r>
              <a:rPr lang="en-GB" sz="2000" b="0" i="0" dirty="0">
                <a:solidFill>
                  <a:srgbClr val="222222"/>
                </a:solidFill>
                <a:effectLst/>
                <a:latin typeface="Arial" panose="020B0604020202020204" pitchFamily="34" charset="0"/>
              </a:rPr>
              <a:t>, N., Parmar, N., </a:t>
            </a:r>
            <a:r>
              <a:rPr lang="en-GB" sz="2000" b="0" i="0" dirty="0" err="1">
                <a:solidFill>
                  <a:srgbClr val="222222"/>
                </a:solidFill>
                <a:effectLst/>
                <a:latin typeface="Arial" panose="020B0604020202020204" pitchFamily="34" charset="0"/>
              </a:rPr>
              <a:t>Uszkoreit</a:t>
            </a:r>
            <a:r>
              <a:rPr lang="en-GB" sz="2000" b="0" i="0" dirty="0">
                <a:solidFill>
                  <a:srgbClr val="222222"/>
                </a:solidFill>
                <a:effectLst/>
                <a:latin typeface="Arial" panose="020B0604020202020204" pitchFamily="34" charset="0"/>
              </a:rPr>
              <a:t>, J., Jones, L., Gomez, A. N., ... &amp; </a:t>
            </a:r>
            <a:r>
              <a:rPr lang="en-GB" sz="2000" b="0" i="0" dirty="0" err="1">
                <a:solidFill>
                  <a:srgbClr val="222222"/>
                </a:solidFill>
                <a:effectLst/>
                <a:latin typeface="Arial" panose="020B0604020202020204" pitchFamily="34" charset="0"/>
              </a:rPr>
              <a:t>Polosukhin</a:t>
            </a:r>
            <a:r>
              <a:rPr lang="en-GB" sz="2000" b="0" i="0" dirty="0">
                <a:solidFill>
                  <a:srgbClr val="222222"/>
                </a:solidFill>
                <a:effectLst/>
                <a:latin typeface="Arial" panose="020B0604020202020204" pitchFamily="34" charset="0"/>
              </a:rPr>
              <a:t>, I. (2017). Attention is all you need. Advances in neural information processing systems, 30.</a:t>
            </a:r>
            <a:endParaRPr lang="en-GB" altLang="en-US" sz="20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639354" y="3737985"/>
            <a:ext cx="28914225" cy="3470713"/>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641426" y="7515425"/>
            <a:ext cx="14848032" cy="12615939"/>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15807506" y="7511128"/>
            <a:ext cx="13746072" cy="27453857"/>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15923802" y="35385784"/>
            <a:ext cx="134618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Conclusions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5"/>
          <a:stretch>
            <a:fillRect/>
          </a:stretch>
        </p:blipFill>
        <p:spPr>
          <a:xfrm>
            <a:off x="22792266" y="41214987"/>
            <a:ext cx="1107176" cy="1107176"/>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42145" y="414201"/>
            <a:ext cx="2317548" cy="2919391"/>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7"/>
          <a:stretch>
            <a:fillRect/>
          </a:stretch>
        </p:blipFill>
        <p:spPr>
          <a:xfrm>
            <a:off x="24240250" y="41214988"/>
            <a:ext cx="2158313" cy="1107176"/>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8"/>
          <a:srcRect t="15274" b="27034"/>
          <a:stretch/>
        </p:blipFill>
        <p:spPr>
          <a:xfrm>
            <a:off x="26349347" y="41214987"/>
            <a:ext cx="3204232" cy="1107176"/>
          </a:xfrm>
          <a:prstGeom prst="rect">
            <a:avLst/>
          </a:prstGeom>
        </p:spPr>
      </p:pic>
      <p:sp>
        <p:nvSpPr>
          <p:cNvPr id="50" name="Rounded Rectangle 49">
            <a:extLst>
              <a:ext uri="{FF2B5EF4-FFF2-40B4-BE49-F238E27FC236}">
                <a16:creationId xmlns:a16="http://schemas.microsoft.com/office/drawing/2014/main" id="{59ECD893-B929-3249-AE1F-A9708E444ACC}"/>
              </a:ext>
            </a:extLst>
          </p:cNvPr>
          <p:cNvSpPr/>
          <p:nvPr/>
        </p:nvSpPr>
        <p:spPr bwMode="auto">
          <a:xfrm>
            <a:off x="15807506" y="35252084"/>
            <a:ext cx="13746073" cy="5430306"/>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t="9373" r="48691" b="5022"/>
          <a:stretch/>
        </p:blipFill>
        <p:spPr>
          <a:xfrm>
            <a:off x="9491993" y="7706599"/>
            <a:ext cx="5762884" cy="5625320"/>
          </a:xfrm>
          <a:prstGeom prst="rect">
            <a:avLst/>
          </a:prstGeom>
        </p:spPr>
      </p:pic>
      <p:sp>
        <p:nvSpPr>
          <p:cNvPr id="52"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842145" y="7843828"/>
            <a:ext cx="89715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Simultaneous neural recordings</a:t>
            </a:r>
          </a:p>
        </p:txBody>
      </p:sp>
      <p:sp>
        <p:nvSpPr>
          <p:cNvPr id="55" name="Rounded Rectangle 54">
            <a:extLst>
              <a:ext uri="{FF2B5EF4-FFF2-40B4-BE49-F238E27FC236}">
                <a16:creationId xmlns:a16="http://schemas.microsoft.com/office/drawing/2014/main" id="{3994722A-1342-4C45-B60C-CA4C088954E0}"/>
              </a:ext>
            </a:extLst>
          </p:cNvPr>
          <p:cNvSpPr/>
          <p:nvPr/>
        </p:nvSpPr>
        <p:spPr bwMode="auto">
          <a:xfrm>
            <a:off x="630722" y="20729616"/>
            <a:ext cx="14848032" cy="19952775"/>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grpSp>
        <p:nvGrpSpPr>
          <p:cNvPr id="20" name="Group 19"/>
          <p:cNvGrpSpPr/>
          <p:nvPr/>
        </p:nvGrpSpPr>
        <p:grpSpPr>
          <a:xfrm>
            <a:off x="1021301" y="13040971"/>
            <a:ext cx="3300210" cy="3039170"/>
            <a:chOff x="7887646" y="6675844"/>
            <a:chExt cx="3693235" cy="3087989"/>
          </a:xfrm>
        </p:grpSpPr>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l="51751" t="10151" r="26818" b="60722"/>
            <a:stretch/>
          </p:blipFill>
          <p:spPr>
            <a:xfrm>
              <a:off x="7887646" y="6675844"/>
              <a:ext cx="3693235" cy="3087989"/>
            </a:xfrm>
            <a:prstGeom prst="rect">
              <a:avLst/>
            </a:prstGeom>
          </p:spPr>
        </p:pic>
        <p:sp>
          <p:nvSpPr>
            <p:cNvPr id="7" name="TextBox 6"/>
            <p:cNvSpPr txBox="1"/>
            <p:nvPr/>
          </p:nvSpPr>
          <p:spPr>
            <a:xfrm>
              <a:off x="7887646" y="6690801"/>
              <a:ext cx="931665" cy="553998"/>
            </a:xfrm>
            <a:prstGeom prst="rect">
              <a:avLst/>
            </a:prstGeom>
            <a:noFill/>
          </p:spPr>
          <p:txBody>
            <a:bodyPr wrap="none" rtlCol="0">
              <a:spAutoFit/>
            </a:bodyPr>
            <a:lstStyle/>
            <a:p>
              <a:r>
                <a:rPr lang="en-GB" sz="3000" dirty="0">
                  <a:solidFill>
                    <a:schemeClr val="bg1"/>
                  </a:solidFill>
                  <a:latin typeface="Arial" panose="020B0604020202020204" pitchFamily="34" charset="0"/>
                  <a:cs typeface="Arial" panose="020B0604020202020204" pitchFamily="34" charset="0"/>
                </a:rPr>
                <a:t>CA1</a:t>
              </a:r>
            </a:p>
          </p:txBody>
        </p:sp>
      </p:grpSp>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77526" t="4577" r="1458" b="61027"/>
          <a:stretch/>
        </p:blipFill>
        <p:spPr>
          <a:xfrm>
            <a:off x="1021301" y="16420581"/>
            <a:ext cx="3300210" cy="3129931"/>
          </a:xfrm>
          <a:prstGeom prst="rect">
            <a:avLst/>
          </a:prstGeom>
        </p:spPr>
      </p:pic>
      <p:sp>
        <p:nvSpPr>
          <p:cNvPr id="12" name="Rectangle 11"/>
          <p:cNvSpPr/>
          <p:nvPr/>
        </p:nvSpPr>
        <p:spPr>
          <a:xfrm>
            <a:off x="13361452" y="16938400"/>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CTX 15</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67</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3</a:t>
            </a:r>
            <a:endParaRPr lang="en-GB" dirty="0">
              <a:solidFill>
                <a:schemeClr val="bg2">
                  <a:lumMod val="75000"/>
                </a:schemeClr>
              </a:solidFill>
            </a:endParaRPr>
          </a:p>
        </p:txBody>
      </p:sp>
      <p:sp>
        <p:nvSpPr>
          <p:cNvPr id="66" name="Rectangle 65"/>
          <p:cNvSpPr/>
          <p:nvPr/>
        </p:nvSpPr>
        <p:spPr>
          <a:xfrm>
            <a:off x="842145" y="8835995"/>
            <a:ext cx="8649848" cy="3785652"/>
          </a:xfrm>
          <a:prstGeom prst="rect">
            <a:avLst/>
          </a:prstGeom>
        </p:spPr>
        <p:txBody>
          <a:bodyPr wrap="square">
            <a:spAutoFit/>
          </a:bodyPr>
          <a:lstStyle/>
          <a:p>
            <a:pPr algn="just"/>
            <a:r>
              <a:rPr lang="en-GB" altLang="en-US" sz="3000" dirty="0">
                <a:latin typeface="Arial" panose="020B0604020202020204" pitchFamily="34" charset="0"/>
              </a:rPr>
              <a:t>We simultaneously recorded fluorescence signals (two-photon Ca++ imaging) in hippocampus CA1 as well as multi-unit spiking activities in the LS and CTX (</a:t>
            </a:r>
            <a:r>
              <a:rPr lang="en-GB" altLang="en-US" sz="3000" dirty="0" err="1">
                <a:latin typeface="Arial" panose="020B0604020202020204" pitchFamily="34" charset="0"/>
              </a:rPr>
              <a:t>NeuroPixel</a:t>
            </a:r>
            <a:r>
              <a:rPr lang="en-GB" altLang="en-US" sz="3000" dirty="0">
                <a:latin typeface="Arial" panose="020B0604020202020204" pitchFamily="34" charset="0"/>
              </a:rPr>
              <a:t> 2.0).</a:t>
            </a:r>
          </a:p>
          <a:p>
            <a:pPr algn="just"/>
            <a:endParaRPr lang="en-GB" sz="3000" dirty="0">
              <a:latin typeface="Arial" panose="020B0604020202020204" pitchFamily="34" charset="0"/>
            </a:endParaRPr>
          </a:p>
          <a:p>
            <a:pPr algn="just"/>
            <a:r>
              <a:rPr lang="en-GB" sz="3000" dirty="0">
                <a:latin typeface="Arial" panose="020B0604020202020204" pitchFamily="34" charset="0"/>
              </a:rPr>
              <a:t>387 CA1 neurons were imaged via GCaMP, 77 neurons were recorded via </a:t>
            </a:r>
            <a:r>
              <a:rPr lang="en-GB" sz="3000" dirty="0" err="1">
                <a:latin typeface="Arial" panose="020B0604020202020204" pitchFamily="34" charset="0"/>
              </a:rPr>
              <a:t>Neuropixel</a:t>
            </a:r>
            <a:r>
              <a:rPr lang="en-GB" sz="3000" dirty="0">
                <a:latin typeface="Arial" panose="020B0604020202020204" pitchFamily="34" charset="0"/>
              </a:rPr>
              <a:t> probes, of which 13 were from LS and 64 from CTX.</a:t>
            </a:r>
            <a:endParaRPr lang="en-GB" sz="3000" dirty="0"/>
          </a:p>
        </p:txBody>
      </p:sp>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8230" y="16992600"/>
            <a:ext cx="9332593" cy="2393461"/>
          </a:xfrm>
          <a:prstGeom prst="rect">
            <a:avLst/>
          </a:prstGeom>
        </p:spPr>
      </p:pic>
      <p:sp>
        <p:nvSpPr>
          <p:cNvPr id="23" name="Rectangle 22"/>
          <p:cNvSpPr/>
          <p:nvPr/>
        </p:nvSpPr>
        <p:spPr>
          <a:xfrm>
            <a:off x="842145" y="21119808"/>
            <a:ext cx="781457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Transformer learns endogenous activities</a:t>
            </a:r>
          </a:p>
        </p:txBody>
      </p:sp>
      <p:sp>
        <p:nvSpPr>
          <p:cNvPr id="72" name="Rectangle 71"/>
          <p:cNvSpPr/>
          <p:nvPr/>
        </p:nvSpPr>
        <p:spPr>
          <a:xfrm>
            <a:off x="16099193" y="12981634"/>
            <a:ext cx="5960286"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Light-activated stimuli injection</a:t>
            </a:r>
          </a:p>
        </p:txBody>
      </p:sp>
      <p:pic>
        <p:nvPicPr>
          <p:cNvPr id="6" name="Picture 5" descr="A graph of different colored bars&#10;&#10;Description automatically generated">
            <a:extLst>
              <a:ext uri="{FF2B5EF4-FFF2-40B4-BE49-F238E27FC236}">
                <a16:creationId xmlns:a16="http://schemas.microsoft.com/office/drawing/2014/main" id="{51C4A2A7-5F51-8124-D01A-543D28B86A70}"/>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7514276" y="7747344"/>
            <a:ext cx="10339720" cy="5056142"/>
          </a:xfrm>
          <a:prstGeom prst="rect">
            <a:avLst/>
          </a:prstGeom>
        </p:spPr>
      </p:pic>
      <p:sp>
        <p:nvSpPr>
          <p:cNvPr id="42" name="Rectangle 41"/>
          <p:cNvSpPr/>
          <p:nvPr/>
        </p:nvSpPr>
        <p:spPr>
          <a:xfrm>
            <a:off x="13266424" y="13616477"/>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HPC 7</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126</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268</a:t>
            </a:r>
            <a:endParaRPr lang="en-GB" dirty="0">
              <a:solidFill>
                <a:schemeClr val="bg2">
                  <a:lumMod val="75000"/>
                </a:schemeClr>
              </a:solidFill>
            </a:endParaRPr>
          </a:p>
        </p:txBody>
      </p:sp>
      <p:pic>
        <p:nvPicPr>
          <p:cNvPr id="19" name="Picture 18"/>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558229" y="13385913"/>
            <a:ext cx="9332593" cy="2922408"/>
          </a:xfrm>
          <a:prstGeom prst="rect">
            <a:avLst/>
          </a:prstGeom>
        </p:spPr>
      </p:pic>
      <p:sp>
        <p:nvSpPr>
          <p:cNvPr id="5" name="Rectangle 4">
            <a:extLst>
              <a:ext uri="{FF2B5EF4-FFF2-40B4-BE49-F238E27FC236}">
                <a16:creationId xmlns:a16="http://schemas.microsoft.com/office/drawing/2014/main" id="{71B24C43-2572-1B3A-91C8-B0551D64DFB0}"/>
              </a:ext>
            </a:extLst>
          </p:cNvPr>
          <p:cNvSpPr/>
          <p:nvPr/>
        </p:nvSpPr>
        <p:spPr>
          <a:xfrm>
            <a:off x="909071" y="21919688"/>
            <a:ext cx="13919041" cy="2400657"/>
          </a:xfrm>
          <a:prstGeom prst="rect">
            <a:avLst/>
          </a:prstGeom>
        </p:spPr>
        <p:txBody>
          <a:bodyPr wrap="square">
            <a:spAutoFit/>
          </a:bodyPr>
          <a:lstStyle/>
          <a:p>
            <a:pPr algn="just"/>
            <a:r>
              <a:rPr lang="en-GB" altLang="en-US" sz="3000" dirty="0">
                <a:latin typeface="Arial" panose="020B0604020202020204" pitchFamily="34" charset="0"/>
              </a:rPr>
              <a:t>Leveraging the power of transformer neural networks, we use 15 bins sampled at 30Hz (500 </a:t>
            </a:r>
            <a:r>
              <a:rPr lang="en-GB" altLang="en-US" sz="3000" dirty="0" err="1">
                <a:latin typeface="Arial" panose="020B0604020202020204" pitchFamily="34" charset="0"/>
              </a:rPr>
              <a:t>ms</a:t>
            </a:r>
            <a:r>
              <a:rPr lang="en-GB" altLang="en-US" sz="3000" dirty="0">
                <a:latin typeface="Arial" panose="020B0604020202020204" pitchFamily="34" charset="0"/>
              </a:rPr>
              <a:t>) of CA1 fluorescence signals to predict 1 bin (33ms) of LS and CTX neuron firing rates. Because of the exponential decay time of the fluorescence signal, the </a:t>
            </a:r>
            <a:r>
              <a:rPr lang="en-GB" altLang="en-US" sz="3000" dirty="0">
                <a:solidFill>
                  <a:srgbClr val="FF7F00"/>
                </a:solidFill>
                <a:latin typeface="Arial" panose="020B0604020202020204" pitchFamily="34" charset="0"/>
              </a:rPr>
              <a:t>optimal offset </a:t>
            </a:r>
            <a:r>
              <a:rPr lang="en-GB" altLang="en-US" sz="3000" dirty="0">
                <a:latin typeface="Arial" panose="020B0604020202020204" pitchFamily="34" charset="0"/>
              </a:rPr>
              <a:t>was found to be -60ms using a generalized linear model (GLM).</a:t>
            </a:r>
            <a:endParaRPr lang="en-GB" sz="3000" dirty="0"/>
          </a:p>
        </p:txBody>
      </p:sp>
      <p:sp>
        <p:nvSpPr>
          <p:cNvPr id="25" name="Rectangle 24">
            <a:extLst>
              <a:ext uri="{FF2B5EF4-FFF2-40B4-BE49-F238E27FC236}">
                <a16:creationId xmlns:a16="http://schemas.microsoft.com/office/drawing/2014/main" id="{AE5DAA7C-BDEE-1B68-51A5-1D8B0BCFEF8E}"/>
              </a:ext>
            </a:extLst>
          </p:cNvPr>
          <p:cNvSpPr/>
          <p:nvPr/>
        </p:nvSpPr>
        <p:spPr>
          <a:xfrm>
            <a:off x="4745244" y="28707573"/>
            <a:ext cx="10251685" cy="3785652"/>
          </a:xfrm>
          <a:prstGeom prst="rect">
            <a:avLst/>
          </a:prstGeom>
        </p:spPr>
        <p:txBody>
          <a:bodyPr wrap="square">
            <a:spAutoFit/>
          </a:bodyPr>
          <a:lstStyle/>
          <a:p>
            <a:pPr algn="just"/>
            <a:r>
              <a:rPr lang="en-GB" altLang="en-US" sz="3000" dirty="0">
                <a:latin typeface="Arial" panose="020B0604020202020204" pitchFamily="34" charset="0"/>
              </a:rPr>
              <a:t>We trained two transformer models, using 43 mins of CA1 activity</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to predict LS (where direct projections exist) and CTX (where no direct projections exist) </a:t>
            </a:r>
            <a:r>
              <a:rPr lang="en-GB" altLang="en-US" sz="3000" dirty="0">
                <a:solidFill>
                  <a:srgbClr val="FF7F00"/>
                </a:solidFill>
                <a:latin typeface="Arial" panose="020B0604020202020204" pitchFamily="34" charset="0"/>
              </a:rPr>
              <a:t>endogenous activities,</a:t>
            </a:r>
            <a:r>
              <a:rPr lang="en-GB" altLang="en-US" sz="3000" dirty="0">
                <a:latin typeface="Arial" panose="020B0604020202020204" pitchFamily="34" charset="0"/>
              </a:rPr>
              <a:t> respectively. Spikes in LS and CTX were smoothed with a Gaussian filter to yield continuous firing rates. </a:t>
            </a:r>
            <a:r>
              <a:rPr lang="en-GB" sz="3000" dirty="0">
                <a:latin typeface="Arial" panose="020B0604020202020204" pitchFamily="34" charset="0"/>
              </a:rPr>
              <a:t>The transformer features </a:t>
            </a:r>
            <a:r>
              <a:rPr lang="en-GB" sz="3000" dirty="0">
                <a:solidFill>
                  <a:srgbClr val="FF7F00"/>
                </a:solidFill>
                <a:latin typeface="Arial" panose="020B0604020202020204" pitchFamily="34" charset="0"/>
              </a:rPr>
              <a:t>multi-head attention </a:t>
            </a:r>
            <a:r>
              <a:rPr lang="en-GB" sz="3000" dirty="0">
                <a:latin typeface="Arial" panose="020B0604020202020204" pitchFamily="34" charset="0"/>
              </a:rPr>
              <a:t>which can </a:t>
            </a:r>
            <a:r>
              <a:rPr lang="en-GB" sz="3000" dirty="0">
                <a:solidFill>
                  <a:srgbClr val="FF7F00"/>
                </a:solidFill>
                <a:latin typeface="Arial" panose="020B0604020202020204" pitchFamily="34" charset="0"/>
              </a:rPr>
              <a:t>selectively focus </a:t>
            </a:r>
            <a:r>
              <a:rPr lang="en-GB" sz="3000" dirty="0">
                <a:latin typeface="Arial" panose="020B0604020202020204" pitchFamily="34" charset="0"/>
              </a:rPr>
              <a:t>on activity at different time points in the CA1 neurons with positional information.</a:t>
            </a:r>
            <a:endParaRPr lang="en-GB" sz="3000" dirty="0"/>
          </a:p>
        </p:txBody>
      </p:sp>
      <p:pic>
        <p:nvPicPr>
          <p:cNvPr id="27" name="Picture 26" descr="A diagram of a process&#10;&#10;Description automatically generated">
            <a:extLst>
              <a:ext uri="{FF2B5EF4-FFF2-40B4-BE49-F238E27FC236}">
                <a16:creationId xmlns:a16="http://schemas.microsoft.com/office/drawing/2014/main" id="{86CCB66A-3ADB-443A-B629-5EDAE93E28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0952" y="28976823"/>
            <a:ext cx="3680283" cy="7167591"/>
          </a:xfrm>
          <a:prstGeom prst="rect">
            <a:avLst/>
          </a:prstGeom>
        </p:spPr>
      </p:pic>
      <p:sp>
        <p:nvSpPr>
          <p:cNvPr id="29" name="Rectangle 28">
            <a:extLst>
              <a:ext uri="{FF2B5EF4-FFF2-40B4-BE49-F238E27FC236}">
                <a16:creationId xmlns:a16="http://schemas.microsoft.com/office/drawing/2014/main" id="{8A9F0FA2-934B-2A62-DBA9-E161058FB1E2}"/>
              </a:ext>
            </a:extLst>
          </p:cNvPr>
          <p:cNvSpPr/>
          <p:nvPr/>
        </p:nvSpPr>
        <p:spPr>
          <a:xfrm>
            <a:off x="1181701" y="37696436"/>
            <a:ext cx="13746073" cy="3323987"/>
          </a:xfrm>
          <a:prstGeom prst="rect">
            <a:avLst/>
          </a:prstGeom>
        </p:spPr>
        <p:txBody>
          <a:bodyPr wrap="square">
            <a:spAutoFit/>
          </a:bodyPr>
          <a:lstStyle/>
          <a:p>
            <a:pPr algn="just"/>
            <a:r>
              <a:rPr lang="en-GB" altLang="en-US" sz="3000" dirty="0">
                <a:latin typeface="Arial" panose="020B0604020202020204" pitchFamily="34" charset="0"/>
              </a:rPr>
              <a:t>Predictions in LS captured some of the neural dynamics whereas we observed predictions on many CTX neurons tended towards the mean. Overall the transformer predicted the CA1 – LS circuit </a:t>
            </a:r>
            <a:r>
              <a:rPr lang="en-GB" altLang="en-US" sz="3000" dirty="0">
                <a:solidFill>
                  <a:srgbClr val="FF7F00"/>
                </a:solidFill>
                <a:latin typeface="Arial" panose="020B0604020202020204" pitchFamily="34" charset="0"/>
              </a:rPr>
              <a:t>15% better </a:t>
            </a:r>
            <a:r>
              <a:rPr lang="en-GB" altLang="en-US" sz="3000" dirty="0">
                <a:latin typeface="Arial" panose="020B0604020202020204" pitchFamily="34" charset="0"/>
              </a:rPr>
              <a:t>than a baseline GLM and 43% better than predicting the mean alone, using the mean squared error metric. Performance on the direct CA1-LS circuit with marked better than the indirect CA1-CTX circuit.</a:t>
            </a:r>
            <a:endParaRPr lang="en-US" sz="3000" dirty="0"/>
          </a:p>
          <a:p>
            <a:pPr algn="just"/>
            <a:endParaRPr lang="en-GB" sz="3000" dirty="0"/>
          </a:p>
        </p:txBody>
      </p:sp>
      <p:sp>
        <p:nvSpPr>
          <p:cNvPr id="39" name="Rectangle 38">
            <a:extLst>
              <a:ext uri="{FF2B5EF4-FFF2-40B4-BE49-F238E27FC236}">
                <a16:creationId xmlns:a16="http://schemas.microsoft.com/office/drawing/2014/main" id="{71B24C43-2572-1B3A-91C8-B0551D64DFB0}"/>
              </a:ext>
            </a:extLst>
          </p:cNvPr>
          <p:cNvSpPr/>
          <p:nvPr/>
        </p:nvSpPr>
        <p:spPr>
          <a:xfrm>
            <a:off x="16079958" y="13528430"/>
            <a:ext cx="12900744" cy="2400657"/>
          </a:xfrm>
          <a:prstGeom prst="rect">
            <a:avLst/>
          </a:prstGeom>
        </p:spPr>
        <p:txBody>
          <a:bodyPr wrap="square">
            <a:spAutoFit/>
          </a:bodyPr>
          <a:lstStyle/>
          <a:p>
            <a:pPr algn="just"/>
            <a:r>
              <a:rPr lang="en-GB" sz="3000" dirty="0">
                <a:latin typeface="Arial" panose="020B0604020202020204" pitchFamily="34" charset="0"/>
              </a:rPr>
              <a:t>To test how well a trained transformer model can generalise to non-endogenous activities, we used the all-optical method to ‘inject’ three types of artificial replay sequences into CA1: forward, reverse and random patterns. Performance on the forward patterns exceed that seen for </a:t>
            </a:r>
            <a:r>
              <a:rPr lang="en-GB" sz="3000" dirty="0" err="1">
                <a:latin typeface="Arial" panose="020B0604020202020204" pitchFamily="34" charset="0"/>
              </a:rPr>
              <a:t>endogeneous</a:t>
            </a:r>
            <a:r>
              <a:rPr lang="en-GB" sz="3000" dirty="0">
                <a:latin typeface="Arial" panose="020B0604020202020204" pitchFamily="34" charset="0"/>
              </a:rPr>
              <a:t> patterns</a:t>
            </a:r>
            <a:endParaRPr lang="en-GB" sz="3000" dirty="0"/>
          </a:p>
        </p:txBody>
      </p:sp>
      <p:sp>
        <p:nvSpPr>
          <p:cNvPr id="22" name="Rectangle 21">
            <a:extLst>
              <a:ext uri="{FF2B5EF4-FFF2-40B4-BE49-F238E27FC236}">
                <a16:creationId xmlns:a16="http://schemas.microsoft.com/office/drawing/2014/main" id="{B4657CD5-913F-4A29-D7FC-09DF82231569}"/>
              </a:ext>
            </a:extLst>
          </p:cNvPr>
          <p:cNvSpPr/>
          <p:nvPr/>
        </p:nvSpPr>
        <p:spPr>
          <a:xfrm>
            <a:off x="15857183" y="26429346"/>
            <a:ext cx="297581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Data efficiency</a:t>
            </a:r>
          </a:p>
        </p:txBody>
      </p:sp>
      <p:sp>
        <p:nvSpPr>
          <p:cNvPr id="28" name="Rectangle 27">
            <a:extLst>
              <a:ext uri="{FF2B5EF4-FFF2-40B4-BE49-F238E27FC236}">
                <a16:creationId xmlns:a16="http://schemas.microsoft.com/office/drawing/2014/main" id="{71839CC7-8F76-FC93-CF64-09D4F877EB0B}"/>
              </a:ext>
            </a:extLst>
          </p:cNvPr>
          <p:cNvSpPr/>
          <p:nvPr/>
        </p:nvSpPr>
        <p:spPr>
          <a:xfrm>
            <a:off x="16056512" y="32522943"/>
            <a:ext cx="13366849" cy="2400657"/>
          </a:xfrm>
          <a:prstGeom prst="rect">
            <a:avLst/>
          </a:prstGeom>
        </p:spPr>
        <p:txBody>
          <a:bodyPr wrap="square">
            <a:spAutoFit/>
          </a:bodyPr>
          <a:lstStyle/>
          <a:p>
            <a:pPr algn="just"/>
            <a:r>
              <a:rPr lang="en-GB" sz="3000" dirty="0">
                <a:latin typeface="Arial" panose="020B0604020202020204" pitchFamily="34" charset="0"/>
              </a:rPr>
              <a:t>To estimate the data efficiency of the transformer and other models, we repeated training with subsampled endogenous data. The transformer outperforms GLM at all levels and continues to improve as more data is provided, whereas GLM flattens out - suggesting significant improvement can be obtained with larger datasets.</a:t>
            </a:r>
            <a:endParaRPr lang="en-GB" sz="3000" dirty="0"/>
          </a:p>
        </p:txBody>
      </p:sp>
      <p:sp>
        <p:nvSpPr>
          <p:cNvPr id="30" name="Rectangle 29">
            <a:extLst>
              <a:ext uri="{FF2B5EF4-FFF2-40B4-BE49-F238E27FC236}">
                <a16:creationId xmlns:a16="http://schemas.microsoft.com/office/drawing/2014/main" id="{1520B764-3797-DD7B-EED0-0EA0FA102F85}"/>
              </a:ext>
            </a:extLst>
          </p:cNvPr>
          <p:cNvSpPr/>
          <p:nvPr/>
        </p:nvSpPr>
        <p:spPr>
          <a:xfrm>
            <a:off x="16061327" y="35788974"/>
            <a:ext cx="13461878" cy="4016484"/>
          </a:xfrm>
          <a:prstGeom prst="rect">
            <a:avLst/>
          </a:prstGeom>
        </p:spPr>
        <p:txBody>
          <a:bodyPr wrap="square">
            <a:spAutoFit/>
          </a:bodyPr>
          <a:lstStyle/>
          <a:p>
            <a:pPr marL="457200" indent="-457200" algn="just">
              <a:spcBef>
                <a:spcPts val="600"/>
              </a:spcBef>
              <a:buFont typeface="Wingdings" pitchFamily="2" charset="2"/>
              <a:buChar char="§"/>
            </a:pPr>
            <a:r>
              <a:rPr lang="en-GB" sz="3000" dirty="0">
                <a:latin typeface="Arial" panose="020B0604020202020204" pitchFamily="34" charset="0"/>
              </a:rPr>
              <a:t>Combined optical &amp; electrophysiology datasets are sufficient to allow machine learning methods to approximate biological circuits. </a:t>
            </a:r>
          </a:p>
          <a:p>
            <a:pPr marL="457200" indent="-457200" algn="just">
              <a:spcBef>
                <a:spcPts val="600"/>
              </a:spcBef>
              <a:buFont typeface="Wingdings" pitchFamily="2" charset="2"/>
              <a:buChar char="§"/>
            </a:pPr>
            <a:r>
              <a:rPr lang="en-GB" sz="3000" dirty="0">
                <a:latin typeface="Arial" panose="020B0604020202020204" pitchFamily="34" charset="0"/>
              </a:rPr>
              <a:t>Transformer neural networks can be trained on endogenous activities to </a:t>
            </a:r>
            <a:r>
              <a:rPr lang="en-GB" sz="3000" dirty="0">
                <a:solidFill>
                  <a:srgbClr val="FF7F00"/>
                </a:solidFill>
                <a:latin typeface="Arial" panose="020B0604020202020204" pitchFamily="34" charset="0"/>
              </a:rPr>
              <a:t>functionally approximate the CA1-LS circuit </a:t>
            </a:r>
            <a:r>
              <a:rPr lang="en-GB" sz="3000" dirty="0">
                <a:latin typeface="Arial" panose="020B0604020202020204" pitchFamily="34" charset="0"/>
              </a:rPr>
              <a:t>and outperform other methods</a:t>
            </a:r>
          </a:p>
          <a:p>
            <a:pPr marL="457200" indent="-457200" algn="just">
              <a:spcBef>
                <a:spcPts val="600"/>
              </a:spcBef>
              <a:buFont typeface="Wingdings" pitchFamily="2" charset="2"/>
              <a:buChar char="§"/>
            </a:pPr>
            <a:r>
              <a:rPr lang="en-GB" sz="3000" dirty="0">
                <a:latin typeface="Arial" panose="020B0604020202020204" pitchFamily="34" charset="0"/>
              </a:rPr>
              <a:t>Trained model generalises to neural activities where light-activated stimuli are injected externally.</a:t>
            </a:r>
          </a:p>
          <a:p>
            <a:pPr marL="457200" indent="-457200" algn="just">
              <a:spcBef>
                <a:spcPts val="600"/>
              </a:spcBef>
              <a:buFont typeface="Wingdings" pitchFamily="2" charset="2"/>
              <a:buChar char="§"/>
            </a:pPr>
            <a:r>
              <a:rPr lang="en-GB" sz="3000" dirty="0">
                <a:latin typeface="Arial" panose="020B0604020202020204" pitchFamily="34" charset="0"/>
              </a:rPr>
              <a:t>Training transformer is </a:t>
            </a:r>
            <a:r>
              <a:rPr lang="en-GB" sz="3000" dirty="0">
                <a:solidFill>
                  <a:srgbClr val="FF7F00"/>
                </a:solidFill>
                <a:latin typeface="Arial" panose="020B0604020202020204" pitchFamily="34" charset="0"/>
              </a:rPr>
              <a:t>data efficient</a:t>
            </a:r>
            <a:r>
              <a:rPr lang="en-GB" sz="3000" dirty="0">
                <a:latin typeface="Arial" panose="020B0604020202020204" pitchFamily="34" charset="0"/>
              </a:rPr>
              <a:t>, and continues to improve when more data is provided.</a:t>
            </a:r>
            <a:endParaRPr lang="en-GB" sz="3000" dirty="0"/>
          </a:p>
        </p:txBody>
      </p:sp>
      <p:pic>
        <p:nvPicPr>
          <p:cNvPr id="24" name="Picture 23">
            <a:extLst>
              <a:ext uri="{FF2B5EF4-FFF2-40B4-BE49-F238E27FC236}">
                <a16:creationId xmlns:a16="http://schemas.microsoft.com/office/drawing/2014/main" id="{24059270-2C4D-A106-7D8D-D88B377930B9}"/>
              </a:ext>
            </a:extLst>
          </p:cNvPr>
          <p:cNvPicPr>
            <a:picLocks noChangeAspect="1"/>
          </p:cNvPicPr>
          <p:nvPr/>
        </p:nvPicPr>
        <p:blipFill>
          <a:blip r:embed="rId14"/>
          <a:stretch>
            <a:fillRect/>
          </a:stretch>
        </p:blipFill>
        <p:spPr>
          <a:xfrm>
            <a:off x="16227930" y="15722107"/>
            <a:ext cx="3394303" cy="5213344"/>
          </a:xfrm>
          <a:prstGeom prst="rect">
            <a:avLst/>
          </a:prstGeom>
        </p:spPr>
      </p:pic>
      <p:pic>
        <p:nvPicPr>
          <p:cNvPr id="34" name="Picture 33" descr="A diagram of a transformer&#10;&#10;Description automatically generated">
            <a:extLst>
              <a:ext uri="{FF2B5EF4-FFF2-40B4-BE49-F238E27FC236}">
                <a16:creationId xmlns:a16="http://schemas.microsoft.com/office/drawing/2014/main" id="{C1890D60-313A-EA57-BCD9-5E867C27778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3820" y="24221889"/>
            <a:ext cx="12704223" cy="4234741"/>
          </a:xfrm>
          <a:prstGeom prst="rect">
            <a:avLst/>
          </a:prstGeom>
        </p:spPr>
      </p:pic>
      <p:sp>
        <p:nvSpPr>
          <p:cNvPr id="44" name="Rectangle 43">
            <a:extLst>
              <a:ext uri="{FF2B5EF4-FFF2-40B4-BE49-F238E27FC236}">
                <a16:creationId xmlns:a16="http://schemas.microsoft.com/office/drawing/2014/main" id="{04B6E2D8-A7E3-EBAB-5E27-C6B26A534CCA}"/>
              </a:ext>
            </a:extLst>
          </p:cNvPr>
          <p:cNvSpPr/>
          <p:nvPr/>
        </p:nvSpPr>
        <p:spPr>
          <a:xfrm>
            <a:off x="13570552" y="33030115"/>
            <a:ext cx="2657378" cy="378565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LS 0</a:t>
            </a:r>
          </a:p>
          <a:p>
            <a:pPr algn="ctr"/>
            <a:endParaRPr lang="en-GB" altLang="en-US" dirty="0">
              <a:solidFill>
                <a:schemeClr val="bg2">
                  <a:lumMod val="75000"/>
                </a:schemeClr>
              </a:solidFill>
              <a:latin typeface="Arial" panose="020B0604020202020204" pitchFamily="34" charset="0"/>
            </a:endParaRPr>
          </a:p>
          <a:p>
            <a:pPr algn="ctr"/>
            <a:endParaRPr lang="en-GB" altLang="en-US" dirty="0">
              <a:solidFill>
                <a:schemeClr val="bg2">
                  <a:lumMod val="75000"/>
                </a:schemeClr>
              </a:solidFill>
              <a:latin typeface="Arial" panose="020B0604020202020204" pitchFamily="34" charset="0"/>
            </a:endParaRPr>
          </a:p>
          <a:p>
            <a:pPr algn="ctr"/>
            <a:r>
              <a:rPr lang="en-GB" altLang="en-US" dirty="0">
                <a:solidFill>
                  <a:schemeClr val="bg2">
                    <a:lumMod val="75000"/>
                  </a:schemeClr>
                </a:solidFill>
                <a:latin typeface="Arial" panose="020B0604020202020204" pitchFamily="34" charset="0"/>
              </a:rPr>
              <a:t>LS4</a:t>
            </a:r>
          </a:p>
          <a:p>
            <a:pPr algn="ctr"/>
            <a:endParaRPr lang="en-GB" altLang="en-US" dirty="0">
              <a:solidFill>
                <a:schemeClr val="bg2">
                  <a:lumMod val="75000"/>
                </a:schemeClr>
              </a:solidFill>
              <a:latin typeface="Arial" panose="020B0604020202020204" pitchFamily="34" charset="0"/>
            </a:endParaRP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8</a:t>
            </a:r>
          </a:p>
          <a:p>
            <a:pPr algn="ctr"/>
            <a:endParaRPr lang="en-GB" dirty="0">
              <a:solidFill>
                <a:schemeClr val="bg2">
                  <a:lumMod val="75000"/>
                </a:schemeClr>
              </a:solidFill>
              <a:latin typeface="Arial" panose="020B0604020202020204" pitchFamily="34" charset="0"/>
            </a:endParaRP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57</a:t>
            </a:r>
            <a:endParaRPr lang="en-GB" dirty="0">
              <a:solidFill>
                <a:schemeClr val="bg2">
                  <a:lumMod val="75000"/>
                </a:schemeClr>
              </a:solidFill>
            </a:endParaRPr>
          </a:p>
        </p:txBody>
      </p:sp>
      <p:pic>
        <p:nvPicPr>
          <p:cNvPr id="45" name="Picture 44" descr="A diagram of different colors and lines&#10;&#10;Description automatically generated with medium confidence">
            <a:extLst>
              <a:ext uri="{FF2B5EF4-FFF2-40B4-BE49-F238E27FC236}">
                <a16:creationId xmlns:a16="http://schemas.microsoft.com/office/drawing/2014/main" id="{57FD6B82-622F-F997-5253-64802D957F2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71133" y="15715909"/>
            <a:ext cx="9076157" cy="5219542"/>
          </a:xfrm>
          <a:prstGeom prst="rect">
            <a:avLst/>
          </a:prstGeom>
        </p:spPr>
      </p:pic>
      <p:pic>
        <p:nvPicPr>
          <p:cNvPr id="13" name="Picture 12" descr="A graph of a graph of a graph&#10;&#10;Description automatically generated with medium confidence">
            <a:extLst>
              <a:ext uri="{FF2B5EF4-FFF2-40B4-BE49-F238E27FC236}">
                <a16:creationId xmlns:a16="http://schemas.microsoft.com/office/drawing/2014/main" id="{53D80DE5-4003-D132-EB93-4A358E1B8CE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57230" y="32493297"/>
            <a:ext cx="9900813" cy="5220919"/>
          </a:xfrm>
          <a:prstGeom prst="rect">
            <a:avLst/>
          </a:prstGeom>
        </p:spPr>
      </p:pic>
      <p:pic>
        <p:nvPicPr>
          <p:cNvPr id="32" name="Picture 31" descr="A graph showing the difference between training and training&#10;&#10;Description automatically generated">
            <a:extLst>
              <a:ext uri="{FF2B5EF4-FFF2-40B4-BE49-F238E27FC236}">
                <a16:creationId xmlns:a16="http://schemas.microsoft.com/office/drawing/2014/main" id="{2541B815-C8F6-A898-275A-CF84B432C82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320294" y="27056241"/>
            <a:ext cx="10459028" cy="5525523"/>
          </a:xfrm>
          <a:prstGeom prst="rect">
            <a:avLst/>
          </a:prstGeom>
        </p:spPr>
      </p:pic>
      <p:pic>
        <p:nvPicPr>
          <p:cNvPr id="35" name="Picture 34" descr="A graph showing different colored bars&#10;&#10;Description automatically generated">
            <a:extLst>
              <a:ext uri="{FF2B5EF4-FFF2-40B4-BE49-F238E27FC236}">
                <a16:creationId xmlns:a16="http://schemas.microsoft.com/office/drawing/2014/main" id="{969D25A0-65C8-F269-976E-FAA0EC4DC6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455486" y="21008267"/>
            <a:ext cx="10398510" cy="5447514"/>
          </a:xfrm>
          <a:prstGeom prst="rect">
            <a:avLst/>
          </a:prstGeom>
        </p:spPr>
      </p:pic>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6963</TotalTime>
  <Words>816</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vt:lpstr>
      <vt:lpstr>Arial</vt:lpstr>
      <vt:lpstr>Calibri</vt:lpstr>
      <vt:lpstr>Wingdings</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Liu, Sihao</cp:lastModifiedBy>
  <cp:revision>321</cp:revision>
  <cp:lastPrinted>2014-11-11T16:45:08Z</cp:lastPrinted>
  <dcterms:created xsi:type="dcterms:W3CDTF">2005-07-18T11:31:19Z</dcterms:created>
  <dcterms:modified xsi:type="dcterms:W3CDTF">2023-11-25T18:00:45Z</dcterms:modified>
</cp:coreProperties>
</file>