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6" r:id="rId2"/>
  </p:sldIdLst>
  <p:sldSz cx="42803763" cy="30275213"/>
  <p:notesSz cx="6811963" cy="9942513"/>
  <p:defaultTextStyle>
    <a:defPPr>
      <a:defRPr lang="en-US"/>
    </a:defPPr>
    <a:lvl1pPr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pitchFamily="2"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pitchFamily="2"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918">
          <p15:clr>
            <a:srgbClr val="A4A3A4"/>
          </p15:clr>
        </p15:guide>
        <p15:guide id="2" pos="1591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F00"/>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437"/>
    <p:restoredTop sz="94681"/>
  </p:normalViewPr>
  <p:slideViewPr>
    <p:cSldViewPr snapToGrid="0">
      <p:cViewPr varScale="1">
        <p:scale>
          <a:sx n="26" d="100"/>
          <a:sy n="26" d="100"/>
        </p:scale>
        <p:origin x="4344" y="96"/>
      </p:cViewPr>
      <p:guideLst>
        <p:guide orient="horz" pos="4918"/>
        <p:guide pos="15917"/>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1163" cy="49847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9213" y="0"/>
            <a:ext cx="2951162" cy="498475"/>
          </a:xfrm>
          <a:prstGeom prst="rect">
            <a:avLst/>
          </a:prstGeom>
        </p:spPr>
        <p:txBody>
          <a:bodyPr vert="horz" lIns="91440" tIns="45720" rIns="91440" bIns="45720" rtlCol="0"/>
          <a:lstStyle>
            <a:lvl1pPr algn="r">
              <a:defRPr sz="1200"/>
            </a:lvl1pPr>
          </a:lstStyle>
          <a:p>
            <a:fld id="{3F8621A9-FFCA-413F-99AB-7B6A90E8503D}" type="datetimeFigureOut">
              <a:rPr lang="en-GB" smtClean="0"/>
              <a:t>13/06/2024</a:t>
            </a:fld>
            <a:endParaRPr lang="en-GB"/>
          </a:p>
        </p:txBody>
      </p:sp>
      <p:sp>
        <p:nvSpPr>
          <p:cNvPr id="4" name="Slide Image Placeholder 3"/>
          <p:cNvSpPr>
            <a:spLocks noGrp="1" noRot="1" noChangeAspect="1"/>
          </p:cNvSpPr>
          <p:nvPr>
            <p:ph type="sldImg" idx="2"/>
          </p:nvPr>
        </p:nvSpPr>
        <p:spPr>
          <a:xfrm>
            <a:off x="1033463" y="1243013"/>
            <a:ext cx="4745037" cy="33559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1038" y="4784725"/>
            <a:ext cx="5449887" cy="3914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44038"/>
            <a:ext cx="2951163" cy="49847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9213" y="9444038"/>
            <a:ext cx="2951162" cy="498475"/>
          </a:xfrm>
          <a:prstGeom prst="rect">
            <a:avLst/>
          </a:prstGeom>
        </p:spPr>
        <p:txBody>
          <a:bodyPr vert="horz" lIns="91440" tIns="45720" rIns="91440" bIns="45720" rtlCol="0" anchor="b"/>
          <a:lstStyle>
            <a:lvl1pPr algn="r">
              <a:defRPr sz="1200"/>
            </a:lvl1pPr>
          </a:lstStyle>
          <a:p>
            <a:fld id="{BA6D3282-EDB9-4F95-AE90-CC8DB6498AA4}" type="slidenum">
              <a:rPr lang="en-GB" smtClean="0"/>
              <a:t>‹#›</a:t>
            </a:fld>
            <a:endParaRPr lang="en-GB"/>
          </a:p>
        </p:txBody>
      </p:sp>
    </p:spTree>
    <p:extLst>
      <p:ext uri="{BB962C8B-B14F-4D97-AF65-F5344CB8AC3E}">
        <p14:creationId xmlns:p14="http://schemas.microsoft.com/office/powerpoint/2010/main" val="271269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A6D3282-EDB9-4F95-AE90-CC8DB6498AA4}" type="slidenum">
              <a:rPr lang="en-GB" smtClean="0"/>
              <a:t>1</a:t>
            </a:fld>
            <a:endParaRPr lang="en-GB"/>
          </a:p>
        </p:txBody>
      </p:sp>
    </p:spTree>
    <p:extLst>
      <p:ext uri="{BB962C8B-B14F-4D97-AF65-F5344CB8AC3E}">
        <p14:creationId xmlns:p14="http://schemas.microsoft.com/office/powerpoint/2010/main" val="69027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925" y="9404350"/>
            <a:ext cx="36383913" cy="6489700"/>
          </a:xfrm>
        </p:spPr>
        <p:txBody>
          <a:bodyPr/>
          <a:lstStyle/>
          <a:p>
            <a:r>
              <a:rPr lang="en-US"/>
              <a:t>Click to edit Master title style</a:t>
            </a:r>
            <a:endParaRPr lang="en-GB"/>
          </a:p>
        </p:txBody>
      </p:sp>
      <p:sp>
        <p:nvSpPr>
          <p:cNvPr id="3" name="Subtitle 2"/>
          <p:cNvSpPr>
            <a:spLocks noGrp="1"/>
          </p:cNvSpPr>
          <p:nvPr>
            <p:ph type="subTitle" idx="1"/>
          </p:nvPr>
        </p:nvSpPr>
        <p:spPr>
          <a:xfrm>
            <a:off x="6419850" y="17156113"/>
            <a:ext cx="29964063" cy="7737475"/>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88BFED42-1E1A-EE45-BB00-B56B319DB8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A84338-9451-7C40-84E0-435DEF08D11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2567780-75C6-4242-BD42-167A30F86B39}"/>
              </a:ext>
            </a:extLst>
          </p:cNvPr>
          <p:cNvSpPr>
            <a:spLocks noGrp="1" noChangeArrowheads="1"/>
          </p:cNvSpPr>
          <p:nvPr>
            <p:ph type="sldNum" sz="quarter" idx="12"/>
          </p:nvPr>
        </p:nvSpPr>
        <p:spPr>
          <a:ln/>
        </p:spPr>
        <p:txBody>
          <a:bodyPr/>
          <a:lstStyle>
            <a:lvl1pPr>
              <a:defRPr/>
            </a:lvl1pPr>
          </a:lstStyle>
          <a:p>
            <a:fld id="{1B1AE7FF-09A7-374F-B34C-7E7AF045883C}" type="slidenum">
              <a:rPr lang="en-US" altLang="en-US"/>
              <a:pPr/>
              <a:t>‹#›</a:t>
            </a:fld>
            <a:endParaRPr lang="en-US" altLang="en-US"/>
          </a:p>
        </p:txBody>
      </p:sp>
    </p:spTree>
    <p:extLst>
      <p:ext uri="{BB962C8B-B14F-4D97-AF65-F5344CB8AC3E}">
        <p14:creationId xmlns:p14="http://schemas.microsoft.com/office/powerpoint/2010/main" val="398808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60AE7882-1A19-D546-B766-132F439A90C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A5E0F7-090E-B344-BD40-72E2CF710E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90F4637-2149-8242-8FFB-FAAC25AAAEEF}"/>
              </a:ext>
            </a:extLst>
          </p:cNvPr>
          <p:cNvSpPr>
            <a:spLocks noGrp="1" noChangeArrowheads="1"/>
          </p:cNvSpPr>
          <p:nvPr>
            <p:ph type="sldNum" sz="quarter" idx="12"/>
          </p:nvPr>
        </p:nvSpPr>
        <p:spPr>
          <a:ln/>
        </p:spPr>
        <p:txBody>
          <a:bodyPr/>
          <a:lstStyle>
            <a:lvl1pPr>
              <a:defRPr/>
            </a:lvl1pPr>
          </a:lstStyle>
          <a:p>
            <a:fld id="{197B157A-D81B-C546-A49F-8F257DACF770}" type="slidenum">
              <a:rPr lang="en-US" altLang="en-US"/>
              <a:pPr/>
              <a:t>‹#›</a:t>
            </a:fld>
            <a:endParaRPr lang="en-US" altLang="en-US"/>
          </a:p>
        </p:txBody>
      </p:sp>
    </p:spTree>
    <p:extLst>
      <p:ext uri="{BB962C8B-B14F-4D97-AF65-F5344CB8AC3E}">
        <p14:creationId xmlns:p14="http://schemas.microsoft.com/office/powerpoint/2010/main" val="1885916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499050" y="2690813"/>
            <a:ext cx="9094788" cy="2422048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09925" y="2690813"/>
            <a:ext cx="27136725" cy="242204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C1DD3F5-E3C9-974F-9100-38658A8DAB4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F1F0A43-0F8D-284C-8A54-9401B3FE3BF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86B2C52-DBC1-EA45-AB2F-A14B8871CDCD}"/>
              </a:ext>
            </a:extLst>
          </p:cNvPr>
          <p:cNvSpPr>
            <a:spLocks noGrp="1" noChangeArrowheads="1"/>
          </p:cNvSpPr>
          <p:nvPr>
            <p:ph type="sldNum" sz="quarter" idx="12"/>
          </p:nvPr>
        </p:nvSpPr>
        <p:spPr>
          <a:ln/>
        </p:spPr>
        <p:txBody>
          <a:bodyPr/>
          <a:lstStyle>
            <a:lvl1pPr>
              <a:defRPr/>
            </a:lvl1pPr>
          </a:lstStyle>
          <a:p>
            <a:fld id="{C51642D1-E85C-4449-BD1F-AE32D1C7A6E0}" type="slidenum">
              <a:rPr lang="en-US" altLang="en-US"/>
              <a:pPr/>
              <a:t>‹#›</a:t>
            </a:fld>
            <a:endParaRPr lang="en-US" altLang="en-US"/>
          </a:p>
        </p:txBody>
      </p:sp>
    </p:spTree>
    <p:extLst>
      <p:ext uri="{BB962C8B-B14F-4D97-AF65-F5344CB8AC3E}">
        <p14:creationId xmlns:p14="http://schemas.microsoft.com/office/powerpoint/2010/main" val="3002151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94C3AE31-62CA-E44F-AB0B-419F8A11043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F3E99E2-160D-574D-9E91-0B61B317F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CBEB09-7526-2F46-8E20-D281F210577A}"/>
              </a:ext>
            </a:extLst>
          </p:cNvPr>
          <p:cNvSpPr>
            <a:spLocks noGrp="1" noChangeArrowheads="1"/>
          </p:cNvSpPr>
          <p:nvPr>
            <p:ph type="sldNum" sz="quarter" idx="12"/>
          </p:nvPr>
        </p:nvSpPr>
        <p:spPr>
          <a:ln/>
        </p:spPr>
        <p:txBody>
          <a:bodyPr/>
          <a:lstStyle>
            <a:lvl1pPr>
              <a:defRPr/>
            </a:lvl1pPr>
          </a:lstStyle>
          <a:p>
            <a:fld id="{5A4A3141-EA2C-D94B-8C15-560ABDF3C78D}" type="slidenum">
              <a:rPr lang="en-US" altLang="en-US"/>
              <a:pPr/>
              <a:t>‹#›</a:t>
            </a:fld>
            <a:endParaRPr lang="en-US" altLang="en-US"/>
          </a:p>
        </p:txBody>
      </p:sp>
    </p:spTree>
    <p:extLst>
      <p:ext uri="{BB962C8B-B14F-4D97-AF65-F5344CB8AC3E}">
        <p14:creationId xmlns:p14="http://schemas.microsoft.com/office/powerpoint/2010/main" val="1730567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375" y="19454813"/>
            <a:ext cx="36382325" cy="6013450"/>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3381375" y="12831763"/>
            <a:ext cx="36382325" cy="66230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9E7C71D-47EF-BA48-A978-0B92FFA540F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DBE61-A54F-0F45-BB13-D571CF5184D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3826B41-6C3C-444A-B3FF-F0E33E81CC62}"/>
              </a:ext>
            </a:extLst>
          </p:cNvPr>
          <p:cNvSpPr>
            <a:spLocks noGrp="1" noChangeArrowheads="1"/>
          </p:cNvSpPr>
          <p:nvPr>
            <p:ph type="sldNum" sz="quarter" idx="12"/>
          </p:nvPr>
        </p:nvSpPr>
        <p:spPr>
          <a:ln/>
        </p:spPr>
        <p:txBody>
          <a:bodyPr/>
          <a:lstStyle>
            <a:lvl1pPr>
              <a:defRPr/>
            </a:lvl1pPr>
          </a:lstStyle>
          <a:p>
            <a:fld id="{0E1FD80A-959F-A240-9B0D-AE901983FB96}" type="slidenum">
              <a:rPr lang="en-US" altLang="en-US"/>
              <a:pPr/>
              <a:t>‹#›</a:t>
            </a:fld>
            <a:endParaRPr lang="en-US" altLang="en-US"/>
          </a:p>
        </p:txBody>
      </p:sp>
    </p:spTree>
    <p:extLst>
      <p:ext uri="{BB962C8B-B14F-4D97-AF65-F5344CB8AC3E}">
        <p14:creationId xmlns:p14="http://schemas.microsoft.com/office/powerpoint/2010/main" val="13783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09925" y="8745538"/>
            <a:ext cx="18114963" cy="1816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1477288" y="8745538"/>
            <a:ext cx="18116550" cy="181657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F035585-F7F4-884C-84EC-91D7418917B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01A74B1-67C0-BC40-AEE5-C2F4EED80B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94BFD5-4B0E-E148-8417-DC59EEFFAFCB}"/>
              </a:ext>
            </a:extLst>
          </p:cNvPr>
          <p:cNvSpPr>
            <a:spLocks noGrp="1" noChangeArrowheads="1"/>
          </p:cNvSpPr>
          <p:nvPr>
            <p:ph type="sldNum" sz="quarter" idx="12"/>
          </p:nvPr>
        </p:nvSpPr>
        <p:spPr>
          <a:ln/>
        </p:spPr>
        <p:txBody>
          <a:bodyPr/>
          <a:lstStyle>
            <a:lvl1pPr>
              <a:defRPr/>
            </a:lvl1pPr>
          </a:lstStyle>
          <a:p>
            <a:fld id="{5F51E399-D3CF-A44E-9BC8-5871F7B45FD9}" type="slidenum">
              <a:rPr lang="en-US" altLang="en-US"/>
              <a:pPr/>
              <a:t>‹#›</a:t>
            </a:fld>
            <a:endParaRPr lang="en-US" altLang="en-US"/>
          </a:p>
        </p:txBody>
      </p:sp>
    </p:spTree>
    <p:extLst>
      <p:ext uri="{BB962C8B-B14F-4D97-AF65-F5344CB8AC3E}">
        <p14:creationId xmlns:p14="http://schemas.microsoft.com/office/powerpoint/2010/main" val="3664320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12850"/>
            <a:ext cx="38523863" cy="5045075"/>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39950" y="6777038"/>
            <a:ext cx="18911888"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39950" y="9601200"/>
            <a:ext cx="18911888"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1743988" y="6777038"/>
            <a:ext cx="18919825" cy="28241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1743988" y="9601200"/>
            <a:ext cx="18919825" cy="1744345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44EC9F70-F839-904E-B092-B0A301209435}"/>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E516D61C-6E81-C949-B3FB-0677D42F766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F06F5826-36DF-4246-8412-A065222166C3}"/>
              </a:ext>
            </a:extLst>
          </p:cNvPr>
          <p:cNvSpPr>
            <a:spLocks noGrp="1" noChangeArrowheads="1"/>
          </p:cNvSpPr>
          <p:nvPr>
            <p:ph type="sldNum" sz="quarter" idx="12"/>
          </p:nvPr>
        </p:nvSpPr>
        <p:spPr>
          <a:ln/>
        </p:spPr>
        <p:txBody>
          <a:bodyPr/>
          <a:lstStyle>
            <a:lvl1pPr>
              <a:defRPr/>
            </a:lvl1pPr>
          </a:lstStyle>
          <a:p>
            <a:fld id="{4B25836A-7269-AC43-8478-3763031FB08A}" type="slidenum">
              <a:rPr lang="en-US" altLang="en-US"/>
              <a:pPr/>
              <a:t>‹#›</a:t>
            </a:fld>
            <a:endParaRPr lang="en-US" altLang="en-US"/>
          </a:p>
        </p:txBody>
      </p:sp>
    </p:spTree>
    <p:extLst>
      <p:ext uri="{BB962C8B-B14F-4D97-AF65-F5344CB8AC3E}">
        <p14:creationId xmlns:p14="http://schemas.microsoft.com/office/powerpoint/2010/main" val="526207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845E9915-5DD2-CE4F-8DA4-04ED7DF869E1}"/>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67538B0-D9A5-DB4E-800D-CA42F03382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9396C23-4456-2E4D-9273-5CAC470FA02F}"/>
              </a:ext>
            </a:extLst>
          </p:cNvPr>
          <p:cNvSpPr>
            <a:spLocks noGrp="1" noChangeArrowheads="1"/>
          </p:cNvSpPr>
          <p:nvPr>
            <p:ph type="sldNum" sz="quarter" idx="12"/>
          </p:nvPr>
        </p:nvSpPr>
        <p:spPr>
          <a:ln/>
        </p:spPr>
        <p:txBody>
          <a:bodyPr/>
          <a:lstStyle>
            <a:lvl1pPr>
              <a:defRPr/>
            </a:lvl1pPr>
          </a:lstStyle>
          <a:p>
            <a:fld id="{0DAE15E6-3A6C-0B42-9359-467283C16613}" type="slidenum">
              <a:rPr lang="en-US" altLang="en-US"/>
              <a:pPr/>
              <a:t>‹#›</a:t>
            </a:fld>
            <a:endParaRPr lang="en-US" altLang="en-US"/>
          </a:p>
        </p:txBody>
      </p:sp>
    </p:spTree>
    <p:extLst>
      <p:ext uri="{BB962C8B-B14F-4D97-AF65-F5344CB8AC3E}">
        <p14:creationId xmlns:p14="http://schemas.microsoft.com/office/powerpoint/2010/main" val="3326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688C424-5981-7848-8761-F5D70F066265}"/>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B78A2C8-C828-B746-BDDD-90DC524350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86137E1-5BF9-4943-89D0-44DDDD6F0CB5}"/>
              </a:ext>
            </a:extLst>
          </p:cNvPr>
          <p:cNvSpPr>
            <a:spLocks noGrp="1" noChangeArrowheads="1"/>
          </p:cNvSpPr>
          <p:nvPr>
            <p:ph type="sldNum" sz="quarter" idx="12"/>
          </p:nvPr>
        </p:nvSpPr>
        <p:spPr>
          <a:ln/>
        </p:spPr>
        <p:txBody>
          <a:bodyPr/>
          <a:lstStyle>
            <a:lvl1pPr>
              <a:defRPr/>
            </a:lvl1pPr>
          </a:lstStyle>
          <a:p>
            <a:fld id="{BA25A173-502E-B345-8AE9-AA60E77BE2FF}" type="slidenum">
              <a:rPr lang="en-US" altLang="en-US"/>
              <a:pPr/>
              <a:t>‹#›</a:t>
            </a:fld>
            <a:endParaRPr lang="en-US" altLang="en-US"/>
          </a:p>
        </p:txBody>
      </p:sp>
    </p:spTree>
    <p:extLst>
      <p:ext uri="{BB962C8B-B14F-4D97-AF65-F5344CB8AC3E}">
        <p14:creationId xmlns:p14="http://schemas.microsoft.com/office/powerpoint/2010/main" val="561437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9950" y="1204913"/>
            <a:ext cx="14082713" cy="513080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6735425" y="1204913"/>
            <a:ext cx="23928388" cy="258397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39950" y="6335713"/>
            <a:ext cx="14082713" cy="2070893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BC2FD49-551B-FA4F-B490-027EC07944A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45B1921A-15AB-2A4E-A221-048678A810B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A9C8620A-5A77-C64C-BC15-9AAF4358CB50}"/>
              </a:ext>
            </a:extLst>
          </p:cNvPr>
          <p:cNvSpPr>
            <a:spLocks noGrp="1" noChangeArrowheads="1"/>
          </p:cNvSpPr>
          <p:nvPr>
            <p:ph type="sldNum" sz="quarter" idx="12"/>
          </p:nvPr>
        </p:nvSpPr>
        <p:spPr>
          <a:ln/>
        </p:spPr>
        <p:txBody>
          <a:bodyPr/>
          <a:lstStyle>
            <a:lvl1pPr>
              <a:defRPr/>
            </a:lvl1pPr>
          </a:lstStyle>
          <a:p>
            <a:fld id="{19824F37-03F3-D649-BA20-CC9A3657A5E1}" type="slidenum">
              <a:rPr lang="en-US" altLang="en-US"/>
              <a:pPr/>
              <a:t>‹#›</a:t>
            </a:fld>
            <a:endParaRPr lang="en-US" altLang="en-US"/>
          </a:p>
        </p:txBody>
      </p:sp>
    </p:spTree>
    <p:extLst>
      <p:ext uri="{BB962C8B-B14F-4D97-AF65-F5344CB8AC3E}">
        <p14:creationId xmlns:p14="http://schemas.microsoft.com/office/powerpoint/2010/main" val="2515827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9938" y="21193125"/>
            <a:ext cx="25682575" cy="2501900"/>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8389938" y="2705100"/>
            <a:ext cx="25682575" cy="1816576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89938" y="23695025"/>
            <a:ext cx="25682575" cy="355282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6F006A1-8187-8847-9088-C4759BC6925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60DBEC4-5FDD-F245-84D6-47CD494B1F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A1E76F3-1D1A-C542-A58E-19474E6C9EF5}"/>
              </a:ext>
            </a:extLst>
          </p:cNvPr>
          <p:cNvSpPr>
            <a:spLocks noGrp="1" noChangeArrowheads="1"/>
          </p:cNvSpPr>
          <p:nvPr>
            <p:ph type="sldNum" sz="quarter" idx="12"/>
          </p:nvPr>
        </p:nvSpPr>
        <p:spPr>
          <a:ln/>
        </p:spPr>
        <p:txBody>
          <a:bodyPr/>
          <a:lstStyle>
            <a:lvl1pPr>
              <a:defRPr/>
            </a:lvl1pPr>
          </a:lstStyle>
          <a:p>
            <a:fld id="{E420BD76-6DC9-494C-9D12-F06B18F2B826}" type="slidenum">
              <a:rPr lang="en-US" altLang="en-US"/>
              <a:pPr/>
              <a:t>‹#›</a:t>
            </a:fld>
            <a:endParaRPr lang="en-US" altLang="en-US"/>
          </a:p>
        </p:txBody>
      </p:sp>
    </p:spTree>
    <p:extLst>
      <p:ext uri="{BB962C8B-B14F-4D97-AF65-F5344CB8AC3E}">
        <p14:creationId xmlns:p14="http://schemas.microsoft.com/office/powerpoint/2010/main" val="13805633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17A4DB5-2684-5C4D-8334-46E386860B41}"/>
              </a:ext>
            </a:extLst>
          </p:cNvPr>
          <p:cNvSpPr>
            <a:spLocks noGrp="1" noChangeArrowheads="1"/>
          </p:cNvSpPr>
          <p:nvPr>
            <p:ph type="title"/>
          </p:nvPr>
        </p:nvSpPr>
        <p:spPr bwMode="auto">
          <a:xfrm>
            <a:off x="3209925" y="2690813"/>
            <a:ext cx="36383913" cy="504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FAD66C1-8996-6048-ADDA-DB793D6DE60F}"/>
              </a:ext>
            </a:extLst>
          </p:cNvPr>
          <p:cNvSpPr>
            <a:spLocks noGrp="1" noChangeArrowheads="1"/>
          </p:cNvSpPr>
          <p:nvPr>
            <p:ph type="body" idx="1"/>
          </p:nvPr>
        </p:nvSpPr>
        <p:spPr bwMode="auto">
          <a:xfrm>
            <a:off x="3209925" y="8745538"/>
            <a:ext cx="36383913" cy="1816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17588" tIns="208794" rIns="417588" bIns="20879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0E430E26-B9EB-864C-8912-8A4BA6734FCD}"/>
              </a:ext>
            </a:extLst>
          </p:cNvPr>
          <p:cNvSpPr>
            <a:spLocks noGrp="1" noChangeArrowheads="1"/>
          </p:cNvSpPr>
          <p:nvPr>
            <p:ph type="dt" sz="half" idx="2"/>
          </p:nvPr>
        </p:nvSpPr>
        <p:spPr bwMode="auto">
          <a:xfrm>
            <a:off x="3209925" y="27584400"/>
            <a:ext cx="8918575" cy="2017713"/>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eaLnBrk="0" hangingPunct="0">
              <a:defRPr sz="6400">
                <a:latin typeface="Times" pitchFamily="18" charset="0"/>
                <a:ea typeface="+mn-ea"/>
                <a:cs typeface="Arial" charset="0"/>
              </a:defRPr>
            </a:lvl1pPr>
          </a:lstStyle>
          <a:p>
            <a:pPr>
              <a:defRPr/>
            </a:pPr>
            <a:endParaRPr lang="en-US"/>
          </a:p>
        </p:txBody>
      </p:sp>
      <p:sp>
        <p:nvSpPr>
          <p:cNvPr id="1029" name="Rectangle 5">
            <a:extLst>
              <a:ext uri="{FF2B5EF4-FFF2-40B4-BE49-F238E27FC236}">
                <a16:creationId xmlns:a16="http://schemas.microsoft.com/office/drawing/2014/main" id="{B8A16066-9D30-174C-A272-E3F3CB6DCE84}"/>
              </a:ext>
            </a:extLst>
          </p:cNvPr>
          <p:cNvSpPr>
            <a:spLocks noGrp="1" noChangeArrowheads="1"/>
          </p:cNvSpPr>
          <p:nvPr>
            <p:ph type="ftr" sz="quarter" idx="3"/>
          </p:nvPr>
        </p:nvSpPr>
        <p:spPr bwMode="auto">
          <a:xfrm>
            <a:off x="14624050" y="27584400"/>
            <a:ext cx="13555663" cy="2017713"/>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ctr" eaLnBrk="0" hangingPunct="0">
              <a:defRPr sz="6400">
                <a:latin typeface="Times" pitchFamily="18" charset="0"/>
                <a:ea typeface="+mn-ea"/>
                <a:cs typeface="Arial" charset="0"/>
              </a:defRPr>
            </a:lvl1pPr>
          </a:lstStyle>
          <a:p>
            <a:pPr>
              <a:defRPr/>
            </a:pPr>
            <a:endParaRPr lang="en-US"/>
          </a:p>
        </p:txBody>
      </p:sp>
      <p:sp>
        <p:nvSpPr>
          <p:cNvPr id="1030" name="Rectangle 6">
            <a:extLst>
              <a:ext uri="{FF2B5EF4-FFF2-40B4-BE49-F238E27FC236}">
                <a16:creationId xmlns:a16="http://schemas.microsoft.com/office/drawing/2014/main" id="{0790B693-0AD3-F343-83EC-3C4CB3A2FC7E}"/>
              </a:ext>
            </a:extLst>
          </p:cNvPr>
          <p:cNvSpPr>
            <a:spLocks noGrp="1" noChangeArrowheads="1"/>
          </p:cNvSpPr>
          <p:nvPr>
            <p:ph type="sldNum" sz="quarter" idx="4"/>
          </p:nvPr>
        </p:nvSpPr>
        <p:spPr bwMode="auto">
          <a:xfrm>
            <a:off x="30675263" y="27584400"/>
            <a:ext cx="8918575" cy="2017713"/>
          </a:xfrm>
          <a:prstGeom prst="rect">
            <a:avLst/>
          </a:prstGeom>
          <a:noFill/>
          <a:ln w="9525">
            <a:noFill/>
            <a:miter lim="800000"/>
            <a:headEnd/>
            <a:tailEnd/>
          </a:ln>
          <a:effectLst/>
        </p:spPr>
        <p:txBody>
          <a:bodyPr vert="horz" wrap="square" lIns="417588" tIns="208794" rIns="417588" bIns="208794" numCol="1" anchor="t" anchorCtr="0" compatLnSpc="1">
            <a:prstTxWarp prst="textNoShape">
              <a:avLst/>
            </a:prstTxWarp>
          </a:bodyPr>
          <a:lstStyle>
            <a:lvl1pPr algn="r" eaLnBrk="0" hangingPunct="0">
              <a:defRPr sz="6400"/>
            </a:lvl1pPr>
          </a:lstStyle>
          <a:p>
            <a:fld id="{AF5A7ED7-D20B-4849-8AE2-F48A27D539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175125" rtl="0" eaLnBrk="0" fontAlgn="base" hangingPunct="0">
        <a:spcBef>
          <a:spcPct val="0"/>
        </a:spcBef>
        <a:spcAft>
          <a:spcPct val="0"/>
        </a:spcAft>
        <a:defRPr sz="20100">
          <a:solidFill>
            <a:schemeClr val="tx2"/>
          </a:solidFill>
          <a:latin typeface="+mj-lt"/>
          <a:ea typeface="ＭＳ Ｐゴシック" panose="020B0600070205080204" pitchFamily="34" charset="-128"/>
          <a:cs typeface="MS PGothic" charset="0"/>
        </a:defRPr>
      </a:lvl1pPr>
      <a:lvl2pPr algn="ctr" defTabSz="4175125" rtl="0" eaLnBrk="0" fontAlgn="base" hangingPunct="0">
        <a:spcBef>
          <a:spcPct val="0"/>
        </a:spcBef>
        <a:spcAft>
          <a:spcPct val="0"/>
        </a:spcAft>
        <a:defRPr sz="20100">
          <a:solidFill>
            <a:schemeClr val="tx2"/>
          </a:solidFill>
          <a:latin typeface="Times" charset="0"/>
          <a:ea typeface="ＭＳ Ｐゴシック" panose="020B0600070205080204" pitchFamily="34" charset="-128"/>
          <a:cs typeface="MS PGothic" charset="0"/>
        </a:defRPr>
      </a:lvl2pPr>
      <a:lvl3pPr algn="ctr" defTabSz="4175125" rtl="0" eaLnBrk="0" fontAlgn="base" hangingPunct="0">
        <a:spcBef>
          <a:spcPct val="0"/>
        </a:spcBef>
        <a:spcAft>
          <a:spcPct val="0"/>
        </a:spcAft>
        <a:defRPr sz="20100">
          <a:solidFill>
            <a:schemeClr val="tx2"/>
          </a:solidFill>
          <a:latin typeface="Times" charset="0"/>
          <a:ea typeface="ＭＳ Ｐゴシック" panose="020B0600070205080204" pitchFamily="34" charset="-128"/>
          <a:cs typeface="MS PGothic" charset="0"/>
        </a:defRPr>
      </a:lvl3pPr>
      <a:lvl4pPr algn="ctr" defTabSz="4175125" rtl="0" eaLnBrk="0" fontAlgn="base" hangingPunct="0">
        <a:spcBef>
          <a:spcPct val="0"/>
        </a:spcBef>
        <a:spcAft>
          <a:spcPct val="0"/>
        </a:spcAft>
        <a:defRPr sz="20100">
          <a:solidFill>
            <a:schemeClr val="tx2"/>
          </a:solidFill>
          <a:latin typeface="Times" charset="0"/>
          <a:ea typeface="ＭＳ Ｐゴシック" panose="020B0600070205080204" pitchFamily="34" charset="-128"/>
          <a:cs typeface="MS PGothic" charset="0"/>
        </a:defRPr>
      </a:lvl4pPr>
      <a:lvl5pPr algn="ctr" defTabSz="4175125" rtl="0" eaLnBrk="0" fontAlgn="base" hangingPunct="0">
        <a:spcBef>
          <a:spcPct val="0"/>
        </a:spcBef>
        <a:spcAft>
          <a:spcPct val="0"/>
        </a:spcAft>
        <a:defRPr sz="20100">
          <a:solidFill>
            <a:schemeClr val="tx2"/>
          </a:solidFill>
          <a:latin typeface="Times" charset="0"/>
          <a:ea typeface="ＭＳ Ｐゴシック" panose="020B0600070205080204" pitchFamily="34" charset="-128"/>
          <a:cs typeface="MS PGothic" charset="0"/>
        </a:defRPr>
      </a:lvl5pPr>
      <a:lvl6pPr marL="457200" algn="ctr" defTabSz="4175125" rtl="0" fontAlgn="base">
        <a:spcBef>
          <a:spcPct val="0"/>
        </a:spcBef>
        <a:spcAft>
          <a:spcPct val="0"/>
        </a:spcAft>
        <a:defRPr sz="20100">
          <a:solidFill>
            <a:schemeClr val="tx2"/>
          </a:solidFill>
          <a:latin typeface="Times" charset="0"/>
        </a:defRPr>
      </a:lvl6pPr>
      <a:lvl7pPr marL="914400" algn="ctr" defTabSz="4175125" rtl="0" fontAlgn="base">
        <a:spcBef>
          <a:spcPct val="0"/>
        </a:spcBef>
        <a:spcAft>
          <a:spcPct val="0"/>
        </a:spcAft>
        <a:defRPr sz="20100">
          <a:solidFill>
            <a:schemeClr val="tx2"/>
          </a:solidFill>
          <a:latin typeface="Times" charset="0"/>
        </a:defRPr>
      </a:lvl7pPr>
      <a:lvl8pPr marL="1371600" algn="ctr" defTabSz="4175125" rtl="0" fontAlgn="base">
        <a:spcBef>
          <a:spcPct val="0"/>
        </a:spcBef>
        <a:spcAft>
          <a:spcPct val="0"/>
        </a:spcAft>
        <a:defRPr sz="20100">
          <a:solidFill>
            <a:schemeClr val="tx2"/>
          </a:solidFill>
          <a:latin typeface="Times" charset="0"/>
        </a:defRPr>
      </a:lvl8pPr>
      <a:lvl9pPr marL="1828800" algn="ctr" defTabSz="4175125" rtl="0" fontAlgn="base">
        <a:spcBef>
          <a:spcPct val="0"/>
        </a:spcBef>
        <a:spcAft>
          <a:spcPct val="0"/>
        </a:spcAft>
        <a:defRPr sz="20100">
          <a:solidFill>
            <a:schemeClr val="tx2"/>
          </a:solidFill>
          <a:latin typeface="Times" charset="0"/>
        </a:defRPr>
      </a:lvl9pPr>
    </p:titleStyle>
    <p:bodyStyle>
      <a:lvl1pPr marL="1565275" indent="-1565275" algn="l" defTabSz="4175125" rtl="0" eaLnBrk="0" fontAlgn="base" hangingPunct="0">
        <a:spcBef>
          <a:spcPct val="20000"/>
        </a:spcBef>
        <a:spcAft>
          <a:spcPct val="0"/>
        </a:spcAft>
        <a:buChar char="•"/>
        <a:defRPr sz="14600">
          <a:solidFill>
            <a:schemeClr val="tx1"/>
          </a:solidFill>
          <a:latin typeface="+mn-lt"/>
          <a:ea typeface="ＭＳ Ｐゴシック" panose="020B0600070205080204" pitchFamily="34" charset="-128"/>
          <a:cs typeface="MS PGothic" charset="0"/>
        </a:defRPr>
      </a:lvl1pPr>
      <a:lvl2pPr marL="3392488" indent="-1304925" algn="l" defTabSz="4175125" rtl="0" eaLnBrk="0" fontAlgn="base" hangingPunct="0">
        <a:spcBef>
          <a:spcPct val="20000"/>
        </a:spcBef>
        <a:spcAft>
          <a:spcPct val="0"/>
        </a:spcAft>
        <a:buChar char="–"/>
        <a:defRPr sz="12800">
          <a:solidFill>
            <a:schemeClr val="tx1"/>
          </a:solidFill>
          <a:latin typeface="+mn-lt"/>
          <a:ea typeface="ＭＳ Ｐゴシック" panose="020B0600070205080204" pitchFamily="34" charset="-128"/>
          <a:cs typeface="MS PGothic" charset="0"/>
        </a:defRPr>
      </a:lvl2pPr>
      <a:lvl3pPr marL="5219700" indent="-1044575" algn="l" defTabSz="4175125" rtl="0" eaLnBrk="0" fontAlgn="base" hangingPunct="0">
        <a:spcBef>
          <a:spcPct val="20000"/>
        </a:spcBef>
        <a:spcAft>
          <a:spcPct val="0"/>
        </a:spcAft>
        <a:buChar char="•"/>
        <a:defRPr sz="11000">
          <a:solidFill>
            <a:schemeClr val="tx1"/>
          </a:solidFill>
          <a:latin typeface="+mn-lt"/>
          <a:ea typeface="ＭＳ Ｐゴシック" panose="020B0600070205080204" pitchFamily="34" charset="-128"/>
          <a:cs typeface="MS PGothic" charset="0"/>
        </a:defRPr>
      </a:lvl3pPr>
      <a:lvl4pPr marL="7307263" indent="-1042988" algn="l" defTabSz="4175125" rtl="0" eaLnBrk="0" fontAlgn="base" hangingPunct="0">
        <a:spcBef>
          <a:spcPct val="20000"/>
        </a:spcBef>
        <a:spcAft>
          <a:spcPct val="0"/>
        </a:spcAft>
        <a:buChar char="–"/>
        <a:defRPr sz="9100">
          <a:solidFill>
            <a:schemeClr val="tx1"/>
          </a:solidFill>
          <a:latin typeface="+mn-lt"/>
          <a:ea typeface="ＭＳ Ｐゴシック" panose="020B0600070205080204" pitchFamily="34" charset="-128"/>
          <a:cs typeface="MS PGothic" charset="0"/>
        </a:defRPr>
      </a:lvl4pPr>
      <a:lvl5pPr marL="9396413" indent="-1044575" algn="l" defTabSz="4175125" rtl="0" eaLnBrk="0" fontAlgn="base" hangingPunct="0">
        <a:spcBef>
          <a:spcPct val="20000"/>
        </a:spcBef>
        <a:spcAft>
          <a:spcPct val="0"/>
        </a:spcAft>
        <a:buChar char="»"/>
        <a:defRPr sz="9100">
          <a:solidFill>
            <a:schemeClr val="tx1"/>
          </a:solidFill>
          <a:latin typeface="+mn-lt"/>
          <a:ea typeface="ＭＳ Ｐゴシック" panose="020B0600070205080204" pitchFamily="34" charset="-128"/>
          <a:cs typeface="MS PGothic" charset="0"/>
        </a:defRPr>
      </a:lvl5pPr>
      <a:lvl6pPr marL="9853613" indent="-1044575" algn="l" defTabSz="4175125" rtl="0" fontAlgn="base">
        <a:spcBef>
          <a:spcPct val="20000"/>
        </a:spcBef>
        <a:spcAft>
          <a:spcPct val="0"/>
        </a:spcAft>
        <a:buChar char="»"/>
        <a:defRPr sz="9100">
          <a:solidFill>
            <a:schemeClr val="tx1"/>
          </a:solidFill>
          <a:latin typeface="+mn-lt"/>
        </a:defRPr>
      </a:lvl6pPr>
      <a:lvl7pPr marL="10310813" indent="-1044575" algn="l" defTabSz="4175125" rtl="0" fontAlgn="base">
        <a:spcBef>
          <a:spcPct val="20000"/>
        </a:spcBef>
        <a:spcAft>
          <a:spcPct val="0"/>
        </a:spcAft>
        <a:buChar char="»"/>
        <a:defRPr sz="9100">
          <a:solidFill>
            <a:schemeClr val="tx1"/>
          </a:solidFill>
          <a:latin typeface="+mn-lt"/>
        </a:defRPr>
      </a:lvl7pPr>
      <a:lvl8pPr marL="10768013" indent="-1044575" algn="l" defTabSz="4175125" rtl="0" fontAlgn="base">
        <a:spcBef>
          <a:spcPct val="20000"/>
        </a:spcBef>
        <a:spcAft>
          <a:spcPct val="0"/>
        </a:spcAft>
        <a:buChar char="»"/>
        <a:defRPr sz="9100">
          <a:solidFill>
            <a:schemeClr val="tx1"/>
          </a:solidFill>
          <a:latin typeface="+mn-lt"/>
        </a:defRPr>
      </a:lvl8pPr>
      <a:lvl9pPr marL="11225213" indent="-1044575" algn="l" defTabSz="4175125" rtl="0" fontAlgn="base">
        <a:spcBef>
          <a:spcPct val="20000"/>
        </a:spcBef>
        <a:spcAft>
          <a:spcPct val="0"/>
        </a:spcAft>
        <a:buChar char="»"/>
        <a:defRPr sz="91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26" Type="http://schemas.openxmlformats.org/officeDocument/2006/relationships/image" Target="../media/image24.png"/><Relationship Id="rId3" Type="http://schemas.openxmlformats.org/officeDocument/2006/relationships/image" Target="../media/image1.emf"/><Relationship Id="rId21" Type="http://schemas.openxmlformats.org/officeDocument/2006/relationships/image" Target="../media/image19.png"/><Relationship Id="rId7" Type="http://schemas.openxmlformats.org/officeDocument/2006/relationships/image" Target="../media/image5.tiff"/><Relationship Id="rId12" Type="http://schemas.openxmlformats.org/officeDocument/2006/relationships/image" Target="../media/image10.gif"/><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4.tiff"/><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gif"/><Relationship Id="rId28" Type="http://schemas.openxmlformats.org/officeDocument/2006/relationships/image" Target="../media/image26.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tiff"/><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gif"/><Relationship Id="rId27" Type="http://schemas.openxmlformats.org/officeDocument/2006/relationships/image" Target="../media/image25.png"/><Relationship Id="rId30"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50" name="Picture 2">
            <a:extLst>
              <a:ext uri="{FF2B5EF4-FFF2-40B4-BE49-F238E27FC236}">
                <a16:creationId xmlns:a16="http://schemas.microsoft.com/office/drawing/2014/main" id="{F3138BE1-E546-1442-89F6-E3B040815B21}"/>
              </a:ext>
            </a:extLst>
          </p:cNvPr>
          <p:cNvPicPr>
            <a:picLocks noChangeAspect="1" noChangeArrowheads="1"/>
          </p:cNvPicPr>
          <p:nvPr/>
        </p:nvPicPr>
        <p:blipFill>
          <a:blip r:embed="rId3">
            <a:lum bright="65000" contrast="-100000"/>
            <a:extLst>
              <a:ext uri="{28A0092B-C50C-407E-A947-70E740481C1C}">
                <a14:useLocalDpi xmlns:a14="http://schemas.microsoft.com/office/drawing/2010/main" val="0"/>
              </a:ext>
            </a:extLst>
          </a:blip>
          <a:srcRect t="23935"/>
          <a:stretch>
            <a:fillRect/>
          </a:stretch>
        </p:blipFill>
        <p:spPr bwMode="auto">
          <a:xfrm>
            <a:off x="0" y="-56969"/>
            <a:ext cx="42803763" cy="484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Text Box 3">
            <a:extLst>
              <a:ext uri="{FF2B5EF4-FFF2-40B4-BE49-F238E27FC236}">
                <a16:creationId xmlns:a16="http://schemas.microsoft.com/office/drawing/2014/main" id="{EBC23CD2-22EC-F348-84A2-0F4B90826D1A}"/>
              </a:ext>
            </a:extLst>
          </p:cNvPr>
          <p:cNvSpPr txBox="1">
            <a:spLocks noChangeArrowheads="1"/>
          </p:cNvSpPr>
          <p:nvPr/>
        </p:nvSpPr>
        <p:spPr bwMode="auto">
          <a:xfrm>
            <a:off x="5516353" y="442913"/>
            <a:ext cx="36929505"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r>
              <a:rPr lang="en-GB" altLang="en-US" sz="8800" b="1" dirty="0">
                <a:latin typeface="Arial" panose="020B0604020202020204" pitchFamily="34" charset="0"/>
              </a:rPr>
              <a:t>A Deep-Network Exploration of Sensory Fusion in the Ferret Brain</a:t>
            </a:r>
            <a:endParaRPr lang="en-GB" altLang="en-US" sz="8800" dirty="0">
              <a:latin typeface="Arial" panose="020B0604020202020204" pitchFamily="34" charset="0"/>
            </a:endParaRPr>
          </a:p>
        </p:txBody>
      </p:sp>
      <p:sp>
        <p:nvSpPr>
          <p:cNvPr id="13352" name="Text Box 57">
            <a:extLst>
              <a:ext uri="{FF2B5EF4-FFF2-40B4-BE49-F238E27FC236}">
                <a16:creationId xmlns:a16="http://schemas.microsoft.com/office/drawing/2014/main" id="{7B47CA5E-E9F2-B14D-A158-4F34B9A759E8}"/>
              </a:ext>
            </a:extLst>
          </p:cNvPr>
          <p:cNvSpPr txBox="1">
            <a:spLocks noChangeArrowheads="1"/>
          </p:cNvSpPr>
          <p:nvPr/>
        </p:nvSpPr>
        <p:spPr bwMode="auto">
          <a:xfrm>
            <a:off x="922338" y="5673725"/>
            <a:ext cx="12684125"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Introduction</a:t>
            </a:r>
            <a:endParaRPr lang="en-GB" altLang="en-US" sz="3000" dirty="0">
              <a:latin typeface="Arial" panose="020B0604020202020204" pitchFamily="34" charset="0"/>
            </a:endParaRPr>
          </a:p>
          <a:p>
            <a:pPr algn="just">
              <a:spcBef>
                <a:spcPct val="50000"/>
              </a:spcBef>
            </a:pPr>
            <a:r>
              <a:rPr lang="en-GB" altLang="en-US" sz="3000" dirty="0">
                <a:latin typeface="Arial" panose="020B0604020202020204" pitchFamily="34" charset="0"/>
              </a:rPr>
              <a:t>The brain receives </a:t>
            </a:r>
            <a:r>
              <a:rPr lang="en-GB" altLang="en-US" sz="3000" dirty="0">
                <a:solidFill>
                  <a:srgbClr val="FF7F00"/>
                </a:solidFill>
                <a:latin typeface="Arial" panose="020B0604020202020204" pitchFamily="34" charset="0"/>
              </a:rPr>
              <a:t>multi-model sensory </a:t>
            </a:r>
            <a:r>
              <a:rPr lang="en-GB" altLang="en-US" sz="3000" dirty="0">
                <a:latin typeface="Arial" panose="020B0604020202020204" pitchFamily="34" charset="0"/>
              </a:rPr>
              <a:t>information from the world, such as vision and sound, that are </a:t>
            </a:r>
            <a:r>
              <a:rPr lang="en-GB" altLang="en-US" sz="3000" dirty="0">
                <a:solidFill>
                  <a:srgbClr val="FF7F00"/>
                </a:solidFill>
                <a:latin typeface="Arial" panose="020B0604020202020204" pitchFamily="34" charset="0"/>
              </a:rPr>
              <a:t>self-centred (egocentric). </a:t>
            </a:r>
            <a:r>
              <a:rPr lang="en-GB" altLang="en-US" sz="3000" dirty="0">
                <a:latin typeface="Arial" panose="020B0604020202020204" pitchFamily="34" charset="0"/>
              </a:rPr>
              <a:t>Neurons in the brain demonstrate </a:t>
            </a:r>
            <a:r>
              <a:rPr lang="en-GB" altLang="en-US" sz="3000" dirty="0">
                <a:solidFill>
                  <a:srgbClr val="FF7F00"/>
                </a:solidFill>
                <a:latin typeface="Arial" panose="020B0604020202020204" pitchFamily="34" charset="0"/>
              </a:rPr>
              <a:t>world-centred (allocentric) </a:t>
            </a:r>
            <a:r>
              <a:rPr lang="en-GB" altLang="en-US" sz="3000" dirty="0">
                <a:latin typeface="Arial" panose="020B0604020202020204" pitchFamily="34" charset="0"/>
              </a:rPr>
              <a:t>cognitive maps. It is unclear how the brain transforms between the reference frames – in this project, we simulate sensory data of a </a:t>
            </a:r>
            <a:r>
              <a:rPr lang="en-GB" altLang="en-US" sz="3000" dirty="0">
                <a:solidFill>
                  <a:srgbClr val="FF7F00"/>
                </a:solidFill>
                <a:latin typeface="Arial" panose="020B0604020202020204" pitchFamily="34" charset="0"/>
              </a:rPr>
              <a:t>ferret</a:t>
            </a:r>
            <a:r>
              <a:rPr lang="en-GB" altLang="en-US" sz="3000" dirty="0">
                <a:latin typeface="Arial" panose="020B0604020202020204" pitchFamily="34" charset="0"/>
              </a:rPr>
              <a:t> in a </a:t>
            </a:r>
            <a:r>
              <a:rPr lang="en-GB" altLang="en-US" sz="3000" dirty="0">
                <a:solidFill>
                  <a:srgbClr val="FF7F00"/>
                </a:solidFill>
                <a:latin typeface="Arial" panose="020B0604020202020204" pitchFamily="34" charset="0"/>
              </a:rPr>
              <a:t>virtual reality (VR) </a:t>
            </a:r>
            <a:r>
              <a:rPr lang="en-GB" altLang="en-US" sz="3000" dirty="0">
                <a:latin typeface="Arial" panose="020B0604020202020204" pitchFamily="34" charset="0"/>
              </a:rPr>
              <a:t>based on real world arena and </a:t>
            </a:r>
            <a:r>
              <a:rPr lang="en-GB" altLang="en-US" sz="3000" dirty="0">
                <a:solidFill>
                  <a:srgbClr val="FF7F00"/>
                </a:solidFill>
                <a:latin typeface="Arial" panose="020B0604020202020204" pitchFamily="34" charset="0"/>
              </a:rPr>
              <a:t>build machine learning (ML) </a:t>
            </a:r>
            <a:r>
              <a:rPr lang="en-GB" altLang="en-US" sz="3000" dirty="0">
                <a:latin typeface="Arial" panose="020B0604020202020204" pitchFamily="34" charset="0"/>
              </a:rPr>
              <a:t>models to test this theory.</a:t>
            </a:r>
          </a:p>
        </p:txBody>
      </p:sp>
      <p:sp>
        <p:nvSpPr>
          <p:cNvPr id="13354" name="Text Box 4">
            <a:extLst>
              <a:ext uri="{FF2B5EF4-FFF2-40B4-BE49-F238E27FC236}">
                <a16:creationId xmlns:a16="http://schemas.microsoft.com/office/drawing/2014/main" id="{F82A5D43-4750-8941-9D8C-DE307FC2D3CD}"/>
              </a:ext>
            </a:extLst>
          </p:cNvPr>
          <p:cNvSpPr txBox="1">
            <a:spLocks noChangeArrowheads="1"/>
          </p:cNvSpPr>
          <p:nvPr/>
        </p:nvSpPr>
        <p:spPr bwMode="auto">
          <a:xfrm>
            <a:off x="5516353" y="2571750"/>
            <a:ext cx="194849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spcBef>
                <a:spcPct val="50000"/>
              </a:spcBef>
            </a:pPr>
            <a:r>
              <a:rPr lang="en-US" altLang="en-US" sz="3600" b="1" dirty="0">
                <a:latin typeface="Arial" panose="020B0604020202020204" pitchFamily="34" charset="0"/>
              </a:rPr>
              <a:t>S.Liu</a:t>
            </a:r>
            <a:r>
              <a:rPr lang="en-US" altLang="en-US" sz="3600" b="1" baseline="30000" dirty="0">
                <a:latin typeface="Arial" panose="020B0604020202020204" pitchFamily="34" charset="0"/>
              </a:rPr>
              <a:t>1*</a:t>
            </a:r>
            <a:r>
              <a:rPr lang="en-US" altLang="en-US" sz="3600" b="1" dirty="0">
                <a:latin typeface="Arial" panose="020B0604020202020204" pitchFamily="34" charset="0"/>
              </a:rPr>
              <a:t>; J.Bizley</a:t>
            </a:r>
            <a:r>
              <a:rPr lang="en-US" altLang="en-US" sz="3600" b="1" baseline="30000" dirty="0">
                <a:latin typeface="Arial" panose="020B0604020202020204" pitchFamily="34" charset="0"/>
              </a:rPr>
              <a:t>2</a:t>
            </a:r>
            <a:r>
              <a:rPr lang="en-US" altLang="en-US" sz="3600" b="1" dirty="0">
                <a:latin typeface="Arial" panose="020B0604020202020204" pitchFamily="34" charset="0"/>
              </a:rPr>
              <a:t>; &amp; C.Barry</a:t>
            </a:r>
            <a:r>
              <a:rPr lang="en-US" altLang="en-US" sz="3600" b="1" baseline="30000" dirty="0">
                <a:latin typeface="Arial" panose="020B0604020202020204" pitchFamily="34" charset="0"/>
              </a:rPr>
              <a:t>1</a:t>
            </a:r>
            <a:r>
              <a:rPr lang="en-US" altLang="en-US" sz="3600" b="1" dirty="0">
                <a:latin typeface="Arial" panose="020B0604020202020204" pitchFamily="34" charset="0"/>
              </a:rPr>
              <a:t> </a:t>
            </a:r>
            <a:endParaRPr lang="en-US" altLang="en-US" b="1" dirty="0"/>
          </a:p>
        </p:txBody>
      </p:sp>
      <p:sp>
        <p:nvSpPr>
          <p:cNvPr id="13355" name="Text Box 5">
            <a:extLst>
              <a:ext uri="{FF2B5EF4-FFF2-40B4-BE49-F238E27FC236}">
                <a16:creationId xmlns:a16="http://schemas.microsoft.com/office/drawing/2014/main" id="{4E64DE3A-5F8A-8F4C-A88A-56C27CA5235A}"/>
              </a:ext>
            </a:extLst>
          </p:cNvPr>
          <p:cNvSpPr txBox="1">
            <a:spLocks noChangeArrowheads="1"/>
          </p:cNvSpPr>
          <p:nvPr/>
        </p:nvSpPr>
        <p:spPr bwMode="auto">
          <a:xfrm>
            <a:off x="5516353" y="3281363"/>
            <a:ext cx="28730575" cy="2771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lnSpc>
                <a:spcPct val="110000"/>
              </a:lnSpc>
              <a:spcBef>
                <a:spcPct val="50000"/>
              </a:spcBef>
            </a:pPr>
            <a:r>
              <a:rPr lang="en-US" altLang="en-US" sz="3200" baseline="30000" dirty="0">
                <a:latin typeface="Arial" panose="020B0604020202020204" pitchFamily="34" charset="0"/>
              </a:rPr>
              <a:t>1</a:t>
            </a:r>
            <a:r>
              <a:rPr lang="en-US" altLang="en-US" sz="3200" b="1" baseline="30000" dirty="0">
                <a:latin typeface="Arial" panose="020B0604020202020204" pitchFamily="34" charset="0"/>
              </a:rPr>
              <a:t> </a:t>
            </a:r>
            <a:r>
              <a:rPr lang="en-US" altLang="en-US" sz="3200" dirty="0">
                <a:latin typeface="Arial" panose="020B0604020202020204" pitchFamily="34" charset="0"/>
              </a:rPr>
              <a:t>UCL Dept of Cell &amp; Developmental Biology. </a:t>
            </a:r>
            <a:r>
              <a:rPr lang="en-US" altLang="en-US" sz="3200" baseline="30000" dirty="0">
                <a:latin typeface="Arial" panose="020B0604020202020204" pitchFamily="34" charset="0"/>
              </a:rPr>
              <a:t>2 </a:t>
            </a:r>
            <a:r>
              <a:rPr lang="en-US" altLang="en-US" sz="3200" dirty="0">
                <a:latin typeface="Arial" panose="020B0604020202020204" pitchFamily="34" charset="0"/>
              </a:rPr>
              <a:t>UCL Ear Institute.</a:t>
            </a:r>
          </a:p>
          <a:p>
            <a:pPr eaLnBrk="1" hangingPunct="1">
              <a:lnSpc>
                <a:spcPct val="110000"/>
              </a:lnSpc>
              <a:spcBef>
                <a:spcPct val="50000"/>
              </a:spcBef>
            </a:pPr>
            <a:r>
              <a:rPr lang="en-US" altLang="en-US" sz="3200" dirty="0">
                <a:latin typeface="Arial" panose="020B0604020202020204" pitchFamily="34" charset="0"/>
              </a:rPr>
              <a:t>* Equal contribution. Correspondence to sihao.liu.18@ucl.ac.uk</a:t>
            </a:r>
            <a:endParaRPr lang="en-US" altLang="en-US" sz="3600" dirty="0">
              <a:latin typeface="Arial" panose="020B0604020202020204" pitchFamily="34" charset="0"/>
            </a:endParaRPr>
          </a:p>
          <a:p>
            <a:pPr eaLnBrk="1" hangingPunct="1">
              <a:lnSpc>
                <a:spcPct val="110000"/>
              </a:lnSpc>
              <a:spcBef>
                <a:spcPct val="50000"/>
              </a:spcBef>
            </a:pPr>
            <a:br>
              <a:rPr lang="en-US" altLang="en-US" sz="3200" dirty="0">
                <a:latin typeface="Arial" panose="020B0604020202020204" pitchFamily="34" charset="0"/>
              </a:rPr>
            </a:br>
            <a:endParaRPr lang="en-US" altLang="en-US" sz="3600" dirty="0">
              <a:latin typeface="Arial" panose="020B0604020202020204" pitchFamily="34" charset="0"/>
            </a:endParaRPr>
          </a:p>
        </p:txBody>
      </p:sp>
      <p:sp>
        <p:nvSpPr>
          <p:cNvPr id="13359" name="Rectangle 1">
            <a:extLst>
              <a:ext uri="{FF2B5EF4-FFF2-40B4-BE49-F238E27FC236}">
                <a16:creationId xmlns:a16="http://schemas.microsoft.com/office/drawing/2014/main" id="{2F5AE046-67E9-5B43-B0AE-31A668088C98}"/>
              </a:ext>
            </a:extLst>
          </p:cNvPr>
          <p:cNvSpPr>
            <a:spLocks noChangeArrowheads="1"/>
          </p:cNvSpPr>
          <p:nvPr/>
        </p:nvSpPr>
        <p:spPr bwMode="auto">
          <a:xfrm>
            <a:off x="822325" y="28893714"/>
            <a:ext cx="25400307"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eaLnBrk="1" hangingPunct="1"/>
            <a:r>
              <a:rPr lang="en-GB" altLang="en-US" sz="2200" baseline="30000">
                <a:latin typeface="Arial" panose="020B0604020202020204" pitchFamily="34" charset="0"/>
              </a:rPr>
              <a:t>1</a:t>
            </a:r>
            <a:r>
              <a:rPr lang="en-GB" altLang="en-US" sz="2200">
                <a:latin typeface="Arial" panose="020B0604020202020204" pitchFamily="34" charset="0"/>
              </a:rPr>
              <a:t>References TBC</a:t>
            </a:r>
            <a:r>
              <a:rPr lang="en-GB" altLang="en-US" sz="2200">
                <a:latin typeface="Arial" panose="020B0604020202020204" pitchFamily="34" charset="0"/>
                <a:cs typeface="Arial" panose="020B0604020202020204" pitchFamily="34" charset="0"/>
              </a:rPr>
              <a:t>.</a:t>
            </a:r>
            <a:endParaRPr lang="en-GB" altLang="en-US" sz="2200" baseline="30000" dirty="0">
              <a:latin typeface="Arial" panose="020B0604020202020204" pitchFamily="34" charset="0"/>
              <a:cs typeface="Arial" panose="020B0604020202020204" pitchFamily="34" charset="0"/>
            </a:endParaRPr>
          </a:p>
        </p:txBody>
      </p:sp>
      <p:sp>
        <p:nvSpPr>
          <p:cNvPr id="13361" name="Text Box 57">
            <a:extLst>
              <a:ext uri="{FF2B5EF4-FFF2-40B4-BE49-F238E27FC236}">
                <a16:creationId xmlns:a16="http://schemas.microsoft.com/office/drawing/2014/main" id="{2A72FD17-064B-084A-969A-3177F6F7C78B}"/>
              </a:ext>
            </a:extLst>
          </p:cNvPr>
          <p:cNvSpPr txBox="1">
            <a:spLocks noChangeArrowheads="1"/>
          </p:cNvSpPr>
          <p:nvPr/>
        </p:nvSpPr>
        <p:spPr bwMode="auto">
          <a:xfrm>
            <a:off x="1006689" y="10199451"/>
            <a:ext cx="5679169" cy="4478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Virtual Reality</a:t>
            </a:r>
          </a:p>
          <a:p>
            <a:pPr algn="just">
              <a:spcBef>
                <a:spcPct val="50000"/>
              </a:spcBef>
            </a:pPr>
            <a:r>
              <a:rPr lang="en-GB" altLang="en-US" sz="3000" dirty="0">
                <a:latin typeface="Arial" panose="020B0604020202020204" pitchFamily="34" charset="0"/>
              </a:rPr>
              <a:t>We constructed a rectangular virtual arena with </a:t>
            </a:r>
            <a:r>
              <a:rPr lang="en-GB" altLang="en-US" sz="3000" dirty="0">
                <a:solidFill>
                  <a:srgbClr val="FF7F00"/>
                </a:solidFill>
                <a:latin typeface="Arial" panose="020B0604020202020204" pitchFamily="34" charset="0"/>
              </a:rPr>
              <a:t>multiple visual landmarks</a:t>
            </a:r>
            <a:r>
              <a:rPr lang="en-GB" altLang="en-US" sz="3000" dirty="0">
                <a:latin typeface="Arial" panose="020B0604020202020204" pitchFamily="34" charset="0"/>
              </a:rPr>
              <a:t> on walls, ground and in the horizon as well as two speakers located at two corners looping high- and low-frequency </a:t>
            </a:r>
            <a:r>
              <a:rPr lang="en-GB" altLang="en-US" sz="3000" dirty="0">
                <a:solidFill>
                  <a:srgbClr val="FF7F00"/>
                </a:solidFill>
                <a:latin typeface="Arial" panose="020B0604020202020204" pitchFamily="34" charset="0"/>
              </a:rPr>
              <a:t>sound signals</a:t>
            </a:r>
            <a:r>
              <a:rPr lang="en-GB" altLang="en-US" sz="3000" dirty="0">
                <a:latin typeface="Arial" panose="020B0604020202020204" pitchFamily="34" charset="0"/>
              </a:rPr>
              <a:t>, using Unity 3D game engine.</a:t>
            </a:r>
          </a:p>
        </p:txBody>
      </p:sp>
      <p:sp>
        <p:nvSpPr>
          <p:cNvPr id="13366" name="Text Box 57">
            <a:extLst>
              <a:ext uri="{FF2B5EF4-FFF2-40B4-BE49-F238E27FC236}">
                <a16:creationId xmlns:a16="http://schemas.microsoft.com/office/drawing/2014/main" id="{8241D0DF-1C61-BF40-8761-D78006426B1C}"/>
              </a:ext>
            </a:extLst>
          </p:cNvPr>
          <p:cNvSpPr txBox="1">
            <a:spLocks noChangeArrowheads="1"/>
          </p:cNvSpPr>
          <p:nvPr/>
        </p:nvSpPr>
        <p:spPr bwMode="auto">
          <a:xfrm>
            <a:off x="1006689" y="20155641"/>
            <a:ext cx="1268412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Motion Model</a:t>
            </a:r>
            <a:endParaRPr lang="en-GB" altLang="en-US" sz="3000" dirty="0">
              <a:solidFill>
                <a:srgbClr val="FF7F00"/>
              </a:solidFill>
              <a:latin typeface="Arial" panose="020B0604020202020204" pitchFamily="34" charset="0"/>
            </a:endParaRPr>
          </a:p>
        </p:txBody>
      </p:sp>
      <p:sp>
        <p:nvSpPr>
          <p:cNvPr id="8" name="Rounded Rectangle 7">
            <a:extLst>
              <a:ext uri="{FF2B5EF4-FFF2-40B4-BE49-F238E27FC236}">
                <a16:creationId xmlns:a16="http://schemas.microsoft.com/office/drawing/2014/main" id="{43C4C4D8-3AE7-B647-BFD7-25F4D1C32052}"/>
              </a:ext>
            </a:extLst>
          </p:cNvPr>
          <p:cNvSpPr/>
          <p:nvPr/>
        </p:nvSpPr>
        <p:spPr bwMode="auto">
          <a:xfrm>
            <a:off x="717550" y="5415422"/>
            <a:ext cx="13095288" cy="4004249"/>
          </a:xfrm>
          <a:prstGeom prst="roundRect">
            <a:avLst>
              <a:gd name="adj" fmla="val 493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a:latin typeface="Times" charset="0"/>
              <a:ea typeface="+mn-ea"/>
              <a:cs typeface="Arial" charset="0"/>
            </a:endParaRPr>
          </a:p>
        </p:txBody>
      </p:sp>
      <p:sp>
        <p:nvSpPr>
          <p:cNvPr id="86" name="Rounded Rectangle 85">
            <a:extLst>
              <a:ext uri="{FF2B5EF4-FFF2-40B4-BE49-F238E27FC236}">
                <a16:creationId xmlns:a16="http://schemas.microsoft.com/office/drawing/2014/main" id="{3994722A-1342-4C45-B60C-CA4C088954E0}"/>
              </a:ext>
            </a:extLst>
          </p:cNvPr>
          <p:cNvSpPr/>
          <p:nvPr/>
        </p:nvSpPr>
        <p:spPr bwMode="auto">
          <a:xfrm>
            <a:off x="717550" y="9914038"/>
            <a:ext cx="13095288" cy="18697474"/>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a:latin typeface="Times" charset="0"/>
              <a:ea typeface="+mn-ea"/>
              <a:cs typeface="Arial" charset="0"/>
            </a:endParaRPr>
          </a:p>
        </p:txBody>
      </p:sp>
      <p:sp>
        <p:nvSpPr>
          <p:cNvPr id="70" name="Rounded Rectangle 69">
            <a:extLst>
              <a:ext uri="{FF2B5EF4-FFF2-40B4-BE49-F238E27FC236}">
                <a16:creationId xmlns:a16="http://schemas.microsoft.com/office/drawing/2014/main" id="{09725D13-B419-8845-9EA2-B1E0369B21F0}"/>
              </a:ext>
            </a:extLst>
          </p:cNvPr>
          <p:cNvSpPr/>
          <p:nvPr/>
        </p:nvSpPr>
        <p:spPr bwMode="auto">
          <a:xfrm>
            <a:off x="14712950" y="5438869"/>
            <a:ext cx="13095288" cy="23133050"/>
          </a:xfrm>
          <a:prstGeom prst="roundRect">
            <a:avLst>
              <a:gd name="adj" fmla="val 1264"/>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dirty="0">
              <a:latin typeface="Times" charset="0"/>
              <a:ea typeface="+mn-ea"/>
              <a:cs typeface="Arial" charset="0"/>
            </a:endParaRPr>
          </a:p>
        </p:txBody>
      </p:sp>
      <p:sp>
        <p:nvSpPr>
          <p:cNvPr id="59" name="Rounded Rectangle 58">
            <a:extLst>
              <a:ext uri="{FF2B5EF4-FFF2-40B4-BE49-F238E27FC236}">
                <a16:creationId xmlns:a16="http://schemas.microsoft.com/office/drawing/2014/main" id="{6DBB3D6A-2A6D-C146-9C6C-06F312BFB761}"/>
              </a:ext>
            </a:extLst>
          </p:cNvPr>
          <p:cNvSpPr/>
          <p:nvPr/>
        </p:nvSpPr>
        <p:spPr bwMode="auto">
          <a:xfrm>
            <a:off x="28682950" y="5438869"/>
            <a:ext cx="13095288" cy="18692780"/>
          </a:xfrm>
          <a:prstGeom prst="roundRect">
            <a:avLst>
              <a:gd name="adj" fmla="val 853"/>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dirty="0">
              <a:latin typeface="Times" charset="0"/>
              <a:ea typeface="+mn-ea"/>
              <a:cs typeface="Arial" charset="0"/>
            </a:endParaRPr>
          </a:p>
        </p:txBody>
      </p:sp>
      <p:sp>
        <p:nvSpPr>
          <p:cNvPr id="13390" name="Text Box 57">
            <a:extLst>
              <a:ext uri="{FF2B5EF4-FFF2-40B4-BE49-F238E27FC236}">
                <a16:creationId xmlns:a16="http://schemas.microsoft.com/office/drawing/2014/main" id="{6C1333FD-3C15-6C47-B5F4-29C78F265ECB}"/>
              </a:ext>
            </a:extLst>
          </p:cNvPr>
          <p:cNvSpPr txBox="1">
            <a:spLocks noChangeArrowheads="1"/>
          </p:cNvSpPr>
          <p:nvPr/>
        </p:nvSpPr>
        <p:spPr bwMode="auto">
          <a:xfrm>
            <a:off x="28990926" y="24601488"/>
            <a:ext cx="12684125"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Conclusions</a:t>
            </a:r>
          </a:p>
          <a:p>
            <a:pPr>
              <a:spcBef>
                <a:spcPct val="50000"/>
              </a:spcBef>
              <a:buFontTx/>
              <a:buAutoNum type="arabicPeriod"/>
            </a:pPr>
            <a:r>
              <a:rPr lang="en-GB" altLang="en-US" sz="3000" dirty="0">
                <a:latin typeface="Arial" panose="020B0604020202020204" pitchFamily="34" charset="0"/>
              </a:rPr>
              <a:t>We constructed a </a:t>
            </a:r>
            <a:r>
              <a:rPr lang="en-GB" altLang="en-US" sz="3000" dirty="0">
                <a:solidFill>
                  <a:srgbClr val="FF7F00"/>
                </a:solidFill>
                <a:latin typeface="Arial" panose="020B0604020202020204" pitchFamily="34" charset="0"/>
              </a:rPr>
              <a:t>VR environment</a:t>
            </a:r>
            <a:r>
              <a:rPr lang="en-GB" altLang="en-US" sz="3000" dirty="0">
                <a:latin typeface="Arial" panose="020B0604020202020204" pitchFamily="34" charset="0"/>
              </a:rPr>
              <a:t>, paired with a motion model that serves as a test bed for a wide range of sensory simulation experiments.</a:t>
            </a:r>
          </a:p>
          <a:p>
            <a:pPr>
              <a:spcBef>
                <a:spcPct val="50000"/>
              </a:spcBef>
              <a:buFontTx/>
              <a:buAutoNum type="arabicPeriod"/>
            </a:pPr>
            <a:r>
              <a:rPr lang="en-GB" altLang="en-US" sz="3000" dirty="0">
                <a:latin typeface="Arial" panose="020B0604020202020204" pitchFamily="34" charset="0"/>
              </a:rPr>
              <a:t>We show that </a:t>
            </a:r>
            <a:r>
              <a:rPr lang="en-GB" altLang="en-US" sz="3000" dirty="0">
                <a:solidFill>
                  <a:srgbClr val="FF7F00"/>
                </a:solidFill>
                <a:latin typeface="Arial" panose="020B0604020202020204" pitchFamily="34" charset="0"/>
              </a:rPr>
              <a:t>deep neural networks </a:t>
            </a:r>
            <a:r>
              <a:rPr lang="en-GB" altLang="en-US" sz="3000" dirty="0">
                <a:latin typeface="Arial" panose="020B0604020202020204" pitchFamily="34" charset="0"/>
              </a:rPr>
              <a:t>are suitable for </a:t>
            </a:r>
            <a:r>
              <a:rPr lang="en-GB" altLang="en-US" sz="3000" dirty="0">
                <a:solidFill>
                  <a:srgbClr val="FF7F00"/>
                </a:solidFill>
                <a:latin typeface="Arial" panose="020B0604020202020204" pitchFamily="34" charset="0"/>
              </a:rPr>
              <a:t>integrating multiple sensory modalities </a:t>
            </a:r>
            <a:r>
              <a:rPr lang="en-GB" altLang="en-US" sz="3000" dirty="0">
                <a:latin typeface="Arial" panose="020B0604020202020204" pitchFamily="34" charset="0"/>
              </a:rPr>
              <a:t>for future sensory predictions.</a:t>
            </a:r>
          </a:p>
          <a:p>
            <a:pPr>
              <a:spcBef>
                <a:spcPct val="50000"/>
              </a:spcBef>
              <a:buFontTx/>
              <a:buAutoNum type="arabicPeriod"/>
            </a:pPr>
            <a:r>
              <a:rPr lang="en-GB" altLang="en-US" sz="3000" dirty="0">
                <a:solidFill>
                  <a:srgbClr val="FF7F00"/>
                </a:solidFill>
                <a:latin typeface="Arial" panose="020B0604020202020204" pitchFamily="34" charset="0"/>
              </a:rPr>
              <a:t>Spatially tuned patterns</a:t>
            </a:r>
            <a:r>
              <a:rPr lang="en-GB" altLang="en-US" sz="3000" dirty="0">
                <a:latin typeface="Arial" panose="020B0604020202020204" pitchFamily="34" charset="0"/>
              </a:rPr>
              <a:t> similar to cells found in the brain can be extracted from the hidden states of these networks.</a:t>
            </a:r>
          </a:p>
        </p:txBody>
      </p:sp>
      <p:pic>
        <p:nvPicPr>
          <p:cNvPr id="2" name="Picture 1">
            <a:extLst>
              <a:ext uri="{FF2B5EF4-FFF2-40B4-BE49-F238E27FC236}">
                <a16:creationId xmlns:a16="http://schemas.microsoft.com/office/drawing/2014/main" id="{BE733D10-2E34-0048-A462-4B0E39085665}"/>
              </a:ext>
            </a:extLst>
          </p:cNvPr>
          <p:cNvPicPr>
            <a:picLocks noChangeAspect="1"/>
          </p:cNvPicPr>
          <p:nvPr/>
        </p:nvPicPr>
        <p:blipFill>
          <a:blip r:embed="rId4"/>
          <a:stretch>
            <a:fillRect/>
          </a:stretch>
        </p:blipFill>
        <p:spPr>
          <a:xfrm>
            <a:off x="26335122" y="28806775"/>
            <a:ext cx="1228725" cy="1228725"/>
          </a:xfrm>
          <a:prstGeom prst="rect">
            <a:avLst/>
          </a:prstGeom>
        </p:spPr>
      </p:pic>
      <p:pic>
        <p:nvPicPr>
          <p:cNvPr id="14" name="Picture 13" descr="A picture containing clock, meter&#10;&#10;Description automatically generated">
            <a:extLst>
              <a:ext uri="{FF2B5EF4-FFF2-40B4-BE49-F238E27FC236}">
                <a16:creationId xmlns:a16="http://schemas.microsoft.com/office/drawing/2014/main" id="{D6BCC8D0-4064-9140-A4F1-80BE3FDC38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66172" y="528638"/>
            <a:ext cx="3276600" cy="4127500"/>
          </a:xfrm>
          <a:prstGeom prst="rect">
            <a:avLst/>
          </a:prstGeom>
        </p:spPr>
      </p:pic>
      <p:pic>
        <p:nvPicPr>
          <p:cNvPr id="15" name="Picture 14">
            <a:extLst>
              <a:ext uri="{FF2B5EF4-FFF2-40B4-BE49-F238E27FC236}">
                <a16:creationId xmlns:a16="http://schemas.microsoft.com/office/drawing/2014/main" id="{B8F0EC03-8BAC-864E-A3FE-396F5223B3BF}"/>
              </a:ext>
            </a:extLst>
          </p:cNvPr>
          <p:cNvPicPr>
            <a:picLocks noChangeAspect="1"/>
          </p:cNvPicPr>
          <p:nvPr/>
        </p:nvPicPr>
        <p:blipFill>
          <a:blip r:embed="rId6"/>
          <a:stretch>
            <a:fillRect/>
          </a:stretch>
        </p:blipFill>
        <p:spPr>
          <a:xfrm>
            <a:off x="27754227" y="28743275"/>
            <a:ext cx="2395257" cy="1394572"/>
          </a:xfrm>
          <a:prstGeom prst="rect">
            <a:avLst/>
          </a:prstGeom>
        </p:spPr>
      </p:pic>
      <p:pic>
        <p:nvPicPr>
          <p:cNvPr id="16" name="Picture 15">
            <a:extLst>
              <a:ext uri="{FF2B5EF4-FFF2-40B4-BE49-F238E27FC236}">
                <a16:creationId xmlns:a16="http://schemas.microsoft.com/office/drawing/2014/main" id="{AEBE6999-9C9E-0B4D-9879-1D51DB7A6E87}"/>
              </a:ext>
            </a:extLst>
          </p:cNvPr>
          <p:cNvPicPr>
            <a:picLocks noChangeAspect="1"/>
          </p:cNvPicPr>
          <p:nvPr/>
        </p:nvPicPr>
        <p:blipFill rotWithShape="1">
          <a:blip r:embed="rId7"/>
          <a:srcRect t="15274" b="27034"/>
          <a:stretch/>
        </p:blipFill>
        <p:spPr>
          <a:xfrm>
            <a:off x="30055788" y="28771384"/>
            <a:ext cx="3556000" cy="1172322"/>
          </a:xfrm>
          <a:prstGeom prst="rect">
            <a:avLst/>
          </a:prstGeom>
        </p:spPr>
      </p:pic>
      <p:sp>
        <p:nvSpPr>
          <p:cNvPr id="78" name="Text Box 57">
            <a:extLst>
              <a:ext uri="{FF2B5EF4-FFF2-40B4-BE49-F238E27FC236}">
                <a16:creationId xmlns:a16="http://schemas.microsoft.com/office/drawing/2014/main" id="{A83E497B-FA51-C344-ABE4-188C17B22414}"/>
              </a:ext>
            </a:extLst>
          </p:cNvPr>
          <p:cNvSpPr txBox="1">
            <a:spLocks noChangeArrowheads="1"/>
          </p:cNvSpPr>
          <p:nvPr/>
        </p:nvSpPr>
        <p:spPr bwMode="auto">
          <a:xfrm>
            <a:off x="14903200" y="6788292"/>
            <a:ext cx="1268412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1. Visual Module. </a:t>
            </a:r>
            <a:r>
              <a:rPr lang="en-GB" altLang="en-US" sz="3000" dirty="0">
                <a:latin typeface="Arial" panose="020B0604020202020204" pitchFamily="34" charset="0"/>
              </a:rPr>
              <a:t>We used a paired </a:t>
            </a:r>
            <a:r>
              <a:rPr lang="en-GB" altLang="en-US" sz="3000" dirty="0">
                <a:solidFill>
                  <a:srgbClr val="FF7F00"/>
                </a:solidFill>
                <a:latin typeface="Arial" panose="020B0604020202020204" pitchFamily="34" charset="0"/>
              </a:rPr>
              <a:t>convolutional neural network</a:t>
            </a:r>
            <a:r>
              <a:rPr lang="en-GB" altLang="en-US" sz="3000" dirty="0">
                <a:latin typeface="Arial" panose="020B0604020202020204" pitchFamily="34" charset="0"/>
              </a:rPr>
              <a:t> autoencoder to compress visual information to 200-dimensions and trained to reconstruct the image. </a:t>
            </a:r>
          </a:p>
        </p:txBody>
      </p:sp>
      <p:sp>
        <p:nvSpPr>
          <p:cNvPr id="79" name="Text Box 57">
            <a:extLst>
              <a:ext uri="{FF2B5EF4-FFF2-40B4-BE49-F238E27FC236}">
                <a16:creationId xmlns:a16="http://schemas.microsoft.com/office/drawing/2014/main" id="{AD2E2C2F-5F4F-3B46-ABD1-92E0A41E7493}"/>
              </a:ext>
            </a:extLst>
          </p:cNvPr>
          <p:cNvSpPr txBox="1">
            <a:spLocks noChangeArrowheads="1"/>
          </p:cNvSpPr>
          <p:nvPr/>
        </p:nvSpPr>
        <p:spPr bwMode="auto">
          <a:xfrm>
            <a:off x="14918532" y="11779096"/>
            <a:ext cx="1268412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2. Auditory Module. </a:t>
            </a:r>
            <a:r>
              <a:rPr lang="en-GB" altLang="en-US" sz="3000" dirty="0">
                <a:latin typeface="Arial" panose="020B0604020202020204" pitchFamily="34" charset="0"/>
              </a:rPr>
              <a:t>We used a paired </a:t>
            </a:r>
            <a:r>
              <a:rPr lang="en-GB" altLang="en-US" sz="3000" dirty="0">
                <a:solidFill>
                  <a:srgbClr val="FF7F00"/>
                </a:solidFill>
                <a:latin typeface="Arial" panose="020B0604020202020204" pitchFamily="34" charset="0"/>
              </a:rPr>
              <a:t>feedforward neural network </a:t>
            </a:r>
            <a:r>
              <a:rPr lang="en-GB" altLang="en-US" sz="3000" dirty="0">
                <a:latin typeface="Arial" panose="020B0604020202020204" pitchFamily="34" charset="0"/>
              </a:rPr>
              <a:t>to process auditory information. Fast Fourier transform is first performed on the audio segment. We then used a two-layer encoder to compress auditory information into a 200-dimensional encoding, followed by another one to reconstruct the signal.</a:t>
            </a:r>
          </a:p>
        </p:txBody>
      </p:sp>
      <p:sp>
        <p:nvSpPr>
          <p:cNvPr id="50" name="Rounded Rectangle 49">
            <a:extLst>
              <a:ext uri="{FF2B5EF4-FFF2-40B4-BE49-F238E27FC236}">
                <a16:creationId xmlns:a16="http://schemas.microsoft.com/office/drawing/2014/main" id="{59ECD893-B929-3249-AE1F-A9708E444ACC}"/>
              </a:ext>
            </a:extLst>
          </p:cNvPr>
          <p:cNvSpPr/>
          <p:nvPr/>
        </p:nvSpPr>
        <p:spPr bwMode="auto">
          <a:xfrm>
            <a:off x="28688213" y="24601488"/>
            <a:ext cx="13095288" cy="3978730"/>
          </a:xfrm>
          <a:prstGeom prst="roundRect">
            <a:avLst>
              <a:gd name="adj" fmla="val 3148"/>
            </a:avLst>
          </a:prstGeom>
          <a:noFill/>
          <a:ln w="44450" cap="flat" cmpd="sng" algn="ctr">
            <a:solidFill>
              <a:srgbClr val="787878"/>
            </a:solidFill>
            <a:prstDash val="solid"/>
            <a:round/>
            <a:headEnd type="none" w="med" len="med"/>
            <a:tailEnd type="none" w="med" len="med"/>
          </a:ln>
          <a:effectLst/>
        </p:spPr>
        <p:txBody>
          <a:bodyPr/>
          <a:lstStyle/>
          <a:p>
            <a:pPr eaLnBrk="0" hangingPunct="0">
              <a:defRPr/>
            </a:pPr>
            <a:endParaRPr lang="en-GB" dirty="0">
              <a:latin typeface="Times" charset="0"/>
              <a:ea typeface="+mn-ea"/>
              <a:cs typeface="Arial" charset="0"/>
            </a:endParaRPr>
          </a:p>
        </p:txBody>
      </p:sp>
      <p:pic>
        <p:nvPicPr>
          <p:cNvPr id="4" name="Picture 3" descr="A purple and black background with text&#10;&#10;Description automatically generated">
            <a:extLst>
              <a:ext uri="{FF2B5EF4-FFF2-40B4-BE49-F238E27FC236}">
                <a16:creationId xmlns:a16="http://schemas.microsoft.com/office/drawing/2014/main" id="{F0D2CBED-A833-5F99-E25B-B9070D41D52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3566007" y="28810951"/>
            <a:ext cx="4809293" cy="1160864"/>
          </a:xfrm>
          <a:prstGeom prst="rect">
            <a:avLst/>
          </a:prstGeom>
        </p:spPr>
      </p:pic>
      <p:pic>
        <p:nvPicPr>
          <p:cNvPr id="10" name="Picture 9" descr="A logo with colorful dots and lines&#10;&#10;Description automatically generated">
            <a:extLst>
              <a:ext uri="{FF2B5EF4-FFF2-40B4-BE49-F238E27FC236}">
                <a16:creationId xmlns:a16="http://schemas.microsoft.com/office/drawing/2014/main" id="{44848E0D-7F2C-BEFF-58F0-9CC3B08B89A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8729800" y="28739315"/>
            <a:ext cx="3939458" cy="1292636"/>
          </a:xfrm>
          <a:prstGeom prst="rect">
            <a:avLst/>
          </a:prstGeom>
        </p:spPr>
      </p:pic>
      <p:pic>
        <p:nvPicPr>
          <p:cNvPr id="11" name="Picture 2">
            <a:extLst>
              <a:ext uri="{FF2B5EF4-FFF2-40B4-BE49-F238E27FC236}">
                <a16:creationId xmlns:a16="http://schemas.microsoft.com/office/drawing/2014/main" id="{DB981AA7-2004-E8C1-F72E-8A38A556EDFA}"/>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543" r="5518"/>
          <a:stretch/>
        </p:blipFill>
        <p:spPr bwMode="auto">
          <a:xfrm>
            <a:off x="7046951" y="10120915"/>
            <a:ext cx="6580148" cy="4677645"/>
          </a:xfrm>
          <a:prstGeom prst="rect">
            <a:avLst/>
          </a:prstGeom>
          <a:noFill/>
          <a:extLst>
            <a:ext uri="{909E8E84-426E-40DD-AFC4-6F175D3DCCD1}">
              <a14:hiddenFill xmlns:a14="http://schemas.microsoft.com/office/drawing/2010/main">
                <a:solidFill>
                  <a:srgbClr val="FFFFFF"/>
                </a:solidFill>
              </a14:hiddenFill>
            </a:ext>
          </a:extLst>
        </p:spPr>
      </p:pic>
      <p:sp>
        <p:nvSpPr>
          <p:cNvPr id="17" name="Text Box 57">
            <a:extLst>
              <a:ext uri="{FF2B5EF4-FFF2-40B4-BE49-F238E27FC236}">
                <a16:creationId xmlns:a16="http://schemas.microsoft.com/office/drawing/2014/main" id="{132B41CB-F83D-F6A8-F750-3ED2EDE9745E}"/>
              </a:ext>
            </a:extLst>
          </p:cNvPr>
          <p:cNvSpPr txBox="1">
            <a:spLocks noChangeArrowheads="1"/>
          </p:cNvSpPr>
          <p:nvPr/>
        </p:nvSpPr>
        <p:spPr bwMode="auto">
          <a:xfrm>
            <a:off x="7195712" y="15984085"/>
            <a:ext cx="6404793" cy="3554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dirty="0">
                <a:latin typeface="Arial" panose="020B0604020202020204" pitchFamily="34" charset="0"/>
              </a:rPr>
              <a:t>A </a:t>
            </a:r>
            <a:r>
              <a:rPr lang="en-GB" altLang="en-US" sz="3000" dirty="0">
                <a:solidFill>
                  <a:srgbClr val="FF7F00"/>
                </a:solidFill>
                <a:latin typeface="Arial" panose="020B0604020202020204" pitchFamily="34" charset="0"/>
              </a:rPr>
              <a:t>camera</a:t>
            </a:r>
            <a:r>
              <a:rPr lang="en-GB" altLang="en-US" sz="3000" dirty="0">
                <a:latin typeface="Arial" panose="020B0604020202020204" pitchFamily="34" charset="0"/>
              </a:rPr>
              <a:t> is programmed to follow the virtual ferret agent to capture visual information (see video).</a:t>
            </a:r>
          </a:p>
          <a:p>
            <a:pPr algn="just">
              <a:spcBef>
                <a:spcPct val="50000"/>
              </a:spcBef>
            </a:pPr>
            <a:r>
              <a:rPr lang="en-GB" altLang="en-US" sz="3000" dirty="0">
                <a:latin typeface="Arial" panose="020B0604020202020204" pitchFamily="34" charset="0"/>
              </a:rPr>
              <a:t>We implemented and programmed dual channel microphone such that it receives </a:t>
            </a:r>
            <a:r>
              <a:rPr lang="en-GB" altLang="en-US" sz="3000" dirty="0">
                <a:solidFill>
                  <a:srgbClr val="FF7F00"/>
                </a:solidFill>
                <a:latin typeface="Arial" panose="020B0604020202020204" pitchFamily="34" charset="0"/>
              </a:rPr>
              <a:t>3D spatialised sound </a:t>
            </a:r>
            <a:r>
              <a:rPr lang="en-GB" altLang="en-US" sz="3000" dirty="0">
                <a:latin typeface="Arial" panose="020B0604020202020204" pitchFamily="34" charset="0"/>
              </a:rPr>
              <a:t>under a head-related transfer function.</a:t>
            </a:r>
          </a:p>
        </p:txBody>
      </p:sp>
      <p:pic>
        <p:nvPicPr>
          <p:cNvPr id="18" name="Picture 4">
            <a:extLst>
              <a:ext uri="{FF2B5EF4-FFF2-40B4-BE49-F238E27FC236}">
                <a16:creationId xmlns:a16="http://schemas.microsoft.com/office/drawing/2014/main" id="{B1F8DE76-D8A0-C9C5-3803-1A01A58E9A3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25525" y="15881136"/>
            <a:ext cx="5790408" cy="3760718"/>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57">
            <a:extLst>
              <a:ext uri="{FF2B5EF4-FFF2-40B4-BE49-F238E27FC236}">
                <a16:creationId xmlns:a16="http://schemas.microsoft.com/office/drawing/2014/main" id="{A4E85BB7-D22B-7F63-A7AB-7543F7762321}"/>
              </a:ext>
            </a:extLst>
          </p:cNvPr>
          <p:cNvSpPr txBox="1">
            <a:spLocks noChangeArrowheads="1"/>
          </p:cNvSpPr>
          <p:nvPr/>
        </p:nvSpPr>
        <p:spPr bwMode="auto">
          <a:xfrm>
            <a:off x="1025525" y="20991881"/>
            <a:ext cx="1235924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dirty="0">
                <a:latin typeface="Arial" panose="020B0604020202020204" pitchFamily="34" charset="0"/>
              </a:rPr>
              <a:t>Using a software toolkit, we generated an hour-long motion trajectory comprising of circular and Brownian motions by modelling the </a:t>
            </a:r>
            <a:r>
              <a:rPr lang="en-GB" altLang="en-US" sz="3000" dirty="0">
                <a:solidFill>
                  <a:srgbClr val="FF7F00"/>
                </a:solidFill>
                <a:latin typeface="Arial" panose="020B0604020202020204" pitchFamily="34" charset="0"/>
              </a:rPr>
              <a:t>velocity</a:t>
            </a:r>
            <a:r>
              <a:rPr lang="en-GB" altLang="en-US" sz="3000" dirty="0">
                <a:latin typeface="Arial" panose="020B0604020202020204" pitchFamily="34" charset="0"/>
              </a:rPr>
              <a:t> of the ferret as an </a:t>
            </a:r>
            <a:r>
              <a:rPr lang="en-GB" altLang="en-US" sz="3000" dirty="0">
                <a:solidFill>
                  <a:srgbClr val="FF7F00"/>
                </a:solidFill>
                <a:latin typeface="Arial" panose="020B0604020202020204" pitchFamily="34" charset="0"/>
              </a:rPr>
              <a:t>Ornstein-</a:t>
            </a:r>
            <a:r>
              <a:rPr lang="en-GB" altLang="en-US" sz="3000" dirty="0" err="1">
                <a:solidFill>
                  <a:srgbClr val="FF7F00"/>
                </a:solidFill>
                <a:latin typeface="Arial" panose="020B0604020202020204" pitchFamily="34" charset="0"/>
              </a:rPr>
              <a:t>Uhlenbeck</a:t>
            </a:r>
            <a:r>
              <a:rPr lang="en-GB" altLang="en-US" sz="3000" dirty="0">
                <a:solidFill>
                  <a:srgbClr val="FF7F00"/>
                </a:solidFill>
                <a:latin typeface="Arial" panose="020B0604020202020204" pitchFamily="34" charset="0"/>
              </a:rPr>
              <a:t> process</a:t>
            </a:r>
            <a:r>
              <a:rPr lang="en-GB" altLang="en-US" sz="3000" dirty="0">
                <a:solidFill>
                  <a:schemeClr val="tx2"/>
                </a:solidFill>
                <a:latin typeface="Arial" panose="020B0604020202020204" pitchFamily="34" charset="0"/>
              </a:rPr>
              <a:t> and separated into training and test sets:</a:t>
            </a:r>
            <a:endParaRPr lang="en-GB" altLang="en-US" sz="3000" dirty="0">
              <a:latin typeface="Arial" panose="020B0604020202020204" pitchFamily="34" charset="0"/>
            </a:endParaRPr>
          </a:p>
        </p:txBody>
      </p:sp>
      <p:pic>
        <p:nvPicPr>
          <p:cNvPr id="1026" name="Picture 2">
            <a:extLst>
              <a:ext uri="{FF2B5EF4-FFF2-40B4-BE49-F238E27FC236}">
                <a16:creationId xmlns:a16="http://schemas.microsoft.com/office/drawing/2014/main" id="{0E790145-686B-F40F-7ED3-B0B9FDDCFDA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48894" y="22838943"/>
            <a:ext cx="4293636" cy="411268"/>
          </a:xfrm>
          <a:prstGeom prst="rect">
            <a:avLst/>
          </a:prstGeom>
          <a:noFill/>
          <a:extLst>
            <a:ext uri="{909E8E84-426E-40DD-AFC4-6F175D3DCCD1}">
              <a14:hiddenFill xmlns:a14="http://schemas.microsoft.com/office/drawing/2010/main">
                <a:solidFill>
                  <a:srgbClr val="FFFFFF"/>
                </a:solidFill>
              </a14:hiddenFill>
            </a:ext>
          </a:extLst>
        </p:spPr>
      </p:pic>
      <p:grpSp>
        <p:nvGrpSpPr>
          <p:cNvPr id="31" name="Group 30">
            <a:extLst>
              <a:ext uri="{FF2B5EF4-FFF2-40B4-BE49-F238E27FC236}">
                <a16:creationId xmlns:a16="http://schemas.microsoft.com/office/drawing/2014/main" id="{7D5A357E-B768-71FC-3C0F-6ABC8453F4DB}"/>
              </a:ext>
            </a:extLst>
          </p:cNvPr>
          <p:cNvGrpSpPr/>
          <p:nvPr/>
        </p:nvGrpSpPr>
        <p:grpSpPr>
          <a:xfrm>
            <a:off x="1316038" y="23482650"/>
            <a:ext cx="12575505" cy="3337394"/>
            <a:chOff x="1325194" y="23726302"/>
            <a:chExt cx="12575505" cy="3337394"/>
          </a:xfrm>
        </p:grpSpPr>
        <p:pic>
          <p:nvPicPr>
            <p:cNvPr id="20" name="Picture 19" descr="A map of a route&#10;&#10;Description automatically generated with medium confidence">
              <a:extLst>
                <a:ext uri="{FF2B5EF4-FFF2-40B4-BE49-F238E27FC236}">
                  <a16:creationId xmlns:a16="http://schemas.microsoft.com/office/drawing/2014/main" id="{3411A4C4-8188-1074-CD6E-7DD20BA1530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rot="5400000">
              <a:off x="2603210" y="22463030"/>
              <a:ext cx="2875537" cy="5431570"/>
            </a:xfrm>
            <a:prstGeom prst="rect">
              <a:avLst/>
            </a:prstGeom>
          </p:spPr>
        </p:pic>
        <p:pic>
          <p:nvPicPr>
            <p:cNvPr id="23" name="Picture 22" descr="A map of a road&#10;&#10;Description automatically generated">
              <a:extLst>
                <a:ext uri="{FF2B5EF4-FFF2-40B4-BE49-F238E27FC236}">
                  <a16:creationId xmlns:a16="http://schemas.microsoft.com/office/drawing/2014/main" id="{E24D35C1-E9A9-D612-1519-5D3520C91D10}"/>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rot="5400000">
              <a:off x="8847031" y="22448285"/>
              <a:ext cx="2875539" cy="5431573"/>
            </a:xfrm>
            <a:prstGeom prst="rect">
              <a:avLst/>
            </a:prstGeom>
          </p:spPr>
        </p:pic>
        <p:sp>
          <p:nvSpPr>
            <p:cNvPr id="25" name="TextBox 24">
              <a:extLst>
                <a:ext uri="{FF2B5EF4-FFF2-40B4-BE49-F238E27FC236}">
                  <a16:creationId xmlns:a16="http://schemas.microsoft.com/office/drawing/2014/main" id="{257E4B60-60AF-7B32-2D7F-A25AF5F781C7}"/>
                </a:ext>
              </a:extLst>
            </p:cNvPr>
            <p:cNvSpPr txBox="1"/>
            <p:nvPr/>
          </p:nvSpPr>
          <p:spPr>
            <a:xfrm>
              <a:off x="1714589" y="26509698"/>
              <a:ext cx="4545534" cy="553809"/>
            </a:xfrm>
            <a:prstGeom prst="rect">
              <a:avLst/>
            </a:prstGeom>
            <a:noFill/>
          </p:spPr>
          <p:txBody>
            <a:bodyPr wrap="square">
              <a:spAutoFit/>
            </a:bodyPr>
            <a:lstStyle/>
            <a:p>
              <a:r>
                <a:rPr lang="en-GB" altLang="en-US" sz="3000" dirty="0">
                  <a:latin typeface="Arial" panose="020B0604020202020204" pitchFamily="34" charset="0"/>
                </a:rPr>
                <a:t>Circular with stochasticity</a:t>
              </a:r>
              <a:endParaRPr lang="en-GB" sz="3000" dirty="0"/>
            </a:p>
          </p:txBody>
        </p:sp>
        <p:sp>
          <p:nvSpPr>
            <p:cNvPr id="27" name="TextBox 26">
              <a:extLst>
                <a:ext uri="{FF2B5EF4-FFF2-40B4-BE49-F238E27FC236}">
                  <a16:creationId xmlns:a16="http://schemas.microsoft.com/office/drawing/2014/main" id="{05C7DF01-9E6D-923A-FD05-11F671206A4B}"/>
                </a:ext>
              </a:extLst>
            </p:cNvPr>
            <p:cNvSpPr txBox="1"/>
            <p:nvPr/>
          </p:nvSpPr>
          <p:spPr>
            <a:xfrm>
              <a:off x="8852972" y="26509887"/>
              <a:ext cx="5047727" cy="553809"/>
            </a:xfrm>
            <a:prstGeom prst="rect">
              <a:avLst/>
            </a:prstGeom>
            <a:noFill/>
          </p:spPr>
          <p:txBody>
            <a:bodyPr wrap="square">
              <a:spAutoFit/>
            </a:bodyPr>
            <a:lstStyle/>
            <a:p>
              <a:r>
                <a:rPr lang="en-GB" altLang="en-US" sz="3000" dirty="0">
                  <a:latin typeface="Arial" panose="020B0604020202020204" pitchFamily="34" charset="0"/>
                </a:rPr>
                <a:t>Brownian motion</a:t>
              </a:r>
              <a:endParaRPr lang="en-GB" sz="3000" dirty="0"/>
            </a:p>
          </p:txBody>
        </p:sp>
      </p:grpSp>
      <p:sp>
        <p:nvSpPr>
          <p:cNvPr id="32" name="Text Box 57">
            <a:extLst>
              <a:ext uri="{FF2B5EF4-FFF2-40B4-BE49-F238E27FC236}">
                <a16:creationId xmlns:a16="http://schemas.microsoft.com/office/drawing/2014/main" id="{A64496B0-504B-9D6E-2566-F1BCAEFAF460}"/>
              </a:ext>
            </a:extLst>
          </p:cNvPr>
          <p:cNvSpPr txBox="1">
            <a:spLocks noChangeArrowheads="1"/>
          </p:cNvSpPr>
          <p:nvPr/>
        </p:nvSpPr>
        <p:spPr bwMode="auto">
          <a:xfrm>
            <a:off x="1029920" y="26997288"/>
            <a:ext cx="1235924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dirty="0">
                <a:latin typeface="Arial" panose="020B0604020202020204" pitchFamily="34" charset="0"/>
              </a:rPr>
              <a:t>We then programmed the virtual ferret agent to follow this trajectory. With a motion model, we have full access to the agent’s </a:t>
            </a:r>
            <a:r>
              <a:rPr lang="en-GB" altLang="en-US" sz="3000" dirty="0">
                <a:solidFill>
                  <a:srgbClr val="FF7F00"/>
                </a:solidFill>
                <a:latin typeface="Arial" panose="020B0604020202020204" pitchFamily="34" charset="0"/>
              </a:rPr>
              <a:t>velocity</a:t>
            </a:r>
            <a:r>
              <a:rPr lang="en-GB" altLang="en-US" sz="3000" dirty="0">
                <a:latin typeface="Arial" panose="020B0604020202020204" pitchFamily="34" charset="0"/>
              </a:rPr>
              <a:t>, </a:t>
            </a:r>
            <a:r>
              <a:rPr lang="en-GB" altLang="en-US" sz="3000" dirty="0">
                <a:solidFill>
                  <a:srgbClr val="FF7F00"/>
                </a:solidFill>
                <a:latin typeface="Arial" panose="020B0604020202020204" pitchFamily="34" charset="0"/>
              </a:rPr>
              <a:t>rotational velocity and head direction</a:t>
            </a:r>
            <a:r>
              <a:rPr lang="en-GB" altLang="en-US" sz="3000" dirty="0">
                <a:latin typeface="Arial" panose="020B0604020202020204" pitchFamily="34" charset="0"/>
              </a:rPr>
              <a:t> data.</a:t>
            </a:r>
          </a:p>
        </p:txBody>
      </p:sp>
      <p:sp>
        <p:nvSpPr>
          <p:cNvPr id="33" name="Text Box 57">
            <a:extLst>
              <a:ext uri="{FF2B5EF4-FFF2-40B4-BE49-F238E27FC236}">
                <a16:creationId xmlns:a16="http://schemas.microsoft.com/office/drawing/2014/main" id="{888218E3-6E12-BE3D-470D-4F5010F60AA1}"/>
              </a:ext>
            </a:extLst>
          </p:cNvPr>
          <p:cNvSpPr txBox="1">
            <a:spLocks noChangeArrowheads="1"/>
          </p:cNvSpPr>
          <p:nvPr/>
        </p:nvSpPr>
        <p:spPr bwMode="auto">
          <a:xfrm>
            <a:off x="14918532" y="18562304"/>
            <a:ext cx="12684125"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3. Sensory Integrator. </a:t>
            </a:r>
            <a:r>
              <a:rPr lang="en-GB" altLang="en-US" sz="3000" dirty="0">
                <a:latin typeface="Arial" panose="020B0604020202020204" pitchFamily="34" charset="0"/>
              </a:rPr>
              <a:t>A single-layer</a:t>
            </a:r>
            <a:r>
              <a:rPr lang="en-GB" altLang="en-US" sz="3000" dirty="0">
                <a:solidFill>
                  <a:srgbClr val="FF7F00"/>
                </a:solidFill>
                <a:latin typeface="Arial" panose="020B0604020202020204" pitchFamily="34" charset="0"/>
              </a:rPr>
              <a:t> recurrent neural network (RNN) </a:t>
            </a:r>
            <a:r>
              <a:rPr lang="en-GB" altLang="en-US" sz="3000" dirty="0">
                <a:latin typeface="Arial" panose="020B0604020202020204" pitchFamily="34" charset="0"/>
              </a:rPr>
              <a:t>with additional biological constraints receives </a:t>
            </a:r>
            <a:r>
              <a:rPr lang="en-GB" altLang="en-US" sz="3000" dirty="0">
                <a:solidFill>
                  <a:srgbClr val="FF7F00"/>
                </a:solidFill>
                <a:latin typeface="Arial" panose="020B0604020202020204" pitchFamily="34" charset="0"/>
              </a:rPr>
              <a:t>multiple steps of sensory embeddings</a:t>
            </a:r>
            <a:r>
              <a:rPr lang="en-GB" altLang="en-US" sz="3000" dirty="0">
                <a:latin typeface="Arial" panose="020B0604020202020204" pitchFamily="34" charset="0"/>
              </a:rPr>
              <a:t> processed by the pre-trained visual and auditory encoders, as well as instantaneous motion signals (velocity and rotational velocity). The output latent embedding from the sensory integrator is casted through the decoders to predict the sensory signal of the next step.</a:t>
            </a:r>
          </a:p>
        </p:txBody>
      </p:sp>
      <p:grpSp>
        <p:nvGrpSpPr>
          <p:cNvPr id="58" name="Group 57">
            <a:extLst>
              <a:ext uri="{FF2B5EF4-FFF2-40B4-BE49-F238E27FC236}">
                <a16:creationId xmlns:a16="http://schemas.microsoft.com/office/drawing/2014/main" id="{D36CA555-301D-0617-966E-5659B8F28660}"/>
              </a:ext>
            </a:extLst>
          </p:cNvPr>
          <p:cNvGrpSpPr/>
          <p:nvPr/>
        </p:nvGrpSpPr>
        <p:grpSpPr>
          <a:xfrm>
            <a:off x="16034964" y="8746741"/>
            <a:ext cx="11001481" cy="2822584"/>
            <a:chOff x="16030405" y="9606169"/>
            <a:chExt cx="11001481" cy="2822584"/>
          </a:xfrm>
        </p:grpSpPr>
        <p:pic>
          <p:nvPicPr>
            <p:cNvPr id="35" name="Picture 34">
              <a:extLst>
                <a:ext uri="{FF2B5EF4-FFF2-40B4-BE49-F238E27FC236}">
                  <a16:creationId xmlns:a16="http://schemas.microsoft.com/office/drawing/2014/main" id="{B352034A-43BB-E6DE-0F9C-3562A551C131}"/>
                </a:ext>
              </a:extLst>
            </p:cNvPr>
            <p:cNvPicPr>
              <a:picLocks noChangeAspect="1"/>
            </p:cNvPicPr>
            <p:nvPr/>
          </p:nvPicPr>
          <p:blipFill>
            <a:blip r:embed="rId15"/>
            <a:stretch>
              <a:fillRect/>
            </a:stretch>
          </p:blipFill>
          <p:spPr>
            <a:xfrm>
              <a:off x="16030405" y="9629138"/>
              <a:ext cx="2411211" cy="2030229"/>
            </a:xfrm>
            <a:prstGeom prst="rect">
              <a:avLst/>
            </a:prstGeom>
          </p:spPr>
        </p:pic>
        <p:grpSp>
          <p:nvGrpSpPr>
            <p:cNvPr id="46" name="Group 45">
              <a:extLst>
                <a:ext uri="{FF2B5EF4-FFF2-40B4-BE49-F238E27FC236}">
                  <a16:creationId xmlns:a16="http://schemas.microsoft.com/office/drawing/2014/main" id="{4D384D92-1E46-A296-38CF-8F187945AC88}"/>
                </a:ext>
              </a:extLst>
            </p:cNvPr>
            <p:cNvGrpSpPr/>
            <p:nvPr/>
          </p:nvGrpSpPr>
          <p:grpSpPr>
            <a:xfrm>
              <a:off x="18958592" y="9883885"/>
              <a:ext cx="1486209" cy="1755745"/>
              <a:chOff x="18727167" y="9705281"/>
              <a:chExt cx="1486209" cy="1755745"/>
            </a:xfrm>
          </p:grpSpPr>
          <p:sp>
            <p:nvSpPr>
              <p:cNvPr id="37" name="Cube 36">
                <a:extLst>
                  <a:ext uri="{FF2B5EF4-FFF2-40B4-BE49-F238E27FC236}">
                    <a16:creationId xmlns:a16="http://schemas.microsoft.com/office/drawing/2014/main" id="{93572E21-19FA-429E-E426-C677CF5398FD}"/>
                  </a:ext>
                </a:extLst>
              </p:cNvPr>
              <p:cNvSpPr/>
              <p:nvPr/>
            </p:nvSpPr>
            <p:spPr bwMode="auto">
              <a:xfrm>
                <a:off x="18727167" y="9705281"/>
                <a:ext cx="312517" cy="1755745"/>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38" name="Cube 37">
                <a:extLst>
                  <a:ext uri="{FF2B5EF4-FFF2-40B4-BE49-F238E27FC236}">
                    <a16:creationId xmlns:a16="http://schemas.microsoft.com/office/drawing/2014/main" id="{3C70454B-0369-B86F-324D-AEBC0F308197}"/>
                  </a:ext>
                </a:extLst>
              </p:cNvPr>
              <p:cNvSpPr/>
              <p:nvPr/>
            </p:nvSpPr>
            <p:spPr bwMode="auto">
              <a:xfrm>
                <a:off x="19118388" y="9769032"/>
                <a:ext cx="303540" cy="1570481"/>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39" name="Cube 38">
                <a:extLst>
                  <a:ext uri="{FF2B5EF4-FFF2-40B4-BE49-F238E27FC236}">
                    <a16:creationId xmlns:a16="http://schemas.microsoft.com/office/drawing/2014/main" id="{A6090FCE-63B4-2988-772A-C03907D1D881}"/>
                  </a:ext>
                </a:extLst>
              </p:cNvPr>
              <p:cNvSpPr/>
              <p:nvPr/>
            </p:nvSpPr>
            <p:spPr bwMode="auto">
              <a:xfrm>
                <a:off x="19498127" y="9934517"/>
                <a:ext cx="321358" cy="1229020"/>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40" name="Cube 39">
                <a:extLst>
                  <a:ext uri="{FF2B5EF4-FFF2-40B4-BE49-F238E27FC236}">
                    <a16:creationId xmlns:a16="http://schemas.microsoft.com/office/drawing/2014/main" id="{6DA60055-C617-C5B7-2941-4E402D084C7D}"/>
                  </a:ext>
                </a:extLst>
              </p:cNvPr>
              <p:cNvSpPr/>
              <p:nvPr/>
            </p:nvSpPr>
            <p:spPr bwMode="auto">
              <a:xfrm>
                <a:off x="19892018" y="10091602"/>
                <a:ext cx="321358" cy="890723"/>
              </a:xfrm>
              <a:prstGeom prst="cub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grpSp>
        <p:pic>
          <p:nvPicPr>
            <p:cNvPr id="1030" name="Picture 6" descr="Embedding projector - visualization of high-dimensional data">
              <a:extLst>
                <a:ext uri="{FF2B5EF4-FFF2-40B4-BE49-F238E27FC236}">
                  <a16:creationId xmlns:a16="http://schemas.microsoft.com/office/drawing/2014/main" id="{AD1F9CE8-4712-3D99-A314-E42F74743CC6}"/>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812374" y="10198890"/>
              <a:ext cx="950467" cy="890723"/>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a:extLst>
                <a:ext uri="{FF2B5EF4-FFF2-40B4-BE49-F238E27FC236}">
                  <a16:creationId xmlns:a16="http://schemas.microsoft.com/office/drawing/2014/main" id="{322C44B6-60B1-1B0C-F20F-1FA561CE1C01}"/>
                </a:ext>
              </a:extLst>
            </p:cNvPr>
            <p:cNvGrpSpPr/>
            <p:nvPr/>
          </p:nvGrpSpPr>
          <p:grpSpPr>
            <a:xfrm>
              <a:off x="22145043" y="9837009"/>
              <a:ext cx="1483575" cy="1755745"/>
              <a:chOff x="21907576" y="9663969"/>
              <a:chExt cx="1483575" cy="1755745"/>
            </a:xfrm>
          </p:grpSpPr>
          <p:sp>
            <p:nvSpPr>
              <p:cNvPr id="42" name="Cube 41">
                <a:extLst>
                  <a:ext uri="{FF2B5EF4-FFF2-40B4-BE49-F238E27FC236}">
                    <a16:creationId xmlns:a16="http://schemas.microsoft.com/office/drawing/2014/main" id="{D9FCDED2-7E4A-BB4A-5A96-5ECC7592A6E7}"/>
                  </a:ext>
                </a:extLst>
              </p:cNvPr>
              <p:cNvSpPr/>
              <p:nvPr/>
            </p:nvSpPr>
            <p:spPr bwMode="auto">
              <a:xfrm>
                <a:off x="23078634" y="9663969"/>
                <a:ext cx="312517" cy="1755745"/>
              </a:xfrm>
              <a:prstGeom prst="cub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43" name="Cube 42">
                <a:extLst>
                  <a:ext uri="{FF2B5EF4-FFF2-40B4-BE49-F238E27FC236}">
                    <a16:creationId xmlns:a16="http://schemas.microsoft.com/office/drawing/2014/main" id="{955E1DEB-59BE-ED4C-BF3F-0C3E4BCB3615}"/>
                  </a:ext>
                </a:extLst>
              </p:cNvPr>
              <p:cNvSpPr/>
              <p:nvPr/>
            </p:nvSpPr>
            <p:spPr bwMode="auto">
              <a:xfrm>
                <a:off x="22702887" y="9744538"/>
                <a:ext cx="303540" cy="1570481"/>
              </a:xfrm>
              <a:prstGeom prst="cub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44" name="Cube 43">
                <a:extLst>
                  <a:ext uri="{FF2B5EF4-FFF2-40B4-BE49-F238E27FC236}">
                    <a16:creationId xmlns:a16="http://schemas.microsoft.com/office/drawing/2014/main" id="{1650479C-6E97-4EAE-0399-C4F58C4A7672}"/>
                  </a:ext>
                </a:extLst>
              </p:cNvPr>
              <p:cNvSpPr/>
              <p:nvPr/>
            </p:nvSpPr>
            <p:spPr bwMode="auto">
              <a:xfrm>
                <a:off x="22301467" y="9906854"/>
                <a:ext cx="321358" cy="1229020"/>
              </a:xfrm>
              <a:prstGeom prst="cub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45" name="Cube 44">
                <a:extLst>
                  <a:ext uri="{FF2B5EF4-FFF2-40B4-BE49-F238E27FC236}">
                    <a16:creationId xmlns:a16="http://schemas.microsoft.com/office/drawing/2014/main" id="{81C16E9E-9B48-8944-CDB9-83BEB37FBC24}"/>
                  </a:ext>
                </a:extLst>
              </p:cNvPr>
              <p:cNvSpPr/>
              <p:nvPr/>
            </p:nvSpPr>
            <p:spPr bwMode="auto">
              <a:xfrm>
                <a:off x="21907576" y="10096481"/>
                <a:ext cx="321358" cy="890723"/>
              </a:xfrm>
              <a:prstGeom prst="cub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grpSp>
        <p:pic>
          <p:nvPicPr>
            <p:cNvPr id="49" name="Picture 48">
              <a:extLst>
                <a:ext uri="{FF2B5EF4-FFF2-40B4-BE49-F238E27FC236}">
                  <a16:creationId xmlns:a16="http://schemas.microsoft.com/office/drawing/2014/main" id="{BF51C272-7264-4D9E-499B-ACB0808B2FEB}"/>
                </a:ext>
              </a:extLst>
            </p:cNvPr>
            <p:cNvPicPr>
              <a:picLocks noChangeAspect="1"/>
            </p:cNvPicPr>
            <p:nvPr/>
          </p:nvPicPr>
          <p:blipFill>
            <a:blip r:embed="rId17"/>
            <a:stretch>
              <a:fillRect/>
            </a:stretch>
          </p:blipFill>
          <p:spPr>
            <a:xfrm>
              <a:off x="24408419" y="9606169"/>
              <a:ext cx="2363631" cy="1995847"/>
            </a:xfrm>
            <a:prstGeom prst="rect">
              <a:avLst/>
            </a:prstGeom>
          </p:spPr>
        </p:pic>
        <p:sp>
          <p:nvSpPr>
            <p:cNvPr id="53" name="TextBox 52">
              <a:extLst>
                <a:ext uri="{FF2B5EF4-FFF2-40B4-BE49-F238E27FC236}">
                  <a16:creationId xmlns:a16="http://schemas.microsoft.com/office/drawing/2014/main" id="{1902A140-84FC-33AE-8C1C-6105FBF75545}"/>
                </a:ext>
              </a:extLst>
            </p:cNvPr>
            <p:cNvSpPr txBox="1"/>
            <p:nvPr/>
          </p:nvSpPr>
          <p:spPr>
            <a:xfrm>
              <a:off x="16118931" y="11639630"/>
              <a:ext cx="2527473" cy="461665"/>
            </a:xfrm>
            <a:prstGeom prst="rect">
              <a:avLst/>
            </a:prstGeom>
            <a:noFill/>
          </p:spPr>
          <p:txBody>
            <a:bodyPr wrap="square">
              <a:spAutoFit/>
            </a:bodyPr>
            <a:lstStyle/>
            <a:p>
              <a:r>
                <a:rPr lang="en-GB" altLang="en-US" dirty="0">
                  <a:latin typeface="Arial" panose="020B0604020202020204" pitchFamily="34" charset="0"/>
                </a:rPr>
                <a:t>160 x 120 x 3</a:t>
              </a:r>
              <a:endParaRPr lang="en-GB" dirty="0"/>
            </a:p>
          </p:txBody>
        </p:sp>
        <p:sp>
          <p:nvSpPr>
            <p:cNvPr id="54" name="TextBox 53">
              <a:extLst>
                <a:ext uri="{FF2B5EF4-FFF2-40B4-BE49-F238E27FC236}">
                  <a16:creationId xmlns:a16="http://schemas.microsoft.com/office/drawing/2014/main" id="{F9A24DB7-8202-65E2-26D9-14C6C2010278}"/>
                </a:ext>
              </a:extLst>
            </p:cNvPr>
            <p:cNvSpPr txBox="1"/>
            <p:nvPr/>
          </p:nvSpPr>
          <p:spPr>
            <a:xfrm>
              <a:off x="18785584" y="11597756"/>
              <a:ext cx="1735538" cy="830997"/>
            </a:xfrm>
            <a:prstGeom prst="rect">
              <a:avLst/>
            </a:prstGeom>
            <a:noFill/>
          </p:spPr>
          <p:txBody>
            <a:bodyPr wrap="square">
              <a:spAutoFit/>
            </a:bodyPr>
            <a:lstStyle/>
            <a:p>
              <a:pPr algn="ctr"/>
              <a:r>
                <a:rPr lang="en-GB" altLang="en-US" dirty="0">
                  <a:latin typeface="Arial" panose="020B0604020202020204" pitchFamily="34" charset="0"/>
                </a:rPr>
                <a:t>CNN</a:t>
              </a:r>
            </a:p>
            <a:p>
              <a:pPr algn="ctr"/>
              <a:r>
                <a:rPr lang="en-GB" altLang="en-US" dirty="0">
                  <a:latin typeface="Arial" panose="020B0604020202020204" pitchFamily="34" charset="0"/>
                </a:rPr>
                <a:t>encoder</a:t>
              </a:r>
              <a:endParaRPr lang="en-GB" dirty="0"/>
            </a:p>
          </p:txBody>
        </p:sp>
        <p:sp>
          <p:nvSpPr>
            <p:cNvPr id="55" name="TextBox 54">
              <a:extLst>
                <a:ext uri="{FF2B5EF4-FFF2-40B4-BE49-F238E27FC236}">
                  <a16:creationId xmlns:a16="http://schemas.microsoft.com/office/drawing/2014/main" id="{A1BE0DB9-4CF8-9A84-B8CD-57455A46CF8E}"/>
                </a:ext>
              </a:extLst>
            </p:cNvPr>
            <p:cNvSpPr txBox="1"/>
            <p:nvPr/>
          </p:nvSpPr>
          <p:spPr>
            <a:xfrm>
              <a:off x="22207291" y="11591116"/>
              <a:ext cx="1735538" cy="830997"/>
            </a:xfrm>
            <a:prstGeom prst="rect">
              <a:avLst/>
            </a:prstGeom>
            <a:noFill/>
          </p:spPr>
          <p:txBody>
            <a:bodyPr wrap="square">
              <a:spAutoFit/>
            </a:bodyPr>
            <a:lstStyle/>
            <a:p>
              <a:pPr algn="ctr"/>
              <a:r>
                <a:rPr lang="en-GB" altLang="en-US" dirty="0">
                  <a:latin typeface="Arial" panose="020B0604020202020204" pitchFamily="34" charset="0"/>
                </a:rPr>
                <a:t>CNN</a:t>
              </a:r>
            </a:p>
            <a:p>
              <a:pPr algn="ctr"/>
              <a:r>
                <a:rPr lang="en-GB" altLang="en-US" dirty="0">
                  <a:latin typeface="Arial" panose="020B0604020202020204" pitchFamily="34" charset="0"/>
                </a:rPr>
                <a:t>decoder</a:t>
              </a:r>
              <a:endParaRPr lang="en-GB" dirty="0"/>
            </a:p>
          </p:txBody>
        </p:sp>
        <p:sp>
          <p:nvSpPr>
            <p:cNvPr id="56" name="TextBox 55">
              <a:extLst>
                <a:ext uri="{FF2B5EF4-FFF2-40B4-BE49-F238E27FC236}">
                  <a16:creationId xmlns:a16="http://schemas.microsoft.com/office/drawing/2014/main" id="{9D978B38-EE8E-5FEC-7968-846D53214920}"/>
                </a:ext>
              </a:extLst>
            </p:cNvPr>
            <p:cNvSpPr txBox="1"/>
            <p:nvPr/>
          </p:nvSpPr>
          <p:spPr>
            <a:xfrm>
              <a:off x="24504413" y="11639630"/>
              <a:ext cx="2527473" cy="461665"/>
            </a:xfrm>
            <a:prstGeom prst="rect">
              <a:avLst/>
            </a:prstGeom>
            <a:noFill/>
          </p:spPr>
          <p:txBody>
            <a:bodyPr wrap="square">
              <a:spAutoFit/>
            </a:bodyPr>
            <a:lstStyle/>
            <a:p>
              <a:r>
                <a:rPr lang="en-GB" altLang="en-US" dirty="0">
                  <a:latin typeface="Arial" panose="020B0604020202020204" pitchFamily="34" charset="0"/>
                </a:rPr>
                <a:t>160 x 120 x 3</a:t>
              </a:r>
              <a:endParaRPr lang="en-GB" dirty="0"/>
            </a:p>
          </p:txBody>
        </p:sp>
        <p:sp>
          <p:nvSpPr>
            <p:cNvPr id="57" name="TextBox 56">
              <a:extLst>
                <a:ext uri="{FF2B5EF4-FFF2-40B4-BE49-F238E27FC236}">
                  <a16:creationId xmlns:a16="http://schemas.microsoft.com/office/drawing/2014/main" id="{0A962F32-0148-8DE8-1A70-738C29FCF3BE}"/>
                </a:ext>
              </a:extLst>
            </p:cNvPr>
            <p:cNvSpPr txBox="1"/>
            <p:nvPr/>
          </p:nvSpPr>
          <p:spPr>
            <a:xfrm>
              <a:off x="20563574" y="11565671"/>
              <a:ext cx="1613225" cy="830997"/>
            </a:xfrm>
            <a:prstGeom prst="rect">
              <a:avLst/>
            </a:prstGeom>
            <a:noFill/>
          </p:spPr>
          <p:txBody>
            <a:bodyPr wrap="square">
              <a:spAutoFit/>
            </a:bodyPr>
            <a:lstStyle/>
            <a:p>
              <a:pPr algn="ctr"/>
              <a:r>
                <a:rPr lang="en-GB" altLang="en-US" dirty="0">
                  <a:latin typeface="Arial" panose="020B0604020202020204" pitchFamily="34" charset="0"/>
                </a:rPr>
                <a:t>200-dim</a:t>
              </a:r>
            </a:p>
            <a:p>
              <a:pPr algn="ctr"/>
              <a:r>
                <a:rPr lang="en-GB" altLang="en-US" dirty="0">
                  <a:latin typeface="Arial" panose="020B0604020202020204" pitchFamily="34" charset="0"/>
                </a:rPr>
                <a:t>emb</a:t>
              </a:r>
              <a:endParaRPr lang="en-GB" dirty="0"/>
            </a:p>
          </p:txBody>
        </p:sp>
      </p:grpSp>
      <p:grpSp>
        <p:nvGrpSpPr>
          <p:cNvPr id="13463" name="Group 13462">
            <a:extLst>
              <a:ext uri="{FF2B5EF4-FFF2-40B4-BE49-F238E27FC236}">
                <a16:creationId xmlns:a16="http://schemas.microsoft.com/office/drawing/2014/main" id="{80E54E99-18AD-4A27-5350-452B8058C954}"/>
              </a:ext>
            </a:extLst>
          </p:cNvPr>
          <p:cNvGrpSpPr/>
          <p:nvPr/>
        </p:nvGrpSpPr>
        <p:grpSpPr>
          <a:xfrm>
            <a:off x="15995582" y="14837141"/>
            <a:ext cx="10812598" cy="3195758"/>
            <a:chOff x="16081937" y="15021089"/>
            <a:chExt cx="10812598" cy="3195758"/>
          </a:xfrm>
        </p:grpSpPr>
        <p:pic>
          <p:nvPicPr>
            <p:cNvPr id="1032" name="Picture 8" descr="Audio Signal Vector Art, Icons, and Graphics for Free Download">
              <a:extLst>
                <a:ext uri="{FF2B5EF4-FFF2-40B4-BE49-F238E27FC236}">
                  <a16:creationId xmlns:a16="http://schemas.microsoft.com/office/drawing/2014/main" id="{0DC911EB-FEF3-F0B8-B9E2-F7338E0CB1D2}"/>
                </a:ext>
              </a:extLst>
            </p:cNvPr>
            <p:cNvPicPr>
              <a:picLocks noChangeAspect="1" noChangeArrowheads="1"/>
            </p:cNvPicPr>
            <p:nvPr/>
          </p:nvPicPr>
          <p:blipFill rotWithShape="1">
            <a:blip r:embed="rId18">
              <a:extLst>
                <a:ext uri="{28A0092B-C50C-407E-A947-70E740481C1C}">
                  <a14:useLocalDpi xmlns:a14="http://schemas.microsoft.com/office/drawing/2010/main" val="0"/>
                </a:ext>
              </a:extLst>
            </a:blip>
            <a:srcRect l="11302" r="14141"/>
            <a:stretch/>
          </p:blipFill>
          <p:spPr bwMode="auto">
            <a:xfrm>
              <a:off x="16081937" y="15385883"/>
              <a:ext cx="1430237" cy="2096717"/>
            </a:xfrm>
            <a:prstGeom prst="rect">
              <a:avLst/>
            </a:prstGeom>
            <a:noFill/>
            <a:extLst>
              <a:ext uri="{909E8E84-426E-40DD-AFC4-6F175D3DCCD1}">
                <a14:hiddenFill xmlns:a14="http://schemas.microsoft.com/office/drawing/2010/main">
                  <a:solidFill>
                    <a:srgbClr val="FFFFFF"/>
                  </a:solidFill>
                </a14:hiddenFill>
              </a:ext>
            </a:extLst>
          </p:spPr>
        </p:pic>
        <p:sp>
          <p:nvSpPr>
            <p:cNvPr id="64" name="Arrow: Right 63">
              <a:extLst>
                <a:ext uri="{FF2B5EF4-FFF2-40B4-BE49-F238E27FC236}">
                  <a16:creationId xmlns:a16="http://schemas.microsoft.com/office/drawing/2014/main" id="{5441EE0A-682A-6646-8B76-D9D3617B8D24}"/>
                </a:ext>
              </a:extLst>
            </p:cNvPr>
            <p:cNvSpPr/>
            <p:nvPr/>
          </p:nvSpPr>
          <p:spPr bwMode="auto">
            <a:xfrm>
              <a:off x="17767149" y="16238781"/>
              <a:ext cx="670936" cy="360999"/>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dirty="0">
                <a:ln>
                  <a:noFill/>
                </a:ln>
                <a:solidFill>
                  <a:schemeClr val="tx1"/>
                </a:solidFill>
                <a:effectLst/>
                <a:latin typeface="Times" charset="0"/>
              </a:endParaRPr>
            </a:p>
          </p:txBody>
        </p:sp>
        <p:sp>
          <p:nvSpPr>
            <p:cNvPr id="67" name="TextBox 66">
              <a:extLst>
                <a:ext uri="{FF2B5EF4-FFF2-40B4-BE49-F238E27FC236}">
                  <a16:creationId xmlns:a16="http://schemas.microsoft.com/office/drawing/2014/main" id="{40A0C692-480F-C1E9-F044-E294EC695E77}"/>
                </a:ext>
              </a:extLst>
            </p:cNvPr>
            <p:cNvSpPr txBox="1"/>
            <p:nvPr/>
          </p:nvSpPr>
          <p:spPr>
            <a:xfrm>
              <a:off x="17196221" y="16608111"/>
              <a:ext cx="1735538" cy="461665"/>
            </a:xfrm>
            <a:prstGeom prst="rect">
              <a:avLst/>
            </a:prstGeom>
            <a:noFill/>
          </p:spPr>
          <p:txBody>
            <a:bodyPr wrap="square">
              <a:spAutoFit/>
            </a:bodyPr>
            <a:lstStyle/>
            <a:p>
              <a:pPr algn="ctr"/>
              <a:r>
                <a:rPr lang="en-GB" altLang="en-US" dirty="0">
                  <a:latin typeface="Arial" panose="020B0604020202020204" pitchFamily="34" charset="0"/>
                </a:rPr>
                <a:t>FFT</a:t>
              </a:r>
              <a:endParaRPr lang="en-GB" dirty="0"/>
            </a:p>
          </p:txBody>
        </p:sp>
        <p:sp>
          <p:nvSpPr>
            <p:cNvPr id="68" name="Oval 67">
              <a:extLst>
                <a:ext uri="{FF2B5EF4-FFF2-40B4-BE49-F238E27FC236}">
                  <a16:creationId xmlns:a16="http://schemas.microsoft.com/office/drawing/2014/main" id="{08C390B3-6ABE-51A3-A975-8473FC346C67}"/>
                </a:ext>
              </a:extLst>
            </p:cNvPr>
            <p:cNvSpPr/>
            <p:nvPr/>
          </p:nvSpPr>
          <p:spPr bwMode="auto">
            <a:xfrm>
              <a:off x="20277158" y="15218186"/>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69" name="Oval 68">
              <a:extLst>
                <a:ext uri="{FF2B5EF4-FFF2-40B4-BE49-F238E27FC236}">
                  <a16:creationId xmlns:a16="http://schemas.microsoft.com/office/drawing/2014/main" id="{9D71D0EE-5212-E89E-B538-8431536FC974}"/>
                </a:ext>
              </a:extLst>
            </p:cNvPr>
            <p:cNvSpPr/>
            <p:nvPr/>
          </p:nvSpPr>
          <p:spPr bwMode="auto">
            <a:xfrm>
              <a:off x="20256090" y="15911130"/>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71" name="Oval 70">
              <a:extLst>
                <a:ext uri="{FF2B5EF4-FFF2-40B4-BE49-F238E27FC236}">
                  <a16:creationId xmlns:a16="http://schemas.microsoft.com/office/drawing/2014/main" id="{B69926BA-F4DD-B95F-EEC7-0456D0CDDAB3}"/>
                </a:ext>
              </a:extLst>
            </p:cNvPr>
            <p:cNvSpPr/>
            <p:nvPr/>
          </p:nvSpPr>
          <p:spPr bwMode="auto">
            <a:xfrm>
              <a:off x="20268543" y="16606894"/>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72" name="Oval 71">
              <a:extLst>
                <a:ext uri="{FF2B5EF4-FFF2-40B4-BE49-F238E27FC236}">
                  <a16:creationId xmlns:a16="http://schemas.microsoft.com/office/drawing/2014/main" id="{3227945C-4421-3BA5-BD6E-59BD81A4E8E3}"/>
                </a:ext>
              </a:extLst>
            </p:cNvPr>
            <p:cNvSpPr/>
            <p:nvPr/>
          </p:nvSpPr>
          <p:spPr bwMode="auto">
            <a:xfrm>
              <a:off x="21097853" y="16977990"/>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73" name="Oval 72">
              <a:extLst>
                <a:ext uri="{FF2B5EF4-FFF2-40B4-BE49-F238E27FC236}">
                  <a16:creationId xmlns:a16="http://schemas.microsoft.com/office/drawing/2014/main" id="{01CAE85C-2CB7-D69B-AA4B-FE79CA19B1E8}"/>
                </a:ext>
              </a:extLst>
            </p:cNvPr>
            <p:cNvSpPr/>
            <p:nvPr/>
          </p:nvSpPr>
          <p:spPr bwMode="auto">
            <a:xfrm>
              <a:off x="21110088" y="16257768"/>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pic>
          <p:nvPicPr>
            <p:cNvPr id="74" name="Picture 6" descr="Embedding projector - visualization of high-dimensional data">
              <a:extLst>
                <a:ext uri="{FF2B5EF4-FFF2-40B4-BE49-F238E27FC236}">
                  <a16:creationId xmlns:a16="http://schemas.microsoft.com/office/drawing/2014/main" id="{9E045E68-EAB2-0EC3-C655-A7C5BA6F0A20}"/>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875367" y="16004338"/>
              <a:ext cx="950467" cy="890723"/>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827F7C19-B63E-ADC1-DC74-A26EE93F7422}"/>
                </a:ext>
              </a:extLst>
            </p:cNvPr>
            <p:cNvPicPr>
              <a:picLocks noChangeAspect="1"/>
            </p:cNvPicPr>
            <p:nvPr/>
          </p:nvPicPr>
          <p:blipFill>
            <a:blip r:embed="rId19"/>
            <a:stretch>
              <a:fillRect/>
            </a:stretch>
          </p:blipFill>
          <p:spPr>
            <a:xfrm>
              <a:off x="18528314" y="15117676"/>
              <a:ext cx="1297495" cy="2618528"/>
            </a:xfrm>
            <a:prstGeom prst="rect">
              <a:avLst/>
            </a:prstGeom>
          </p:spPr>
        </p:pic>
        <p:sp>
          <p:nvSpPr>
            <p:cNvPr id="89" name="TextBox 88">
              <a:extLst>
                <a:ext uri="{FF2B5EF4-FFF2-40B4-BE49-F238E27FC236}">
                  <a16:creationId xmlns:a16="http://schemas.microsoft.com/office/drawing/2014/main" id="{697E9462-ACC6-F682-D27B-C0657101F93B}"/>
                </a:ext>
              </a:extLst>
            </p:cNvPr>
            <p:cNvSpPr txBox="1"/>
            <p:nvPr/>
          </p:nvSpPr>
          <p:spPr>
            <a:xfrm>
              <a:off x="19143782" y="15097340"/>
              <a:ext cx="1008765" cy="461665"/>
            </a:xfrm>
            <a:prstGeom prst="rect">
              <a:avLst/>
            </a:prstGeom>
            <a:noFill/>
          </p:spPr>
          <p:txBody>
            <a:bodyPr wrap="square">
              <a:spAutoFit/>
            </a:bodyPr>
            <a:lstStyle/>
            <a:p>
              <a:pPr algn="ctr"/>
              <a:r>
                <a:rPr lang="en-GB" altLang="en-US" dirty="0">
                  <a:latin typeface="Arial" panose="020B0604020202020204" pitchFamily="34" charset="0"/>
                </a:rPr>
                <a:t>L</a:t>
              </a:r>
              <a:endParaRPr lang="en-GB" dirty="0"/>
            </a:p>
          </p:txBody>
        </p:sp>
        <p:sp>
          <p:nvSpPr>
            <p:cNvPr id="90" name="TextBox 89">
              <a:extLst>
                <a:ext uri="{FF2B5EF4-FFF2-40B4-BE49-F238E27FC236}">
                  <a16:creationId xmlns:a16="http://schemas.microsoft.com/office/drawing/2014/main" id="{93F8C37D-11C5-B705-CA34-81F90C1FCDF5}"/>
                </a:ext>
              </a:extLst>
            </p:cNvPr>
            <p:cNvSpPr txBox="1"/>
            <p:nvPr/>
          </p:nvSpPr>
          <p:spPr>
            <a:xfrm>
              <a:off x="18794535" y="16454909"/>
              <a:ext cx="1735538" cy="461665"/>
            </a:xfrm>
            <a:prstGeom prst="rect">
              <a:avLst/>
            </a:prstGeom>
            <a:noFill/>
          </p:spPr>
          <p:txBody>
            <a:bodyPr wrap="square">
              <a:spAutoFit/>
            </a:bodyPr>
            <a:lstStyle/>
            <a:p>
              <a:pPr algn="ctr"/>
              <a:r>
                <a:rPr lang="en-GB" altLang="en-US" dirty="0">
                  <a:latin typeface="Arial" panose="020B0604020202020204" pitchFamily="34" charset="0"/>
                </a:rPr>
                <a:t>R</a:t>
              </a:r>
              <a:endParaRPr lang="en-GB" dirty="0"/>
            </a:p>
          </p:txBody>
        </p:sp>
        <p:pic>
          <p:nvPicPr>
            <p:cNvPr id="92" name="Picture 91">
              <a:extLst>
                <a:ext uri="{FF2B5EF4-FFF2-40B4-BE49-F238E27FC236}">
                  <a16:creationId xmlns:a16="http://schemas.microsoft.com/office/drawing/2014/main" id="{01EB064C-30D6-0B51-AC69-A515B3BB021E}"/>
                </a:ext>
              </a:extLst>
            </p:cNvPr>
            <p:cNvPicPr>
              <a:picLocks noChangeAspect="1"/>
            </p:cNvPicPr>
            <p:nvPr/>
          </p:nvPicPr>
          <p:blipFill>
            <a:blip r:embed="rId20"/>
            <a:stretch>
              <a:fillRect/>
            </a:stretch>
          </p:blipFill>
          <p:spPr>
            <a:xfrm>
              <a:off x="24850666" y="15021089"/>
              <a:ext cx="1332376" cy="2667739"/>
            </a:xfrm>
            <a:prstGeom prst="rect">
              <a:avLst/>
            </a:prstGeom>
          </p:spPr>
        </p:pic>
        <p:sp>
          <p:nvSpPr>
            <p:cNvPr id="95" name="TextBox 94">
              <a:extLst>
                <a:ext uri="{FF2B5EF4-FFF2-40B4-BE49-F238E27FC236}">
                  <a16:creationId xmlns:a16="http://schemas.microsoft.com/office/drawing/2014/main" id="{469F2F47-83B2-D530-0923-A414A778167C}"/>
                </a:ext>
              </a:extLst>
            </p:cNvPr>
            <p:cNvSpPr txBox="1"/>
            <p:nvPr/>
          </p:nvSpPr>
          <p:spPr>
            <a:xfrm>
              <a:off x="25158997" y="15065302"/>
              <a:ext cx="1735538" cy="461665"/>
            </a:xfrm>
            <a:prstGeom prst="rect">
              <a:avLst/>
            </a:prstGeom>
            <a:noFill/>
          </p:spPr>
          <p:txBody>
            <a:bodyPr wrap="square">
              <a:spAutoFit/>
            </a:bodyPr>
            <a:lstStyle/>
            <a:p>
              <a:pPr algn="ctr"/>
              <a:r>
                <a:rPr lang="en-GB" altLang="en-US" dirty="0">
                  <a:latin typeface="Arial" panose="020B0604020202020204" pitchFamily="34" charset="0"/>
                </a:rPr>
                <a:t>L</a:t>
              </a:r>
              <a:endParaRPr lang="en-GB" dirty="0"/>
            </a:p>
          </p:txBody>
        </p:sp>
        <p:sp>
          <p:nvSpPr>
            <p:cNvPr id="96" name="TextBox 95">
              <a:extLst>
                <a:ext uri="{FF2B5EF4-FFF2-40B4-BE49-F238E27FC236}">
                  <a16:creationId xmlns:a16="http://schemas.microsoft.com/office/drawing/2014/main" id="{F8DEF2CA-2F4F-F6F7-1828-8F0DB0164283}"/>
                </a:ext>
              </a:extLst>
            </p:cNvPr>
            <p:cNvSpPr txBox="1"/>
            <p:nvPr/>
          </p:nvSpPr>
          <p:spPr>
            <a:xfrm>
              <a:off x="25152417" y="16421427"/>
              <a:ext cx="1735538" cy="461665"/>
            </a:xfrm>
            <a:prstGeom prst="rect">
              <a:avLst/>
            </a:prstGeom>
            <a:noFill/>
          </p:spPr>
          <p:txBody>
            <a:bodyPr wrap="square">
              <a:spAutoFit/>
            </a:bodyPr>
            <a:lstStyle/>
            <a:p>
              <a:pPr algn="ctr"/>
              <a:r>
                <a:rPr lang="en-GB" altLang="en-US" dirty="0">
                  <a:latin typeface="Arial" panose="020B0604020202020204" pitchFamily="34" charset="0"/>
                </a:rPr>
                <a:t>R</a:t>
              </a:r>
              <a:endParaRPr lang="en-GB" dirty="0"/>
            </a:p>
          </p:txBody>
        </p:sp>
        <p:sp>
          <p:nvSpPr>
            <p:cNvPr id="97" name="TextBox 96">
              <a:extLst>
                <a:ext uri="{FF2B5EF4-FFF2-40B4-BE49-F238E27FC236}">
                  <a16:creationId xmlns:a16="http://schemas.microsoft.com/office/drawing/2014/main" id="{271E335D-2630-6586-CFF5-00162883EECC}"/>
                </a:ext>
              </a:extLst>
            </p:cNvPr>
            <p:cNvSpPr txBox="1"/>
            <p:nvPr/>
          </p:nvSpPr>
          <p:spPr>
            <a:xfrm>
              <a:off x="18363160" y="17755182"/>
              <a:ext cx="1735538" cy="461665"/>
            </a:xfrm>
            <a:prstGeom prst="rect">
              <a:avLst/>
            </a:prstGeom>
            <a:noFill/>
          </p:spPr>
          <p:txBody>
            <a:bodyPr wrap="square">
              <a:spAutoFit/>
            </a:bodyPr>
            <a:lstStyle/>
            <a:p>
              <a:pPr algn="ctr"/>
              <a:r>
                <a:rPr lang="en-GB" altLang="en-US" dirty="0">
                  <a:latin typeface="Arial" panose="020B0604020202020204" pitchFamily="34" charset="0"/>
                </a:rPr>
                <a:t>Freq vs dB</a:t>
              </a:r>
              <a:endParaRPr lang="en-GB" dirty="0"/>
            </a:p>
          </p:txBody>
        </p:sp>
        <p:sp>
          <p:nvSpPr>
            <p:cNvPr id="98" name="TextBox 97">
              <a:extLst>
                <a:ext uri="{FF2B5EF4-FFF2-40B4-BE49-F238E27FC236}">
                  <a16:creationId xmlns:a16="http://schemas.microsoft.com/office/drawing/2014/main" id="{4585C5CD-D8B5-5963-EE2C-7BD912D11F7B}"/>
                </a:ext>
              </a:extLst>
            </p:cNvPr>
            <p:cNvSpPr txBox="1"/>
            <p:nvPr/>
          </p:nvSpPr>
          <p:spPr>
            <a:xfrm>
              <a:off x="24693952" y="17745415"/>
              <a:ext cx="1735538" cy="461665"/>
            </a:xfrm>
            <a:prstGeom prst="rect">
              <a:avLst/>
            </a:prstGeom>
            <a:noFill/>
          </p:spPr>
          <p:txBody>
            <a:bodyPr wrap="square">
              <a:spAutoFit/>
            </a:bodyPr>
            <a:lstStyle/>
            <a:p>
              <a:pPr algn="ctr"/>
              <a:r>
                <a:rPr lang="en-GB" altLang="en-US" dirty="0">
                  <a:latin typeface="Arial" panose="020B0604020202020204" pitchFamily="34" charset="0"/>
                </a:rPr>
                <a:t>Freq vs dB</a:t>
              </a:r>
              <a:endParaRPr lang="en-GB" dirty="0"/>
            </a:p>
          </p:txBody>
        </p:sp>
        <p:sp>
          <p:nvSpPr>
            <p:cNvPr id="99" name="TextBox 98">
              <a:extLst>
                <a:ext uri="{FF2B5EF4-FFF2-40B4-BE49-F238E27FC236}">
                  <a16:creationId xmlns:a16="http://schemas.microsoft.com/office/drawing/2014/main" id="{F49B62E8-3A96-79A3-E9F5-76887AB838F1}"/>
                </a:ext>
              </a:extLst>
            </p:cNvPr>
            <p:cNvSpPr txBox="1"/>
            <p:nvPr/>
          </p:nvSpPr>
          <p:spPr>
            <a:xfrm>
              <a:off x="21547184" y="17339683"/>
              <a:ext cx="1613225" cy="830997"/>
            </a:xfrm>
            <a:prstGeom prst="rect">
              <a:avLst/>
            </a:prstGeom>
            <a:noFill/>
          </p:spPr>
          <p:txBody>
            <a:bodyPr wrap="square">
              <a:spAutoFit/>
            </a:bodyPr>
            <a:lstStyle/>
            <a:p>
              <a:pPr algn="ctr"/>
              <a:r>
                <a:rPr lang="en-GB" altLang="en-US" dirty="0">
                  <a:latin typeface="Arial" panose="020B0604020202020204" pitchFamily="34" charset="0"/>
                </a:rPr>
                <a:t>200-dim</a:t>
              </a:r>
            </a:p>
            <a:p>
              <a:pPr algn="ctr"/>
              <a:r>
                <a:rPr lang="en-GB" altLang="en-US" dirty="0">
                  <a:latin typeface="Arial" panose="020B0604020202020204" pitchFamily="34" charset="0"/>
                </a:rPr>
                <a:t>emb</a:t>
              </a:r>
              <a:endParaRPr lang="en-GB" dirty="0"/>
            </a:p>
          </p:txBody>
        </p:sp>
        <p:cxnSp>
          <p:nvCxnSpPr>
            <p:cNvPr id="101" name="Straight Connector 100">
              <a:extLst>
                <a:ext uri="{FF2B5EF4-FFF2-40B4-BE49-F238E27FC236}">
                  <a16:creationId xmlns:a16="http://schemas.microsoft.com/office/drawing/2014/main" id="{2282649A-6F42-DFFE-3D4D-5E4879CAAB63}"/>
                </a:ext>
              </a:extLst>
            </p:cNvPr>
            <p:cNvCxnSpPr>
              <a:stCxn id="68" idx="6"/>
              <a:endCxn id="73" idx="2"/>
            </p:cNvCxnSpPr>
            <p:nvPr/>
          </p:nvCxnSpPr>
          <p:spPr bwMode="auto">
            <a:xfrm>
              <a:off x="20671049" y="15415132"/>
              <a:ext cx="439039" cy="1039582"/>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2" name="Straight Connector 101">
              <a:extLst>
                <a:ext uri="{FF2B5EF4-FFF2-40B4-BE49-F238E27FC236}">
                  <a16:creationId xmlns:a16="http://schemas.microsoft.com/office/drawing/2014/main" id="{917C8916-34C0-37CF-BBE1-99C58957D1D3}"/>
                </a:ext>
              </a:extLst>
            </p:cNvPr>
            <p:cNvCxnSpPr>
              <a:cxnSpLocks/>
              <a:stCxn id="69" idx="6"/>
              <a:endCxn id="73" idx="2"/>
            </p:cNvCxnSpPr>
            <p:nvPr/>
          </p:nvCxnSpPr>
          <p:spPr bwMode="auto">
            <a:xfrm>
              <a:off x="20649981" y="16108076"/>
              <a:ext cx="460107" cy="34663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5" name="Straight Connector 104">
              <a:extLst>
                <a:ext uri="{FF2B5EF4-FFF2-40B4-BE49-F238E27FC236}">
                  <a16:creationId xmlns:a16="http://schemas.microsoft.com/office/drawing/2014/main" id="{8381D2D7-EC32-20A3-6ECA-97BBB97A68A9}"/>
                </a:ext>
              </a:extLst>
            </p:cNvPr>
            <p:cNvCxnSpPr>
              <a:cxnSpLocks/>
              <a:stCxn id="69" idx="6"/>
              <a:endCxn id="72" idx="2"/>
            </p:cNvCxnSpPr>
            <p:nvPr/>
          </p:nvCxnSpPr>
          <p:spPr bwMode="auto">
            <a:xfrm>
              <a:off x="20649981" y="16108076"/>
              <a:ext cx="447872" cy="106686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8" name="Straight Connector 107">
              <a:extLst>
                <a:ext uri="{FF2B5EF4-FFF2-40B4-BE49-F238E27FC236}">
                  <a16:creationId xmlns:a16="http://schemas.microsoft.com/office/drawing/2014/main" id="{11BADB4A-4953-5F97-7FDD-369077B50A0B}"/>
                </a:ext>
              </a:extLst>
            </p:cNvPr>
            <p:cNvCxnSpPr>
              <a:cxnSpLocks/>
              <a:stCxn id="71" idx="6"/>
              <a:endCxn id="72" idx="2"/>
            </p:cNvCxnSpPr>
            <p:nvPr/>
          </p:nvCxnSpPr>
          <p:spPr bwMode="auto">
            <a:xfrm>
              <a:off x="20662434" y="16803840"/>
              <a:ext cx="435419" cy="37109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3" name="Straight Connector 112">
              <a:extLst>
                <a:ext uri="{FF2B5EF4-FFF2-40B4-BE49-F238E27FC236}">
                  <a16:creationId xmlns:a16="http://schemas.microsoft.com/office/drawing/2014/main" id="{34D9A9F3-9552-70E7-823B-CA0E48106A59}"/>
                </a:ext>
              </a:extLst>
            </p:cNvPr>
            <p:cNvCxnSpPr>
              <a:cxnSpLocks/>
              <a:stCxn id="68" idx="6"/>
              <a:endCxn id="72" idx="2"/>
            </p:cNvCxnSpPr>
            <p:nvPr/>
          </p:nvCxnSpPr>
          <p:spPr bwMode="auto">
            <a:xfrm>
              <a:off x="20671049" y="15415132"/>
              <a:ext cx="426804" cy="175980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16" name="Straight Connector 115">
              <a:extLst>
                <a:ext uri="{FF2B5EF4-FFF2-40B4-BE49-F238E27FC236}">
                  <a16:creationId xmlns:a16="http://schemas.microsoft.com/office/drawing/2014/main" id="{59D7919A-033F-4F40-548F-161235E54C3A}"/>
                </a:ext>
              </a:extLst>
            </p:cNvPr>
            <p:cNvCxnSpPr>
              <a:cxnSpLocks/>
              <a:stCxn id="71" idx="6"/>
              <a:endCxn id="73" idx="2"/>
            </p:cNvCxnSpPr>
            <p:nvPr/>
          </p:nvCxnSpPr>
          <p:spPr bwMode="auto">
            <a:xfrm flipV="1">
              <a:off x="20662434" y="16454714"/>
              <a:ext cx="447654" cy="34912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37" name="Straight Connector 1036">
              <a:extLst>
                <a:ext uri="{FF2B5EF4-FFF2-40B4-BE49-F238E27FC236}">
                  <a16:creationId xmlns:a16="http://schemas.microsoft.com/office/drawing/2014/main" id="{A848151D-49AA-091B-1B84-F00276AF1ACA}"/>
                </a:ext>
              </a:extLst>
            </p:cNvPr>
            <p:cNvCxnSpPr>
              <a:cxnSpLocks/>
              <a:stCxn id="73" idx="6"/>
              <a:endCxn id="74" idx="1"/>
            </p:cNvCxnSpPr>
            <p:nvPr/>
          </p:nvCxnSpPr>
          <p:spPr bwMode="auto">
            <a:xfrm flipV="1">
              <a:off x="21503979" y="16449700"/>
              <a:ext cx="371388" cy="501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40" name="Straight Connector 1039">
              <a:extLst>
                <a:ext uri="{FF2B5EF4-FFF2-40B4-BE49-F238E27FC236}">
                  <a16:creationId xmlns:a16="http://schemas.microsoft.com/office/drawing/2014/main" id="{F740E063-C02E-5BDD-1E7D-9A9F7202ABCE}"/>
                </a:ext>
              </a:extLst>
            </p:cNvPr>
            <p:cNvCxnSpPr>
              <a:cxnSpLocks/>
              <a:stCxn id="72" idx="6"/>
              <a:endCxn id="74" idx="1"/>
            </p:cNvCxnSpPr>
            <p:nvPr/>
          </p:nvCxnSpPr>
          <p:spPr bwMode="auto">
            <a:xfrm flipV="1">
              <a:off x="21491744" y="16449700"/>
              <a:ext cx="383623" cy="725236"/>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057" name="Oval 1056">
              <a:extLst>
                <a:ext uri="{FF2B5EF4-FFF2-40B4-BE49-F238E27FC236}">
                  <a16:creationId xmlns:a16="http://schemas.microsoft.com/office/drawing/2014/main" id="{81D459A8-0374-89F4-5680-397F2F59C2BF}"/>
                </a:ext>
              </a:extLst>
            </p:cNvPr>
            <p:cNvSpPr/>
            <p:nvPr/>
          </p:nvSpPr>
          <p:spPr bwMode="auto">
            <a:xfrm>
              <a:off x="21110088" y="15581151"/>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064" name="Oval 1063">
              <a:extLst>
                <a:ext uri="{FF2B5EF4-FFF2-40B4-BE49-F238E27FC236}">
                  <a16:creationId xmlns:a16="http://schemas.microsoft.com/office/drawing/2014/main" id="{99CC297E-36D4-A200-75FC-344E66E6EDBC}"/>
                </a:ext>
              </a:extLst>
            </p:cNvPr>
            <p:cNvSpPr/>
            <p:nvPr/>
          </p:nvSpPr>
          <p:spPr bwMode="auto">
            <a:xfrm>
              <a:off x="20273318" y="17300561"/>
              <a:ext cx="393891" cy="393891"/>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cxnSp>
          <p:nvCxnSpPr>
            <p:cNvPr id="1081" name="Straight Connector 1080">
              <a:extLst>
                <a:ext uri="{FF2B5EF4-FFF2-40B4-BE49-F238E27FC236}">
                  <a16:creationId xmlns:a16="http://schemas.microsoft.com/office/drawing/2014/main" id="{61AC0DBB-6EBE-20C4-7940-834C0C6032A1}"/>
                </a:ext>
              </a:extLst>
            </p:cNvPr>
            <p:cNvCxnSpPr>
              <a:cxnSpLocks/>
              <a:stCxn id="1064" idx="6"/>
              <a:endCxn id="72" idx="2"/>
            </p:cNvCxnSpPr>
            <p:nvPr/>
          </p:nvCxnSpPr>
          <p:spPr bwMode="auto">
            <a:xfrm flipV="1">
              <a:off x="20667209" y="17174936"/>
              <a:ext cx="430644" cy="32257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84" name="Straight Connector 1083">
              <a:extLst>
                <a:ext uri="{FF2B5EF4-FFF2-40B4-BE49-F238E27FC236}">
                  <a16:creationId xmlns:a16="http://schemas.microsoft.com/office/drawing/2014/main" id="{D448D3C8-59E9-4C16-08DF-8FC1A0CED58B}"/>
                </a:ext>
              </a:extLst>
            </p:cNvPr>
            <p:cNvCxnSpPr>
              <a:cxnSpLocks/>
              <a:stCxn id="68" idx="6"/>
              <a:endCxn id="1057" idx="2"/>
            </p:cNvCxnSpPr>
            <p:nvPr/>
          </p:nvCxnSpPr>
          <p:spPr bwMode="auto">
            <a:xfrm>
              <a:off x="20671049" y="15415132"/>
              <a:ext cx="439039" cy="362965"/>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087" name="Straight Connector 1086">
              <a:extLst>
                <a:ext uri="{FF2B5EF4-FFF2-40B4-BE49-F238E27FC236}">
                  <a16:creationId xmlns:a16="http://schemas.microsoft.com/office/drawing/2014/main" id="{273D9973-0A2C-2573-49CE-6B9205CAB4D2}"/>
                </a:ext>
              </a:extLst>
            </p:cNvPr>
            <p:cNvCxnSpPr>
              <a:cxnSpLocks/>
              <a:stCxn id="69" idx="6"/>
              <a:endCxn id="1057" idx="2"/>
            </p:cNvCxnSpPr>
            <p:nvPr/>
          </p:nvCxnSpPr>
          <p:spPr bwMode="auto">
            <a:xfrm flipV="1">
              <a:off x="20649981" y="15778097"/>
              <a:ext cx="460107" cy="32997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14" name="Straight Connector 13313">
              <a:extLst>
                <a:ext uri="{FF2B5EF4-FFF2-40B4-BE49-F238E27FC236}">
                  <a16:creationId xmlns:a16="http://schemas.microsoft.com/office/drawing/2014/main" id="{406AC169-376E-8C20-AC53-CE916377F92D}"/>
                </a:ext>
              </a:extLst>
            </p:cNvPr>
            <p:cNvCxnSpPr>
              <a:cxnSpLocks/>
              <a:endCxn id="1057" idx="2"/>
            </p:cNvCxnSpPr>
            <p:nvPr/>
          </p:nvCxnSpPr>
          <p:spPr bwMode="auto">
            <a:xfrm flipV="1">
              <a:off x="20683089" y="15778097"/>
              <a:ext cx="426999" cy="102165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17" name="Straight Connector 13316">
              <a:extLst>
                <a:ext uri="{FF2B5EF4-FFF2-40B4-BE49-F238E27FC236}">
                  <a16:creationId xmlns:a16="http://schemas.microsoft.com/office/drawing/2014/main" id="{4128647A-F3C7-7CF5-7038-CBBBB4758326}"/>
                </a:ext>
              </a:extLst>
            </p:cNvPr>
            <p:cNvCxnSpPr>
              <a:cxnSpLocks/>
              <a:stCxn id="1064" idx="6"/>
              <a:endCxn id="73" idx="2"/>
            </p:cNvCxnSpPr>
            <p:nvPr/>
          </p:nvCxnSpPr>
          <p:spPr bwMode="auto">
            <a:xfrm flipV="1">
              <a:off x="20667209" y="16454714"/>
              <a:ext cx="442879" cy="104279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20" name="Straight Connector 13319">
              <a:extLst>
                <a:ext uri="{FF2B5EF4-FFF2-40B4-BE49-F238E27FC236}">
                  <a16:creationId xmlns:a16="http://schemas.microsoft.com/office/drawing/2014/main" id="{9806D2BB-186F-3402-24D9-CE8223C2F6A6}"/>
                </a:ext>
              </a:extLst>
            </p:cNvPr>
            <p:cNvCxnSpPr>
              <a:cxnSpLocks/>
              <a:stCxn id="1064" idx="6"/>
              <a:endCxn id="1057" idx="2"/>
            </p:cNvCxnSpPr>
            <p:nvPr/>
          </p:nvCxnSpPr>
          <p:spPr bwMode="auto">
            <a:xfrm flipV="1">
              <a:off x="20667209" y="15778097"/>
              <a:ext cx="442879" cy="171941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24" name="Straight Connector 13323">
              <a:extLst>
                <a:ext uri="{FF2B5EF4-FFF2-40B4-BE49-F238E27FC236}">
                  <a16:creationId xmlns:a16="http://schemas.microsoft.com/office/drawing/2014/main" id="{ADB17B63-47ED-1448-06DC-43D64E80BE82}"/>
                </a:ext>
              </a:extLst>
            </p:cNvPr>
            <p:cNvCxnSpPr>
              <a:cxnSpLocks/>
              <a:stCxn id="1057" idx="6"/>
              <a:endCxn id="74" idx="1"/>
            </p:cNvCxnSpPr>
            <p:nvPr/>
          </p:nvCxnSpPr>
          <p:spPr bwMode="auto">
            <a:xfrm>
              <a:off x="21503979" y="15778097"/>
              <a:ext cx="371388" cy="671603"/>
            </a:xfrm>
            <a:prstGeom prst="line">
              <a:avLst/>
            </a:prstGeom>
            <a:solidFill>
              <a:schemeClr val="accent1"/>
            </a:solidFill>
            <a:ln w="38100" cap="flat" cmpd="sng" algn="ctr">
              <a:solidFill>
                <a:schemeClr val="tx1"/>
              </a:solidFill>
              <a:prstDash val="solid"/>
              <a:round/>
              <a:headEnd type="none" w="med" len="med"/>
              <a:tailEnd type="none" w="med" len="med"/>
            </a:ln>
            <a:effectLst/>
          </p:spPr>
        </p:cxnSp>
        <p:sp>
          <p:nvSpPr>
            <p:cNvPr id="13327" name="Oval 13326">
              <a:extLst>
                <a:ext uri="{FF2B5EF4-FFF2-40B4-BE49-F238E27FC236}">
                  <a16:creationId xmlns:a16="http://schemas.microsoft.com/office/drawing/2014/main" id="{ECCA7C17-1A3D-1194-269B-0EB3BB199749}"/>
                </a:ext>
              </a:extLst>
            </p:cNvPr>
            <p:cNvSpPr/>
            <p:nvPr/>
          </p:nvSpPr>
          <p:spPr bwMode="auto">
            <a:xfrm>
              <a:off x="23916785" y="15135423"/>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3328" name="Oval 13327">
              <a:extLst>
                <a:ext uri="{FF2B5EF4-FFF2-40B4-BE49-F238E27FC236}">
                  <a16:creationId xmlns:a16="http://schemas.microsoft.com/office/drawing/2014/main" id="{A549C83D-4137-118C-75F8-C87CFA587A50}"/>
                </a:ext>
              </a:extLst>
            </p:cNvPr>
            <p:cNvSpPr/>
            <p:nvPr/>
          </p:nvSpPr>
          <p:spPr bwMode="auto">
            <a:xfrm>
              <a:off x="23934320" y="15829090"/>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3329" name="Oval 13328">
              <a:extLst>
                <a:ext uri="{FF2B5EF4-FFF2-40B4-BE49-F238E27FC236}">
                  <a16:creationId xmlns:a16="http://schemas.microsoft.com/office/drawing/2014/main" id="{A01CA1A7-EE12-D5F5-876D-AB1331F57402}"/>
                </a:ext>
              </a:extLst>
            </p:cNvPr>
            <p:cNvSpPr/>
            <p:nvPr/>
          </p:nvSpPr>
          <p:spPr bwMode="auto">
            <a:xfrm>
              <a:off x="23946773" y="16524854"/>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3330" name="Oval 13329">
              <a:extLst>
                <a:ext uri="{FF2B5EF4-FFF2-40B4-BE49-F238E27FC236}">
                  <a16:creationId xmlns:a16="http://schemas.microsoft.com/office/drawing/2014/main" id="{9C513A73-ED27-515D-758B-E7EE6BDE026C}"/>
                </a:ext>
              </a:extLst>
            </p:cNvPr>
            <p:cNvSpPr/>
            <p:nvPr/>
          </p:nvSpPr>
          <p:spPr bwMode="auto">
            <a:xfrm>
              <a:off x="23177748" y="16906670"/>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3331" name="Oval 13330">
              <a:extLst>
                <a:ext uri="{FF2B5EF4-FFF2-40B4-BE49-F238E27FC236}">
                  <a16:creationId xmlns:a16="http://schemas.microsoft.com/office/drawing/2014/main" id="{BE32F88B-1E30-CD33-BD9F-01F94E536E8F}"/>
                </a:ext>
              </a:extLst>
            </p:cNvPr>
            <p:cNvSpPr/>
            <p:nvPr/>
          </p:nvSpPr>
          <p:spPr bwMode="auto">
            <a:xfrm>
              <a:off x="23194618" y="16203290"/>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3340" name="Oval 13339">
              <a:extLst>
                <a:ext uri="{FF2B5EF4-FFF2-40B4-BE49-F238E27FC236}">
                  <a16:creationId xmlns:a16="http://schemas.microsoft.com/office/drawing/2014/main" id="{55D1A8C6-CDDA-FEF5-7E03-B1552D73DEA6}"/>
                </a:ext>
              </a:extLst>
            </p:cNvPr>
            <p:cNvSpPr/>
            <p:nvPr/>
          </p:nvSpPr>
          <p:spPr bwMode="auto">
            <a:xfrm>
              <a:off x="23189983" y="15509831"/>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3341" name="Oval 13340">
              <a:extLst>
                <a:ext uri="{FF2B5EF4-FFF2-40B4-BE49-F238E27FC236}">
                  <a16:creationId xmlns:a16="http://schemas.microsoft.com/office/drawing/2014/main" id="{A1F88685-4548-E7CB-D004-C8AB54E21190}"/>
                </a:ext>
              </a:extLst>
            </p:cNvPr>
            <p:cNvSpPr/>
            <p:nvPr/>
          </p:nvSpPr>
          <p:spPr bwMode="auto">
            <a:xfrm>
              <a:off x="23951548" y="17218521"/>
              <a:ext cx="393891" cy="393891"/>
            </a:xfrm>
            <a:prstGeom prst="ellipse">
              <a:avLst/>
            </a:prstGeom>
            <a:solidFill>
              <a:srgbClr val="92D05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cxnSp>
          <p:nvCxnSpPr>
            <p:cNvPr id="13375" name="Straight Connector 13374">
              <a:extLst>
                <a:ext uri="{FF2B5EF4-FFF2-40B4-BE49-F238E27FC236}">
                  <a16:creationId xmlns:a16="http://schemas.microsoft.com/office/drawing/2014/main" id="{09244619-3AEF-6213-034A-4D9FC4DEC072}"/>
                </a:ext>
              </a:extLst>
            </p:cNvPr>
            <p:cNvCxnSpPr>
              <a:cxnSpLocks/>
              <a:stCxn id="74" idx="3"/>
              <a:endCxn id="13340" idx="2"/>
            </p:cNvCxnSpPr>
            <p:nvPr/>
          </p:nvCxnSpPr>
          <p:spPr bwMode="auto">
            <a:xfrm flipV="1">
              <a:off x="22825834" y="15706777"/>
              <a:ext cx="364149" cy="7429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79" name="Straight Connector 13378">
              <a:extLst>
                <a:ext uri="{FF2B5EF4-FFF2-40B4-BE49-F238E27FC236}">
                  <a16:creationId xmlns:a16="http://schemas.microsoft.com/office/drawing/2014/main" id="{35806C5C-6D8B-6BFF-A62A-3849448721FA}"/>
                </a:ext>
              </a:extLst>
            </p:cNvPr>
            <p:cNvCxnSpPr>
              <a:cxnSpLocks/>
              <a:stCxn id="13330" idx="2"/>
              <a:endCxn id="74" idx="3"/>
            </p:cNvCxnSpPr>
            <p:nvPr/>
          </p:nvCxnSpPr>
          <p:spPr bwMode="auto">
            <a:xfrm flipH="1" flipV="1">
              <a:off x="22825834" y="16449700"/>
              <a:ext cx="351914" cy="65391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82" name="Straight Connector 13381">
              <a:extLst>
                <a:ext uri="{FF2B5EF4-FFF2-40B4-BE49-F238E27FC236}">
                  <a16:creationId xmlns:a16="http://schemas.microsoft.com/office/drawing/2014/main" id="{99492FFA-5C8C-96E5-D50A-AD01582D1F2B}"/>
                </a:ext>
              </a:extLst>
            </p:cNvPr>
            <p:cNvCxnSpPr>
              <a:cxnSpLocks/>
              <a:stCxn id="13331" idx="2"/>
              <a:endCxn id="74" idx="3"/>
            </p:cNvCxnSpPr>
            <p:nvPr/>
          </p:nvCxnSpPr>
          <p:spPr bwMode="auto">
            <a:xfrm flipH="1">
              <a:off x="22825834" y="16400236"/>
              <a:ext cx="368784" cy="4946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387" name="Straight Connector 13386">
              <a:extLst>
                <a:ext uri="{FF2B5EF4-FFF2-40B4-BE49-F238E27FC236}">
                  <a16:creationId xmlns:a16="http://schemas.microsoft.com/office/drawing/2014/main" id="{68E5D2FD-8BD6-5D5C-622D-040528DE588E}"/>
                </a:ext>
              </a:extLst>
            </p:cNvPr>
            <p:cNvCxnSpPr>
              <a:cxnSpLocks/>
              <a:stCxn id="13327" idx="2"/>
              <a:endCxn id="13340" idx="6"/>
            </p:cNvCxnSpPr>
            <p:nvPr/>
          </p:nvCxnSpPr>
          <p:spPr bwMode="auto">
            <a:xfrm flipH="1">
              <a:off x="23583874" y="15332369"/>
              <a:ext cx="332911" cy="374408"/>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00" name="Straight Connector 13399">
              <a:extLst>
                <a:ext uri="{FF2B5EF4-FFF2-40B4-BE49-F238E27FC236}">
                  <a16:creationId xmlns:a16="http://schemas.microsoft.com/office/drawing/2014/main" id="{25E43C15-1E8A-739B-BD36-6C37F2B7C9D8}"/>
                </a:ext>
              </a:extLst>
            </p:cNvPr>
            <p:cNvCxnSpPr>
              <a:cxnSpLocks/>
              <a:stCxn id="13328" idx="2"/>
              <a:endCxn id="13340" idx="6"/>
            </p:cNvCxnSpPr>
            <p:nvPr/>
          </p:nvCxnSpPr>
          <p:spPr bwMode="auto">
            <a:xfrm flipH="1" flipV="1">
              <a:off x="23583874" y="15706777"/>
              <a:ext cx="350446" cy="319259"/>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13" name="Straight Connector 13412">
              <a:extLst>
                <a:ext uri="{FF2B5EF4-FFF2-40B4-BE49-F238E27FC236}">
                  <a16:creationId xmlns:a16="http://schemas.microsoft.com/office/drawing/2014/main" id="{ED406EE8-69BC-967C-93B9-644F4AC18A54}"/>
                </a:ext>
              </a:extLst>
            </p:cNvPr>
            <p:cNvCxnSpPr>
              <a:cxnSpLocks/>
              <a:stCxn id="13340" idx="6"/>
              <a:endCxn id="13329" idx="2"/>
            </p:cNvCxnSpPr>
            <p:nvPr/>
          </p:nvCxnSpPr>
          <p:spPr bwMode="auto">
            <a:xfrm>
              <a:off x="23583874" y="15706777"/>
              <a:ext cx="362899" cy="1015023"/>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16" name="Straight Connector 13415">
              <a:extLst>
                <a:ext uri="{FF2B5EF4-FFF2-40B4-BE49-F238E27FC236}">
                  <a16:creationId xmlns:a16="http://schemas.microsoft.com/office/drawing/2014/main" id="{96125889-3EAE-265E-FAD8-8F3065EBE1E1}"/>
                </a:ext>
              </a:extLst>
            </p:cNvPr>
            <p:cNvCxnSpPr>
              <a:cxnSpLocks/>
              <a:stCxn id="13340" idx="6"/>
              <a:endCxn id="13341" idx="2"/>
            </p:cNvCxnSpPr>
            <p:nvPr/>
          </p:nvCxnSpPr>
          <p:spPr bwMode="auto">
            <a:xfrm>
              <a:off x="23583874" y="15706777"/>
              <a:ext cx="367674" cy="170869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19" name="Straight Connector 13418">
              <a:extLst>
                <a:ext uri="{FF2B5EF4-FFF2-40B4-BE49-F238E27FC236}">
                  <a16:creationId xmlns:a16="http://schemas.microsoft.com/office/drawing/2014/main" id="{3C92649E-C6C3-4906-FEF1-E54C4C45B69D}"/>
                </a:ext>
              </a:extLst>
            </p:cNvPr>
            <p:cNvCxnSpPr>
              <a:cxnSpLocks/>
              <a:stCxn id="13327" idx="2"/>
              <a:endCxn id="13331" idx="6"/>
            </p:cNvCxnSpPr>
            <p:nvPr/>
          </p:nvCxnSpPr>
          <p:spPr bwMode="auto">
            <a:xfrm flipH="1">
              <a:off x="23588509" y="15332369"/>
              <a:ext cx="328276" cy="106786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22" name="Straight Connector 13421">
              <a:extLst>
                <a:ext uri="{FF2B5EF4-FFF2-40B4-BE49-F238E27FC236}">
                  <a16:creationId xmlns:a16="http://schemas.microsoft.com/office/drawing/2014/main" id="{D93B069A-CB50-1BBA-D7D8-F53925E85F8E}"/>
                </a:ext>
              </a:extLst>
            </p:cNvPr>
            <p:cNvCxnSpPr>
              <a:cxnSpLocks/>
              <a:stCxn id="13328" idx="2"/>
              <a:endCxn id="13331" idx="6"/>
            </p:cNvCxnSpPr>
            <p:nvPr/>
          </p:nvCxnSpPr>
          <p:spPr bwMode="auto">
            <a:xfrm flipH="1">
              <a:off x="23588509" y="16026036"/>
              <a:ext cx="345811" cy="37420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25" name="Straight Connector 13424">
              <a:extLst>
                <a:ext uri="{FF2B5EF4-FFF2-40B4-BE49-F238E27FC236}">
                  <a16:creationId xmlns:a16="http://schemas.microsoft.com/office/drawing/2014/main" id="{AE0922D8-4C23-CA30-759F-9BFDD4457EA2}"/>
                </a:ext>
              </a:extLst>
            </p:cNvPr>
            <p:cNvCxnSpPr>
              <a:cxnSpLocks/>
              <a:stCxn id="13329" idx="2"/>
              <a:endCxn id="13331" idx="6"/>
            </p:cNvCxnSpPr>
            <p:nvPr/>
          </p:nvCxnSpPr>
          <p:spPr bwMode="auto">
            <a:xfrm flipH="1" flipV="1">
              <a:off x="23588509" y="16400236"/>
              <a:ext cx="358264" cy="321564"/>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28" name="Straight Connector 13427">
              <a:extLst>
                <a:ext uri="{FF2B5EF4-FFF2-40B4-BE49-F238E27FC236}">
                  <a16:creationId xmlns:a16="http://schemas.microsoft.com/office/drawing/2014/main" id="{4E0724C1-7833-3075-CE98-E185F930D244}"/>
                </a:ext>
              </a:extLst>
            </p:cNvPr>
            <p:cNvCxnSpPr>
              <a:cxnSpLocks/>
              <a:stCxn id="13341" idx="2"/>
              <a:endCxn id="13331" idx="6"/>
            </p:cNvCxnSpPr>
            <p:nvPr/>
          </p:nvCxnSpPr>
          <p:spPr bwMode="auto">
            <a:xfrm flipH="1" flipV="1">
              <a:off x="23588509" y="16400236"/>
              <a:ext cx="363039" cy="1015231"/>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31" name="Straight Connector 13430">
              <a:extLst>
                <a:ext uri="{FF2B5EF4-FFF2-40B4-BE49-F238E27FC236}">
                  <a16:creationId xmlns:a16="http://schemas.microsoft.com/office/drawing/2014/main" id="{E4620FF5-4EAE-334C-4E32-24B4E9A17AF3}"/>
                </a:ext>
              </a:extLst>
            </p:cNvPr>
            <p:cNvCxnSpPr>
              <a:cxnSpLocks/>
              <a:stCxn id="13327" idx="2"/>
              <a:endCxn id="13330" idx="6"/>
            </p:cNvCxnSpPr>
            <p:nvPr/>
          </p:nvCxnSpPr>
          <p:spPr bwMode="auto">
            <a:xfrm flipH="1">
              <a:off x="23571639" y="15332369"/>
              <a:ext cx="345146" cy="1771247"/>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34" name="Straight Connector 13433">
              <a:extLst>
                <a:ext uri="{FF2B5EF4-FFF2-40B4-BE49-F238E27FC236}">
                  <a16:creationId xmlns:a16="http://schemas.microsoft.com/office/drawing/2014/main" id="{99BCBA27-5615-F12C-E0E1-723DDAFE5557}"/>
                </a:ext>
              </a:extLst>
            </p:cNvPr>
            <p:cNvCxnSpPr>
              <a:cxnSpLocks/>
              <a:stCxn id="13328" idx="2"/>
              <a:endCxn id="13330" idx="6"/>
            </p:cNvCxnSpPr>
            <p:nvPr/>
          </p:nvCxnSpPr>
          <p:spPr bwMode="auto">
            <a:xfrm flipH="1">
              <a:off x="23571639" y="16026036"/>
              <a:ext cx="362681" cy="1077580"/>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37" name="Straight Connector 13436">
              <a:extLst>
                <a:ext uri="{FF2B5EF4-FFF2-40B4-BE49-F238E27FC236}">
                  <a16:creationId xmlns:a16="http://schemas.microsoft.com/office/drawing/2014/main" id="{77F2AB5A-EF32-AA13-EED6-9BC1B0179CA7}"/>
                </a:ext>
              </a:extLst>
            </p:cNvPr>
            <p:cNvCxnSpPr>
              <a:cxnSpLocks/>
              <a:stCxn id="13329" idx="2"/>
              <a:endCxn id="13330" idx="6"/>
            </p:cNvCxnSpPr>
            <p:nvPr/>
          </p:nvCxnSpPr>
          <p:spPr bwMode="auto">
            <a:xfrm flipH="1">
              <a:off x="23571639" y="16721800"/>
              <a:ext cx="375134" cy="381816"/>
            </a:xfrm>
            <a:prstGeom prst="line">
              <a:avLst/>
            </a:prstGeom>
            <a:solidFill>
              <a:schemeClr val="accent1"/>
            </a:solidFill>
            <a:ln w="38100" cap="flat" cmpd="sng" algn="ctr">
              <a:solidFill>
                <a:schemeClr val="tx1"/>
              </a:solidFill>
              <a:prstDash val="solid"/>
              <a:round/>
              <a:headEnd type="none" w="med" len="med"/>
              <a:tailEnd type="none" w="med" len="med"/>
            </a:ln>
            <a:effectLst/>
          </p:spPr>
        </p:cxnSp>
        <p:cxnSp>
          <p:nvCxnSpPr>
            <p:cNvPr id="13440" name="Straight Connector 13439">
              <a:extLst>
                <a:ext uri="{FF2B5EF4-FFF2-40B4-BE49-F238E27FC236}">
                  <a16:creationId xmlns:a16="http://schemas.microsoft.com/office/drawing/2014/main" id="{8DA43799-63FC-CEA0-0794-326AC84BC5AD}"/>
                </a:ext>
              </a:extLst>
            </p:cNvPr>
            <p:cNvCxnSpPr>
              <a:cxnSpLocks/>
              <a:stCxn id="13341" idx="2"/>
              <a:endCxn id="13330" idx="6"/>
            </p:cNvCxnSpPr>
            <p:nvPr/>
          </p:nvCxnSpPr>
          <p:spPr bwMode="auto">
            <a:xfrm flipH="1" flipV="1">
              <a:off x="23571639" y="17103616"/>
              <a:ext cx="379909" cy="311851"/>
            </a:xfrm>
            <a:prstGeom prst="line">
              <a:avLst/>
            </a:prstGeom>
            <a:solidFill>
              <a:schemeClr val="accent1"/>
            </a:solidFill>
            <a:ln w="38100" cap="flat" cmpd="sng" algn="ctr">
              <a:solidFill>
                <a:schemeClr val="tx1"/>
              </a:solidFill>
              <a:prstDash val="solid"/>
              <a:round/>
              <a:headEnd type="none" w="med" len="med"/>
              <a:tailEnd type="none" w="med" len="med"/>
            </a:ln>
            <a:effectLst/>
          </p:spPr>
        </p:cxnSp>
      </p:grpSp>
      <p:pic>
        <p:nvPicPr>
          <p:cNvPr id="13459" name="Picture 13458" descr="A diagram of a sensor integrator&#10;&#10;Description automatically generated">
            <a:extLst>
              <a:ext uri="{FF2B5EF4-FFF2-40B4-BE49-F238E27FC236}">
                <a16:creationId xmlns:a16="http://schemas.microsoft.com/office/drawing/2014/main" id="{EFABAB48-99B3-8180-18AC-CFC900066A5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5622801" y="21816063"/>
            <a:ext cx="11275586" cy="3802510"/>
          </a:xfrm>
          <a:prstGeom prst="rect">
            <a:avLst/>
          </a:prstGeom>
        </p:spPr>
      </p:pic>
      <p:grpSp>
        <p:nvGrpSpPr>
          <p:cNvPr id="13464" name="Group 13463">
            <a:extLst>
              <a:ext uri="{FF2B5EF4-FFF2-40B4-BE49-F238E27FC236}">
                <a16:creationId xmlns:a16="http://schemas.microsoft.com/office/drawing/2014/main" id="{4C7EAA26-02A8-ACED-C1B2-D283A093045C}"/>
              </a:ext>
            </a:extLst>
          </p:cNvPr>
          <p:cNvGrpSpPr/>
          <p:nvPr/>
        </p:nvGrpSpPr>
        <p:grpSpPr>
          <a:xfrm>
            <a:off x="18866110" y="26903074"/>
            <a:ext cx="7305453" cy="1311447"/>
            <a:chOff x="17679246" y="20537105"/>
            <a:chExt cx="7381875" cy="1300336"/>
          </a:xfrm>
        </p:grpSpPr>
        <p:pic>
          <p:nvPicPr>
            <p:cNvPr id="13461" name="Picture 12">
              <a:extLst>
                <a:ext uri="{FF2B5EF4-FFF2-40B4-BE49-F238E27FC236}">
                  <a16:creationId xmlns:a16="http://schemas.microsoft.com/office/drawing/2014/main" id="{F24D8ACF-68D9-6844-7DBC-A052665AB2F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7679246" y="20537105"/>
              <a:ext cx="7381875" cy="485775"/>
            </a:xfrm>
            <a:prstGeom prst="rect">
              <a:avLst/>
            </a:prstGeom>
            <a:noFill/>
            <a:extLst>
              <a:ext uri="{909E8E84-426E-40DD-AFC4-6F175D3DCCD1}">
                <a14:hiddenFill xmlns:a14="http://schemas.microsoft.com/office/drawing/2010/main">
                  <a:solidFill>
                    <a:srgbClr val="FFFFFF"/>
                  </a:solidFill>
                </a14:hiddenFill>
              </a:ext>
            </a:extLst>
          </p:spPr>
        </p:pic>
        <p:pic>
          <p:nvPicPr>
            <p:cNvPr id="13462" name="Picture 14">
              <a:extLst>
                <a:ext uri="{FF2B5EF4-FFF2-40B4-BE49-F238E27FC236}">
                  <a16:creationId xmlns:a16="http://schemas.microsoft.com/office/drawing/2014/main" id="{1BF7D1BA-4309-CF20-A379-61B2BBA9D09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9622347" y="21351666"/>
              <a:ext cx="3495675" cy="485775"/>
            </a:xfrm>
            <a:prstGeom prst="rect">
              <a:avLst/>
            </a:prstGeom>
            <a:noFill/>
            <a:extLst>
              <a:ext uri="{909E8E84-426E-40DD-AFC4-6F175D3DCCD1}">
                <a14:hiddenFill xmlns:a14="http://schemas.microsoft.com/office/drawing/2010/main">
                  <a:solidFill>
                    <a:srgbClr val="FFFFFF"/>
                  </a:solidFill>
                </a14:hiddenFill>
              </a:ext>
            </a:extLst>
          </p:spPr>
        </p:pic>
      </p:grpSp>
      <p:sp>
        <p:nvSpPr>
          <p:cNvPr id="13466" name="TextBox 13465">
            <a:extLst>
              <a:ext uri="{FF2B5EF4-FFF2-40B4-BE49-F238E27FC236}">
                <a16:creationId xmlns:a16="http://schemas.microsoft.com/office/drawing/2014/main" id="{2BF4980F-8F74-A935-DD4E-18BD6DEB0847}"/>
              </a:ext>
            </a:extLst>
          </p:cNvPr>
          <p:cNvSpPr txBox="1"/>
          <p:nvPr/>
        </p:nvSpPr>
        <p:spPr>
          <a:xfrm>
            <a:off x="15258840" y="26070096"/>
            <a:ext cx="8965481" cy="553998"/>
          </a:xfrm>
          <a:prstGeom prst="rect">
            <a:avLst/>
          </a:prstGeom>
          <a:noFill/>
        </p:spPr>
        <p:txBody>
          <a:bodyPr wrap="square">
            <a:spAutoFit/>
          </a:bodyPr>
          <a:lstStyle/>
          <a:p>
            <a:r>
              <a:rPr lang="en-GB" altLang="en-US" sz="3000" dirty="0">
                <a:solidFill>
                  <a:srgbClr val="FF7F00"/>
                </a:solidFill>
                <a:latin typeface="Arial" panose="020B0604020202020204" pitchFamily="34" charset="0"/>
              </a:rPr>
              <a:t>Discrete-time recurrent neural network </a:t>
            </a:r>
            <a:r>
              <a:rPr lang="en-GB" altLang="en-US" sz="3000" dirty="0">
                <a:solidFill>
                  <a:schemeClr val="tx2"/>
                </a:solidFill>
                <a:latin typeface="Arial" panose="020B0604020202020204" pitchFamily="34" charset="0"/>
              </a:rPr>
              <a:t>defined by</a:t>
            </a:r>
            <a:endParaRPr lang="en-GB" sz="3000" dirty="0">
              <a:solidFill>
                <a:schemeClr val="tx2"/>
              </a:solidFill>
            </a:endParaRPr>
          </a:p>
        </p:txBody>
      </p:sp>
      <p:sp>
        <p:nvSpPr>
          <p:cNvPr id="13471" name="TextBox 13470">
            <a:extLst>
              <a:ext uri="{FF2B5EF4-FFF2-40B4-BE49-F238E27FC236}">
                <a16:creationId xmlns:a16="http://schemas.microsoft.com/office/drawing/2014/main" id="{B999C5F8-6D0B-AD9C-A5C5-1EA7E1962E6B}"/>
              </a:ext>
            </a:extLst>
          </p:cNvPr>
          <p:cNvSpPr txBox="1"/>
          <p:nvPr/>
        </p:nvSpPr>
        <p:spPr>
          <a:xfrm>
            <a:off x="15781352" y="26734680"/>
            <a:ext cx="2735483" cy="553998"/>
          </a:xfrm>
          <a:prstGeom prst="rect">
            <a:avLst/>
          </a:prstGeom>
          <a:noFill/>
        </p:spPr>
        <p:txBody>
          <a:bodyPr wrap="square">
            <a:spAutoFit/>
          </a:bodyPr>
          <a:lstStyle/>
          <a:p>
            <a:r>
              <a:rPr lang="en-GB" sz="3000" dirty="0">
                <a:solidFill>
                  <a:schemeClr val="tx2"/>
                </a:solidFill>
                <a:latin typeface="Arial" panose="020B0604020202020204" pitchFamily="34" charset="0"/>
              </a:rPr>
              <a:t>(Hidden state)</a:t>
            </a:r>
            <a:endParaRPr lang="en-GB" sz="3000" dirty="0">
              <a:solidFill>
                <a:schemeClr val="tx2"/>
              </a:solidFill>
            </a:endParaRPr>
          </a:p>
        </p:txBody>
      </p:sp>
      <p:sp>
        <p:nvSpPr>
          <p:cNvPr id="13472" name="TextBox 13471">
            <a:extLst>
              <a:ext uri="{FF2B5EF4-FFF2-40B4-BE49-F238E27FC236}">
                <a16:creationId xmlns:a16="http://schemas.microsoft.com/office/drawing/2014/main" id="{5EECCD46-3586-46F7-B4A2-B4CB5432EB0B}"/>
              </a:ext>
            </a:extLst>
          </p:cNvPr>
          <p:cNvSpPr txBox="1"/>
          <p:nvPr/>
        </p:nvSpPr>
        <p:spPr>
          <a:xfrm>
            <a:off x="15781352" y="27660929"/>
            <a:ext cx="2570329" cy="553998"/>
          </a:xfrm>
          <a:prstGeom prst="rect">
            <a:avLst/>
          </a:prstGeom>
          <a:noFill/>
        </p:spPr>
        <p:txBody>
          <a:bodyPr wrap="square">
            <a:spAutoFit/>
          </a:bodyPr>
          <a:lstStyle/>
          <a:p>
            <a:pPr algn="ctr"/>
            <a:r>
              <a:rPr lang="en-GB" sz="3000" dirty="0">
                <a:solidFill>
                  <a:schemeClr val="tx2"/>
                </a:solidFill>
                <a:latin typeface="Arial" panose="020B0604020202020204" pitchFamily="34" charset="0"/>
              </a:rPr>
              <a:t>(Output)</a:t>
            </a:r>
            <a:endParaRPr lang="en-GB" sz="3000" dirty="0">
              <a:solidFill>
                <a:schemeClr val="tx2"/>
              </a:solidFill>
            </a:endParaRPr>
          </a:p>
        </p:txBody>
      </p:sp>
      <p:sp>
        <p:nvSpPr>
          <p:cNvPr id="13473" name="Text Box 57">
            <a:extLst>
              <a:ext uri="{FF2B5EF4-FFF2-40B4-BE49-F238E27FC236}">
                <a16:creationId xmlns:a16="http://schemas.microsoft.com/office/drawing/2014/main" id="{DFB95376-0252-89A4-293C-65937992848F}"/>
              </a:ext>
            </a:extLst>
          </p:cNvPr>
          <p:cNvSpPr txBox="1">
            <a:spLocks noChangeArrowheads="1"/>
          </p:cNvSpPr>
          <p:nvPr/>
        </p:nvSpPr>
        <p:spPr bwMode="auto">
          <a:xfrm>
            <a:off x="31183658" y="6604460"/>
            <a:ext cx="8080145"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Predictive Performance. </a:t>
            </a:r>
            <a:r>
              <a:rPr lang="en-GB" altLang="en-US" sz="3000" dirty="0">
                <a:latin typeface="Arial" panose="020B0604020202020204" pitchFamily="34" charset="0"/>
              </a:rPr>
              <a:t>By using the sensory integrator’s output to decode the next step, the decoder was able to </a:t>
            </a:r>
            <a:r>
              <a:rPr lang="en-GB" altLang="en-US" sz="3000" dirty="0">
                <a:solidFill>
                  <a:srgbClr val="FF7F00"/>
                </a:solidFill>
                <a:latin typeface="Arial" panose="020B0604020202020204" pitchFamily="34" charset="0"/>
              </a:rPr>
              <a:t>capture the majority of sensory cues</a:t>
            </a:r>
            <a:r>
              <a:rPr lang="en-GB" altLang="en-US" sz="3000" dirty="0">
                <a:latin typeface="Arial" panose="020B0604020202020204" pitchFamily="34" charset="0"/>
              </a:rPr>
              <a:t> -- with the exception of some landmarks. The predictive performance is statistically significantly better than simply predicting the last step as a baseline.</a:t>
            </a:r>
          </a:p>
        </p:txBody>
      </p:sp>
      <p:sp>
        <p:nvSpPr>
          <p:cNvPr id="13477" name="Text Box 57">
            <a:extLst>
              <a:ext uri="{FF2B5EF4-FFF2-40B4-BE49-F238E27FC236}">
                <a16:creationId xmlns:a16="http://schemas.microsoft.com/office/drawing/2014/main" id="{43FE66BA-083A-E096-6E7D-27E9022ACCF3}"/>
              </a:ext>
            </a:extLst>
          </p:cNvPr>
          <p:cNvSpPr txBox="1">
            <a:spLocks noChangeArrowheads="1"/>
          </p:cNvSpPr>
          <p:nvPr/>
        </p:nvSpPr>
        <p:spPr bwMode="auto">
          <a:xfrm>
            <a:off x="29043809" y="12685749"/>
            <a:ext cx="5287402"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Positional Decoding. </a:t>
            </a:r>
            <a:r>
              <a:rPr lang="en-GB" altLang="en-US" sz="3000" dirty="0">
                <a:latin typeface="Arial" panose="020B0604020202020204" pitchFamily="34" charset="0"/>
              </a:rPr>
              <a:t>Linear decoder using RNN hidden state decoded the position with average error 0.296, with 80% error lower than 0.4. Random prediction yields 0.833. </a:t>
            </a:r>
            <a:endParaRPr lang="en-GB" sz="3000" dirty="0"/>
          </a:p>
          <a:p>
            <a:pPr algn="just">
              <a:spcBef>
                <a:spcPct val="50000"/>
              </a:spcBef>
            </a:pPr>
            <a:endParaRPr lang="en-GB" altLang="en-US" sz="3000" dirty="0">
              <a:latin typeface="Arial" panose="020B0604020202020204" pitchFamily="34" charset="0"/>
            </a:endParaRPr>
          </a:p>
        </p:txBody>
      </p:sp>
      <p:pic>
        <p:nvPicPr>
          <p:cNvPr id="13479" name="Picture 13478" descr="A screenshot of a screenshot of a computer screen&#10;&#10;Description automatically generated">
            <a:extLst>
              <a:ext uri="{FF2B5EF4-FFF2-40B4-BE49-F238E27FC236}">
                <a16:creationId xmlns:a16="http://schemas.microsoft.com/office/drawing/2014/main" id="{CF68CCBF-7CC0-7EDC-9BA1-242931316300}"/>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9151487" y="18352411"/>
            <a:ext cx="12158214" cy="3039553"/>
          </a:xfrm>
          <a:prstGeom prst="rect">
            <a:avLst/>
          </a:prstGeom>
        </p:spPr>
      </p:pic>
      <p:pic>
        <p:nvPicPr>
          <p:cNvPr id="13481" name="Picture 13480" descr="A close-up of a circle&#10;&#10;Description automatically generated">
            <a:extLst>
              <a:ext uri="{FF2B5EF4-FFF2-40B4-BE49-F238E27FC236}">
                <a16:creationId xmlns:a16="http://schemas.microsoft.com/office/drawing/2014/main" id="{82696916-C64E-F8FB-2374-5EF379C757F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9043809" y="21562322"/>
            <a:ext cx="12396171" cy="2479234"/>
          </a:xfrm>
          <a:prstGeom prst="rect">
            <a:avLst/>
          </a:prstGeom>
        </p:spPr>
      </p:pic>
      <p:pic>
        <p:nvPicPr>
          <p:cNvPr id="13483" name="Picture 13482" descr="A graph of a number of decoding error&#10;&#10;Description automatically generated">
            <a:extLst>
              <a:ext uri="{FF2B5EF4-FFF2-40B4-BE49-F238E27FC236}">
                <a16:creationId xmlns:a16="http://schemas.microsoft.com/office/drawing/2014/main" id="{6A903E93-943A-94CE-4D7B-EEEEA1E9E1ED}"/>
              </a:ext>
            </a:extLst>
          </p:cNvPr>
          <p:cNvPicPr>
            <a:picLocks noChangeAspect="1"/>
          </p:cNvPicPr>
          <p:nvPr/>
        </p:nvPicPr>
        <p:blipFill rotWithShape="1">
          <a:blip r:embed="rId26">
            <a:extLst>
              <a:ext uri="{28A0092B-C50C-407E-A947-70E740481C1C}">
                <a14:useLocalDpi xmlns:a14="http://schemas.microsoft.com/office/drawing/2010/main" val="0"/>
              </a:ext>
            </a:extLst>
          </a:blip>
          <a:srcRect l="26928" t="6278"/>
          <a:stretch/>
        </p:blipFill>
        <p:spPr>
          <a:xfrm>
            <a:off x="34666176" y="12322011"/>
            <a:ext cx="6777097" cy="3814019"/>
          </a:xfrm>
          <a:prstGeom prst="rect">
            <a:avLst/>
          </a:prstGeom>
        </p:spPr>
      </p:pic>
      <p:sp>
        <p:nvSpPr>
          <p:cNvPr id="13486" name="Text Box 57">
            <a:extLst>
              <a:ext uri="{FF2B5EF4-FFF2-40B4-BE49-F238E27FC236}">
                <a16:creationId xmlns:a16="http://schemas.microsoft.com/office/drawing/2014/main" id="{40C4D347-1586-177E-1361-F5CF561BC2C8}"/>
              </a:ext>
            </a:extLst>
          </p:cNvPr>
          <p:cNvSpPr txBox="1">
            <a:spLocks noChangeArrowheads="1"/>
          </p:cNvSpPr>
          <p:nvPr/>
        </p:nvSpPr>
        <p:spPr bwMode="auto">
          <a:xfrm>
            <a:off x="29069625" y="16660942"/>
            <a:ext cx="12373649"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lgn="just">
              <a:spcBef>
                <a:spcPct val="50000"/>
              </a:spcBef>
            </a:pPr>
            <a:r>
              <a:rPr lang="en-GB" altLang="en-US" sz="3000" b="1" dirty="0">
                <a:solidFill>
                  <a:srgbClr val="FF7F00"/>
                </a:solidFill>
                <a:latin typeface="Arial" panose="020B0604020202020204" pitchFamily="34" charset="0"/>
              </a:rPr>
              <a:t>Spatial Tuning. </a:t>
            </a:r>
            <a:r>
              <a:rPr lang="en-GB" altLang="en-US" sz="3000" dirty="0">
                <a:latin typeface="Arial" panose="020B0604020202020204" pitchFamily="34" charset="0"/>
              </a:rPr>
              <a:t>Tuning curve similar to Place Cells, Border Cells and Head Direction Cells in the brain are found in the hidden units of the sensory integrator. </a:t>
            </a:r>
          </a:p>
        </p:txBody>
      </p:sp>
      <p:grpSp>
        <p:nvGrpSpPr>
          <p:cNvPr id="41" name="Group 40">
            <a:extLst>
              <a:ext uri="{FF2B5EF4-FFF2-40B4-BE49-F238E27FC236}">
                <a16:creationId xmlns:a16="http://schemas.microsoft.com/office/drawing/2014/main" id="{7C93FDFB-0B03-EF8E-7D79-DC50B70E16C6}"/>
              </a:ext>
            </a:extLst>
          </p:cNvPr>
          <p:cNvGrpSpPr/>
          <p:nvPr/>
        </p:nvGrpSpPr>
        <p:grpSpPr>
          <a:xfrm>
            <a:off x="29168377" y="6509581"/>
            <a:ext cx="3368332" cy="5790509"/>
            <a:chOff x="29265946" y="6037346"/>
            <a:chExt cx="3368332" cy="5790509"/>
          </a:xfrm>
        </p:grpSpPr>
        <p:pic>
          <p:nvPicPr>
            <p:cNvPr id="7" name="Picture 6">
              <a:extLst>
                <a:ext uri="{FF2B5EF4-FFF2-40B4-BE49-F238E27FC236}">
                  <a16:creationId xmlns:a16="http://schemas.microsoft.com/office/drawing/2014/main" id="{0C86FF92-61C7-31D6-AA03-9DC4BC96DB90}"/>
                </a:ext>
              </a:extLst>
            </p:cNvPr>
            <p:cNvPicPr>
              <a:picLocks noChangeAspect="1"/>
            </p:cNvPicPr>
            <p:nvPr/>
          </p:nvPicPr>
          <p:blipFill>
            <a:blip r:embed="rId27"/>
            <a:stretch>
              <a:fillRect/>
            </a:stretch>
          </p:blipFill>
          <p:spPr>
            <a:xfrm>
              <a:off x="29265946" y="10296102"/>
              <a:ext cx="3368332" cy="1531753"/>
            </a:xfrm>
            <a:prstGeom prst="rect">
              <a:avLst/>
            </a:prstGeom>
          </p:spPr>
        </p:pic>
        <p:pic>
          <p:nvPicPr>
            <p:cNvPr id="12" name="Picture 11">
              <a:extLst>
                <a:ext uri="{FF2B5EF4-FFF2-40B4-BE49-F238E27FC236}">
                  <a16:creationId xmlns:a16="http://schemas.microsoft.com/office/drawing/2014/main" id="{61EA51C9-0C3A-D6F3-3E45-1E3921C9B00A}"/>
                </a:ext>
              </a:extLst>
            </p:cNvPr>
            <p:cNvPicPr>
              <a:picLocks noChangeAspect="1"/>
            </p:cNvPicPr>
            <p:nvPr/>
          </p:nvPicPr>
          <p:blipFill>
            <a:blip r:embed="rId28"/>
            <a:stretch>
              <a:fillRect/>
            </a:stretch>
          </p:blipFill>
          <p:spPr>
            <a:xfrm>
              <a:off x="29313602" y="6037346"/>
              <a:ext cx="1646063" cy="4046571"/>
            </a:xfrm>
            <a:prstGeom prst="rect">
              <a:avLst/>
            </a:prstGeom>
          </p:spPr>
        </p:pic>
      </p:grpSp>
      <p:grpSp>
        <p:nvGrpSpPr>
          <p:cNvPr id="52" name="Group 51">
            <a:extLst>
              <a:ext uri="{FF2B5EF4-FFF2-40B4-BE49-F238E27FC236}">
                <a16:creationId xmlns:a16="http://schemas.microsoft.com/office/drawing/2014/main" id="{2B7C2EEA-F782-6B85-529B-04E22DC78B45}"/>
              </a:ext>
            </a:extLst>
          </p:cNvPr>
          <p:cNvGrpSpPr/>
          <p:nvPr/>
        </p:nvGrpSpPr>
        <p:grpSpPr>
          <a:xfrm>
            <a:off x="38093782" y="6311786"/>
            <a:ext cx="3215919" cy="5712554"/>
            <a:chOff x="38093782" y="5797279"/>
            <a:chExt cx="3215919" cy="5712554"/>
          </a:xfrm>
        </p:grpSpPr>
        <p:pic>
          <p:nvPicPr>
            <p:cNvPr id="19" name="Picture 18">
              <a:extLst>
                <a:ext uri="{FF2B5EF4-FFF2-40B4-BE49-F238E27FC236}">
                  <a16:creationId xmlns:a16="http://schemas.microsoft.com/office/drawing/2014/main" id="{2E5B40D1-ED4C-ED37-B19D-074A4645743E}"/>
                </a:ext>
              </a:extLst>
            </p:cNvPr>
            <p:cNvPicPr>
              <a:picLocks noChangeAspect="1"/>
            </p:cNvPicPr>
            <p:nvPr/>
          </p:nvPicPr>
          <p:blipFill>
            <a:blip r:embed="rId29"/>
            <a:stretch>
              <a:fillRect/>
            </a:stretch>
          </p:blipFill>
          <p:spPr>
            <a:xfrm>
              <a:off x="39529639" y="5797279"/>
              <a:ext cx="1600251" cy="4015867"/>
            </a:xfrm>
            <a:prstGeom prst="rect">
              <a:avLst/>
            </a:prstGeom>
          </p:spPr>
        </p:pic>
        <p:pic>
          <p:nvPicPr>
            <p:cNvPr id="24" name="Picture 23">
              <a:extLst>
                <a:ext uri="{FF2B5EF4-FFF2-40B4-BE49-F238E27FC236}">
                  <a16:creationId xmlns:a16="http://schemas.microsoft.com/office/drawing/2014/main" id="{36D7DD91-AA3F-A8B4-D566-4C393E209B05}"/>
                </a:ext>
              </a:extLst>
            </p:cNvPr>
            <p:cNvPicPr>
              <a:picLocks noChangeAspect="1"/>
            </p:cNvPicPr>
            <p:nvPr/>
          </p:nvPicPr>
          <p:blipFill>
            <a:blip r:embed="rId30"/>
            <a:stretch>
              <a:fillRect/>
            </a:stretch>
          </p:blipFill>
          <p:spPr>
            <a:xfrm>
              <a:off x="38093782" y="10061908"/>
              <a:ext cx="3215919" cy="1447925"/>
            </a:xfrm>
            <a:prstGeom prst="rect">
              <a:avLst/>
            </a:prstGeom>
          </p:spPr>
        </p:pic>
      </p:grpSp>
      <p:sp>
        <p:nvSpPr>
          <p:cNvPr id="48" name="Text Box 57">
            <a:extLst>
              <a:ext uri="{FF2B5EF4-FFF2-40B4-BE49-F238E27FC236}">
                <a16:creationId xmlns:a16="http://schemas.microsoft.com/office/drawing/2014/main" id="{4679E229-EEA2-5A42-ABE0-1141CE6E614B}"/>
              </a:ext>
            </a:extLst>
          </p:cNvPr>
          <p:cNvSpPr txBox="1">
            <a:spLocks noChangeArrowheads="1"/>
          </p:cNvSpPr>
          <p:nvPr/>
        </p:nvSpPr>
        <p:spPr bwMode="auto">
          <a:xfrm>
            <a:off x="14918532" y="5725132"/>
            <a:ext cx="12684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Sensory Modules</a:t>
            </a:r>
            <a:endParaRPr lang="en-GB" altLang="en-US" sz="3000" baseline="-25000" dirty="0">
              <a:latin typeface="Arial" panose="020B0604020202020204" pitchFamily="34" charset="0"/>
              <a:cs typeface="Arial" panose="020B0604020202020204" pitchFamily="34" charset="0"/>
            </a:endParaRPr>
          </a:p>
        </p:txBody>
      </p:sp>
      <p:sp>
        <p:nvSpPr>
          <p:cNvPr id="51" name="Text Box 57">
            <a:extLst>
              <a:ext uri="{FF2B5EF4-FFF2-40B4-BE49-F238E27FC236}">
                <a16:creationId xmlns:a16="http://schemas.microsoft.com/office/drawing/2014/main" id="{3C740CF5-349C-0EB5-CBC7-9EF1C8430624}"/>
              </a:ext>
            </a:extLst>
          </p:cNvPr>
          <p:cNvSpPr txBox="1">
            <a:spLocks noChangeArrowheads="1"/>
          </p:cNvSpPr>
          <p:nvPr/>
        </p:nvSpPr>
        <p:spPr bwMode="auto">
          <a:xfrm>
            <a:off x="29069625" y="5691935"/>
            <a:ext cx="1268412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pitchFamily="2" charset="0"/>
                <a:ea typeface="ＭＳ Ｐゴシック" panose="020B0600070205080204" pitchFamily="34" charset="-128"/>
              </a:defRPr>
            </a:lvl1pPr>
            <a:lvl2pPr marL="742950" indent="-285750" eaLnBrk="0" hangingPunct="0">
              <a:defRPr sz="2400">
                <a:solidFill>
                  <a:schemeClr val="tx1"/>
                </a:solidFill>
                <a:latin typeface="Times" pitchFamily="2" charset="0"/>
                <a:ea typeface="ＭＳ Ｐゴシック" panose="020B0600070205080204" pitchFamily="34" charset="-128"/>
              </a:defRPr>
            </a:lvl2pPr>
            <a:lvl3pPr marL="1143000" indent="-228600" eaLnBrk="0" hangingPunct="0">
              <a:defRPr sz="2400">
                <a:solidFill>
                  <a:schemeClr val="tx1"/>
                </a:solidFill>
                <a:latin typeface="Times" pitchFamily="2" charset="0"/>
                <a:ea typeface="ＭＳ Ｐゴシック" panose="020B0600070205080204" pitchFamily="34" charset="-128"/>
              </a:defRPr>
            </a:lvl3pPr>
            <a:lvl4pPr marL="1600200" indent="-228600" eaLnBrk="0" hangingPunct="0">
              <a:defRPr sz="2400">
                <a:solidFill>
                  <a:schemeClr val="tx1"/>
                </a:solidFill>
                <a:latin typeface="Times" pitchFamily="2" charset="0"/>
                <a:ea typeface="ＭＳ Ｐゴシック" panose="020B0600070205080204" pitchFamily="34" charset="-128"/>
              </a:defRPr>
            </a:lvl4pPr>
            <a:lvl5pPr marL="2057400" indent="-228600" eaLnBrk="0" hangingPunct="0">
              <a:defRPr sz="2400">
                <a:solidFill>
                  <a:schemeClr val="tx1"/>
                </a:solidFill>
                <a:latin typeface="Times" pitchFamily="2"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pitchFamily="2" charset="0"/>
                <a:ea typeface="ＭＳ Ｐゴシック" panose="020B0600070205080204" pitchFamily="34" charset="-128"/>
              </a:defRPr>
            </a:lvl9pPr>
          </a:lstStyle>
          <a:p>
            <a:pPr>
              <a:spcBef>
                <a:spcPct val="50000"/>
              </a:spcBef>
            </a:pPr>
            <a:r>
              <a:rPr lang="en-GB" altLang="en-US" sz="3000" b="1" dirty="0">
                <a:solidFill>
                  <a:srgbClr val="FF7F00"/>
                </a:solidFill>
                <a:latin typeface="Arial" panose="020B0604020202020204" pitchFamily="34" charset="0"/>
              </a:rPr>
              <a:t>Results</a:t>
            </a:r>
            <a:endParaRPr lang="en-GB" altLang="en-US" sz="3000" baseline="-25000" dirty="0">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6105</TotalTime>
  <Words>664</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Times</vt:lpstr>
      <vt:lpstr>Blank Presentation</vt:lpstr>
      <vt:lpstr>PowerPoint Presentation</vt:lpstr>
    </vt:vector>
  </TitlesOfParts>
  <Company>UCL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Media Resources</dc:creator>
  <cp:lastModifiedBy>Daniel Liu</cp:lastModifiedBy>
  <cp:revision>290</cp:revision>
  <cp:lastPrinted>2014-11-11T16:45:08Z</cp:lastPrinted>
  <dcterms:created xsi:type="dcterms:W3CDTF">2005-07-18T11:31:19Z</dcterms:created>
  <dcterms:modified xsi:type="dcterms:W3CDTF">2024-06-13T18:24:40Z</dcterms:modified>
</cp:coreProperties>
</file>