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249" r:id="rId2"/>
    <p:sldId id="4243" r:id="rId3"/>
    <p:sldId id="4244" r:id="rId4"/>
    <p:sldId id="4251" r:id="rId5"/>
    <p:sldId id="4252" r:id="rId6"/>
    <p:sldId id="4253" r:id="rId7"/>
    <p:sldId id="4254" r:id="rId8"/>
    <p:sldId id="4255" r:id="rId9"/>
    <p:sldId id="4245" r:id="rId10"/>
    <p:sldId id="4263" r:id="rId11"/>
    <p:sldId id="4264" r:id="rId12"/>
    <p:sldId id="4265" r:id="rId13"/>
    <p:sldId id="4266" r:id="rId14"/>
    <p:sldId id="4268" r:id="rId15"/>
    <p:sldId id="4269" r:id="rId16"/>
    <p:sldId id="4270" r:id="rId17"/>
    <p:sldId id="4246" r:id="rId18"/>
    <p:sldId id="4224" r:id="rId19"/>
    <p:sldId id="4256" r:id="rId20"/>
    <p:sldId id="4257" r:id="rId21"/>
    <p:sldId id="4258" r:id="rId22"/>
    <p:sldId id="4259" r:id="rId23"/>
    <p:sldId id="4260" r:id="rId24"/>
    <p:sldId id="4261" r:id="rId25"/>
    <p:sldId id="4262" r:id="rId26"/>
    <p:sldId id="4276" r:id="rId27"/>
    <p:sldId id="4271" r:id="rId28"/>
    <p:sldId id="4272" r:id="rId29"/>
    <p:sldId id="4273" r:id="rId30"/>
    <p:sldId id="4274" r:id="rId31"/>
    <p:sldId id="4275" r:id="rId32"/>
    <p:sldId id="4250" r:id="rId3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5274" autoAdjust="0"/>
  </p:normalViewPr>
  <p:slideViewPr>
    <p:cSldViewPr>
      <p:cViewPr varScale="1">
        <p:scale>
          <a:sx n="97" d="100"/>
          <a:sy n="97" d="100"/>
        </p:scale>
        <p:origin x="728" y="9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7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9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0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25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81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5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75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7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70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84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13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80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06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3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08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3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24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31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3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2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7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0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714750" y="6412077"/>
            <a:ext cx="5429250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汇报人：陈家豪（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18308013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） 李骁达（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18340095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）</a:t>
            </a:r>
            <a:endParaRPr lang="en-US" sz="16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272912" y="4984477"/>
            <a:ext cx="83129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人工智能期中</a:t>
            </a:r>
            <a:r>
              <a:rPr lang="en-US" altLang="zh-CN" sz="6000" b="1" cap="all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Project</a:t>
            </a:r>
            <a:endParaRPr lang="zh-CN" altLang="en-US" sz="6000" cap="all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23467"/>
            <a:ext cx="413196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99" y="1036955"/>
            <a:ext cx="2376264" cy="5710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43" y="2134195"/>
            <a:ext cx="4688395" cy="35162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98" y="2134195"/>
            <a:ext cx="4688395" cy="35162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34D1BB-4B01-4E02-9623-3C72B3AC10B2}"/>
              </a:ext>
            </a:extLst>
          </p:cNvPr>
          <p:cNvSpPr txBox="1"/>
          <p:nvPr/>
        </p:nvSpPr>
        <p:spPr>
          <a:xfrm>
            <a:off x="4125119" y="5829779"/>
            <a:ext cx="642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迭代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10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次后：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loss=0.9173 acc=0.7009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33569"/>
            <a:ext cx="413196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99" y="1036955"/>
            <a:ext cx="2376264" cy="5710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543" y="2134195"/>
            <a:ext cx="4688394" cy="35162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1063" y="2134195"/>
            <a:ext cx="4688394" cy="35162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E04C5-C3E2-49BE-9CFE-717A2AE49088}"/>
              </a:ext>
            </a:extLst>
          </p:cNvPr>
          <p:cNvSpPr txBox="1"/>
          <p:nvPr/>
        </p:nvSpPr>
        <p:spPr>
          <a:xfrm>
            <a:off x="4125119" y="5829779"/>
            <a:ext cx="642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迭代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次后：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loss=0.7856 acc=0.7295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33569"/>
            <a:ext cx="420397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783" y="726012"/>
            <a:ext cx="2232248" cy="6369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543" y="2134195"/>
            <a:ext cx="4688394" cy="3516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1063" y="2134195"/>
            <a:ext cx="4688394" cy="35162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3B38EF-47E2-4731-A9F8-1A7F2C30BC03}"/>
              </a:ext>
            </a:extLst>
          </p:cNvPr>
          <p:cNvSpPr txBox="1"/>
          <p:nvPr/>
        </p:nvSpPr>
        <p:spPr>
          <a:xfrm>
            <a:off x="4125119" y="5829779"/>
            <a:ext cx="642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迭代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次后：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loss=0.9105 acc=0.7112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33569"/>
            <a:ext cx="420397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22CEC3-D00D-4805-848E-47D4C4088C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808011"/>
            <a:ext cx="3685125" cy="63344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179A8-5AEB-4531-A680-142A569970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43" y="997761"/>
            <a:ext cx="4176464" cy="6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33569"/>
            <a:ext cx="420397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22CEC3-D00D-4805-848E-47D4C4088C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4838" y="758161"/>
            <a:ext cx="4282395" cy="61365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179A8-5AEB-4531-A680-142A569970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1519" y="495384"/>
            <a:ext cx="3490306" cy="64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33569"/>
            <a:ext cx="420397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274A0F-3BA2-4F82-B95C-EAD5DCEE0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0" y="1415473"/>
            <a:ext cx="5852172" cy="4389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FA4513-F946-4837-BE02-F2647C224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8" y="1421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33569"/>
            <a:ext cx="420397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274A0F-3BA2-4F82-B95C-EAD5DCEE0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20" y="1415473"/>
            <a:ext cx="5852172" cy="4389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FA4513-F946-4837-BE02-F2647C224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558" y="1421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38836" y="3732014"/>
            <a:ext cx="438108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模型工作完成情况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spect="1"/>
          </p:cNvSpPr>
          <p:nvPr/>
        </p:nvSpPr>
        <p:spPr>
          <a:xfrm>
            <a:off x="5794845" y="342211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5793170" y="4175517"/>
            <a:ext cx="592675" cy="592675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05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5806564" y="266201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9242073" y="3425463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04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9240399" y="4178865"/>
            <a:ext cx="592675" cy="592675"/>
          </a:xfrm>
          <a:prstGeom prst="roundRect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06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9253793" y="2665366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6429633" y="2832828"/>
            <a:ext cx="2123407" cy="1769576"/>
            <a:chOff x="7045224" y="2078155"/>
            <a:chExt cx="4137667" cy="1678807"/>
          </a:xfrm>
        </p:grpSpPr>
        <p:sp>
          <p:nvSpPr>
            <p:cNvPr id="33816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222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循环神经网络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817" name="TextBox 27"/>
            <p:cNvSpPr txBox="1">
              <a:spLocks noChangeArrowheads="1"/>
            </p:cNvSpPr>
            <p:nvPr/>
          </p:nvSpPr>
          <p:spPr bwMode="auto">
            <a:xfrm>
              <a:off x="7045224" y="3534259"/>
              <a:ext cx="4137667" cy="222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词嵌入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818" name="TextBox 29"/>
            <p:cNvSpPr txBox="1">
              <a:spLocks noChangeArrowheads="1"/>
            </p:cNvSpPr>
            <p:nvPr/>
          </p:nvSpPr>
          <p:spPr bwMode="auto">
            <a:xfrm>
              <a:off x="7045224" y="2827643"/>
              <a:ext cx="4137667" cy="222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GRU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9911426" y="2832729"/>
            <a:ext cx="2142559" cy="1769675"/>
            <a:chOff x="7045224" y="2078155"/>
            <a:chExt cx="4137667" cy="1678793"/>
          </a:xfrm>
        </p:grpSpPr>
        <p:sp>
          <p:nvSpPr>
            <p:cNvPr id="33813" name="TextBox 31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222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LSTM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814" name="TextBox 32"/>
            <p:cNvSpPr txBox="1">
              <a:spLocks noChangeArrowheads="1"/>
            </p:cNvSpPr>
            <p:nvPr/>
          </p:nvSpPr>
          <p:spPr bwMode="auto">
            <a:xfrm>
              <a:off x="7045224" y="3534259"/>
              <a:ext cx="4137667" cy="222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CRF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815" name="TextBox 34"/>
            <p:cNvSpPr txBox="1">
              <a:spLocks noChangeArrowheads="1"/>
            </p:cNvSpPr>
            <p:nvPr/>
          </p:nvSpPr>
          <p:spPr bwMode="auto">
            <a:xfrm>
              <a:off x="7045224" y="2827643"/>
              <a:ext cx="4137667" cy="222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深层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RNN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与双向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RNN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8" name="Group 2"/>
          <p:cNvGrpSpPr/>
          <p:nvPr/>
        </p:nvGrpSpPr>
        <p:grpSpPr bwMode="auto">
          <a:xfrm>
            <a:off x="728641" y="2134637"/>
            <a:ext cx="4880364" cy="3986328"/>
            <a:chOff x="3785121" y="1812417"/>
            <a:chExt cx="4627889" cy="3779783"/>
          </a:xfrm>
        </p:grpSpPr>
        <p:pic>
          <p:nvPicPr>
            <p:cNvPr id="33811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121" y="1812417"/>
              <a:ext cx="4627889" cy="377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121695" y="1998151"/>
              <a:ext cx="3959505" cy="2484403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8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" name="图片 2" descr="中山大学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序列标注问题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BIO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标注法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4091F-AE8F-4174-8231-ABC9B078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9801" y="3242237"/>
            <a:ext cx="8147791" cy="17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176084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模型工作完成情况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模型工作完成情况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58308" y="2308364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RNN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循环神经网络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73A421-EDFE-473A-BB95-10DC9B86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126" y="2680221"/>
            <a:ext cx="86340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LSTM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长短期记忆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遗忘门，输入门和输出门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828C11-2629-4D3B-8AE1-984A171F8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9310" y="2752229"/>
            <a:ext cx="8041378" cy="30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GRU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重置门与更新门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E977FC-42EF-4F62-A3FE-C5B515116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126" y="2536205"/>
            <a:ext cx="8215696" cy="29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深层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RNN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与双向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RNN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73A421-EDFE-473A-BB95-10DC9B86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6838" y="3172143"/>
            <a:ext cx="4248472" cy="26206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72C7E9-7342-42C4-B5A9-DD5336FCA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69" y="2892156"/>
            <a:ext cx="3047667" cy="31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词嵌入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828C11-2629-4D3B-8AE1-984A171F8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75" y="2392189"/>
            <a:ext cx="4232520" cy="38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CRF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（条件随机场）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CCAE10-6D32-4405-9096-0EE7D44A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43" y="2680221"/>
            <a:ext cx="7943850" cy="1390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608DF8-0802-4569-BF16-36BC2F1E8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818" y="4056787"/>
            <a:ext cx="7810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951144" y="3468025"/>
            <a:ext cx="2956461" cy="10204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23467"/>
            <a:ext cx="468839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632" y="1312069"/>
            <a:ext cx="3619013" cy="23949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41" y="3785572"/>
            <a:ext cx="4582934" cy="34142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724" y="388735"/>
            <a:ext cx="4582935" cy="34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0BE10-F4FF-4B0B-B6F4-E6F0D1554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00" y="3803021"/>
            <a:ext cx="4582934" cy="34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23467"/>
            <a:ext cx="468839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74" y="1312069"/>
            <a:ext cx="3406129" cy="23949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41" y="3785572"/>
            <a:ext cx="4582934" cy="34142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921" y="388735"/>
            <a:ext cx="4582934" cy="34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0BE10-F4FF-4B0B-B6F4-E6F0D1554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7400" y="3803021"/>
            <a:ext cx="4582934" cy="34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23467"/>
            <a:ext cx="468839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74" y="1312069"/>
            <a:ext cx="3406129" cy="23949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41" y="3785572"/>
            <a:ext cx="4582933" cy="34142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2742" y="424659"/>
            <a:ext cx="4582934" cy="3414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0BE10-F4FF-4B0B-B6F4-E6F0D1554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7400" y="3803021"/>
            <a:ext cx="4582933" cy="34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00152" y="3732014"/>
            <a:ext cx="345844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23467"/>
            <a:ext cx="468839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064" y="715911"/>
            <a:ext cx="2819976" cy="3069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0C6CA-2858-4405-931F-B38E7E42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217" y="3785572"/>
            <a:ext cx="4552380" cy="34142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2742" y="424659"/>
            <a:ext cx="4582933" cy="3414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0BE10-F4FF-4B0B-B6F4-E6F0D1554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677" y="3803021"/>
            <a:ext cx="4552380" cy="34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57250" y="223467"/>
            <a:ext cx="468839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关键词提取任务实验结果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04DB84-47EF-40AB-A385-ABD87778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71" y="2276172"/>
            <a:ext cx="3811989" cy="26803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CEE49-50D6-4B36-87A8-9D126D18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661" y="1849545"/>
            <a:ext cx="4731384" cy="35248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B0BE10-F4FF-4B0B-B6F4-E6F0D1554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575" y="1849545"/>
            <a:ext cx="4731383" cy="35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9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162300" y="4549611"/>
            <a:ext cx="65341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Thank you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spect="1"/>
          </p:cNvSpPr>
          <p:nvPr/>
        </p:nvSpPr>
        <p:spPr>
          <a:xfrm>
            <a:off x="5794845" y="3739331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5806564" y="2979234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9242073" y="3742679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04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9253793" y="2982582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6466208" y="3157461"/>
            <a:ext cx="2123407" cy="984863"/>
            <a:chOff x="7045224" y="2261824"/>
            <a:chExt cx="4137667" cy="934345"/>
          </a:xfrm>
        </p:grpSpPr>
        <p:sp>
          <p:nvSpPr>
            <p:cNvPr id="33816" name="TextBox 26"/>
            <p:cNvSpPr txBox="1">
              <a:spLocks noChangeArrowheads="1"/>
            </p:cNvSpPr>
            <p:nvPr/>
          </p:nvSpPr>
          <p:spPr bwMode="auto">
            <a:xfrm>
              <a:off x="7045224" y="2261824"/>
              <a:ext cx="4137667" cy="28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普通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CNN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模型</a:t>
              </a:r>
              <a:endParaRPr lang="id-ID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818" name="TextBox 29"/>
            <p:cNvSpPr txBox="1">
              <a:spLocks noChangeArrowheads="1"/>
            </p:cNvSpPr>
            <p:nvPr/>
          </p:nvSpPr>
          <p:spPr bwMode="auto">
            <a:xfrm>
              <a:off x="7045224" y="2909776"/>
              <a:ext cx="4137667" cy="28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Dropout</a:t>
              </a:r>
              <a:endParaRPr lang="id-ID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9903391" y="3158935"/>
            <a:ext cx="2142559" cy="985312"/>
            <a:chOff x="7045224" y="2256858"/>
            <a:chExt cx="4137667" cy="934711"/>
          </a:xfrm>
        </p:grpSpPr>
        <p:sp>
          <p:nvSpPr>
            <p:cNvPr id="33813" name="TextBox 31"/>
            <p:cNvSpPr txBox="1">
              <a:spLocks noChangeArrowheads="1"/>
            </p:cNvSpPr>
            <p:nvPr/>
          </p:nvSpPr>
          <p:spPr bwMode="auto">
            <a:xfrm>
              <a:off x="7045224" y="2256858"/>
              <a:ext cx="4137667" cy="28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数据增强</a:t>
              </a:r>
              <a:endParaRPr lang="id-ID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815" name="TextBox 34"/>
            <p:cNvSpPr txBox="1">
              <a:spLocks noChangeArrowheads="1"/>
            </p:cNvSpPr>
            <p:nvPr/>
          </p:nvSpPr>
          <p:spPr bwMode="auto">
            <a:xfrm>
              <a:off x="7045224" y="2903370"/>
              <a:ext cx="4137667" cy="28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残差网络</a:t>
              </a:r>
              <a:endParaRPr lang="id-ID" altLang="zh-CN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8" name="Group 2"/>
          <p:cNvGrpSpPr/>
          <p:nvPr/>
        </p:nvGrpSpPr>
        <p:grpSpPr bwMode="auto">
          <a:xfrm>
            <a:off x="728641" y="2134637"/>
            <a:ext cx="4880364" cy="3986328"/>
            <a:chOff x="3785121" y="1812417"/>
            <a:chExt cx="4627889" cy="3779783"/>
          </a:xfrm>
        </p:grpSpPr>
        <p:pic>
          <p:nvPicPr>
            <p:cNvPr id="33811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121" y="1812417"/>
              <a:ext cx="4627889" cy="377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121695" y="1998151"/>
              <a:ext cx="3959505" cy="2484403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8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" name="图片 2" descr="中山大学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一种传统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CNN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VGG16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13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个卷积层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+3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个全连接层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+5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个池化层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4091F-AE8F-4174-8231-ABC9B078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16" y="1630414"/>
            <a:ext cx="8147791" cy="46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数据增强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翻转、旋转、缩放、裁剪、移位、噪声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……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73A421-EDFE-473A-BB95-10DC9B86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28" y="2680221"/>
            <a:ext cx="8327802" cy="32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Dropout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节点概率性失活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828C11-2629-4D3B-8AE1-984A171F8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06" y="2464197"/>
            <a:ext cx="72655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残差网络</a:t>
            </a:r>
            <a:endParaRPr lang="en-US" altLang="zh-CN" sz="2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812799" y="4982749"/>
            <a:ext cx="338432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让浅层信息直传至深层网络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模型完成情况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E977FC-42EF-4F62-A3FE-C5B515116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47" y="2248173"/>
            <a:ext cx="6331188" cy="37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485794"/>
            <a:ext cx="2535812" cy="9848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图片分类任务实验结果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自定义设计方案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自定义</PresentationFormat>
  <Paragraphs>115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bt134</dc:title>
  <dc:creator/>
  <cp:lastModifiedBy/>
  <cp:revision>3</cp:revision>
  <dcterms:created xsi:type="dcterms:W3CDTF">2019-06-19T09:46:14Z</dcterms:created>
  <dcterms:modified xsi:type="dcterms:W3CDTF">2020-11-13T09:00:26Z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