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336" r:id="rId2"/>
    <p:sldId id="1357" r:id="rId3"/>
    <p:sldId id="337" r:id="rId4"/>
    <p:sldId id="312" r:id="rId5"/>
    <p:sldId id="1358" r:id="rId6"/>
    <p:sldId id="1411" r:id="rId7"/>
    <p:sldId id="1365" r:id="rId8"/>
    <p:sldId id="1317" r:id="rId9"/>
    <p:sldId id="1375" r:id="rId10"/>
    <p:sldId id="1412" r:id="rId11"/>
    <p:sldId id="1404" r:id="rId12"/>
    <p:sldId id="1415" r:id="rId13"/>
    <p:sldId id="1413" r:id="rId14"/>
    <p:sldId id="1416" r:id="rId15"/>
    <p:sldId id="1417" r:id="rId16"/>
    <p:sldId id="1418" r:id="rId17"/>
    <p:sldId id="1419" r:id="rId18"/>
    <p:sldId id="1422" r:id="rId19"/>
    <p:sldId id="1421" r:id="rId20"/>
    <p:sldId id="1414" r:id="rId21"/>
    <p:sldId id="1420" r:id="rId22"/>
    <p:sldId id="1410" r:id="rId23"/>
    <p:sldId id="13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E089EF-9FDF-48EB-B564-C30C403C38A7}">
          <p14:sldIdLst>
            <p14:sldId id="336"/>
          </p14:sldIdLst>
        </p14:section>
        <p14:section name="Speaker Details" id="{C810C9CC-7B7E-440B-9FA3-5C4E6389583C}">
          <p14:sldIdLst>
            <p14:sldId id="1357"/>
          </p14:sldIdLst>
        </p14:section>
        <p14:section name="Agenda" id="{7023F745-113F-4A9A-B6FA-95C9898E78C6}">
          <p14:sldIdLst>
            <p14:sldId id="337"/>
          </p14:sldIdLst>
        </p14:section>
        <p14:section name="Xamarin" id="{2D25C111-376C-4FB3-BDE2-6E98B8C70FC5}">
          <p14:sldIdLst>
            <p14:sldId id="312"/>
            <p14:sldId id="1358"/>
            <p14:sldId id="1411"/>
            <p14:sldId id="1365"/>
            <p14:sldId id="1317"/>
            <p14:sldId id="1375"/>
          </p14:sldIdLst>
        </p14:section>
        <p14:section name="MVVM Patterns" id="{857F2E10-8B41-4C89-9A28-8C38554A062D}">
          <p14:sldIdLst>
            <p14:sldId id="1412"/>
          </p14:sldIdLst>
        </p14:section>
        <p14:section name="Prism" id="{4657A2EE-999B-4386-972D-4D0DA5EDC773}">
          <p14:sldIdLst>
            <p14:sldId id="1404"/>
            <p14:sldId id="1415"/>
            <p14:sldId id="1413"/>
            <p14:sldId id="1416"/>
            <p14:sldId id="1417"/>
            <p14:sldId id="1418"/>
            <p14:sldId id="1419"/>
            <p14:sldId id="1422"/>
            <p14:sldId id="1421"/>
          </p14:sldIdLst>
        </p14:section>
        <p14:section name="Prism Demo" id="{A88B766A-297F-46AB-B130-3965F4F17A45}">
          <p14:sldIdLst>
            <p14:sldId id="1414"/>
            <p14:sldId id="1420"/>
          </p14:sldIdLst>
        </p14:section>
        <p14:section name="References" id="{2A0D5D94-782D-4FA6-B858-F8A9D5AF93B3}">
          <p14:sldIdLst>
            <p14:sldId id="1410"/>
          </p14:sldIdLst>
        </p14:section>
        <p14:section name="Queries" id="{D270110F-A868-41D6-9388-B459E0F14C43}">
          <p14:sldIdLst>
            <p14:sldId id="13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6F6"/>
    <a:srgbClr val="24B8F9"/>
    <a:srgbClr val="2FB8EE"/>
    <a:srgbClr val="28ACE8"/>
    <a:srgbClr val="2B84D2"/>
    <a:srgbClr val="737373"/>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8" autoAdjust="0"/>
    <p:restoredTop sz="95232" autoAdjust="0"/>
  </p:normalViewPr>
  <p:slideViewPr>
    <p:cSldViewPr snapToGrid="0" snapToObjects="1">
      <p:cViewPr varScale="1">
        <p:scale>
          <a:sx n="72" d="100"/>
          <a:sy n="72" d="100"/>
        </p:scale>
        <p:origin x="654"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dirty="0"/>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a:t>
            </a:fld>
            <a:endParaRPr lang="en-US" dirty="0"/>
          </a:p>
        </p:txBody>
      </p:sp>
    </p:spTree>
    <p:extLst>
      <p:ext uri="{BB962C8B-B14F-4D97-AF65-F5344CB8AC3E}">
        <p14:creationId xmlns:p14="http://schemas.microsoft.com/office/powerpoint/2010/main" val="4184804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13</a:t>
            </a:fld>
            <a:endParaRPr lang="en-US" dirty="0"/>
          </a:p>
        </p:txBody>
      </p:sp>
    </p:spTree>
    <p:extLst>
      <p:ext uri="{BB962C8B-B14F-4D97-AF65-F5344CB8AC3E}">
        <p14:creationId xmlns:p14="http://schemas.microsoft.com/office/powerpoint/2010/main" val="363531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14</a:t>
            </a:fld>
            <a:endParaRPr lang="en-US" dirty="0"/>
          </a:p>
        </p:txBody>
      </p:sp>
    </p:spTree>
    <p:extLst>
      <p:ext uri="{BB962C8B-B14F-4D97-AF65-F5344CB8AC3E}">
        <p14:creationId xmlns:p14="http://schemas.microsoft.com/office/powerpoint/2010/main" val="4039248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15</a:t>
            </a:fld>
            <a:endParaRPr lang="en-US" dirty="0"/>
          </a:p>
        </p:txBody>
      </p:sp>
    </p:spTree>
    <p:extLst>
      <p:ext uri="{BB962C8B-B14F-4D97-AF65-F5344CB8AC3E}">
        <p14:creationId xmlns:p14="http://schemas.microsoft.com/office/powerpoint/2010/main" val="371751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16</a:t>
            </a:fld>
            <a:endParaRPr lang="en-US" dirty="0"/>
          </a:p>
        </p:txBody>
      </p:sp>
    </p:spTree>
    <p:extLst>
      <p:ext uri="{BB962C8B-B14F-4D97-AF65-F5344CB8AC3E}">
        <p14:creationId xmlns:p14="http://schemas.microsoft.com/office/powerpoint/2010/main" val="2715822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17</a:t>
            </a:fld>
            <a:endParaRPr lang="en-US" dirty="0"/>
          </a:p>
        </p:txBody>
      </p:sp>
    </p:spTree>
    <p:extLst>
      <p:ext uri="{BB962C8B-B14F-4D97-AF65-F5344CB8AC3E}">
        <p14:creationId xmlns:p14="http://schemas.microsoft.com/office/powerpoint/2010/main" val="1501131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18</a:t>
            </a:fld>
            <a:endParaRPr lang="en-US" dirty="0"/>
          </a:p>
        </p:txBody>
      </p:sp>
    </p:spTree>
    <p:extLst>
      <p:ext uri="{BB962C8B-B14F-4D97-AF65-F5344CB8AC3E}">
        <p14:creationId xmlns:p14="http://schemas.microsoft.com/office/powerpoint/2010/main" val="851338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19</a:t>
            </a:fld>
            <a:endParaRPr lang="en-US" dirty="0"/>
          </a:p>
        </p:txBody>
      </p:sp>
    </p:spTree>
    <p:extLst>
      <p:ext uri="{BB962C8B-B14F-4D97-AF65-F5344CB8AC3E}">
        <p14:creationId xmlns:p14="http://schemas.microsoft.com/office/powerpoint/2010/main" val="1547300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21</a:t>
            </a:fld>
            <a:endParaRPr lang="en-US" dirty="0"/>
          </a:p>
        </p:txBody>
      </p:sp>
    </p:spTree>
    <p:extLst>
      <p:ext uri="{BB962C8B-B14F-4D97-AF65-F5344CB8AC3E}">
        <p14:creationId xmlns:p14="http://schemas.microsoft.com/office/powerpoint/2010/main" val="1896076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12/28/2019 3:04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187948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charset="0"/>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12/28/2019 3:04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514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dirty="0"/>
          </a:p>
        </p:txBody>
      </p:sp>
    </p:spTree>
    <p:extLst>
      <p:ext uri="{BB962C8B-B14F-4D97-AF65-F5344CB8AC3E}">
        <p14:creationId xmlns:p14="http://schemas.microsoft.com/office/powerpoint/2010/main" val="144963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Footer Placeholder 3"/>
          <p:cNvSpPr>
            <a:spLocks noGrp="1"/>
          </p:cNvSpPr>
          <p:nvPr>
            <p:ph type="ftr" sz="quarter" idx="10"/>
          </p:nvPr>
        </p:nvSpPr>
        <p:spPr>
          <a:xfrm>
            <a:off x="0" y="8685213"/>
            <a:ext cx="2971800" cy="458787"/>
          </a:xfrm>
          <a:prstGeom prst="rect">
            <a:avLst/>
          </a:prstGeom>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a:xfrm>
            <a:off x="3884613" y="0"/>
            <a:ext cx="2971800" cy="458788"/>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12/28/2019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a:xfrm>
            <a:off x="3884613" y="8685213"/>
            <a:ext cx="2971800" cy="45878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33170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61B0BD91-A332-4638-9D55-E1550E13BA63}" type="datetime8">
              <a:rPr lang="en-US" smtClean="0"/>
              <a:t>12/28/2019 3:04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32137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8</a:t>
            </a:fld>
            <a:endParaRPr lang="en-US" dirty="0"/>
          </a:p>
        </p:txBody>
      </p:sp>
    </p:spTree>
    <p:extLst>
      <p:ext uri="{BB962C8B-B14F-4D97-AF65-F5344CB8AC3E}">
        <p14:creationId xmlns:p14="http://schemas.microsoft.com/office/powerpoint/2010/main" val="1697536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9</a:t>
            </a:fld>
            <a:endParaRPr lang="en-US" dirty="0"/>
          </a:p>
        </p:txBody>
      </p:sp>
    </p:spTree>
    <p:extLst>
      <p:ext uri="{BB962C8B-B14F-4D97-AF65-F5344CB8AC3E}">
        <p14:creationId xmlns:p14="http://schemas.microsoft.com/office/powerpoint/2010/main" val="346488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10</a:t>
            </a:fld>
            <a:endParaRPr lang="en-US" dirty="0"/>
          </a:p>
        </p:txBody>
      </p:sp>
    </p:spTree>
    <p:extLst>
      <p:ext uri="{BB962C8B-B14F-4D97-AF65-F5344CB8AC3E}">
        <p14:creationId xmlns:p14="http://schemas.microsoft.com/office/powerpoint/2010/main" val="1929747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12</a:t>
            </a:fld>
            <a:endParaRPr lang="en-US" dirty="0"/>
          </a:p>
        </p:txBody>
      </p:sp>
    </p:spTree>
    <p:extLst>
      <p:ext uri="{BB962C8B-B14F-4D97-AF65-F5344CB8AC3E}">
        <p14:creationId xmlns:p14="http://schemas.microsoft.com/office/powerpoint/2010/main" val="44683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E9B84EE-31BC-44B9-A566-60A72A7CB1DD}" type="datetimeFigureOut">
              <a:rPr lang="en-US" smtClean="0">
                <a:solidFill>
                  <a:prstClr val="black">
                    <a:tint val="75000"/>
                  </a:prstClr>
                </a:solidFill>
              </a:rPr>
              <a:pPr/>
              <a:t>12/28/2019</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7AC6942A-2AB8-40AE-9BF8-BEE67754D8FD}" type="slidenum">
              <a:rPr lang="en-US" smtClean="0">
                <a:solidFill>
                  <a:prstClr val="black">
                    <a:tint val="75000"/>
                  </a:prstClr>
                </a:solidFill>
              </a:rPr>
              <a:pPr/>
              <a:t>‹#›</a:t>
            </a:fld>
            <a:endParaRPr lang="en-US" dirty="0">
              <a:solidFill>
                <a:prstClr val="black">
                  <a:tint val="75000"/>
                </a:prstClr>
              </a:solidFill>
            </a:endParaRPr>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43938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72453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2691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0" r:id="rId7"/>
    <p:sldLayoutId id="2147483671" r:id="rId8"/>
    <p:sldLayoutId id="2147483679" r:id="rId9"/>
    <p:sldLayoutId id="2147483745" r:id="rId10"/>
    <p:sldLayoutId id="2147483746" r:id="rId11"/>
    <p:sldLayoutId id="2147483747" r:id="rId12"/>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www.nuget.org/packages/Prism.Autofac.Forms/" TargetMode="External"/><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hyperlink" Target="https://www.nuget.org/packages/Prism.Unity.Forms/" TargetMode="External"/><Relationship Id="rId5" Type="http://schemas.openxmlformats.org/officeDocument/2006/relationships/hyperlink" Target="https://www.nuget.org/packages/Prism.Ninject.Forms/" TargetMode="External"/><Relationship Id="rId4" Type="http://schemas.openxmlformats.org/officeDocument/2006/relationships/hyperlink" Target="https://www.nuget.org/packages/Prism.DryIoc.Form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harikrishnann" TargetMode="External"/><Relationship Id="rId3" Type="http://schemas.openxmlformats.org/officeDocument/2006/relationships/image" Target="../media/image3.emf"/><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twitter.com/cn_harikrishnan"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www.facebook.com/nharishkrish" TargetMode="External"/><Relationship Id="rId4" Type="http://schemas.openxmlformats.org/officeDocument/2006/relationships/hyperlink" Target="https://www.linkedin.com/in/harikrishnan-natarajan" TargetMode="External"/><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s://bit.ly/2EYDgeN" TargetMode="External"/><Relationship Id="rId2" Type="http://schemas.openxmlformats.org/officeDocument/2006/relationships/hyperlink" Target="https://github.com/harikrishnann/2019-December-XamarinGeek"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in/harikrishnan-natarajan" TargetMode="External"/><Relationship Id="rId7" Type="http://schemas.openxmlformats.org/officeDocument/2006/relationships/hyperlink" Target="https://github.com/harikrishnann"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s://twitter.com/cn_harikrishnan"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s://www.facebook.com/nharishkris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4.emf"/><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4.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xamari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365" y="2261820"/>
            <a:ext cx="7801304" cy="207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73347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MVVM Patterns</a:t>
            </a:r>
          </a:p>
        </p:txBody>
      </p:sp>
      <p:sp>
        <p:nvSpPr>
          <p:cNvPr id="10" name="Text Placeholder 18"/>
          <p:cNvSpPr txBox="1">
            <a:spLocks/>
          </p:cNvSpPr>
          <p:nvPr/>
        </p:nvSpPr>
        <p:spPr>
          <a:xfrm>
            <a:off x="8097079" y="1626285"/>
            <a:ext cx="3193773" cy="4076909"/>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3200" dirty="0">
                <a:solidFill>
                  <a:schemeClr val="bg1"/>
                </a:solidFill>
                <a:latin typeface="+mj-lt"/>
              </a:rPr>
              <a:t>Prism</a:t>
            </a:r>
          </a:p>
          <a:p>
            <a:pPr>
              <a:buFont typeface="Wingdings" panose="05000000000000000000" pitchFamily="2" charset="2"/>
              <a:buChar char="ü"/>
            </a:pPr>
            <a:r>
              <a:rPr lang="en-US" sz="3200" dirty="0">
                <a:solidFill>
                  <a:schemeClr val="bg1"/>
                </a:solidFill>
                <a:latin typeface="+mj-lt"/>
              </a:rPr>
              <a:t>MvvmLight</a:t>
            </a:r>
          </a:p>
          <a:p>
            <a:pPr>
              <a:buFont typeface="Wingdings" panose="05000000000000000000" pitchFamily="2" charset="2"/>
              <a:buChar char="ü"/>
            </a:pPr>
            <a:r>
              <a:rPr lang="en-US" sz="3200" dirty="0">
                <a:solidFill>
                  <a:schemeClr val="bg1"/>
                </a:solidFill>
                <a:latin typeface="+mj-lt"/>
              </a:rPr>
              <a:t>FreshMvvm</a:t>
            </a:r>
          </a:p>
          <a:p>
            <a:pPr>
              <a:buFont typeface="Wingdings" panose="05000000000000000000" pitchFamily="2" charset="2"/>
              <a:buChar char="ü"/>
            </a:pPr>
            <a:r>
              <a:rPr lang="en-US" sz="3200" dirty="0">
                <a:solidFill>
                  <a:schemeClr val="bg1"/>
                </a:solidFill>
                <a:latin typeface="+mj-lt"/>
              </a:rPr>
              <a:t>MvvmCross</a:t>
            </a:r>
          </a:p>
          <a:p>
            <a:pPr>
              <a:buFont typeface="Wingdings" panose="05000000000000000000" pitchFamily="2" charset="2"/>
              <a:buChar char="ü"/>
            </a:pPr>
            <a:r>
              <a:rPr lang="en-US" sz="3200" dirty="0">
                <a:solidFill>
                  <a:schemeClr val="bg1"/>
                </a:solidFill>
                <a:latin typeface="+mj-lt"/>
              </a:rPr>
              <a:t>Exrin</a:t>
            </a:r>
          </a:p>
          <a:p>
            <a:pPr>
              <a:buFont typeface="Wingdings" panose="05000000000000000000" pitchFamily="2" charset="2"/>
              <a:buChar char="ü"/>
            </a:pPr>
            <a:r>
              <a:rPr lang="en-US" sz="3200" dirty="0">
                <a:solidFill>
                  <a:schemeClr val="bg1"/>
                </a:solidFill>
                <a:latin typeface="+mj-lt"/>
              </a:rPr>
              <a:t>Etc…</a:t>
            </a:r>
          </a:p>
        </p:txBody>
      </p:sp>
      <p:pic>
        <p:nvPicPr>
          <p:cNvPr id="2062" name="Picture 14">
            <a:extLst>
              <a:ext uri="{FF2B5EF4-FFF2-40B4-BE49-F238E27FC236}">
                <a16:creationId xmlns:a16="http://schemas.microsoft.com/office/drawing/2014/main" id="{BC4C003B-BCFD-4005-AA0B-19EFFE390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06" y="2361224"/>
            <a:ext cx="7097031" cy="213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8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16675F-28DC-40D7-87BD-E91C0745B7E8}"/>
              </a:ext>
            </a:extLst>
          </p:cNvPr>
          <p:cNvSpPr>
            <a:spLocks noGrp="1"/>
          </p:cNvSpPr>
          <p:nvPr>
            <p:ph type="title"/>
          </p:nvPr>
        </p:nvSpPr>
        <p:spPr>
          <a:xfrm>
            <a:off x="269092" y="1802814"/>
            <a:ext cx="12120880" cy="1031429"/>
          </a:xfrm>
        </p:spPr>
        <p:txBody>
          <a:bodyPr/>
          <a:lstStyle/>
          <a:p>
            <a:pPr defTabSz="932742"/>
            <a:r>
              <a:rPr lang="en-US" sz="4600" b="1" spc="-102" dirty="0">
                <a:solidFill>
                  <a:schemeClr val="bg1"/>
                </a:solidFill>
                <a:latin typeface="+mn-lt"/>
              </a:rPr>
              <a:t>Let’s get to know about</a:t>
            </a:r>
            <a:endParaRPr lang="en-IN" sz="4600" b="1" spc="-102" dirty="0">
              <a:solidFill>
                <a:schemeClr val="bg1"/>
              </a:solidFill>
              <a:latin typeface="+mn-lt"/>
            </a:endParaRPr>
          </a:p>
        </p:txBody>
      </p:sp>
      <p:pic>
        <p:nvPicPr>
          <p:cNvPr id="4" name="Picture 8" descr="Prism Library">
            <a:extLst>
              <a:ext uri="{FF2B5EF4-FFF2-40B4-BE49-F238E27FC236}">
                <a16:creationId xmlns:a16="http://schemas.microsoft.com/office/drawing/2014/main" id="{F3E73783-DEDC-4056-9102-DA2AE7CB1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13" y="3029109"/>
            <a:ext cx="5150449" cy="235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0070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A framework for </a:t>
            </a:r>
          </a:p>
        </p:txBody>
      </p:sp>
      <p:sp>
        <p:nvSpPr>
          <p:cNvPr id="10" name="Text Placeholder 18"/>
          <p:cNvSpPr txBox="1">
            <a:spLocks/>
          </p:cNvSpPr>
          <p:nvPr/>
        </p:nvSpPr>
        <p:spPr>
          <a:xfrm>
            <a:off x="6096000" y="1838196"/>
            <a:ext cx="5544287" cy="19788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sz="3200" dirty="0">
                <a:solidFill>
                  <a:schemeClr val="bg1"/>
                </a:solidFill>
              </a:rPr>
              <a:t>✓  </a:t>
            </a:r>
            <a:r>
              <a:rPr lang="en-US" sz="3200" dirty="0">
                <a:solidFill>
                  <a:schemeClr val="bg1"/>
                </a:solidFill>
                <a:latin typeface="+mj-lt"/>
              </a:rPr>
              <a:t>building loosely coupled</a:t>
            </a:r>
          </a:p>
          <a:p>
            <a:pPr marL="0" indent="0">
              <a:lnSpc>
                <a:spcPct val="110000"/>
              </a:lnSpc>
            </a:pPr>
            <a:r>
              <a:rPr lang="en-US" sz="3200" dirty="0">
                <a:solidFill>
                  <a:schemeClr val="bg1"/>
                </a:solidFill>
              </a:rPr>
              <a:t>✓  </a:t>
            </a:r>
            <a:r>
              <a:rPr lang="en-US" sz="3200" dirty="0">
                <a:solidFill>
                  <a:schemeClr val="bg1"/>
                </a:solidFill>
                <a:latin typeface="+mj-lt"/>
              </a:rPr>
              <a:t>maintainable</a:t>
            </a:r>
          </a:p>
          <a:p>
            <a:pPr marL="0" indent="0">
              <a:lnSpc>
                <a:spcPct val="110000"/>
              </a:lnSpc>
            </a:pPr>
            <a:r>
              <a:rPr lang="en-US" sz="3200" dirty="0">
                <a:solidFill>
                  <a:schemeClr val="bg1"/>
                </a:solidFill>
              </a:rPr>
              <a:t>✓  </a:t>
            </a:r>
            <a:r>
              <a:rPr lang="en-US" sz="3200" dirty="0">
                <a:solidFill>
                  <a:schemeClr val="bg1"/>
                </a:solidFill>
                <a:latin typeface="+mj-lt"/>
              </a:rPr>
              <a:t>testable XAML apps</a:t>
            </a:r>
          </a:p>
        </p:txBody>
      </p:sp>
      <p:pic>
        <p:nvPicPr>
          <p:cNvPr id="2056" name="Picture 8" descr="Prism Library">
            <a:extLst>
              <a:ext uri="{FF2B5EF4-FFF2-40B4-BE49-F238E27FC236}">
                <a16:creationId xmlns:a16="http://schemas.microsoft.com/office/drawing/2014/main" id="{302737FC-1DA4-4F69-AA63-0D6F656C3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38" y="1652331"/>
            <a:ext cx="5150449" cy="23505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D4BBDF4-E27F-4A38-8351-F28EA1251A4E}"/>
              </a:ext>
            </a:extLst>
          </p:cNvPr>
          <p:cNvSpPr/>
          <p:nvPr/>
        </p:nvSpPr>
        <p:spPr>
          <a:xfrm>
            <a:off x="543338" y="4824935"/>
            <a:ext cx="10614991" cy="1133195"/>
          </a:xfrm>
          <a:prstGeom prst="rect">
            <a:avLst/>
          </a:prstGeom>
        </p:spPr>
        <p:txBody>
          <a:bodyPr wrap="square">
            <a:spAutoFit/>
          </a:bodyPr>
          <a:lstStyle/>
          <a:p>
            <a:pPr>
              <a:lnSpc>
                <a:spcPct val="110000"/>
              </a:lnSpc>
            </a:pPr>
            <a:r>
              <a:rPr lang="en-US" sz="2800" dirty="0">
                <a:solidFill>
                  <a:srgbClr val="FFFFFF"/>
                </a:solidFill>
              </a:rPr>
              <a:t>✓  </a:t>
            </a:r>
            <a:r>
              <a:rPr lang="en-US" sz="3200" dirty="0">
                <a:solidFill>
                  <a:schemeClr val="bg1"/>
                </a:solidFill>
                <a:latin typeface="+mj-lt"/>
                <a:ea typeface="+mj-ea"/>
                <a:cs typeface="+mj-cs"/>
              </a:rPr>
              <a:t>Simple, complete and handy.</a:t>
            </a:r>
          </a:p>
          <a:p>
            <a:pPr>
              <a:lnSpc>
                <a:spcPct val="110000"/>
              </a:lnSpc>
            </a:pPr>
            <a:r>
              <a:rPr lang="en-US" sz="2800" dirty="0">
                <a:solidFill>
                  <a:schemeClr val="bg1"/>
                </a:solidFill>
              </a:rPr>
              <a:t>✓  </a:t>
            </a:r>
            <a:r>
              <a:rPr lang="en-US" sz="3200" dirty="0">
                <a:solidFill>
                  <a:schemeClr val="bg1"/>
                </a:solidFill>
                <a:latin typeface="+mj-lt"/>
                <a:ea typeface="+mj-ea"/>
                <a:cs typeface="+mj-cs"/>
              </a:rPr>
              <a:t>In other words, Prism helps us write better code.</a:t>
            </a:r>
          </a:p>
        </p:txBody>
      </p:sp>
    </p:spTree>
    <p:extLst>
      <p:ext uri="{BB962C8B-B14F-4D97-AF65-F5344CB8AC3E}">
        <p14:creationId xmlns:p14="http://schemas.microsoft.com/office/powerpoint/2010/main" val="187187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What it Provides, Includes &amp; Handles?</a:t>
            </a:r>
          </a:p>
        </p:txBody>
      </p:sp>
      <p:sp>
        <p:nvSpPr>
          <p:cNvPr id="10" name="Text Placeholder 18"/>
          <p:cNvSpPr txBox="1">
            <a:spLocks/>
          </p:cNvSpPr>
          <p:nvPr/>
        </p:nvSpPr>
        <p:spPr>
          <a:xfrm>
            <a:off x="2934111" y="1441329"/>
            <a:ext cx="8458413"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Provides : Implementation of a collection of design patterns that are handy in writing well-structured and maintainable XAML apps.</a:t>
            </a:r>
          </a:p>
          <a:p>
            <a:pPr marL="0" indent="0"/>
            <a:endParaRPr lang="en-US" sz="3200" dirty="0">
              <a:solidFill>
                <a:schemeClr val="bg1"/>
              </a:solidFill>
              <a:latin typeface="+mj-lt"/>
            </a:endParaRPr>
          </a:p>
          <a:p>
            <a:pPr marL="457200" indent="-457200">
              <a:buFont typeface="Wingdings" panose="05000000000000000000" pitchFamily="2" charset="2"/>
              <a:buChar char="ü"/>
            </a:pPr>
            <a:r>
              <a:rPr lang="en-US" sz="3200" dirty="0">
                <a:solidFill>
                  <a:schemeClr val="bg1"/>
                </a:solidFill>
                <a:latin typeface="+mj-lt"/>
              </a:rPr>
              <a:t>Includes : MVVM, dependency injection, commands, Event Aggregator, and others.</a:t>
            </a:r>
          </a:p>
          <a:p>
            <a:pPr marL="0" indent="0"/>
            <a:endParaRPr lang="en-US" sz="3200" dirty="0">
              <a:solidFill>
                <a:schemeClr val="bg1"/>
              </a:solidFill>
              <a:latin typeface="+mj-lt"/>
            </a:endParaRPr>
          </a:p>
          <a:p>
            <a:pPr marL="457200" indent="-457200">
              <a:buFont typeface="Wingdings" panose="05000000000000000000" pitchFamily="2" charset="2"/>
              <a:buChar char="ü"/>
            </a:pPr>
            <a:r>
              <a:rPr lang="en-US" sz="3200" dirty="0">
                <a:solidFill>
                  <a:schemeClr val="bg1"/>
                </a:solidFill>
                <a:latin typeface="+mj-lt"/>
              </a:rPr>
              <a:t>Handles : navigation, events, modules,  everything a small project to a large project might need.</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7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69240" y="223251"/>
            <a:ext cx="11655840" cy="899665"/>
          </a:xfrm>
        </p:spPr>
        <p:txBody>
          <a:bodyPr/>
          <a:lstStyle/>
          <a:p>
            <a:r>
              <a:rPr lang="en-US" dirty="0">
                <a:solidFill>
                  <a:schemeClr val="bg1"/>
                </a:solidFill>
              </a:rPr>
              <a:t>Prism : </a:t>
            </a:r>
            <a:r>
              <a:rPr lang="en-US" sz="4800" dirty="0">
                <a:solidFill>
                  <a:schemeClr val="bg1"/>
                </a:solidFill>
              </a:rPr>
              <a:t>Container specific packages</a:t>
            </a:r>
            <a:br>
              <a:rPr lang="en-US" sz="4800" dirty="0">
                <a:solidFill>
                  <a:schemeClr val="bg1"/>
                </a:solidFill>
              </a:rPr>
            </a:br>
            <a:endParaRPr lang="en-US" dirty="0">
              <a:solidFill>
                <a:schemeClr val="bg1"/>
              </a:solidFill>
            </a:endParaRPr>
          </a:p>
        </p:txBody>
      </p:sp>
      <p:sp>
        <p:nvSpPr>
          <p:cNvPr id="10" name="Text Placeholder 18"/>
          <p:cNvSpPr txBox="1">
            <a:spLocks/>
          </p:cNvSpPr>
          <p:nvPr/>
        </p:nvSpPr>
        <p:spPr>
          <a:xfrm>
            <a:off x="3173974" y="1162676"/>
            <a:ext cx="8601224" cy="5472073"/>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Autofac </a:t>
            </a:r>
          </a:p>
          <a:p>
            <a:pPr marL="1143000" lvl="3" indent="-457200">
              <a:buFont typeface="Courier New" panose="02070309020205020404" pitchFamily="49" charset="0"/>
              <a:buChar char="o"/>
            </a:pPr>
            <a:r>
              <a:rPr lang="en-US" sz="2400" dirty="0">
                <a:solidFill>
                  <a:schemeClr val="bg1"/>
                </a:solidFill>
                <a:latin typeface="+mj-lt"/>
                <a:hlinkClick r:id="rId3"/>
              </a:rPr>
              <a:t>https://www.nuget.org/packages/Prism.Autofac.Forms/</a:t>
            </a:r>
            <a:r>
              <a:rPr lang="en-US" sz="2400" dirty="0">
                <a:solidFill>
                  <a:schemeClr val="bg1"/>
                </a:solidFill>
                <a:latin typeface="+mj-lt"/>
              </a:rPr>
              <a:t>  </a:t>
            </a:r>
            <a:endParaRPr lang="en-US" sz="2400" dirty="0">
              <a:solidFill>
                <a:schemeClr val="bg1"/>
              </a:solidFill>
            </a:endParaRPr>
          </a:p>
          <a:p>
            <a:pPr marL="457200" indent="-457200">
              <a:lnSpc>
                <a:spcPct val="200000"/>
              </a:lnSpc>
              <a:buFont typeface="Wingdings" panose="05000000000000000000" pitchFamily="2" charset="2"/>
              <a:buChar char="ü"/>
            </a:pPr>
            <a:r>
              <a:rPr lang="en-US" sz="3200" dirty="0">
                <a:solidFill>
                  <a:schemeClr val="bg1"/>
                </a:solidFill>
                <a:latin typeface="+mj-lt"/>
              </a:rPr>
              <a:t>DryIoc</a:t>
            </a:r>
          </a:p>
          <a:p>
            <a:pPr marL="1143000" lvl="3" indent="-457200">
              <a:lnSpc>
                <a:spcPct val="100000"/>
              </a:lnSpc>
              <a:buFont typeface="Courier New" panose="02070309020205020404" pitchFamily="49" charset="0"/>
              <a:buChar char="o"/>
            </a:pPr>
            <a:r>
              <a:rPr lang="en-US" sz="2400" dirty="0">
                <a:solidFill>
                  <a:schemeClr val="bg1"/>
                </a:solidFill>
                <a:latin typeface="+mj-lt"/>
                <a:hlinkClick r:id="rId4"/>
              </a:rPr>
              <a:t>https://www.nuget.org/packages/Prism.DryIoc.Forms/</a:t>
            </a:r>
            <a:r>
              <a:rPr lang="en-US" sz="2400" dirty="0">
                <a:solidFill>
                  <a:schemeClr val="bg1"/>
                </a:solidFill>
                <a:latin typeface="+mj-lt"/>
              </a:rPr>
              <a:t>  </a:t>
            </a:r>
          </a:p>
          <a:p>
            <a:pPr marL="457200" indent="-457200">
              <a:lnSpc>
                <a:spcPct val="200000"/>
              </a:lnSpc>
              <a:buFont typeface="Wingdings" panose="05000000000000000000" pitchFamily="2" charset="2"/>
              <a:buChar char="ü"/>
            </a:pPr>
            <a:r>
              <a:rPr lang="en-US" sz="3200" dirty="0">
                <a:solidFill>
                  <a:schemeClr val="bg1"/>
                </a:solidFill>
                <a:latin typeface="+mj-lt"/>
              </a:rPr>
              <a:t>Ninject</a:t>
            </a:r>
          </a:p>
          <a:p>
            <a:pPr marL="1143000" lvl="3" indent="-457200">
              <a:buFont typeface="Courier New" panose="02070309020205020404" pitchFamily="49" charset="0"/>
              <a:buChar char="o"/>
            </a:pPr>
            <a:r>
              <a:rPr lang="en-US" sz="2400" dirty="0">
                <a:solidFill>
                  <a:schemeClr val="bg1"/>
                </a:solidFill>
                <a:latin typeface="+mj-lt"/>
                <a:hlinkClick r:id="rId5"/>
              </a:rPr>
              <a:t>https://www.nuget.org/packages/Prism.Ninject.Forms/</a:t>
            </a:r>
            <a:r>
              <a:rPr lang="en-US" sz="2400" dirty="0">
                <a:solidFill>
                  <a:schemeClr val="bg1"/>
                </a:solidFill>
                <a:latin typeface="+mj-lt"/>
              </a:rPr>
              <a:t> </a:t>
            </a:r>
          </a:p>
          <a:p>
            <a:pPr marL="457200" indent="-457200">
              <a:lnSpc>
                <a:spcPct val="200000"/>
              </a:lnSpc>
              <a:buFont typeface="Wingdings" panose="05000000000000000000" pitchFamily="2" charset="2"/>
              <a:buChar char="ü"/>
            </a:pPr>
            <a:r>
              <a:rPr lang="en-US" sz="3200" dirty="0">
                <a:solidFill>
                  <a:schemeClr val="bg1"/>
                </a:solidFill>
                <a:latin typeface="+mj-lt"/>
              </a:rPr>
              <a:t>Unity</a:t>
            </a:r>
          </a:p>
          <a:p>
            <a:pPr marL="1143000" lvl="3" indent="-457200">
              <a:buFont typeface="Courier New" panose="02070309020205020404" pitchFamily="49" charset="0"/>
              <a:buChar char="o"/>
            </a:pPr>
            <a:r>
              <a:rPr lang="en-US" sz="2400" dirty="0">
                <a:solidFill>
                  <a:schemeClr val="bg1"/>
                </a:solidFill>
                <a:latin typeface="+mj-lt"/>
                <a:hlinkClick r:id="rId6"/>
              </a:rPr>
              <a:t>https://www.nuget.org/packages/Prism.Unity.Forms/</a:t>
            </a:r>
            <a:r>
              <a:rPr lang="en-US" sz="2400" dirty="0">
                <a:solidFill>
                  <a:schemeClr val="bg1"/>
                </a:solidFill>
                <a:latin typeface="+mj-lt"/>
              </a:rPr>
              <a:t> </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9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500"/>
                                        <p:tgtEl>
                                          <p:spTgt spid="10">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fade">
                                      <p:cBhvr>
                                        <p:cTn id="26" dur="500"/>
                                        <p:tgtEl>
                                          <p:spTgt spid="1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Effect transition="in" filter="fade">
                                      <p:cBhvr>
                                        <p:cTn id="31" dur="500"/>
                                        <p:tgtEl>
                                          <p:spTgt spid="10">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xEl>
                                              <p:pRg st="7" end="7"/>
                                            </p:txEl>
                                          </p:spTgt>
                                        </p:tgtEl>
                                        <p:attrNameLst>
                                          <p:attrName>style.visibility</p:attrName>
                                        </p:attrNameLst>
                                      </p:cBhvr>
                                      <p:to>
                                        <p:strVal val="visible"/>
                                      </p:to>
                                    </p:set>
                                    <p:animEffect transition="in" filter="fade">
                                      <p:cBhvr>
                                        <p:cTn id="34"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300813C8-BCF4-42CD-AC0B-8F97B6D8A75C}"/>
              </a:ext>
            </a:extLst>
          </p:cNvPr>
          <p:cNvSpPr/>
          <p:nvPr/>
        </p:nvSpPr>
        <p:spPr bwMode="auto">
          <a:xfrm>
            <a:off x="4964964" y="5277765"/>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8"/>
          <p:cNvSpPr>
            <a:spLocks noGrp="1"/>
          </p:cNvSpPr>
          <p:nvPr>
            <p:ph type="title"/>
          </p:nvPr>
        </p:nvSpPr>
        <p:spPr>
          <a:xfrm>
            <a:off x="269240" y="289511"/>
            <a:ext cx="11655840" cy="899665"/>
          </a:xfrm>
        </p:spPr>
        <p:txBody>
          <a:bodyPr/>
          <a:lstStyle/>
          <a:p>
            <a:r>
              <a:rPr lang="en-US" dirty="0">
                <a:solidFill>
                  <a:schemeClr val="bg1"/>
                </a:solidFill>
              </a:rPr>
              <a:t>Prism – </a:t>
            </a:r>
            <a:r>
              <a:rPr lang="en-US" sz="4800" dirty="0">
                <a:solidFill>
                  <a:schemeClr val="bg1"/>
                </a:solidFill>
              </a:rPr>
              <a:t>Deep Linking</a:t>
            </a:r>
            <a:endParaRPr lang="en-US" dirty="0">
              <a:solidFill>
                <a:schemeClr val="bg1"/>
              </a:solidFill>
            </a:endParaRPr>
          </a:p>
        </p:txBody>
      </p:sp>
      <p:sp>
        <p:nvSpPr>
          <p:cNvPr id="10" name="Text Placeholder 18"/>
          <p:cNvSpPr txBox="1">
            <a:spLocks/>
          </p:cNvSpPr>
          <p:nvPr/>
        </p:nvSpPr>
        <p:spPr>
          <a:xfrm>
            <a:off x="3174065" y="2924038"/>
            <a:ext cx="8601133" cy="984897"/>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Deep Linking :  Intuitively create your own navigation stack of pages.</a:t>
            </a:r>
          </a:p>
          <a:p>
            <a:pPr marL="0" indent="0"/>
            <a:endParaRPr lang="en-US" sz="3200" dirty="0">
              <a:solidFill>
                <a:schemeClr val="bg1"/>
              </a:solidFill>
              <a:latin typeface="+mj-lt"/>
            </a:endParaRPr>
          </a:p>
          <a:p>
            <a:pPr marL="0" indent="0"/>
            <a:endParaRPr lang="en-US" sz="32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7B45A780-1F97-4886-9589-19233F69EDEB}"/>
              </a:ext>
            </a:extLst>
          </p:cNvPr>
          <p:cNvSpPr/>
          <p:nvPr/>
        </p:nvSpPr>
        <p:spPr bwMode="auto">
          <a:xfrm>
            <a:off x="3326296" y="1417987"/>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Home</a:t>
            </a:r>
            <a:endParaRPr lang="en-IN" sz="800" dirty="0">
              <a:solidFill>
                <a:schemeClr val="tx1"/>
              </a:soli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0158D271-B839-4E22-BC9B-4F77908A6524}"/>
              </a:ext>
            </a:extLst>
          </p:cNvPr>
          <p:cNvSpPr/>
          <p:nvPr/>
        </p:nvSpPr>
        <p:spPr bwMode="auto">
          <a:xfrm>
            <a:off x="5576850" y="1431239"/>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A</a:t>
            </a:r>
            <a:endParaRPr lang="en-IN" sz="800" dirty="0">
              <a:solidFill>
                <a:schemeClr val="tx1"/>
              </a:soli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6E69904B-70AF-435E-8513-8B7F694FE84A}"/>
              </a:ext>
            </a:extLst>
          </p:cNvPr>
          <p:cNvSpPr/>
          <p:nvPr/>
        </p:nvSpPr>
        <p:spPr bwMode="auto">
          <a:xfrm>
            <a:off x="7813925" y="1417987"/>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B</a:t>
            </a:r>
            <a:endParaRPr lang="en-IN" sz="800" dirty="0">
              <a:solidFill>
                <a:schemeClr val="tx1"/>
              </a:soli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E857B124-79F3-4BB6-AD9C-6A912890CB07}"/>
              </a:ext>
            </a:extLst>
          </p:cNvPr>
          <p:cNvSpPr/>
          <p:nvPr/>
        </p:nvSpPr>
        <p:spPr bwMode="auto">
          <a:xfrm>
            <a:off x="10077504" y="1431239"/>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C</a:t>
            </a:r>
            <a:endParaRPr lang="en-IN" sz="800" dirty="0">
              <a:solidFill>
                <a:schemeClr val="tx1"/>
              </a:soli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126D46AF-5A8F-41DF-B230-C0651BBF3F9D}"/>
              </a:ext>
            </a:extLst>
          </p:cNvPr>
          <p:cNvSpPr/>
          <p:nvPr/>
        </p:nvSpPr>
        <p:spPr bwMode="auto">
          <a:xfrm>
            <a:off x="4943289" y="1583638"/>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Arrow: Right 11">
            <a:extLst>
              <a:ext uri="{FF2B5EF4-FFF2-40B4-BE49-F238E27FC236}">
                <a16:creationId xmlns:a16="http://schemas.microsoft.com/office/drawing/2014/main" id="{20871556-E42A-46C9-9D77-0869713C8472}"/>
              </a:ext>
            </a:extLst>
          </p:cNvPr>
          <p:cNvSpPr/>
          <p:nvPr/>
        </p:nvSpPr>
        <p:spPr bwMode="auto">
          <a:xfrm>
            <a:off x="7204552" y="1583638"/>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B0B25C13-1E85-4AF9-836A-38A457893012}"/>
              </a:ext>
            </a:extLst>
          </p:cNvPr>
          <p:cNvSpPr/>
          <p:nvPr/>
        </p:nvSpPr>
        <p:spPr bwMode="auto">
          <a:xfrm>
            <a:off x="9430690" y="1583638"/>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BEE0803E-69B5-4965-A608-B359EC10C520}"/>
              </a:ext>
            </a:extLst>
          </p:cNvPr>
          <p:cNvSpPr/>
          <p:nvPr/>
        </p:nvSpPr>
        <p:spPr bwMode="auto">
          <a:xfrm>
            <a:off x="3326296" y="5102571"/>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Home</a:t>
            </a:r>
            <a:endParaRPr lang="en-IN" sz="800" dirty="0">
              <a:solidFill>
                <a:schemeClr val="tx1"/>
              </a:solidFill>
              <a:ea typeface="Segoe UI" pitchFamily="34" charset="0"/>
              <a:cs typeface="Segoe UI" pitchFamily="34" charset="0"/>
            </a:endParaRPr>
          </a:p>
        </p:txBody>
      </p:sp>
      <p:sp>
        <p:nvSpPr>
          <p:cNvPr id="17" name="Rectangle: Rounded Corners 16">
            <a:extLst>
              <a:ext uri="{FF2B5EF4-FFF2-40B4-BE49-F238E27FC236}">
                <a16:creationId xmlns:a16="http://schemas.microsoft.com/office/drawing/2014/main" id="{0FF14BA6-328D-4F3B-9E75-E416FCA0E6B9}"/>
              </a:ext>
            </a:extLst>
          </p:cNvPr>
          <p:cNvSpPr/>
          <p:nvPr/>
        </p:nvSpPr>
        <p:spPr bwMode="auto">
          <a:xfrm>
            <a:off x="5576850" y="5115823"/>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A</a:t>
            </a:r>
            <a:endParaRPr lang="en-IN" sz="800" dirty="0">
              <a:solidFill>
                <a:schemeClr val="tx1"/>
              </a:solidFill>
              <a:ea typeface="Segoe UI" pitchFamily="34" charset="0"/>
              <a:cs typeface="Segoe UI" pitchFamily="34" charset="0"/>
            </a:endParaRPr>
          </a:p>
        </p:txBody>
      </p:sp>
      <p:sp>
        <p:nvSpPr>
          <p:cNvPr id="18" name="Rectangle: Rounded Corners 17">
            <a:extLst>
              <a:ext uri="{FF2B5EF4-FFF2-40B4-BE49-F238E27FC236}">
                <a16:creationId xmlns:a16="http://schemas.microsoft.com/office/drawing/2014/main" id="{F42A4935-7D7A-4548-A008-DA1BA4AB138B}"/>
              </a:ext>
            </a:extLst>
          </p:cNvPr>
          <p:cNvSpPr/>
          <p:nvPr/>
        </p:nvSpPr>
        <p:spPr bwMode="auto">
          <a:xfrm>
            <a:off x="7813925" y="5102571"/>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B</a:t>
            </a:r>
            <a:endParaRPr lang="en-IN" sz="800" dirty="0">
              <a:solidFill>
                <a:schemeClr val="tx1"/>
              </a:solidFill>
              <a:ea typeface="Segoe UI" pitchFamily="34" charset="0"/>
              <a:cs typeface="Segoe UI" pitchFamily="34" charset="0"/>
            </a:endParaRPr>
          </a:p>
        </p:txBody>
      </p:sp>
      <p:sp>
        <p:nvSpPr>
          <p:cNvPr id="19" name="Rectangle: Rounded Corners 18">
            <a:extLst>
              <a:ext uri="{FF2B5EF4-FFF2-40B4-BE49-F238E27FC236}">
                <a16:creationId xmlns:a16="http://schemas.microsoft.com/office/drawing/2014/main" id="{C1A33B54-E244-4604-977D-DC856F68621D}"/>
              </a:ext>
            </a:extLst>
          </p:cNvPr>
          <p:cNvSpPr/>
          <p:nvPr/>
        </p:nvSpPr>
        <p:spPr bwMode="auto">
          <a:xfrm>
            <a:off x="10077504" y="5115823"/>
            <a:ext cx="1603513" cy="609600"/>
          </a:xfrm>
          <a:prstGeom prst="roundRect">
            <a:avLst/>
          </a:prstGeom>
          <a:ln/>
        </p:spPr>
        <p:style>
          <a:lnRef idx="1">
            <a:schemeClr val="accent2"/>
          </a:lnRef>
          <a:fillRef idx="2">
            <a:schemeClr val="accent2"/>
          </a:fillRef>
          <a:effectRef idx="1">
            <a:schemeClr val="accent2"/>
          </a:effectRef>
          <a:fontRef idx="minor">
            <a:schemeClr val="dk1"/>
          </a:fontRef>
        </p:style>
        <p:txBody>
          <a:bodyPr lIns="91440" tIns="91440" rIns="34294" bIns="34294" rtlCol="0" anchor="b" anchorCtr="0"/>
          <a:lstStyle/>
          <a:p>
            <a:pPr algn="ctr" defTabSz="932406"/>
            <a:r>
              <a:rPr lang="en-IN" sz="2800" dirty="0">
                <a:solidFill>
                  <a:schemeClr val="tx1"/>
                </a:solidFill>
                <a:ea typeface="Segoe UI" pitchFamily="34" charset="0"/>
                <a:cs typeface="Segoe UI" pitchFamily="34" charset="0"/>
              </a:rPr>
              <a:t>Page C</a:t>
            </a:r>
            <a:endParaRPr lang="en-IN" sz="800" dirty="0">
              <a:solidFill>
                <a:schemeClr val="tx1"/>
              </a:soli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id="{5F2FDA74-EB67-4B0A-8D77-527481D97D34}"/>
              </a:ext>
            </a:extLst>
          </p:cNvPr>
          <p:cNvSpPr/>
          <p:nvPr/>
        </p:nvSpPr>
        <p:spPr bwMode="auto">
          <a:xfrm>
            <a:off x="4937014" y="5268228"/>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1080000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Arrow: Right 20">
            <a:extLst>
              <a:ext uri="{FF2B5EF4-FFF2-40B4-BE49-F238E27FC236}">
                <a16:creationId xmlns:a16="http://schemas.microsoft.com/office/drawing/2014/main" id="{DAE99C0E-4DCA-426A-90C0-1E0276D95BFE}"/>
              </a:ext>
            </a:extLst>
          </p:cNvPr>
          <p:cNvSpPr/>
          <p:nvPr/>
        </p:nvSpPr>
        <p:spPr bwMode="auto">
          <a:xfrm>
            <a:off x="7189562" y="5268222"/>
            <a:ext cx="620310" cy="298174"/>
          </a:xfrm>
          <a:prstGeom prst="rightArrow">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rrow: Right 21">
            <a:extLst>
              <a:ext uri="{FF2B5EF4-FFF2-40B4-BE49-F238E27FC236}">
                <a16:creationId xmlns:a16="http://schemas.microsoft.com/office/drawing/2014/main" id="{B3AE4F6F-66FF-40A6-9E60-6D938F9DF3D5}"/>
              </a:ext>
            </a:extLst>
          </p:cNvPr>
          <p:cNvSpPr/>
          <p:nvPr/>
        </p:nvSpPr>
        <p:spPr bwMode="auto">
          <a:xfrm>
            <a:off x="9430690" y="5268222"/>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Arrow: U-Turn 26">
            <a:extLst>
              <a:ext uri="{FF2B5EF4-FFF2-40B4-BE49-F238E27FC236}">
                <a16:creationId xmlns:a16="http://schemas.microsoft.com/office/drawing/2014/main" id="{45AA3FD1-B6E4-4F82-A81E-15BE324430D6}"/>
              </a:ext>
            </a:extLst>
          </p:cNvPr>
          <p:cNvSpPr/>
          <p:nvPr/>
        </p:nvSpPr>
        <p:spPr bwMode="auto">
          <a:xfrm>
            <a:off x="4036988" y="4117675"/>
            <a:ext cx="7115693" cy="984896"/>
          </a:xfrm>
          <a:prstGeom prst="uturnArrow">
            <a:avLst>
              <a:gd name="adj1" fmla="val 15868"/>
              <a:gd name="adj2" fmla="val 25000"/>
              <a:gd name="adj3" fmla="val 23478"/>
              <a:gd name="adj4" fmla="val 43750"/>
              <a:gd name="adj5" fmla="val 99352"/>
            </a:avLst>
          </a:prstGeom>
          <a:solidFill>
            <a:schemeClr val="bg1"/>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Arrow: Right 31">
            <a:extLst>
              <a:ext uri="{FF2B5EF4-FFF2-40B4-BE49-F238E27FC236}">
                <a16:creationId xmlns:a16="http://schemas.microsoft.com/office/drawing/2014/main" id="{BFA25989-72F2-4D60-A2AC-D02AFC2F5D81}"/>
              </a:ext>
            </a:extLst>
          </p:cNvPr>
          <p:cNvSpPr/>
          <p:nvPr/>
        </p:nvSpPr>
        <p:spPr bwMode="auto">
          <a:xfrm>
            <a:off x="7192062" y="5255736"/>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1080000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Arrow: Right 32">
            <a:extLst>
              <a:ext uri="{FF2B5EF4-FFF2-40B4-BE49-F238E27FC236}">
                <a16:creationId xmlns:a16="http://schemas.microsoft.com/office/drawing/2014/main" id="{53AE92DB-55E6-46CD-B04D-311189E42ED8}"/>
              </a:ext>
            </a:extLst>
          </p:cNvPr>
          <p:cNvSpPr/>
          <p:nvPr/>
        </p:nvSpPr>
        <p:spPr bwMode="auto">
          <a:xfrm>
            <a:off x="9448180" y="5270728"/>
            <a:ext cx="620310" cy="298174"/>
          </a:xfrm>
          <a:prstGeom prst="rightArrow">
            <a:avLst/>
          </a:prstGeom>
          <a:solidFill>
            <a:schemeClr val="bg1"/>
          </a:solidFill>
          <a:ln>
            <a:solidFill>
              <a:schemeClr val="accent1"/>
            </a:solidFill>
            <a:headEnd type="none" w="med" len="med"/>
            <a:tailEnd type="none" w="med" len="med"/>
          </a:ln>
          <a:effectLst/>
          <a:scene3d>
            <a:camera prst="orthographicFront">
              <a:rot lat="0" lon="0" rev="10800000"/>
            </a:camera>
            <a:lightRig rig="threePt" dir="t"/>
          </a:scene3d>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1941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1"/>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10" grpId="0"/>
      <p:bldP spid="2" grpId="0" animBg="1"/>
      <p:bldP spid="6" grpId="0" animBg="1"/>
      <p:bldP spid="7" grpId="0" animBg="1"/>
      <p:bldP spid="8" grpId="0" animBg="1"/>
      <p:bldP spid="11" grpId="0" animBg="1"/>
      <p:bldP spid="12" grpId="0" animBg="1"/>
      <p:bldP spid="14"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7" grpId="0" animBg="1"/>
      <p:bldP spid="27" grpId="1" animBg="1"/>
      <p:bldP spid="32" grpId="0" animBg="1"/>
      <p:bldP spid="32" grpId="1" animBg="1"/>
      <p:bldP spid="33" grpId="0" animBg="1"/>
      <p:bldP spid="3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a:t>
            </a:r>
            <a:r>
              <a:rPr lang="en-US" sz="4400" dirty="0">
                <a:solidFill>
                  <a:schemeClr val="bg1"/>
                </a:solidFill>
              </a:rPr>
              <a:t>EventToCommandBehavior</a:t>
            </a:r>
            <a:endParaRPr lang="en-US" dirty="0">
              <a:solidFill>
                <a:schemeClr val="bg1"/>
              </a:solidFill>
            </a:endParaRPr>
          </a:p>
        </p:txBody>
      </p:sp>
      <p:sp>
        <p:nvSpPr>
          <p:cNvPr id="10" name="Text Placeholder 18"/>
          <p:cNvSpPr txBox="1">
            <a:spLocks/>
          </p:cNvSpPr>
          <p:nvPr/>
        </p:nvSpPr>
        <p:spPr>
          <a:xfrm>
            <a:off x="2934111" y="1348565"/>
            <a:ext cx="8458413"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EventToCommandBehavior :  Bind event to a command in View Model from XAML.</a:t>
            </a:r>
          </a:p>
          <a:p>
            <a:pPr marL="0" indent="0"/>
            <a:endParaRPr lang="en-US" sz="1600" dirty="0">
              <a:solidFill>
                <a:schemeClr val="bg1"/>
              </a:solidFill>
              <a:latin typeface="+mj-lt"/>
            </a:endParaRPr>
          </a:p>
          <a:p>
            <a:pPr lvl="3">
              <a:buFont typeface="Courier New" panose="02070309020205020404" pitchFamily="49" charset="0"/>
              <a:buChar char="o"/>
            </a:pPr>
            <a:r>
              <a:rPr lang="en-US" sz="2000" b="1" dirty="0">
                <a:solidFill>
                  <a:schemeClr val="bg1"/>
                </a:solidFill>
                <a:latin typeface="+mj-lt"/>
              </a:rPr>
              <a:t>EventName :</a:t>
            </a:r>
            <a:r>
              <a:rPr lang="en-US" sz="2000" dirty="0">
                <a:solidFill>
                  <a:schemeClr val="bg1"/>
                </a:solidFill>
                <a:latin typeface="+mj-lt"/>
              </a:rPr>
              <a:t> The name of the event to listen to. For example ItemTapped</a:t>
            </a:r>
          </a:p>
          <a:p>
            <a:pPr lvl="3">
              <a:buFont typeface="Courier New" panose="02070309020205020404" pitchFamily="49" charset="0"/>
              <a:buChar char="o"/>
            </a:pPr>
            <a:r>
              <a:rPr lang="en-US" sz="2000" b="1" dirty="0">
                <a:solidFill>
                  <a:schemeClr val="bg1"/>
                </a:solidFill>
                <a:latin typeface="+mj-lt"/>
              </a:rPr>
              <a:t>Command :</a:t>
            </a:r>
            <a:r>
              <a:rPr lang="en-US" sz="2000" dirty="0">
                <a:solidFill>
                  <a:schemeClr val="bg1"/>
                </a:solidFill>
                <a:latin typeface="+mj-lt"/>
              </a:rPr>
              <a:t> The ICommand that will be executed when the event is raised</a:t>
            </a:r>
          </a:p>
          <a:p>
            <a:pPr lvl="3">
              <a:buFont typeface="Courier New" panose="02070309020205020404" pitchFamily="49" charset="0"/>
              <a:buChar char="o"/>
            </a:pPr>
            <a:r>
              <a:rPr lang="en-US" sz="2000" b="1" dirty="0">
                <a:solidFill>
                  <a:schemeClr val="bg1"/>
                </a:solidFill>
                <a:latin typeface="+mj-lt"/>
              </a:rPr>
              <a:t>CommandParameter :</a:t>
            </a:r>
            <a:r>
              <a:rPr lang="en-US" sz="2000" dirty="0">
                <a:solidFill>
                  <a:schemeClr val="bg1"/>
                </a:solidFill>
                <a:latin typeface="+mj-lt"/>
              </a:rPr>
              <a:t> The parameter that will be sent to the ICommand.Execute(object) method</a:t>
            </a:r>
          </a:p>
          <a:p>
            <a:pPr lvl="3">
              <a:buFont typeface="Courier New" panose="02070309020205020404" pitchFamily="49" charset="0"/>
              <a:buChar char="o"/>
            </a:pPr>
            <a:r>
              <a:rPr lang="en-US" sz="2000" b="1" dirty="0">
                <a:solidFill>
                  <a:schemeClr val="bg1"/>
                </a:solidFill>
                <a:latin typeface="+mj-lt"/>
              </a:rPr>
              <a:t>EventArgsConverter :</a:t>
            </a:r>
            <a:r>
              <a:rPr lang="en-US" sz="2000" dirty="0">
                <a:solidFill>
                  <a:schemeClr val="bg1"/>
                </a:solidFill>
                <a:latin typeface="+mj-lt"/>
              </a:rPr>
              <a:t> Instance of IValueConverter that allows operating on the EventArgs type for the EventName</a:t>
            </a:r>
          </a:p>
          <a:p>
            <a:pPr lvl="3">
              <a:buFont typeface="Courier New" panose="02070309020205020404" pitchFamily="49" charset="0"/>
              <a:buChar char="o"/>
            </a:pPr>
            <a:r>
              <a:rPr lang="en-US" sz="2000" b="1" dirty="0">
                <a:solidFill>
                  <a:schemeClr val="bg1"/>
                </a:solidFill>
                <a:latin typeface="+mj-lt"/>
              </a:rPr>
              <a:t>EventArgsConverterParameter :</a:t>
            </a:r>
            <a:r>
              <a:rPr lang="en-US" sz="2000" dirty="0">
                <a:solidFill>
                  <a:schemeClr val="bg1"/>
                </a:solidFill>
                <a:latin typeface="+mj-lt"/>
              </a:rPr>
              <a:t> The parameter that will be sent as the parameter argument to IValueConverter.Convert method</a:t>
            </a:r>
          </a:p>
          <a:p>
            <a:pPr lvl="3">
              <a:buFont typeface="Courier New" panose="02070309020205020404" pitchFamily="49" charset="0"/>
              <a:buChar char="o"/>
            </a:pPr>
            <a:r>
              <a:rPr lang="en-US" sz="2000" b="1" dirty="0">
                <a:solidFill>
                  <a:schemeClr val="bg1"/>
                </a:solidFill>
                <a:latin typeface="+mj-lt"/>
              </a:rPr>
              <a:t>EventArgsParameterPath :</a:t>
            </a:r>
            <a:r>
              <a:rPr lang="en-US" sz="2000" dirty="0">
                <a:solidFill>
                  <a:schemeClr val="bg1"/>
                </a:solidFill>
                <a:latin typeface="+mj-lt"/>
              </a:rPr>
              <a:t> Parameter path to extract property from EventArgs that will be passed to ICommand.Execute(object)</a:t>
            </a:r>
            <a:endParaRPr lang="en-US" sz="26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60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fade">
                                      <p:cBhvr>
                                        <p:cTn id="3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3D9517-6FE1-40E7-9ACD-F3508C88F7DA}"/>
              </a:ext>
            </a:extLst>
          </p:cNvPr>
          <p:cNvSpPr/>
          <p:nvPr/>
        </p:nvSpPr>
        <p:spPr bwMode="auto">
          <a:xfrm>
            <a:off x="3284657" y="2173357"/>
            <a:ext cx="8289876" cy="4227443"/>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8"/>
          <p:cNvSpPr>
            <a:spLocks noGrp="1"/>
          </p:cNvSpPr>
          <p:nvPr>
            <p:ph type="title"/>
          </p:nvPr>
        </p:nvSpPr>
        <p:spPr/>
        <p:txBody>
          <a:bodyPr/>
          <a:lstStyle/>
          <a:p>
            <a:r>
              <a:rPr lang="en-US" dirty="0">
                <a:solidFill>
                  <a:schemeClr val="bg1"/>
                </a:solidFill>
              </a:rPr>
              <a:t>Prism – </a:t>
            </a:r>
            <a:r>
              <a:rPr lang="en-US" sz="4800" dirty="0">
                <a:solidFill>
                  <a:schemeClr val="bg1"/>
                </a:solidFill>
              </a:rPr>
              <a:t>EventToCommandBehavior</a:t>
            </a:r>
            <a:endParaRPr lang="en-US" dirty="0">
              <a:solidFill>
                <a:schemeClr val="bg1"/>
              </a:solidFill>
            </a:endParaRPr>
          </a:p>
        </p:txBody>
      </p:sp>
      <p:sp>
        <p:nvSpPr>
          <p:cNvPr id="10" name="Text Placeholder 18"/>
          <p:cNvSpPr txBox="1">
            <a:spLocks/>
          </p:cNvSpPr>
          <p:nvPr/>
        </p:nvSpPr>
        <p:spPr>
          <a:xfrm>
            <a:off x="2934111" y="1441329"/>
            <a:ext cx="8990969"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Declare namespace and Bind command.</a:t>
            </a:r>
          </a:p>
          <a:p>
            <a:endParaRPr lang="fr-FR" sz="1800" dirty="0">
              <a:solidFill>
                <a:schemeClr val="bg1"/>
              </a:solidFill>
              <a:latin typeface="+mj-lt"/>
            </a:endParaRPr>
          </a:p>
          <a:p>
            <a:pPr marL="342900" lvl="1" indent="0">
              <a:buNone/>
            </a:pPr>
            <a:r>
              <a:rPr lang="fr-FR" sz="2000" dirty="0">
                <a:solidFill>
                  <a:schemeClr val="bg1"/>
                </a:solidFill>
                <a:latin typeface="+mj-lt"/>
              </a:rPr>
              <a:t>&lt;ContentPage xmlns="http://xamarin.com/schemas/2014/forms" </a:t>
            </a:r>
          </a:p>
          <a:p>
            <a:pPr marL="342900" lvl="1" indent="0">
              <a:buNone/>
            </a:pPr>
            <a:r>
              <a:rPr lang="en-IN" sz="2000" dirty="0">
                <a:solidFill>
                  <a:schemeClr val="bg1"/>
                </a:solidFill>
                <a:latin typeface="+mj-lt"/>
              </a:rPr>
              <a:t>             xmlns:x="http://schemas.microsoft.com/winfx/2009/xaml" </a:t>
            </a:r>
          </a:p>
          <a:p>
            <a:pPr marL="342900" lvl="1" indent="0">
              <a:buNone/>
            </a:pPr>
            <a:r>
              <a:rPr lang="en-IN" sz="2000" dirty="0">
                <a:solidFill>
                  <a:schemeClr val="bg1"/>
                </a:solidFill>
                <a:latin typeface="+mj-lt"/>
              </a:rPr>
              <a:t>             x:Class="MyNamespace.ContentPage"</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xmlns:b="clr-namespace:Prism.Behaviors;assembly=Prism.Forms"</a:t>
            </a:r>
            <a:r>
              <a:rPr lang="en-IN" sz="2000" dirty="0">
                <a:solidFill>
                  <a:schemeClr val="bg1"/>
                </a:solidFill>
                <a:latin typeface="+mj-lt"/>
              </a:rPr>
              <a:t>&gt;</a:t>
            </a:r>
          </a:p>
          <a:p>
            <a:pPr marL="342900" lvl="1" indent="0">
              <a:buNone/>
            </a:pPr>
            <a:r>
              <a:rPr lang="en-IN" sz="2000" dirty="0">
                <a:solidFill>
                  <a:schemeClr val="bg1"/>
                </a:solidFill>
                <a:latin typeface="+mj-lt"/>
              </a:rPr>
              <a:t>    &lt;ListView&gt;</a:t>
            </a:r>
          </a:p>
          <a:p>
            <a:pPr marL="342900" lvl="1" indent="0">
              <a:buNone/>
            </a:pPr>
            <a:r>
              <a:rPr lang="en-IN" sz="2000" dirty="0">
                <a:solidFill>
                  <a:schemeClr val="bg1"/>
                </a:solidFill>
                <a:latin typeface="+mj-lt"/>
              </a:rPr>
              <a:t>        &lt;ListView.Behaviors&gt;</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&lt;b:EventToCommandBehavior EventName="ItemTapped"</a:t>
            </a:r>
            <a:r>
              <a:rPr lang="en-IN" sz="2000" dirty="0">
                <a:solidFill>
                  <a:schemeClr val="bg1"/>
                </a:solidFill>
                <a:latin typeface="+mj-lt"/>
              </a:rPr>
              <a:t> </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Command="{Binding ItemTappedCommand}"</a:t>
            </a:r>
          </a:p>
          <a:p>
            <a:pPr marL="342900" lvl="1" indent="0">
              <a:buNone/>
            </a:pPr>
            <a:r>
              <a:rPr lang="en-IN" sz="2000" dirty="0">
                <a:solidFill>
                  <a:schemeClr val="bg1"/>
                </a:solidFill>
                <a:latin typeface="+mj-lt"/>
              </a:rPr>
              <a:t>                                      </a:t>
            </a:r>
            <a:r>
              <a:rPr lang="en-IN" sz="2000" dirty="0">
                <a:solidFill>
                  <a:schemeClr val="bg1"/>
                </a:solidFill>
                <a:highlight>
                  <a:srgbClr val="000000"/>
                </a:highlight>
                <a:latin typeface="+mj-lt"/>
              </a:rPr>
              <a:t>CommandParameter="MyParameter" /&gt;</a:t>
            </a:r>
          </a:p>
          <a:p>
            <a:pPr marL="342900" lvl="1" indent="0">
              <a:buNone/>
            </a:pPr>
            <a:r>
              <a:rPr lang="en-IN" sz="2000" dirty="0">
                <a:solidFill>
                  <a:schemeClr val="bg1"/>
                </a:solidFill>
                <a:latin typeface="+mj-lt"/>
              </a:rPr>
              <a:t>        &lt;/ListView.Behaviors&gt;</a:t>
            </a:r>
          </a:p>
          <a:p>
            <a:pPr marL="342900" lvl="1" indent="0">
              <a:buNone/>
            </a:pPr>
            <a:r>
              <a:rPr lang="en-IN" sz="2000" dirty="0">
                <a:solidFill>
                  <a:schemeClr val="bg1"/>
                </a:solidFill>
                <a:latin typeface="+mj-lt"/>
              </a:rPr>
              <a:t>    &lt;/ListView&gt;</a:t>
            </a:r>
          </a:p>
          <a:p>
            <a:pPr marL="342900" lvl="1" indent="0">
              <a:buNone/>
            </a:pPr>
            <a:r>
              <a:rPr lang="en-IN" sz="2000" dirty="0">
                <a:solidFill>
                  <a:schemeClr val="bg1"/>
                </a:solidFill>
                <a:latin typeface="+mj-lt"/>
              </a:rPr>
              <a:t>&lt;/ContentPage&gt;</a:t>
            </a:r>
            <a:endParaRPr lang="en-US" sz="22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05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3D9517-6FE1-40E7-9ACD-F3508C88F7DA}"/>
              </a:ext>
            </a:extLst>
          </p:cNvPr>
          <p:cNvSpPr/>
          <p:nvPr/>
        </p:nvSpPr>
        <p:spPr bwMode="auto">
          <a:xfrm>
            <a:off x="3284657" y="1189176"/>
            <a:ext cx="8165221" cy="5379313"/>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IN"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8"/>
          <p:cNvSpPr>
            <a:spLocks noGrp="1"/>
          </p:cNvSpPr>
          <p:nvPr>
            <p:ph type="title"/>
          </p:nvPr>
        </p:nvSpPr>
        <p:spPr/>
        <p:txBody>
          <a:bodyPr/>
          <a:lstStyle/>
          <a:p>
            <a:r>
              <a:rPr lang="en-US" dirty="0">
                <a:solidFill>
                  <a:schemeClr val="bg1"/>
                </a:solidFill>
              </a:rPr>
              <a:t>Prism – </a:t>
            </a:r>
            <a:r>
              <a:rPr lang="en-US" sz="4800" dirty="0">
                <a:solidFill>
                  <a:schemeClr val="bg1"/>
                </a:solidFill>
              </a:rPr>
              <a:t>Platform Services</a:t>
            </a:r>
            <a:endParaRPr lang="en-US" dirty="0">
              <a:solidFill>
                <a:schemeClr val="bg1"/>
              </a:solidFill>
            </a:endParaRPr>
          </a:p>
        </p:txBody>
      </p:sp>
      <p:sp>
        <p:nvSpPr>
          <p:cNvPr id="10" name="Text Placeholder 18"/>
          <p:cNvSpPr txBox="1">
            <a:spLocks/>
          </p:cNvSpPr>
          <p:nvPr/>
        </p:nvSpPr>
        <p:spPr>
          <a:xfrm>
            <a:off x="2934111" y="1441329"/>
            <a:ext cx="8990969"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58800" lvl="2" indent="0">
              <a:buNone/>
            </a:pPr>
            <a:r>
              <a:rPr lang="en-US" sz="1400" dirty="0">
                <a:solidFill>
                  <a:schemeClr val="bg1"/>
                </a:solidFill>
                <a:latin typeface="+mj-lt"/>
              </a:rPr>
              <a:t>public partial class AppDelegate : FormsApplicationDelegate, IPlatformInitializer</a:t>
            </a:r>
          </a:p>
          <a:p>
            <a:pPr marL="558800" lvl="2" indent="0">
              <a:buNone/>
            </a:pPr>
            <a:r>
              <a:rPr lang="en-IN" sz="1400" dirty="0">
                <a:solidFill>
                  <a:schemeClr val="bg1"/>
                </a:solidFill>
                <a:latin typeface="+mj-lt"/>
              </a:rPr>
              <a:t>{</a:t>
            </a:r>
          </a:p>
          <a:p>
            <a:pPr marL="558800" lvl="2" indent="0">
              <a:buNone/>
            </a:pPr>
            <a:r>
              <a:rPr lang="en-US" sz="1400" dirty="0">
                <a:solidFill>
                  <a:schemeClr val="bg1"/>
                </a:solidFill>
                <a:latin typeface="+mj-lt"/>
              </a:rPr>
              <a:t>    public override bool FinishedLaunching(UIApplication app, NSDictionary options)</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        global::Xamarin.Forms.Forms.Init();</a:t>
            </a:r>
          </a:p>
          <a:p>
            <a:pPr marL="558800" lvl="2" indent="0">
              <a:buNone/>
            </a:pPr>
            <a:r>
              <a:rPr lang="en-IN" sz="1400" dirty="0">
                <a:solidFill>
                  <a:schemeClr val="bg1"/>
                </a:solidFill>
                <a:latin typeface="+mj-lt"/>
              </a:rPr>
              <a:t>        LoadApplication(new App(this));</a:t>
            </a:r>
          </a:p>
          <a:p>
            <a:pPr marL="558800" lvl="2" indent="0">
              <a:buNone/>
            </a:pPr>
            <a:r>
              <a:rPr lang="en-US" sz="1400" dirty="0">
                <a:solidFill>
                  <a:schemeClr val="bg1"/>
                </a:solidFill>
                <a:latin typeface="+mj-lt"/>
              </a:rPr>
              <a:t>        return base.FinishedLaunching(app, options);</a:t>
            </a:r>
          </a:p>
          <a:p>
            <a:pPr marL="558800" lvl="2" indent="0">
              <a:buNone/>
            </a:pPr>
            <a:r>
              <a:rPr lang="en-IN" sz="1400" dirty="0">
                <a:solidFill>
                  <a:schemeClr val="bg1"/>
                </a:solidFill>
                <a:latin typeface="+mj-lt"/>
              </a:rPr>
              <a:t>    }</a:t>
            </a:r>
          </a:p>
          <a:p>
            <a:pPr marL="558800" lvl="2" indent="0">
              <a:buNone/>
            </a:pPr>
            <a:endParaRPr lang="en-IN" sz="1400" dirty="0">
              <a:solidFill>
                <a:schemeClr val="bg1"/>
              </a:solidFill>
              <a:latin typeface="+mj-lt"/>
            </a:endParaRPr>
          </a:p>
          <a:p>
            <a:pPr marL="558800" lvl="2" indent="0">
              <a:buNone/>
            </a:pPr>
            <a:r>
              <a:rPr lang="en-US" sz="1400" dirty="0">
                <a:solidFill>
                  <a:schemeClr val="bg1"/>
                </a:solidFill>
                <a:latin typeface="+mj-lt"/>
              </a:rPr>
              <a:t>    public void RegisterTypes(IContainerRegistry containerRegistry)</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        </a:t>
            </a:r>
            <a:r>
              <a:rPr lang="en-IN" sz="1400" dirty="0" err="1">
                <a:solidFill>
                  <a:schemeClr val="bg1"/>
                </a:solidFill>
                <a:latin typeface="+mj-lt"/>
              </a:rPr>
              <a:t>containerRegistry.Register</a:t>
            </a:r>
            <a:r>
              <a:rPr lang="en-IN" sz="1400" dirty="0">
                <a:solidFill>
                  <a:schemeClr val="bg1"/>
                </a:solidFill>
                <a:latin typeface="+mj-lt"/>
              </a:rPr>
              <a:t>&lt;</a:t>
            </a:r>
            <a:r>
              <a:rPr lang="en-IN" sz="1400" dirty="0" err="1">
                <a:solidFill>
                  <a:schemeClr val="bg1"/>
                </a:solidFill>
                <a:latin typeface="+mj-lt"/>
              </a:rPr>
              <a:t>ITextToSpeech</a:t>
            </a:r>
            <a:r>
              <a:rPr lang="en-IN" sz="1400" dirty="0">
                <a:solidFill>
                  <a:schemeClr val="bg1"/>
                </a:solidFill>
                <a:latin typeface="+mj-lt"/>
              </a:rPr>
              <a:t>, </a:t>
            </a:r>
            <a:r>
              <a:rPr lang="en-IN" sz="1400" dirty="0" err="1">
                <a:solidFill>
                  <a:schemeClr val="bg1"/>
                </a:solidFill>
                <a:latin typeface="+mj-lt"/>
              </a:rPr>
              <a:t>TextToSpeech</a:t>
            </a:r>
            <a:r>
              <a:rPr lang="en-IN" sz="1400" dirty="0">
                <a:solidFill>
                  <a:schemeClr val="bg1"/>
                </a:solidFill>
                <a:latin typeface="+mj-lt"/>
              </a:rPr>
              <a:t>&gt;();</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a:t>
            </a:r>
          </a:p>
          <a:p>
            <a:pPr marL="558800" lvl="2" indent="0">
              <a:buNone/>
            </a:pPr>
            <a:endParaRPr lang="en-IN" sz="1400" dirty="0">
              <a:solidFill>
                <a:schemeClr val="bg1"/>
              </a:solidFill>
              <a:latin typeface="+mj-lt"/>
            </a:endParaRPr>
          </a:p>
          <a:p>
            <a:pPr marL="558800" lvl="2" indent="0">
              <a:buNone/>
            </a:pPr>
            <a:r>
              <a:rPr lang="en-IN" sz="1400" dirty="0">
                <a:solidFill>
                  <a:schemeClr val="bg1"/>
                </a:solidFill>
                <a:latin typeface="+mj-lt"/>
              </a:rPr>
              <a:t>public class App : PrismApplication</a:t>
            </a:r>
          </a:p>
          <a:p>
            <a:pPr marL="558800" lvl="2" indent="0">
              <a:buNone/>
            </a:pPr>
            <a:r>
              <a:rPr lang="en-IN" sz="1400" dirty="0">
                <a:solidFill>
                  <a:schemeClr val="bg1"/>
                </a:solidFill>
                <a:latin typeface="+mj-lt"/>
              </a:rPr>
              <a:t>{</a:t>
            </a:r>
          </a:p>
          <a:p>
            <a:pPr marL="558800" lvl="2" indent="0">
              <a:buNone/>
            </a:pPr>
            <a:r>
              <a:rPr lang="en-IN" sz="1400" dirty="0">
                <a:solidFill>
                  <a:schemeClr val="bg1"/>
                </a:solidFill>
                <a:latin typeface="+mj-lt"/>
              </a:rPr>
              <a:t>    public App(IPlatformInitializer initializer) : base(initializer)</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    }</a:t>
            </a:r>
          </a:p>
          <a:p>
            <a:pPr marL="558800" lvl="2" indent="0">
              <a:buNone/>
            </a:pPr>
            <a:r>
              <a:rPr lang="en-IN" sz="1400" dirty="0">
                <a:solidFill>
                  <a:schemeClr val="bg1"/>
                </a:solidFill>
                <a:latin typeface="+mj-lt"/>
              </a:rPr>
              <a:t>}</a:t>
            </a:r>
            <a:endParaRPr lang="en-US" sz="1400" dirty="0">
              <a:solidFill>
                <a:schemeClr val="bg1"/>
              </a:solidFill>
              <a:latin typeface="+mj-lt"/>
            </a:endParaRP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7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Prism – What else it offers?</a:t>
            </a:r>
          </a:p>
        </p:txBody>
      </p:sp>
      <p:sp>
        <p:nvSpPr>
          <p:cNvPr id="10" name="Text Placeholder 18"/>
          <p:cNvSpPr txBox="1">
            <a:spLocks/>
          </p:cNvSpPr>
          <p:nvPr/>
        </p:nvSpPr>
        <p:spPr>
          <a:xfrm>
            <a:off x="2934111" y="1441328"/>
            <a:ext cx="8458413" cy="4614914"/>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00000"/>
              </a:lnSpc>
              <a:buFont typeface="Wingdings" panose="05000000000000000000" pitchFamily="2" charset="2"/>
              <a:buChar char="ü"/>
            </a:pPr>
            <a:r>
              <a:rPr lang="en-US" sz="3600" dirty="0">
                <a:solidFill>
                  <a:schemeClr val="bg1"/>
                </a:solidFill>
                <a:latin typeface="+mj-lt"/>
              </a:rPr>
              <a:t>Passing &amp; Receiving page parameters</a:t>
            </a:r>
          </a:p>
          <a:p>
            <a:pPr marL="457200" indent="-457200">
              <a:lnSpc>
                <a:spcPct val="100000"/>
              </a:lnSpc>
              <a:buFont typeface="Wingdings" panose="05000000000000000000" pitchFamily="2" charset="2"/>
              <a:buChar char="ü"/>
            </a:pPr>
            <a:r>
              <a:rPr lang="en-US" sz="3600" dirty="0">
                <a:solidFill>
                  <a:schemeClr val="bg1"/>
                </a:solidFill>
                <a:latin typeface="+mj-lt"/>
              </a:rPr>
              <a:t>Registering services</a:t>
            </a:r>
          </a:p>
          <a:p>
            <a:pPr marL="457200" indent="-457200">
              <a:lnSpc>
                <a:spcPct val="100000"/>
              </a:lnSpc>
              <a:buFont typeface="Wingdings" panose="05000000000000000000" pitchFamily="2" charset="2"/>
              <a:buChar char="ü"/>
            </a:pPr>
            <a:r>
              <a:rPr lang="en-US" sz="3600" dirty="0">
                <a:solidFill>
                  <a:schemeClr val="bg1"/>
                </a:solidFill>
                <a:latin typeface="+mj-lt"/>
              </a:rPr>
              <a:t>Displaying alerts</a:t>
            </a:r>
          </a:p>
          <a:p>
            <a:pPr marL="457200" indent="-457200">
              <a:lnSpc>
                <a:spcPct val="100000"/>
              </a:lnSpc>
              <a:buFont typeface="Wingdings" panose="05000000000000000000" pitchFamily="2" charset="2"/>
              <a:buChar char="ü"/>
            </a:pPr>
            <a:r>
              <a:rPr lang="en-US" sz="3600" dirty="0">
                <a:solidFill>
                  <a:schemeClr val="bg1"/>
                </a:solidFill>
                <a:latin typeface="+mj-lt"/>
              </a:rPr>
              <a:t>Delegate Commands</a:t>
            </a:r>
          </a:p>
          <a:p>
            <a:pPr marL="457200" indent="-457200">
              <a:lnSpc>
                <a:spcPct val="100000"/>
              </a:lnSpc>
              <a:buFont typeface="Wingdings" panose="05000000000000000000" pitchFamily="2" charset="2"/>
              <a:buChar char="ü"/>
            </a:pPr>
            <a:r>
              <a:rPr lang="en-US" sz="3600" dirty="0">
                <a:solidFill>
                  <a:schemeClr val="bg1"/>
                </a:solidFill>
                <a:latin typeface="+mj-lt"/>
              </a:rPr>
              <a:t>Bindable Base</a:t>
            </a:r>
          </a:p>
          <a:p>
            <a:pPr marL="457200" indent="-457200">
              <a:lnSpc>
                <a:spcPct val="100000"/>
              </a:lnSpc>
              <a:buFont typeface="Wingdings" panose="05000000000000000000" pitchFamily="2" charset="2"/>
              <a:buChar char="ü"/>
            </a:pPr>
            <a:r>
              <a:rPr lang="en-US" sz="3600" dirty="0" err="1">
                <a:solidFill>
                  <a:schemeClr val="bg1"/>
                </a:solidFill>
                <a:latin typeface="+mj-lt"/>
              </a:rPr>
              <a:t>IDestructible</a:t>
            </a:r>
            <a:endParaRPr lang="en-US" sz="3600" dirty="0">
              <a:solidFill>
                <a:schemeClr val="bg1"/>
              </a:solidFill>
              <a:latin typeface="+mj-lt"/>
            </a:endParaRPr>
          </a:p>
          <a:p>
            <a:pPr marL="457200" indent="-457200">
              <a:lnSpc>
                <a:spcPct val="100000"/>
              </a:lnSpc>
              <a:buFont typeface="Wingdings" panose="05000000000000000000" pitchFamily="2" charset="2"/>
              <a:buChar char="ü"/>
            </a:pPr>
            <a:r>
              <a:rPr lang="en-US" sz="3600" dirty="0">
                <a:solidFill>
                  <a:schemeClr val="bg1"/>
                </a:solidFill>
                <a:latin typeface="+mj-lt"/>
              </a:rPr>
              <a:t>Modules</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24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79C89C6-C6E7-4CF7-90FD-5E8E2E5D9996}"/>
              </a:ext>
            </a:extLst>
          </p:cNvPr>
          <p:cNvSpPr txBox="1">
            <a:spLocks/>
          </p:cNvSpPr>
          <p:nvPr/>
        </p:nvSpPr>
        <p:spPr>
          <a:xfrm>
            <a:off x="493345" y="418610"/>
            <a:ext cx="11252250" cy="951731"/>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bg1"/>
                </a:solidFill>
                <a:latin typeface="+mn-lt"/>
              </a:rPr>
              <a:t>Who’s this guy?</a:t>
            </a:r>
          </a:p>
        </p:txBody>
      </p:sp>
      <p:pic>
        <p:nvPicPr>
          <p:cNvPr id="8" name="Picture 7">
            <a:extLst>
              <a:ext uri="{FF2B5EF4-FFF2-40B4-BE49-F238E27FC236}">
                <a16:creationId xmlns:a16="http://schemas.microsoft.com/office/drawing/2014/main" id="{E6592E42-2276-436B-8F3F-CDF86546BCC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37724" y="1561717"/>
            <a:ext cx="2245313" cy="7618529"/>
          </a:xfrm>
          <a:prstGeom prst="rect">
            <a:avLst/>
          </a:prstGeom>
        </p:spPr>
      </p:pic>
      <p:sp>
        <p:nvSpPr>
          <p:cNvPr id="21" name="Rectangle 20">
            <a:extLst>
              <a:ext uri="{FF2B5EF4-FFF2-40B4-BE49-F238E27FC236}">
                <a16:creationId xmlns:a16="http://schemas.microsoft.com/office/drawing/2014/main" id="{A00731B8-79EE-4113-AF26-D8977CD8DC54}"/>
              </a:ext>
            </a:extLst>
          </p:cNvPr>
          <p:cNvSpPr/>
          <p:nvPr/>
        </p:nvSpPr>
        <p:spPr>
          <a:xfrm>
            <a:off x="4363787" y="4048023"/>
            <a:ext cx="6684523" cy="757130"/>
          </a:xfrm>
          <a:prstGeom prst="rect">
            <a:avLst/>
          </a:prstGeom>
        </p:spPr>
        <p:txBody>
          <a:bodyPr wrap="square">
            <a:spAutoFit/>
          </a:bodyPr>
          <a:lstStyle/>
          <a:p>
            <a:pPr defTabSz="932742">
              <a:lnSpc>
                <a:spcPct val="90000"/>
              </a:lnSpc>
              <a:spcBef>
                <a:spcPct val="0"/>
              </a:spcBef>
            </a:pPr>
            <a:r>
              <a:rPr lang="en-US" sz="4800" b="1" spc="-102" dirty="0">
                <a:ln w="3175">
                  <a:noFill/>
                </a:ln>
                <a:solidFill>
                  <a:schemeClr val="bg1"/>
                </a:solidFill>
                <a:cs typeface="Segoe UI" pitchFamily="34" charset="0"/>
              </a:rPr>
              <a:t>Harikrishnan</a:t>
            </a:r>
          </a:p>
        </p:txBody>
      </p:sp>
      <p:cxnSp>
        <p:nvCxnSpPr>
          <p:cNvPr id="10" name="Straight Connector 9">
            <a:extLst>
              <a:ext uri="{FF2B5EF4-FFF2-40B4-BE49-F238E27FC236}">
                <a16:creationId xmlns:a16="http://schemas.microsoft.com/office/drawing/2014/main" id="{1815F958-9968-4F70-9E89-07CE1315A93B}"/>
              </a:ext>
            </a:extLst>
          </p:cNvPr>
          <p:cNvCxnSpPr>
            <a:cxnSpLocks/>
          </p:cNvCxnSpPr>
          <p:nvPr/>
        </p:nvCxnSpPr>
        <p:spPr>
          <a:xfrm>
            <a:off x="4432862" y="4886711"/>
            <a:ext cx="6684523" cy="1715"/>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34" name="Picture 33">
            <a:hlinkClick r:id="rId4" tooltip="https://www.linkedin.com/in/harikrishnan-natarajan"/>
            <a:extLst>
              <a:ext uri="{FF2B5EF4-FFF2-40B4-BE49-F238E27FC236}">
                <a16:creationId xmlns:a16="http://schemas.microsoft.com/office/drawing/2014/main" id="{E79C82D3-A501-4BF5-B4D3-087A30A45B1D}"/>
              </a:ext>
            </a:extLst>
          </p:cNvPr>
          <p:cNvPicPr>
            <a:picLocks noChangeAspect="1"/>
          </p:cNvPicPr>
          <p:nvPr/>
        </p:nvPicPr>
        <p:blipFill>
          <a:blip r:embed="rId5"/>
          <a:stretch>
            <a:fillRect/>
          </a:stretch>
        </p:blipFill>
        <p:spPr>
          <a:xfrm>
            <a:off x="4450319" y="5573285"/>
            <a:ext cx="342900" cy="342900"/>
          </a:xfrm>
          <a:prstGeom prst="rect">
            <a:avLst/>
          </a:prstGeom>
        </p:spPr>
      </p:pic>
      <p:sp>
        <p:nvSpPr>
          <p:cNvPr id="39" name="TextBox 38">
            <a:hlinkClick r:id="rId6" tooltip="https://twitter.com/cn_harikrishnan"/>
            <a:extLst>
              <a:ext uri="{FF2B5EF4-FFF2-40B4-BE49-F238E27FC236}">
                <a16:creationId xmlns:a16="http://schemas.microsoft.com/office/drawing/2014/main" id="{DB2E93A8-8AEE-4A6C-B2C3-91BD91D5CBF9}"/>
              </a:ext>
            </a:extLst>
          </p:cNvPr>
          <p:cNvSpPr txBox="1"/>
          <p:nvPr/>
        </p:nvSpPr>
        <p:spPr>
          <a:xfrm>
            <a:off x="4793219" y="5039050"/>
            <a:ext cx="2312117" cy="387798"/>
          </a:xfrm>
          <a:prstGeom prst="rect">
            <a:avLst/>
          </a:prstGeom>
          <a:noFill/>
        </p:spPr>
        <p:txBody>
          <a:bodyPr wrap="square" rtlCol="0">
            <a:spAutoFit/>
          </a:bodyPr>
          <a:lstStyle/>
          <a:p>
            <a:pPr>
              <a:lnSpc>
                <a:spcPct val="130000"/>
              </a:lnSpc>
            </a:pPr>
            <a:r>
              <a:rPr lang="en-US" sz="1650" dirty="0">
                <a:solidFill>
                  <a:srgbClr val="29B6F6"/>
                </a:solidFill>
              </a:rPr>
              <a:t>cn_harikrishnan</a:t>
            </a:r>
            <a:endParaRPr lang="en-US" sz="1650" dirty="0">
              <a:solidFill>
                <a:srgbClr val="29B6F6"/>
              </a:solidFill>
              <a:latin typeface="+mj-lt"/>
              <a:cs typeface="Arial"/>
            </a:endParaRPr>
          </a:p>
        </p:txBody>
      </p:sp>
      <p:pic>
        <p:nvPicPr>
          <p:cNvPr id="51" name="Picture 50">
            <a:hlinkClick r:id="rId6" tooltip="https://twitter.com/cn_harikrishnan"/>
            <a:extLst>
              <a:ext uri="{FF2B5EF4-FFF2-40B4-BE49-F238E27FC236}">
                <a16:creationId xmlns:a16="http://schemas.microsoft.com/office/drawing/2014/main" id="{C6C00CBE-1DB6-4EFB-B875-E8475470175E}"/>
              </a:ext>
            </a:extLst>
          </p:cNvPr>
          <p:cNvPicPr>
            <a:picLocks noChangeAspect="1"/>
          </p:cNvPicPr>
          <p:nvPr/>
        </p:nvPicPr>
        <p:blipFill>
          <a:blip r:embed="rId7"/>
          <a:stretch>
            <a:fillRect/>
          </a:stretch>
        </p:blipFill>
        <p:spPr>
          <a:xfrm>
            <a:off x="4458812" y="5083948"/>
            <a:ext cx="342900" cy="342900"/>
          </a:xfrm>
          <a:prstGeom prst="rect">
            <a:avLst/>
          </a:prstGeom>
        </p:spPr>
      </p:pic>
      <p:sp>
        <p:nvSpPr>
          <p:cNvPr id="52" name="TextBox 51">
            <a:hlinkClick r:id="rId4" tooltip="https://www.linkedin.com/in/harikrishnan-natarajan"/>
            <a:extLst>
              <a:ext uri="{FF2B5EF4-FFF2-40B4-BE49-F238E27FC236}">
                <a16:creationId xmlns:a16="http://schemas.microsoft.com/office/drawing/2014/main" id="{D921F0D6-C05C-4B55-9F6C-FDF5CDC89FA7}"/>
              </a:ext>
            </a:extLst>
          </p:cNvPr>
          <p:cNvSpPr txBox="1"/>
          <p:nvPr/>
        </p:nvSpPr>
        <p:spPr>
          <a:xfrm>
            <a:off x="4807642" y="5524824"/>
            <a:ext cx="2297694" cy="387798"/>
          </a:xfrm>
          <a:prstGeom prst="rect">
            <a:avLst/>
          </a:prstGeom>
          <a:noFill/>
        </p:spPr>
        <p:txBody>
          <a:bodyPr wrap="square" rtlCol="0">
            <a:spAutoFit/>
          </a:bodyPr>
          <a:lstStyle/>
          <a:p>
            <a:pPr>
              <a:lnSpc>
                <a:spcPct val="130000"/>
              </a:lnSpc>
            </a:pPr>
            <a:r>
              <a:rPr lang="en-US" sz="1650" dirty="0">
                <a:solidFill>
                  <a:srgbClr val="28ACE8"/>
                </a:solidFill>
                <a:cs typeface="Arial"/>
              </a:rPr>
              <a:t>harikrishnan-natarajan</a:t>
            </a:r>
            <a:endParaRPr lang="en-US" sz="1650" dirty="0">
              <a:solidFill>
                <a:srgbClr val="28ACE8"/>
              </a:solidFill>
              <a:latin typeface="+mj-lt"/>
              <a:cs typeface="Arial"/>
            </a:endParaRPr>
          </a:p>
        </p:txBody>
      </p:sp>
      <p:sp>
        <p:nvSpPr>
          <p:cNvPr id="53" name="TextBox 52">
            <a:hlinkClick r:id="rId8" tooltip="https://github.com/harikrishnann"/>
            <a:extLst>
              <a:ext uri="{FF2B5EF4-FFF2-40B4-BE49-F238E27FC236}">
                <a16:creationId xmlns:a16="http://schemas.microsoft.com/office/drawing/2014/main" id="{5F972209-B5A7-4ACE-BD21-D53FF8AB80EF}"/>
              </a:ext>
            </a:extLst>
          </p:cNvPr>
          <p:cNvSpPr txBox="1"/>
          <p:nvPr/>
        </p:nvSpPr>
        <p:spPr>
          <a:xfrm>
            <a:off x="8750010" y="5040683"/>
            <a:ext cx="2297695" cy="387798"/>
          </a:xfrm>
          <a:prstGeom prst="rect">
            <a:avLst/>
          </a:prstGeom>
          <a:noFill/>
        </p:spPr>
        <p:txBody>
          <a:bodyPr wrap="square" rtlCol="0">
            <a:spAutoFit/>
          </a:bodyPr>
          <a:lstStyle/>
          <a:p>
            <a:pPr>
              <a:lnSpc>
                <a:spcPct val="130000"/>
              </a:lnSpc>
            </a:pPr>
            <a:r>
              <a:rPr lang="en-US" sz="1650" dirty="0">
                <a:solidFill>
                  <a:srgbClr val="2FB8EE"/>
                </a:solidFill>
                <a:cs typeface="Arial"/>
              </a:rPr>
              <a:t>harikrishnann</a:t>
            </a:r>
          </a:p>
        </p:txBody>
      </p:sp>
      <p:pic>
        <p:nvPicPr>
          <p:cNvPr id="3" name="Picture 2">
            <a:hlinkClick r:id="rId8" tooltip="https://github.com/harikrishnann"/>
            <a:extLst>
              <a:ext uri="{FF2B5EF4-FFF2-40B4-BE49-F238E27FC236}">
                <a16:creationId xmlns:a16="http://schemas.microsoft.com/office/drawing/2014/main" id="{16B7B645-1CF7-48A9-9234-D90908090842}"/>
              </a:ext>
            </a:extLst>
          </p:cNvPr>
          <p:cNvPicPr>
            <a:picLocks noChangeAspect="1"/>
          </p:cNvPicPr>
          <p:nvPr/>
        </p:nvPicPr>
        <p:blipFill>
          <a:blip r:embed="rId9"/>
          <a:stretch>
            <a:fillRect/>
          </a:stretch>
        </p:blipFill>
        <p:spPr>
          <a:xfrm>
            <a:off x="8412745" y="5077888"/>
            <a:ext cx="342900" cy="342900"/>
          </a:xfrm>
          <a:prstGeom prst="rect">
            <a:avLst/>
          </a:prstGeom>
        </p:spPr>
      </p:pic>
      <p:pic>
        <p:nvPicPr>
          <p:cNvPr id="5" name="Picture 4">
            <a:hlinkClick r:id="rId10" tooltip="https://www.facebook.com/nharishkrish"/>
            <a:extLst>
              <a:ext uri="{FF2B5EF4-FFF2-40B4-BE49-F238E27FC236}">
                <a16:creationId xmlns:a16="http://schemas.microsoft.com/office/drawing/2014/main" id="{3AB1009D-9B3F-488D-99A1-508221B1DBF6}"/>
              </a:ext>
            </a:extLst>
          </p:cNvPr>
          <p:cNvPicPr>
            <a:picLocks noChangeAspect="1"/>
          </p:cNvPicPr>
          <p:nvPr/>
        </p:nvPicPr>
        <p:blipFill>
          <a:blip r:embed="rId11"/>
          <a:stretch>
            <a:fillRect/>
          </a:stretch>
        </p:blipFill>
        <p:spPr>
          <a:xfrm>
            <a:off x="8407110" y="5573285"/>
            <a:ext cx="342900" cy="342900"/>
          </a:xfrm>
          <a:prstGeom prst="rect">
            <a:avLst/>
          </a:prstGeom>
        </p:spPr>
      </p:pic>
      <p:sp>
        <p:nvSpPr>
          <p:cNvPr id="22" name="TextBox 21">
            <a:hlinkClick r:id="rId10" tooltip="https://www.facebook.com/nharishkrish"/>
            <a:extLst>
              <a:ext uri="{FF2B5EF4-FFF2-40B4-BE49-F238E27FC236}">
                <a16:creationId xmlns:a16="http://schemas.microsoft.com/office/drawing/2014/main" id="{8095644F-57AD-40EF-A253-AB81E5F39216}"/>
              </a:ext>
            </a:extLst>
          </p:cNvPr>
          <p:cNvSpPr txBox="1"/>
          <p:nvPr/>
        </p:nvSpPr>
        <p:spPr>
          <a:xfrm>
            <a:off x="8755645" y="5524824"/>
            <a:ext cx="2297694" cy="387798"/>
          </a:xfrm>
          <a:prstGeom prst="rect">
            <a:avLst/>
          </a:prstGeom>
          <a:noFill/>
        </p:spPr>
        <p:txBody>
          <a:bodyPr wrap="square" rtlCol="0">
            <a:spAutoFit/>
          </a:bodyPr>
          <a:lstStyle/>
          <a:p>
            <a:pPr>
              <a:lnSpc>
                <a:spcPct val="130000"/>
              </a:lnSpc>
            </a:pPr>
            <a:r>
              <a:rPr lang="en-US" sz="1650" dirty="0">
                <a:solidFill>
                  <a:srgbClr val="24B8F9"/>
                </a:solidFill>
                <a:cs typeface="Arial"/>
              </a:rPr>
              <a:t>nharishkrish</a:t>
            </a:r>
            <a:endParaRPr lang="en-US" sz="1650" dirty="0">
              <a:solidFill>
                <a:srgbClr val="24B8F9"/>
              </a:solidFill>
              <a:latin typeface="+mj-lt"/>
              <a:cs typeface="Arial"/>
            </a:endParaRPr>
          </a:p>
        </p:txBody>
      </p:sp>
    </p:spTree>
    <p:extLst>
      <p:ext uri="{BB962C8B-B14F-4D97-AF65-F5344CB8AC3E}">
        <p14:creationId xmlns:p14="http://schemas.microsoft.com/office/powerpoint/2010/main" val="14142576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362">
                                          <p:stCondLst>
                                            <p:cond delay="0"/>
                                          </p:stCondLst>
                                        </p:cTn>
                                        <p:tgtEl>
                                          <p:spTgt spid="8"/>
                                        </p:tgtEl>
                                      </p:cBhvr>
                                    </p:animEffect>
                                    <p:anim calcmode="lin" valueType="num">
                                      <p:cBhvr>
                                        <p:cTn id="8" dur="1139"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8"/>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8"/>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8"/>
                                        </p:tgtEl>
                                        <p:attrNameLst>
                                          <p:attrName>ppt_y</p:attrName>
                                        </p:attrNameLst>
                                      </p:cBhvr>
                                      <p:tavLst>
                                        <p:tav tm="0" fmla="#ppt_y-sin(pi*$)/81">
                                          <p:val>
                                            <p:fltVal val="0"/>
                                          </p:val>
                                        </p:tav>
                                        <p:tav tm="100000">
                                          <p:val>
                                            <p:fltVal val="1"/>
                                          </p:val>
                                        </p:tav>
                                      </p:tavLst>
                                    </p:anim>
                                    <p:animScale>
                                      <p:cBhvr>
                                        <p:cTn id="13" dur="16">
                                          <p:stCondLst>
                                            <p:cond delay="406"/>
                                          </p:stCondLst>
                                        </p:cTn>
                                        <p:tgtEl>
                                          <p:spTgt spid="8"/>
                                        </p:tgtEl>
                                      </p:cBhvr>
                                      <p:to x="100000" y="60000"/>
                                    </p:animScale>
                                    <p:animScale>
                                      <p:cBhvr>
                                        <p:cTn id="14" dur="104" decel="50000">
                                          <p:stCondLst>
                                            <p:cond delay="423"/>
                                          </p:stCondLst>
                                        </p:cTn>
                                        <p:tgtEl>
                                          <p:spTgt spid="8"/>
                                        </p:tgtEl>
                                      </p:cBhvr>
                                      <p:to x="100000" y="100000"/>
                                    </p:animScale>
                                    <p:animScale>
                                      <p:cBhvr>
                                        <p:cTn id="15" dur="16">
                                          <p:stCondLst>
                                            <p:cond delay="820"/>
                                          </p:stCondLst>
                                        </p:cTn>
                                        <p:tgtEl>
                                          <p:spTgt spid="8"/>
                                        </p:tgtEl>
                                      </p:cBhvr>
                                      <p:to x="100000" y="80000"/>
                                    </p:animScale>
                                    <p:animScale>
                                      <p:cBhvr>
                                        <p:cTn id="16" dur="104" decel="50000">
                                          <p:stCondLst>
                                            <p:cond delay="836"/>
                                          </p:stCondLst>
                                        </p:cTn>
                                        <p:tgtEl>
                                          <p:spTgt spid="8"/>
                                        </p:tgtEl>
                                      </p:cBhvr>
                                      <p:to x="100000" y="100000"/>
                                    </p:animScale>
                                    <p:animScale>
                                      <p:cBhvr>
                                        <p:cTn id="17" dur="16">
                                          <p:stCondLst>
                                            <p:cond delay="1026"/>
                                          </p:stCondLst>
                                        </p:cTn>
                                        <p:tgtEl>
                                          <p:spTgt spid="8"/>
                                        </p:tgtEl>
                                      </p:cBhvr>
                                      <p:to x="100000" y="90000"/>
                                    </p:animScale>
                                    <p:animScale>
                                      <p:cBhvr>
                                        <p:cTn id="18" dur="104" decel="50000">
                                          <p:stCondLst>
                                            <p:cond delay="1042"/>
                                          </p:stCondLst>
                                        </p:cTn>
                                        <p:tgtEl>
                                          <p:spTgt spid="8"/>
                                        </p:tgtEl>
                                      </p:cBhvr>
                                      <p:to x="100000" y="100000"/>
                                    </p:animScale>
                                    <p:animScale>
                                      <p:cBhvr>
                                        <p:cTn id="19" dur="16">
                                          <p:stCondLst>
                                            <p:cond delay="1130"/>
                                          </p:stCondLst>
                                        </p:cTn>
                                        <p:tgtEl>
                                          <p:spTgt spid="8"/>
                                        </p:tgtEl>
                                      </p:cBhvr>
                                      <p:to x="100000" y="95000"/>
                                    </p:animScale>
                                    <p:animScale>
                                      <p:cBhvr>
                                        <p:cTn id="20" dur="104" decel="50000">
                                          <p:stCondLst>
                                            <p:cond delay="1146"/>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362">
                                          <p:stCondLst>
                                            <p:cond delay="0"/>
                                          </p:stCondLst>
                                        </p:cTn>
                                        <p:tgtEl>
                                          <p:spTgt spid="7"/>
                                        </p:tgtEl>
                                      </p:cBhvr>
                                    </p:animEffect>
                                    <p:anim calcmode="lin" valueType="num">
                                      <p:cBhvr>
                                        <p:cTn id="24" dur="1139"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7"/>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7"/>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7"/>
                                        </p:tgtEl>
                                        <p:attrNameLst>
                                          <p:attrName>ppt_y</p:attrName>
                                        </p:attrNameLst>
                                      </p:cBhvr>
                                      <p:tavLst>
                                        <p:tav tm="0" fmla="#ppt_y-sin(pi*$)/81">
                                          <p:val>
                                            <p:fltVal val="0"/>
                                          </p:val>
                                        </p:tav>
                                        <p:tav tm="100000">
                                          <p:val>
                                            <p:fltVal val="1"/>
                                          </p:val>
                                        </p:tav>
                                      </p:tavLst>
                                    </p:anim>
                                    <p:animScale>
                                      <p:cBhvr>
                                        <p:cTn id="29" dur="16">
                                          <p:stCondLst>
                                            <p:cond delay="406"/>
                                          </p:stCondLst>
                                        </p:cTn>
                                        <p:tgtEl>
                                          <p:spTgt spid="7"/>
                                        </p:tgtEl>
                                      </p:cBhvr>
                                      <p:to x="100000" y="60000"/>
                                    </p:animScale>
                                    <p:animScale>
                                      <p:cBhvr>
                                        <p:cTn id="30" dur="104" decel="50000">
                                          <p:stCondLst>
                                            <p:cond delay="423"/>
                                          </p:stCondLst>
                                        </p:cTn>
                                        <p:tgtEl>
                                          <p:spTgt spid="7"/>
                                        </p:tgtEl>
                                      </p:cBhvr>
                                      <p:to x="100000" y="100000"/>
                                    </p:animScale>
                                    <p:animScale>
                                      <p:cBhvr>
                                        <p:cTn id="31" dur="16">
                                          <p:stCondLst>
                                            <p:cond delay="820"/>
                                          </p:stCondLst>
                                        </p:cTn>
                                        <p:tgtEl>
                                          <p:spTgt spid="7"/>
                                        </p:tgtEl>
                                      </p:cBhvr>
                                      <p:to x="100000" y="80000"/>
                                    </p:animScale>
                                    <p:animScale>
                                      <p:cBhvr>
                                        <p:cTn id="32" dur="104" decel="50000">
                                          <p:stCondLst>
                                            <p:cond delay="836"/>
                                          </p:stCondLst>
                                        </p:cTn>
                                        <p:tgtEl>
                                          <p:spTgt spid="7"/>
                                        </p:tgtEl>
                                      </p:cBhvr>
                                      <p:to x="100000" y="100000"/>
                                    </p:animScale>
                                    <p:animScale>
                                      <p:cBhvr>
                                        <p:cTn id="33" dur="16">
                                          <p:stCondLst>
                                            <p:cond delay="1026"/>
                                          </p:stCondLst>
                                        </p:cTn>
                                        <p:tgtEl>
                                          <p:spTgt spid="7"/>
                                        </p:tgtEl>
                                      </p:cBhvr>
                                      <p:to x="100000" y="90000"/>
                                    </p:animScale>
                                    <p:animScale>
                                      <p:cBhvr>
                                        <p:cTn id="34" dur="104" decel="50000">
                                          <p:stCondLst>
                                            <p:cond delay="1042"/>
                                          </p:stCondLst>
                                        </p:cTn>
                                        <p:tgtEl>
                                          <p:spTgt spid="7"/>
                                        </p:tgtEl>
                                      </p:cBhvr>
                                      <p:to x="100000" y="100000"/>
                                    </p:animScale>
                                    <p:animScale>
                                      <p:cBhvr>
                                        <p:cTn id="35" dur="16">
                                          <p:stCondLst>
                                            <p:cond delay="1130"/>
                                          </p:stCondLst>
                                        </p:cTn>
                                        <p:tgtEl>
                                          <p:spTgt spid="7"/>
                                        </p:tgtEl>
                                      </p:cBhvr>
                                      <p:to x="100000" y="95000"/>
                                    </p:animScale>
                                    <p:animScale>
                                      <p:cBhvr>
                                        <p:cTn id="36" dur="104" decel="50000">
                                          <p:stCondLst>
                                            <p:cond delay="1146"/>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heel(1)">
                                      <p:cBhvr>
                                        <p:cTn id="41" dur="1000"/>
                                        <p:tgtEl>
                                          <p:spTgt spid="21"/>
                                        </p:tgtEl>
                                      </p:cBhvr>
                                    </p:animEffect>
                                  </p:childTnLst>
                                </p:cTn>
                              </p:par>
                              <p:par>
                                <p:cTn id="42" presetID="21" presetClass="entr" presetSubtype="1"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heel(1)">
                                      <p:cBhvr>
                                        <p:cTn id="44" dur="1000"/>
                                        <p:tgtEl>
                                          <p:spTgt spid="10"/>
                                        </p:tgtEl>
                                      </p:cBhvr>
                                    </p:animEffect>
                                  </p:childTnLst>
                                </p:cTn>
                              </p:par>
                              <p:par>
                                <p:cTn id="45" presetID="21" presetClass="entr" presetSubtype="1"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heel(1)">
                                      <p:cBhvr>
                                        <p:cTn id="47" dur="1000"/>
                                        <p:tgtEl>
                                          <p:spTgt spid="51"/>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heel(1)">
                                      <p:cBhvr>
                                        <p:cTn id="50" dur="1000"/>
                                        <p:tgtEl>
                                          <p:spTgt spid="39"/>
                                        </p:tgtEl>
                                      </p:cBhvr>
                                    </p:animEffect>
                                  </p:childTnLst>
                                </p:cTn>
                              </p:par>
                              <p:par>
                                <p:cTn id="51" presetID="21" presetClass="entr" presetSubtype="1"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heel(1)">
                                      <p:cBhvr>
                                        <p:cTn id="53" dur="1000"/>
                                        <p:tgtEl>
                                          <p:spTgt spid="34"/>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heel(1)">
                                      <p:cBhvr>
                                        <p:cTn id="56" dur="1000"/>
                                        <p:tgtEl>
                                          <p:spTgt spid="52"/>
                                        </p:tgtEl>
                                      </p:cBhvr>
                                    </p:animEffect>
                                  </p:childTnLst>
                                </p:cTn>
                              </p:par>
                              <p:par>
                                <p:cTn id="57" presetID="21" presetClass="entr" presetSubtype="1"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heel(1)">
                                      <p:cBhvr>
                                        <p:cTn id="59" dur="1000"/>
                                        <p:tgtEl>
                                          <p:spTgt spid="3"/>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wheel(1)">
                                      <p:cBhvr>
                                        <p:cTn id="62" dur="1000"/>
                                        <p:tgtEl>
                                          <p:spTgt spid="53"/>
                                        </p:tgtEl>
                                      </p:cBhvr>
                                    </p:animEffect>
                                  </p:childTnLst>
                                </p:cTn>
                              </p:par>
                              <p:par>
                                <p:cTn id="63" presetID="21" presetClass="entr" presetSubtype="1"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heel(1)">
                                      <p:cBhvr>
                                        <p:cTn id="65" dur="1000"/>
                                        <p:tgtEl>
                                          <p:spTgt spid="5"/>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heel(1)">
                                      <p:cBhvr>
                                        <p:cTn id="68"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P spid="39" grpId="0"/>
      <p:bldP spid="52" grpId="0"/>
      <p:bldP spid="53"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16675F-28DC-40D7-87BD-E91C0745B7E8}"/>
              </a:ext>
            </a:extLst>
          </p:cNvPr>
          <p:cNvSpPr>
            <a:spLocks noGrp="1"/>
          </p:cNvSpPr>
          <p:nvPr>
            <p:ph type="title"/>
          </p:nvPr>
        </p:nvSpPr>
        <p:spPr>
          <a:xfrm>
            <a:off x="3502622" y="3014235"/>
            <a:ext cx="7311151" cy="1031429"/>
          </a:xfrm>
        </p:spPr>
        <p:txBody>
          <a:bodyPr/>
          <a:lstStyle/>
          <a:p>
            <a:pPr defTabSz="932742"/>
            <a:r>
              <a:rPr lang="en-US" sz="4600" b="1" spc="-102" dirty="0">
                <a:solidFill>
                  <a:schemeClr val="bg1"/>
                </a:solidFill>
                <a:latin typeface="+mn-lt"/>
              </a:rPr>
              <a:t>Let's code an Application</a:t>
            </a:r>
            <a:endParaRPr lang="en-IN" sz="4600" b="1" spc="-102" dirty="0">
              <a:solidFill>
                <a:schemeClr val="bg1"/>
              </a:solidFill>
              <a:latin typeface="+mn-lt"/>
            </a:endParaRPr>
          </a:p>
        </p:txBody>
      </p:sp>
      <p:pic>
        <p:nvPicPr>
          <p:cNvPr id="4" name="Picture 3" descr="Prism Library">
            <a:extLst>
              <a:ext uri="{FF2B5EF4-FFF2-40B4-BE49-F238E27FC236}">
                <a16:creationId xmlns:a16="http://schemas.microsoft.com/office/drawing/2014/main" id="{0DF83EE5-970A-43E5-B3C0-40DA246D8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02" y="2444101"/>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6746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Demo – What to expect?</a:t>
            </a:r>
          </a:p>
        </p:txBody>
      </p:sp>
      <p:sp>
        <p:nvSpPr>
          <p:cNvPr id="10" name="Text Placeholder 18"/>
          <p:cNvSpPr txBox="1">
            <a:spLocks/>
          </p:cNvSpPr>
          <p:nvPr/>
        </p:nvSpPr>
        <p:spPr>
          <a:xfrm>
            <a:off x="2934111" y="1441329"/>
            <a:ext cx="8458413" cy="5132111"/>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3200" dirty="0">
                <a:solidFill>
                  <a:schemeClr val="bg1"/>
                </a:solidFill>
                <a:latin typeface="+mj-lt"/>
              </a:rPr>
              <a:t>Installing Prism Template Pack</a:t>
            </a:r>
          </a:p>
          <a:p>
            <a:pPr marL="457200" indent="-457200">
              <a:buFont typeface="Wingdings" panose="05000000000000000000" pitchFamily="2" charset="2"/>
              <a:buChar char="ü"/>
            </a:pPr>
            <a:r>
              <a:rPr lang="en-US" sz="3200" dirty="0">
                <a:solidFill>
                  <a:schemeClr val="bg1"/>
                </a:solidFill>
                <a:latin typeface="+mj-lt"/>
              </a:rPr>
              <a:t>Creating Prism Blank App</a:t>
            </a:r>
          </a:p>
          <a:p>
            <a:pPr marL="457200" indent="-457200">
              <a:buFont typeface="Wingdings" panose="05000000000000000000" pitchFamily="2" charset="2"/>
              <a:buChar char="ü"/>
            </a:pPr>
            <a:r>
              <a:rPr lang="en-US" sz="3200" dirty="0">
                <a:solidFill>
                  <a:schemeClr val="bg1"/>
                </a:solidFill>
                <a:latin typeface="+mj-lt"/>
              </a:rPr>
              <a:t>Prism Navigation</a:t>
            </a:r>
          </a:p>
          <a:p>
            <a:pPr marL="457200" indent="-457200">
              <a:buFont typeface="Wingdings" panose="05000000000000000000" pitchFamily="2" charset="2"/>
              <a:buChar char="ü"/>
            </a:pPr>
            <a:r>
              <a:rPr lang="en-US" sz="3200" dirty="0">
                <a:solidFill>
                  <a:schemeClr val="bg1"/>
                </a:solidFill>
                <a:latin typeface="+mj-lt"/>
              </a:rPr>
              <a:t>Passing &amp; Receiving page parameters</a:t>
            </a:r>
          </a:p>
          <a:p>
            <a:pPr marL="457200" indent="-457200">
              <a:buFont typeface="Wingdings" panose="05000000000000000000" pitchFamily="2" charset="2"/>
              <a:buChar char="ü"/>
            </a:pPr>
            <a:r>
              <a:rPr lang="en-US" sz="3200" dirty="0">
                <a:solidFill>
                  <a:schemeClr val="bg1"/>
                </a:solidFill>
                <a:latin typeface="+mj-lt"/>
              </a:rPr>
              <a:t>Registering services</a:t>
            </a:r>
          </a:p>
          <a:p>
            <a:pPr marL="457200" indent="-457200">
              <a:buFont typeface="Wingdings" panose="05000000000000000000" pitchFamily="2" charset="2"/>
              <a:buChar char="ü"/>
            </a:pPr>
            <a:r>
              <a:rPr lang="en-US" sz="3200" dirty="0">
                <a:solidFill>
                  <a:schemeClr val="bg1"/>
                </a:solidFill>
                <a:latin typeface="+mj-lt"/>
              </a:rPr>
              <a:t>Displaying alerts</a:t>
            </a:r>
          </a:p>
          <a:p>
            <a:pPr marL="457200" indent="-457200">
              <a:buFont typeface="Wingdings" panose="05000000000000000000" pitchFamily="2" charset="2"/>
              <a:buChar char="ü"/>
            </a:pPr>
            <a:r>
              <a:rPr lang="en-US" sz="3200" dirty="0">
                <a:solidFill>
                  <a:schemeClr val="bg1"/>
                </a:solidFill>
                <a:latin typeface="+mj-lt"/>
              </a:rPr>
              <a:t>Deep Linking</a:t>
            </a:r>
          </a:p>
          <a:p>
            <a:pPr marL="457200" indent="-457200">
              <a:buFont typeface="Wingdings" panose="05000000000000000000" pitchFamily="2" charset="2"/>
              <a:buChar char="ü"/>
            </a:pPr>
            <a:r>
              <a:rPr lang="en-US" sz="3200" dirty="0">
                <a:solidFill>
                  <a:schemeClr val="bg1"/>
                </a:solidFill>
                <a:latin typeface="+mj-lt"/>
              </a:rPr>
              <a:t>Delegate Commands</a:t>
            </a:r>
          </a:p>
          <a:p>
            <a:pPr marL="457200" indent="-457200">
              <a:buFont typeface="Wingdings" panose="05000000000000000000" pitchFamily="2" charset="2"/>
              <a:buChar char="ü"/>
            </a:pPr>
            <a:r>
              <a:rPr lang="en-US" sz="3200" dirty="0">
                <a:solidFill>
                  <a:schemeClr val="bg1"/>
                </a:solidFill>
                <a:latin typeface="+mj-lt"/>
              </a:rPr>
              <a:t>Event To Commands</a:t>
            </a:r>
          </a:p>
        </p:txBody>
      </p:sp>
      <p:pic>
        <p:nvPicPr>
          <p:cNvPr id="5" name="Picture 4" descr="Prism Library">
            <a:extLst>
              <a:ext uri="{FF2B5EF4-FFF2-40B4-BE49-F238E27FC236}">
                <a16:creationId xmlns:a16="http://schemas.microsoft.com/office/drawing/2014/main" id="{31887925-7827-4454-B998-A717EB3AE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02" y="2444103"/>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04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fade">
                                      <p:cBhvr>
                                        <p:cTn id="4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D393D8-375F-4D85-A6D2-153B3A3DE768}"/>
              </a:ext>
            </a:extLst>
          </p:cNvPr>
          <p:cNvSpPr>
            <a:spLocks noGrp="1"/>
          </p:cNvSpPr>
          <p:nvPr>
            <p:ph type="body" sz="quarter" idx="10"/>
          </p:nvPr>
        </p:nvSpPr>
        <p:spPr>
          <a:xfrm>
            <a:off x="508935" y="1517796"/>
            <a:ext cx="11285500" cy="1514261"/>
          </a:xfrm>
        </p:spPr>
        <p:txBody>
          <a:bodyPr/>
          <a:lstStyle/>
          <a:p>
            <a:pPr marL="0" indent="0" algn="ctr">
              <a:buNone/>
            </a:pPr>
            <a:r>
              <a:rPr lang="en-IN" sz="4800" dirty="0">
                <a:hlinkClick r:id="rId2"/>
              </a:rPr>
              <a:t>https://github.com/harikrishnann/2019-December-XamarinGeek</a:t>
            </a:r>
            <a:endParaRPr lang="en-US" sz="4800" dirty="0">
              <a:latin typeface="+mn-lt"/>
            </a:endParaRPr>
          </a:p>
        </p:txBody>
      </p:sp>
      <p:sp>
        <p:nvSpPr>
          <p:cNvPr id="3" name="Title 2">
            <a:extLst>
              <a:ext uri="{FF2B5EF4-FFF2-40B4-BE49-F238E27FC236}">
                <a16:creationId xmlns:a16="http://schemas.microsoft.com/office/drawing/2014/main" id="{A695C142-ABBD-42E6-99D1-8E170747CA68}"/>
              </a:ext>
            </a:extLst>
          </p:cNvPr>
          <p:cNvSpPr>
            <a:spLocks noGrp="1"/>
          </p:cNvSpPr>
          <p:nvPr>
            <p:ph type="title"/>
          </p:nvPr>
        </p:nvSpPr>
        <p:spPr/>
        <p:txBody>
          <a:bodyPr vert="horz" wrap="square" lIns="146304" tIns="91440" rIns="146304" bIns="91440" rtlCol="0" anchor="t">
            <a:noAutofit/>
          </a:bodyPr>
          <a:lstStyle/>
          <a:p>
            <a:pPr defTabSz="932742"/>
            <a:r>
              <a:rPr lang="en-US" sz="4600" b="1" spc="-102" dirty="0">
                <a:solidFill>
                  <a:schemeClr val="bg1"/>
                </a:solidFill>
                <a:latin typeface="+mn-lt"/>
              </a:rPr>
              <a:t>Reference</a:t>
            </a:r>
          </a:p>
        </p:txBody>
      </p:sp>
      <p:sp>
        <p:nvSpPr>
          <p:cNvPr id="4" name="Rectangle 3">
            <a:extLst>
              <a:ext uri="{FF2B5EF4-FFF2-40B4-BE49-F238E27FC236}">
                <a16:creationId xmlns:a16="http://schemas.microsoft.com/office/drawing/2014/main" id="{C8C35AB3-F4A6-4A8C-BECD-72B86202FD3B}"/>
              </a:ext>
            </a:extLst>
          </p:cNvPr>
          <p:cNvSpPr/>
          <p:nvPr/>
        </p:nvSpPr>
        <p:spPr>
          <a:xfrm>
            <a:off x="508935" y="5017503"/>
            <a:ext cx="10628231" cy="1292662"/>
          </a:xfrm>
          <a:prstGeom prst="rect">
            <a:avLst/>
          </a:prstGeom>
        </p:spPr>
        <p:txBody>
          <a:bodyPr vert="horz" wrap="square" lIns="146304" tIns="91440" rIns="146304" bIns="91440" rtlCol="0">
            <a:spAutoFit/>
          </a:bodyPr>
          <a:lstStyle/>
          <a:p>
            <a:pPr algn="ctr" defTabSz="914367">
              <a:lnSpc>
                <a:spcPct val="90000"/>
              </a:lnSpc>
              <a:spcBef>
                <a:spcPct val="20000"/>
              </a:spcBef>
              <a:buSzPct val="90000"/>
            </a:pPr>
            <a:r>
              <a:rPr lang="en-IN" sz="8000" dirty="0">
                <a:gradFill>
                  <a:gsLst>
                    <a:gs pos="100000">
                      <a:schemeClr val="tx1"/>
                    </a:gs>
                    <a:gs pos="0">
                      <a:schemeClr val="tx1"/>
                    </a:gs>
                  </a:gsLst>
                  <a:lin ang="5400000" scaled="0"/>
                </a:gradFill>
                <a:hlinkClick r:id="rId3"/>
              </a:rPr>
              <a:t>https://bit.ly/2EYDgeN</a:t>
            </a:r>
            <a:endParaRPr lang="en-IN" sz="8000" dirty="0">
              <a:gradFill>
                <a:gsLst>
                  <a:gs pos="100000">
                    <a:schemeClr val="tx1"/>
                  </a:gs>
                  <a:gs pos="0">
                    <a:schemeClr val="tx1"/>
                  </a:gs>
                </a:gsLst>
                <a:lin ang="5400000" scaled="0"/>
              </a:gradFill>
            </a:endParaRPr>
          </a:p>
        </p:txBody>
      </p:sp>
      <p:sp>
        <p:nvSpPr>
          <p:cNvPr id="5" name="Title 2">
            <a:extLst>
              <a:ext uri="{FF2B5EF4-FFF2-40B4-BE49-F238E27FC236}">
                <a16:creationId xmlns:a16="http://schemas.microsoft.com/office/drawing/2014/main" id="{FECAB102-B785-4A08-9A7F-61D2FCC1CFA1}"/>
              </a:ext>
            </a:extLst>
          </p:cNvPr>
          <p:cNvSpPr txBox="1">
            <a:spLocks/>
          </p:cNvSpPr>
          <p:nvPr/>
        </p:nvSpPr>
        <p:spPr>
          <a:xfrm>
            <a:off x="282492" y="4287632"/>
            <a:ext cx="11655840" cy="628924"/>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742"/>
            <a:r>
              <a:rPr lang="en-US" sz="3600" spc="-102" dirty="0">
                <a:solidFill>
                  <a:schemeClr val="bg1"/>
                </a:solidFill>
                <a:latin typeface="+mn-lt"/>
              </a:rPr>
              <a:t>Short link</a:t>
            </a:r>
          </a:p>
        </p:txBody>
      </p:sp>
    </p:spTree>
    <p:extLst>
      <p:ext uri="{BB962C8B-B14F-4D97-AF65-F5344CB8AC3E}">
        <p14:creationId xmlns:p14="http://schemas.microsoft.com/office/powerpoint/2010/main" val="37310084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5">
            <a:extLst>
              <a:ext uri="{FF2B5EF4-FFF2-40B4-BE49-F238E27FC236}">
                <a16:creationId xmlns:a16="http://schemas.microsoft.com/office/drawing/2014/main" id="{7FED5745-B5FC-4BEA-B9FF-E1332D279881}"/>
              </a:ext>
            </a:extLst>
          </p:cNvPr>
          <p:cNvSpPr txBox="1">
            <a:spLocks/>
          </p:cNvSpPr>
          <p:nvPr/>
        </p:nvSpPr>
        <p:spPr bwMode="invGray">
          <a:xfrm>
            <a:off x="4607906" y="1865860"/>
            <a:ext cx="6684522"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367">
              <a:lnSpc>
                <a:spcPct val="60000"/>
              </a:lnSpc>
              <a:buClr>
                <a:srgbClr val="FFFFFF"/>
              </a:buClr>
              <a:buSzPct val="90000"/>
            </a:pPr>
            <a:r>
              <a:rPr lang="en-IN" sz="8800" b="1" spc="0" dirty="0">
                <a:solidFill>
                  <a:schemeClr val="bg1"/>
                </a:solidFill>
                <a:sym typeface="Wingdings" panose="05000000000000000000" pitchFamily="2" charset="2"/>
              </a:rPr>
              <a:t>Any Queries?</a:t>
            </a:r>
            <a:endParaRPr lang="en-US" sz="8800" b="1" spc="0" dirty="0">
              <a:solidFill>
                <a:schemeClr val="bg1"/>
              </a:solidFill>
            </a:endParaRPr>
          </a:p>
        </p:txBody>
      </p:sp>
      <p:sp>
        <p:nvSpPr>
          <p:cNvPr id="7" name="Rectangle 6">
            <a:extLst>
              <a:ext uri="{FF2B5EF4-FFF2-40B4-BE49-F238E27FC236}">
                <a16:creationId xmlns:a16="http://schemas.microsoft.com/office/drawing/2014/main" id="{FBA447A6-BA92-490C-A1CD-653B0A748791}"/>
              </a:ext>
            </a:extLst>
          </p:cNvPr>
          <p:cNvSpPr/>
          <p:nvPr/>
        </p:nvSpPr>
        <p:spPr>
          <a:xfrm>
            <a:off x="1795531" y="3157036"/>
            <a:ext cx="378629" cy="1451038"/>
          </a:xfrm>
          <a:prstGeom prst="rect">
            <a:avLst/>
          </a:prstGeom>
        </p:spPr>
        <p:txBody>
          <a:bodyPr wrap="square">
            <a:spAutoFit/>
          </a:bodyPr>
          <a:lstStyle/>
          <a:p>
            <a:pPr algn="ctr" defTabSz="914367">
              <a:lnSpc>
                <a:spcPct val="60000"/>
              </a:lnSpc>
              <a:buClr>
                <a:srgbClr val="FFFFFF"/>
              </a:buClr>
              <a:buSzPct val="90000"/>
            </a:pPr>
            <a:r>
              <a:rPr lang="en-US" sz="13800" dirty="0">
                <a:solidFill>
                  <a:schemeClr val="bg1"/>
                </a:solidFill>
                <a:sym typeface="Wingdings" panose="05000000000000000000" pitchFamily="2" charset="2"/>
              </a:rPr>
              <a:t></a:t>
            </a:r>
          </a:p>
        </p:txBody>
      </p:sp>
      <p:sp>
        <p:nvSpPr>
          <p:cNvPr id="41" name="Rectangle 40">
            <a:extLst>
              <a:ext uri="{FF2B5EF4-FFF2-40B4-BE49-F238E27FC236}">
                <a16:creationId xmlns:a16="http://schemas.microsoft.com/office/drawing/2014/main" id="{ECC1C31A-7A3C-4923-83D7-B3FBDF76E239}"/>
              </a:ext>
            </a:extLst>
          </p:cNvPr>
          <p:cNvSpPr/>
          <p:nvPr/>
        </p:nvSpPr>
        <p:spPr>
          <a:xfrm>
            <a:off x="4768524" y="4048023"/>
            <a:ext cx="6684523" cy="757130"/>
          </a:xfrm>
          <a:prstGeom prst="rect">
            <a:avLst/>
          </a:prstGeom>
        </p:spPr>
        <p:txBody>
          <a:bodyPr wrap="square">
            <a:spAutoFit/>
          </a:bodyPr>
          <a:lstStyle/>
          <a:p>
            <a:pPr defTabSz="932742">
              <a:lnSpc>
                <a:spcPct val="90000"/>
              </a:lnSpc>
              <a:spcBef>
                <a:spcPct val="0"/>
              </a:spcBef>
            </a:pPr>
            <a:r>
              <a:rPr lang="en-US" sz="4800" b="1" spc="-102" dirty="0">
                <a:ln w="3175">
                  <a:noFill/>
                </a:ln>
                <a:solidFill>
                  <a:schemeClr val="bg1"/>
                </a:solidFill>
                <a:cs typeface="Segoe UI" pitchFamily="34" charset="0"/>
              </a:rPr>
              <a:t>Harikrishnan</a:t>
            </a:r>
          </a:p>
        </p:txBody>
      </p:sp>
      <p:cxnSp>
        <p:nvCxnSpPr>
          <p:cNvPr id="42" name="Straight Connector 41">
            <a:extLst>
              <a:ext uri="{FF2B5EF4-FFF2-40B4-BE49-F238E27FC236}">
                <a16:creationId xmlns:a16="http://schemas.microsoft.com/office/drawing/2014/main" id="{B5C5B9FA-9124-4050-9992-36F008BC140B}"/>
              </a:ext>
            </a:extLst>
          </p:cNvPr>
          <p:cNvCxnSpPr>
            <a:cxnSpLocks/>
          </p:cNvCxnSpPr>
          <p:nvPr/>
        </p:nvCxnSpPr>
        <p:spPr>
          <a:xfrm>
            <a:off x="4837599" y="4886711"/>
            <a:ext cx="6684523" cy="1715"/>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43" name="Picture 42">
            <a:hlinkClick r:id="rId3" tooltip="https://www.linkedin.com/in/harikrishnan-natarajan"/>
            <a:extLst>
              <a:ext uri="{FF2B5EF4-FFF2-40B4-BE49-F238E27FC236}">
                <a16:creationId xmlns:a16="http://schemas.microsoft.com/office/drawing/2014/main" id="{0A56B736-3CFE-41BC-8837-0DD2478CD9A4}"/>
              </a:ext>
            </a:extLst>
          </p:cNvPr>
          <p:cNvPicPr>
            <a:picLocks noChangeAspect="1"/>
          </p:cNvPicPr>
          <p:nvPr/>
        </p:nvPicPr>
        <p:blipFill>
          <a:blip r:embed="rId4"/>
          <a:stretch>
            <a:fillRect/>
          </a:stretch>
        </p:blipFill>
        <p:spPr>
          <a:xfrm>
            <a:off x="4855056" y="5573285"/>
            <a:ext cx="342900" cy="342900"/>
          </a:xfrm>
          <a:prstGeom prst="rect">
            <a:avLst/>
          </a:prstGeom>
        </p:spPr>
      </p:pic>
      <p:sp>
        <p:nvSpPr>
          <p:cNvPr id="44" name="TextBox 43">
            <a:hlinkClick r:id="rId5" tooltip="https://twitter.com/cn_harikrishnan"/>
            <a:extLst>
              <a:ext uri="{FF2B5EF4-FFF2-40B4-BE49-F238E27FC236}">
                <a16:creationId xmlns:a16="http://schemas.microsoft.com/office/drawing/2014/main" id="{D039355A-00F3-419E-BAF1-FE291B06F482}"/>
              </a:ext>
            </a:extLst>
          </p:cNvPr>
          <p:cNvSpPr txBox="1"/>
          <p:nvPr/>
        </p:nvSpPr>
        <p:spPr>
          <a:xfrm>
            <a:off x="5197956" y="5039050"/>
            <a:ext cx="2312117" cy="387798"/>
          </a:xfrm>
          <a:prstGeom prst="rect">
            <a:avLst/>
          </a:prstGeom>
          <a:noFill/>
        </p:spPr>
        <p:txBody>
          <a:bodyPr wrap="square" rtlCol="0">
            <a:spAutoFit/>
          </a:bodyPr>
          <a:lstStyle/>
          <a:p>
            <a:pPr>
              <a:lnSpc>
                <a:spcPct val="130000"/>
              </a:lnSpc>
            </a:pPr>
            <a:r>
              <a:rPr lang="en-US" sz="1650" dirty="0">
                <a:solidFill>
                  <a:srgbClr val="29B6F6"/>
                </a:solidFill>
              </a:rPr>
              <a:t>cn_harikrishnan</a:t>
            </a:r>
            <a:endParaRPr lang="en-US" sz="1650" dirty="0">
              <a:solidFill>
                <a:srgbClr val="29B6F6"/>
              </a:solidFill>
              <a:latin typeface="+mj-lt"/>
              <a:cs typeface="Arial"/>
            </a:endParaRPr>
          </a:p>
        </p:txBody>
      </p:sp>
      <p:pic>
        <p:nvPicPr>
          <p:cNvPr id="45" name="Picture 44">
            <a:hlinkClick r:id="rId5" tooltip="https://twitter.com/cn_harikrishnan"/>
            <a:extLst>
              <a:ext uri="{FF2B5EF4-FFF2-40B4-BE49-F238E27FC236}">
                <a16:creationId xmlns:a16="http://schemas.microsoft.com/office/drawing/2014/main" id="{1EC844A5-0846-42D9-A46A-C620740CA452}"/>
              </a:ext>
            </a:extLst>
          </p:cNvPr>
          <p:cNvPicPr>
            <a:picLocks noChangeAspect="1"/>
          </p:cNvPicPr>
          <p:nvPr/>
        </p:nvPicPr>
        <p:blipFill>
          <a:blip r:embed="rId6"/>
          <a:stretch>
            <a:fillRect/>
          </a:stretch>
        </p:blipFill>
        <p:spPr>
          <a:xfrm>
            <a:off x="4863549" y="5083948"/>
            <a:ext cx="342900" cy="342900"/>
          </a:xfrm>
          <a:prstGeom prst="rect">
            <a:avLst/>
          </a:prstGeom>
        </p:spPr>
      </p:pic>
      <p:sp>
        <p:nvSpPr>
          <p:cNvPr id="46" name="TextBox 45">
            <a:hlinkClick r:id="rId3" tooltip="https://www.linkedin.com/in/harikrishnan-natarajan"/>
            <a:extLst>
              <a:ext uri="{FF2B5EF4-FFF2-40B4-BE49-F238E27FC236}">
                <a16:creationId xmlns:a16="http://schemas.microsoft.com/office/drawing/2014/main" id="{B3347D74-9C9A-413F-A999-F7927D65F0D0}"/>
              </a:ext>
            </a:extLst>
          </p:cNvPr>
          <p:cNvSpPr txBox="1"/>
          <p:nvPr/>
        </p:nvSpPr>
        <p:spPr>
          <a:xfrm>
            <a:off x="5212379" y="5524824"/>
            <a:ext cx="2297694" cy="387798"/>
          </a:xfrm>
          <a:prstGeom prst="rect">
            <a:avLst/>
          </a:prstGeom>
          <a:noFill/>
        </p:spPr>
        <p:txBody>
          <a:bodyPr wrap="square" rtlCol="0">
            <a:spAutoFit/>
          </a:bodyPr>
          <a:lstStyle/>
          <a:p>
            <a:pPr>
              <a:lnSpc>
                <a:spcPct val="130000"/>
              </a:lnSpc>
            </a:pPr>
            <a:r>
              <a:rPr lang="en-US" sz="1650" dirty="0">
                <a:solidFill>
                  <a:srgbClr val="28ACE8"/>
                </a:solidFill>
                <a:cs typeface="Arial"/>
              </a:rPr>
              <a:t>harikrishnan-natarajan</a:t>
            </a:r>
            <a:endParaRPr lang="en-US" sz="1650" dirty="0">
              <a:solidFill>
                <a:srgbClr val="28ACE8"/>
              </a:solidFill>
              <a:latin typeface="+mj-lt"/>
              <a:cs typeface="Arial"/>
            </a:endParaRPr>
          </a:p>
        </p:txBody>
      </p:sp>
      <p:sp>
        <p:nvSpPr>
          <p:cNvPr id="47" name="TextBox 46">
            <a:hlinkClick r:id="rId7" tooltip="https://github.com/harikrishnann"/>
            <a:extLst>
              <a:ext uri="{FF2B5EF4-FFF2-40B4-BE49-F238E27FC236}">
                <a16:creationId xmlns:a16="http://schemas.microsoft.com/office/drawing/2014/main" id="{BD7C433A-A986-4975-AB47-36AD9F89CBC2}"/>
              </a:ext>
            </a:extLst>
          </p:cNvPr>
          <p:cNvSpPr txBox="1"/>
          <p:nvPr/>
        </p:nvSpPr>
        <p:spPr>
          <a:xfrm>
            <a:off x="9154747" y="5040683"/>
            <a:ext cx="2297695" cy="387798"/>
          </a:xfrm>
          <a:prstGeom prst="rect">
            <a:avLst/>
          </a:prstGeom>
          <a:noFill/>
        </p:spPr>
        <p:txBody>
          <a:bodyPr wrap="square" rtlCol="0">
            <a:spAutoFit/>
          </a:bodyPr>
          <a:lstStyle/>
          <a:p>
            <a:pPr>
              <a:lnSpc>
                <a:spcPct val="130000"/>
              </a:lnSpc>
            </a:pPr>
            <a:r>
              <a:rPr lang="en-US" sz="1650" dirty="0">
                <a:solidFill>
                  <a:srgbClr val="2FB8EE"/>
                </a:solidFill>
                <a:cs typeface="Arial"/>
              </a:rPr>
              <a:t>harikrishnann</a:t>
            </a:r>
          </a:p>
        </p:txBody>
      </p:sp>
      <p:pic>
        <p:nvPicPr>
          <p:cNvPr id="48" name="Picture 47">
            <a:hlinkClick r:id="rId7" tooltip="https://github.com/harikrishnann"/>
            <a:extLst>
              <a:ext uri="{FF2B5EF4-FFF2-40B4-BE49-F238E27FC236}">
                <a16:creationId xmlns:a16="http://schemas.microsoft.com/office/drawing/2014/main" id="{09693B73-FAF8-4B64-8487-28A8FAA6883A}"/>
              </a:ext>
            </a:extLst>
          </p:cNvPr>
          <p:cNvPicPr>
            <a:picLocks noChangeAspect="1"/>
          </p:cNvPicPr>
          <p:nvPr/>
        </p:nvPicPr>
        <p:blipFill>
          <a:blip r:embed="rId8"/>
          <a:stretch>
            <a:fillRect/>
          </a:stretch>
        </p:blipFill>
        <p:spPr>
          <a:xfrm>
            <a:off x="8817482" y="5077888"/>
            <a:ext cx="342900" cy="342900"/>
          </a:xfrm>
          <a:prstGeom prst="rect">
            <a:avLst/>
          </a:prstGeom>
        </p:spPr>
      </p:pic>
      <p:pic>
        <p:nvPicPr>
          <p:cNvPr id="49" name="Picture 48">
            <a:hlinkClick r:id="rId9" tooltip="https://www.facebook.com/nharishkrish"/>
            <a:extLst>
              <a:ext uri="{FF2B5EF4-FFF2-40B4-BE49-F238E27FC236}">
                <a16:creationId xmlns:a16="http://schemas.microsoft.com/office/drawing/2014/main" id="{A376D01B-D397-4B7B-8B46-F0F545D0E2BD}"/>
              </a:ext>
            </a:extLst>
          </p:cNvPr>
          <p:cNvPicPr>
            <a:picLocks noChangeAspect="1"/>
          </p:cNvPicPr>
          <p:nvPr/>
        </p:nvPicPr>
        <p:blipFill>
          <a:blip r:embed="rId10"/>
          <a:stretch>
            <a:fillRect/>
          </a:stretch>
        </p:blipFill>
        <p:spPr>
          <a:xfrm>
            <a:off x="8811847" y="5573285"/>
            <a:ext cx="342900" cy="342900"/>
          </a:xfrm>
          <a:prstGeom prst="rect">
            <a:avLst/>
          </a:prstGeom>
        </p:spPr>
      </p:pic>
      <p:sp>
        <p:nvSpPr>
          <p:cNvPr id="50" name="TextBox 49">
            <a:hlinkClick r:id="rId9" tooltip="https://www.facebook.com/nharishkrish"/>
            <a:extLst>
              <a:ext uri="{FF2B5EF4-FFF2-40B4-BE49-F238E27FC236}">
                <a16:creationId xmlns:a16="http://schemas.microsoft.com/office/drawing/2014/main" id="{CAB8282E-078F-4A35-AE19-EB73505A4DEA}"/>
              </a:ext>
            </a:extLst>
          </p:cNvPr>
          <p:cNvSpPr txBox="1"/>
          <p:nvPr/>
        </p:nvSpPr>
        <p:spPr>
          <a:xfrm>
            <a:off x="9160382" y="5524824"/>
            <a:ext cx="2297694" cy="387798"/>
          </a:xfrm>
          <a:prstGeom prst="rect">
            <a:avLst/>
          </a:prstGeom>
          <a:noFill/>
        </p:spPr>
        <p:txBody>
          <a:bodyPr wrap="square" rtlCol="0">
            <a:spAutoFit/>
          </a:bodyPr>
          <a:lstStyle/>
          <a:p>
            <a:pPr>
              <a:lnSpc>
                <a:spcPct val="130000"/>
              </a:lnSpc>
            </a:pPr>
            <a:r>
              <a:rPr lang="en-US" sz="1650" dirty="0">
                <a:solidFill>
                  <a:srgbClr val="24B8F9"/>
                </a:solidFill>
                <a:cs typeface="Arial"/>
              </a:rPr>
              <a:t>nharishkrish</a:t>
            </a:r>
            <a:endParaRPr lang="en-US" sz="1650" dirty="0">
              <a:solidFill>
                <a:srgbClr val="24B8F9"/>
              </a:solidFill>
              <a:latin typeface="+mj-lt"/>
              <a:cs typeface="Arial"/>
            </a:endParaRPr>
          </a:p>
        </p:txBody>
      </p:sp>
    </p:spTree>
    <p:extLst>
      <p:ext uri="{BB962C8B-B14F-4D97-AF65-F5344CB8AC3E}">
        <p14:creationId xmlns:p14="http://schemas.microsoft.com/office/powerpoint/2010/main" val="18985847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heel(1)">
                                      <p:cBhvr>
                                        <p:cTn id="10" dur="500"/>
                                        <p:tgtEl>
                                          <p:spTgt spid="41"/>
                                        </p:tgtEl>
                                      </p:cBhvr>
                                    </p:animEffect>
                                  </p:childTnLst>
                                </p:cTn>
                              </p:par>
                              <p:par>
                                <p:cTn id="11" presetID="21" presetClass="entr" presetSubtype="1"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heel(1)">
                                      <p:cBhvr>
                                        <p:cTn id="13" dur="500"/>
                                        <p:tgtEl>
                                          <p:spTgt spid="42"/>
                                        </p:tgtEl>
                                      </p:cBhvr>
                                    </p:animEffect>
                                  </p:childTnLst>
                                </p:cTn>
                              </p:par>
                              <p:par>
                                <p:cTn id="14" presetID="21" presetClass="entr" presetSubtype="1"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heel(1)">
                                      <p:cBhvr>
                                        <p:cTn id="16" dur="500"/>
                                        <p:tgtEl>
                                          <p:spTgt spid="45"/>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heel(1)">
                                      <p:cBhvr>
                                        <p:cTn id="19" dur="500"/>
                                        <p:tgtEl>
                                          <p:spTgt spid="44"/>
                                        </p:tgtEl>
                                      </p:cBhvr>
                                    </p:animEffect>
                                  </p:childTnLst>
                                </p:cTn>
                              </p:par>
                              <p:par>
                                <p:cTn id="20" presetID="21" presetClass="entr" presetSubtype="1"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heel(1)">
                                      <p:cBhvr>
                                        <p:cTn id="22" dur="500"/>
                                        <p:tgtEl>
                                          <p:spTgt spid="43"/>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heel(1)">
                                      <p:cBhvr>
                                        <p:cTn id="25" dur="500"/>
                                        <p:tgtEl>
                                          <p:spTgt spid="46"/>
                                        </p:tgtEl>
                                      </p:cBhvr>
                                    </p:animEffect>
                                  </p:childTnLst>
                                </p:cTn>
                              </p:par>
                              <p:par>
                                <p:cTn id="26" presetID="21" presetClass="entr" presetSubtype="1"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heel(1)">
                                      <p:cBhvr>
                                        <p:cTn id="28" dur="500"/>
                                        <p:tgtEl>
                                          <p:spTgt spid="48"/>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heel(1)">
                                      <p:cBhvr>
                                        <p:cTn id="31" dur="500"/>
                                        <p:tgtEl>
                                          <p:spTgt spid="47"/>
                                        </p:tgtEl>
                                      </p:cBhvr>
                                    </p:animEffect>
                                  </p:childTnLst>
                                </p:cTn>
                              </p:par>
                              <p:par>
                                <p:cTn id="32" presetID="21" presetClass="entr" presetSubtype="1"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heel(1)">
                                      <p:cBhvr>
                                        <p:cTn id="34" dur="500"/>
                                        <p:tgtEl>
                                          <p:spTgt spid="49"/>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heel(1)">
                                      <p:cBhvr>
                                        <p:cTn id="3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1" grpId="0"/>
      <p:bldP spid="44" grpId="0"/>
      <p:bldP spid="46" grpId="0"/>
      <p:bldP spid="47"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9661" y="1924868"/>
            <a:ext cx="11213540" cy="4519081"/>
          </a:xfrm>
        </p:spPr>
        <p:txBody>
          <a:bodyPr/>
          <a:lstStyle/>
          <a:p>
            <a:pPr marL="560241" indent="-560241">
              <a:lnSpc>
                <a:spcPct val="150000"/>
              </a:lnSpc>
              <a:buFont typeface="Arial" charset="0"/>
              <a:buChar char="•"/>
            </a:pPr>
            <a:r>
              <a:rPr lang="en-US" sz="3600" dirty="0">
                <a:solidFill>
                  <a:schemeClr val="bg1"/>
                </a:solidFill>
              </a:rPr>
              <a:t>Xamarin</a:t>
            </a:r>
          </a:p>
          <a:p>
            <a:pPr marL="560241" indent="-560241">
              <a:lnSpc>
                <a:spcPct val="150000"/>
              </a:lnSpc>
              <a:buFont typeface="Arial" charset="0"/>
              <a:buChar char="•"/>
            </a:pPr>
            <a:r>
              <a:rPr lang="en-US" sz="3600" dirty="0">
                <a:solidFill>
                  <a:schemeClr val="bg1"/>
                </a:solidFill>
              </a:rPr>
              <a:t>Prism </a:t>
            </a:r>
          </a:p>
          <a:p>
            <a:pPr marL="560241" indent="-560241">
              <a:lnSpc>
                <a:spcPct val="150000"/>
              </a:lnSpc>
              <a:buFont typeface="Arial" charset="0"/>
              <a:buChar char="•"/>
            </a:pPr>
            <a:r>
              <a:rPr lang="en-US" sz="3600" dirty="0">
                <a:solidFill>
                  <a:schemeClr val="bg1"/>
                </a:solidFill>
              </a:rPr>
              <a:t>Xamarin Forms – Prism</a:t>
            </a:r>
          </a:p>
          <a:p>
            <a:pPr marL="560241" indent="-560241">
              <a:lnSpc>
                <a:spcPct val="150000"/>
              </a:lnSpc>
              <a:buFont typeface="Arial" charset="0"/>
              <a:buChar char="•"/>
            </a:pPr>
            <a:r>
              <a:rPr lang="en-US" sz="3600" dirty="0">
                <a:solidFill>
                  <a:schemeClr val="bg1"/>
                </a:solidFill>
              </a:rPr>
              <a:t>A simple Xamarin Forms demo using Prism</a:t>
            </a:r>
            <a:endParaRPr lang="en-US" sz="3200" dirty="0">
              <a:solidFill>
                <a:schemeClr val="bg1"/>
              </a:solidFill>
            </a:endParaRPr>
          </a:p>
        </p:txBody>
      </p:sp>
      <p:sp>
        <p:nvSpPr>
          <p:cNvPr id="2" name="Title 1"/>
          <p:cNvSpPr>
            <a:spLocks noGrp="1"/>
          </p:cNvSpPr>
          <p:nvPr>
            <p:ph type="title"/>
          </p:nvPr>
        </p:nvSpPr>
        <p:spPr>
          <a:xfrm>
            <a:off x="1488715" y="307964"/>
            <a:ext cx="7642652" cy="899665"/>
          </a:xfrm>
        </p:spPr>
        <p:txBody>
          <a:bodyPr/>
          <a:lstStyle/>
          <a:p>
            <a:r>
              <a:rPr lang="en-US" sz="8000" b="1" dirty="0">
                <a:solidFill>
                  <a:schemeClr val="bg2">
                    <a:lumMod val="50000"/>
                  </a:schemeClr>
                </a:solidFill>
                <a:latin typeface="+mn-lt"/>
                <a:cs typeface="Arial" panose="020B0604020202020204" pitchFamily="34" charset="0"/>
              </a:rPr>
              <a:t>Agenda</a:t>
            </a:r>
          </a:p>
        </p:txBody>
      </p:sp>
      <p:pic>
        <p:nvPicPr>
          <p:cNvPr id="6" name="Picture 4" descr="Image result for xamarin logo">
            <a:extLst>
              <a:ext uri="{FF2B5EF4-FFF2-40B4-BE49-F238E27FC236}">
                <a16:creationId xmlns:a16="http://schemas.microsoft.com/office/drawing/2014/main" id="{6A80D9C5-18AD-4F52-B7DD-D6A4DD204E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1953"/>
          <a:stretch/>
        </p:blipFill>
        <p:spPr bwMode="auto">
          <a:xfrm>
            <a:off x="419661" y="405805"/>
            <a:ext cx="1069054" cy="1015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5978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51" y="700387"/>
            <a:ext cx="11655840" cy="899665"/>
          </a:xfrm>
        </p:spPr>
        <p:txBody>
          <a:bodyPr/>
          <a:lstStyle/>
          <a:p>
            <a:pPr algn="ctr"/>
            <a:r>
              <a:rPr lang="en-US" dirty="0">
                <a:solidFill>
                  <a:schemeClr val="bg1"/>
                </a:solidFill>
              </a:rPr>
              <a:t>Write Once, Run Anywhere</a:t>
            </a:r>
          </a:p>
        </p:txBody>
      </p:sp>
      <p:grpSp>
        <p:nvGrpSpPr>
          <p:cNvPr id="75" name="Group 74"/>
          <p:cNvGrpSpPr/>
          <p:nvPr/>
        </p:nvGrpSpPr>
        <p:grpSpPr>
          <a:xfrm>
            <a:off x="5996068" y="2241497"/>
            <a:ext cx="2416917" cy="3021685"/>
            <a:chOff x="7744886" y="1892300"/>
            <a:chExt cx="2180835" cy="2857500"/>
          </a:xfrm>
        </p:grpSpPr>
        <p:grpSp>
          <p:nvGrpSpPr>
            <p:cNvPr id="30" name="Group 29"/>
            <p:cNvGrpSpPr/>
            <p:nvPr/>
          </p:nvGrpSpPr>
          <p:grpSpPr>
            <a:xfrm>
              <a:off x="9116486" y="1892300"/>
              <a:ext cx="803108" cy="803108"/>
              <a:chOff x="2057400" y="2654300"/>
              <a:chExt cx="1028700" cy="1028700"/>
            </a:xfrm>
          </p:grpSpPr>
          <p:sp>
            <p:nvSpPr>
              <p:cNvPr id="5" name="Oval 4"/>
              <p:cNvSpPr/>
              <p:nvPr/>
            </p:nvSpPr>
            <p:spPr bwMode="auto">
              <a:xfrm>
                <a:off x="2057400" y="2654300"/>
                <a:ext cx="1028700"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4" name="Picture 23" descr="Apple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19103" y="2866641"/>
                <a:ext cx="468070" cy="523137"/>
              </a:xfrm>
              <a:prstGeom prst="rect">
                <a:avLst/>
              </a:prstGeom>
            </p:spPr>
          </p:pic>
        </p:grpSp>
        <p:grpSp>
          <p:nvGrpSpPr>
            <p:cNvPr id="6" name="Group 5"/>
            <p:cNvGrpSpPr/>
            <p:nvPr/>
          </p:nvGrpSpPr>
          <p:grpSpPr>
            <a:xfrm>
              <a:off x="9113144" y="2917992"/>
              <a:ext cx="803108" cy="803108"/>
              <a:chOff x="3810000" y="3073400"/>
              <a:chExt cx="1028700" cy="1028700"/>
            </a:xfrm>
          </p:grpSpPr>
          <p:sp>
            <p:nvSpPr>
              <p:cNvPr id="25" name="Oval 24"/>
              <p:cNvSpPr/>
              <p:nvPr/>
            </p:nvSpPr>
            <p:spPr bwMode="auto">
              <a:xfrm>
                <a:off x="3810000" y="3073400"/>
                <a:ext cx="1028700"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7" name="Picture 26" descr="Android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8" name="Group 7"/>
            <p:cNvGrpSpPr/>
            <p:nvPr/>
          </p:nvGrpSpPr>
          <p:grpSpPr>
            <a:xfrm>
              <a:off x="9122613" y="3946692"/>
              <a:ext cx="803108" cy="803108"/>
              <a:chOff x="6083300" y="3073400"/>
              <a:chExt cx="1028700" cy="1028700"/>
            </a:xfrm>
          </p:grpSpPr>
          <p:sp>
            <p:nvSpPr>
              <p:cNvPr id="28" name="Oval 27"/>
              <p:cNvSpPr/>
              <p:nvPr/>
            </p:nvSpPr>
            <p:spPr bwMode="auto">
              <a:xfrm>
                <a:off x="6083300" y="3073400"/>
                <a:ext cx="1028700"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b" anchorCtr="0"/>
              <a:lstStyle/>
              <a:p>
                <a:pPr algn="ctr" defTabSz="914050"/>
                <a:endParaRPr lang="en-US" sz="784" kern="0" dirty="0">
                  <a:solidFill>
                    <a:schemeClr val="bg1"/>
                  </a:solidFill>
                  <a:ea typeface="Segoe UI" pitchFamily="34" charset="0"/>
                  <a:cs typeface="Segoe UI" pitchFamily="34" charset="0"/>
                </a:endParaRPr>
              </a:p>
            </p:txBody>
          </p:sp>
          <p:pic>
            <p:nvPicPr>
              <p:cNvPr id="29" name="Picture 28" descr="Windows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cxnSp>
          <p:nvCxnSpPr>
            <p:cNvPr id="42" name="Straight Arrow Connector 41"/>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5088F9C1-D730-45E0-970E-B45F30E9E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7461" y="1824999"/>
            <a:ext cx="3867399" cy="386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652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Xamarin + Xamarin.Forms</a:t>
            </a:r>
          </a:p>
        </p:txBody>
      </p:sp>
      <p:sp>
        <p:nvSpPr>
          <p:cNvPr id="3" name="Text Placeholder 2"/>
          <p:cNvSpPr>
            <a:spLocks noGrp="1"/>
          </p:cNvSpPr>
          <p:nvPr>
            <p:ph type="body" sz="quarter" idx="10"/>
          </p:nvPr>
        </p:nvSpPr>
        <p:spPr>
          <a:xfrm>
            <a:off x="1000641" y="5167626"/>
            <a:ext cx="4502496" cy="969240"/>
          </a:xfrm>
        </p:spPr>
        <p:txBody>
          <a:bodyPr/>
          <a:lstStyle/>
          <a:p>
            <a:pPr algn="ctr">
              <a:lnSpc>
                <a:spcPct val="100000"/>
              </a:lnSpc>
            </a:pPr>
            <a:r>
              <a:rPr lang="en-US" sz="2549" dirty="0">
                <a:solidFill>
                  <a:schemeClr val="bg1"/>
                </a:solidFill>
                <a:latin typeface="+mn-lt"/>
              </a:rPr>
              <a:t>Traditional Xamarin Approach</a:t>
            </a:r>
          </a:p>
        </p:txBody>
      </p:sp>
      <p:sp>
        <p:nvSpPr>
          <p:cNvPr id="4" name="Text Placeholder 3"/>
          <p:cNvSpPr>
            <a:spLocks noGrp="1"/>
          </p:cNvSpPr>
          <p:nvPr>
            <p:ph type="body" sz="quarter" idx="11"/>
          </p:nvPr>
        </p:nvSpPr>
        <p:spPr>
          <a:xfrm>
            <a:off x="6548817" y="5167625"/>
            <a:ext cx="4493937" cy="984746"/>
          </a:xfrm>
        </p:spPr>
        <p:txBody>
          <a:bodyPr/>
          <a:lstStyle/>
          <a:p>
            <a:pPr algn="ctr">
              <a:lnSpc>
                <a:spcPct val="100000"/>
              </a:lnSpc>
            </a:pPr>
            <a:r>
              <a:rPr lang="en-US" sz="2549" dirty="0">
                <a:solidFill>
                  <a:schemeClr val="bg1"/>
                </a:solidFill>
                <a:latin typeface="+mn-lt"/>
              </a:rPr>
              <a:t>With Xamarin.Forms:</a:t>
            </a:r>
            <a:br>
              <a:rPr lang="en-US" sz="2549" dirty="0">
                <a:solidFill>
                  <a:schemeClr val="bg1"/>
                </a:solidFill>
                <a:latin typeface="+mn-lt"/>
              </a:rPr>
            </a:br>
            <a:r>
              <a:rPr lang="en-US" sz="2549" dirty="0">
                <a:solidFill>
                  <a:schemeClr val="bg1"/>
                </a:solidFill>
              </a:rPr>
              <a:t>More code-sharing, all native</a:t>
            </a:r>
          </a:p>
        </p:txBody>
      </p:sp>
      <p:grpSp>
        <p:nvGrpSpPr>
          <p:cNvPr id="25" name="Group 24"/>
          <p:cNvGrpSpPr/>
          <p:nvPr/>
        </p:nvGrpSpPr>
        <p:grpSpPr>
          <a:xfrm>
            <a:off x="1000641" y="2481564"/>
            <a:ext cx="4502496" cy="2536186"/>
            <a:chOff x="2819400" y="2021408"/>
            <a:chExt cx="5994400" cy="3325292"/>
          </a:xfrm>
        </p:grpSpPr>
        <p:sp>
          <p:nvSpPr>
            <p:cNvPr id="26" name="Rectangle 25"/>
            <p:cNvSpPr/>
            <p:nvPr/>
          </p:nvSpPr>
          <p:spPr bwMode="auto">
            <a:xfrm>
              <a:off x="2819400" y="2108200"/>
              <a:ext cx="1981200" cy="457200"/>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27" name="Rectangle 26"/>
            <p:cNvSpPr/>
            <p:nvPr/>
          </p:nvSpPr>
          <p:spPr bwMode="auto">
            <a:xfrm>
              <a:off x="2819400" y="2588312"/>
              <a:ext cx="5994400" cy="275838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28" name="TextBox 27"/>
            <p:cNvSpPr txBox="1"/>
            <p:nvPr/>
          </p:nvSpPr>
          <p:spPr>
            <a:xfrm>
              <a:off x="2832102" y="2021411"/>
              <a:ext cx="1968499" cy="621815"/>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200" dirty="0">
                  <a:solidFill>
                    <a:schemeClr val="bg1"/>
                  </a:solidFill>
                </a:rPr>
                <a:t>iOS C# UI</a:t>
              </a:r>
            </a:p>
          </p:txBody>
        </p:sp>
        <p:sp>
          <p:nvSpPr>
            <p:cNvPr id="29" name="Rectangle 28"/>
            <p:cNvSpPr/>
            <p:nvPr/>
          </p:nvSpPr>
          <p:spPr bwMode="auto">
            <a:xfrm>
              <a:off x="4826000" y="2108200"/>
              <a:ext cx="1981200" cy="457200"/>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0" name="Rectangle 29"/>
            <p:cNvSpPr/>
            <p:nvPr/>
          </p:nvSpPr>
          <p:spPr bwMode="auto">
            <a:xfrm>
              <a:off x="6832600" y="2108200"/>
              <a:ext cx="1981200" cy="457200"/>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1" name="TextBox 30"/>
            <p:cNvSpPr txBox="1"/>
            <p:nvPr/>
          </p:nvSpPr>
          <p:spPr>
            <a:xfrm>
              <a:off x="6845301" y="2021410"/>
              <a:ext cx="1968499" cy="621815"/>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200" dirty="0">
                  <a:solidFill>
                    <a:schemeClr val="bg1"/>
                  </a:solidFill>
                </a:rPr>
                <a:t>Windows C# UI</a:t>
              </a:r>
            </a:p>
          </p:txBody>
        </p:sp>
        <p:sp>
          <p:nvSpPr>
            <p:cNvPr id="32" name="TextBox 31"/>
            <p:cNvSpPr txBox="1"/>
            <p:nvPr/>
          </p:nvSpPr>
          <p:spPr>
            <a:xfrm>
              <a:off x="4626797" y="2021408"/>
              <a:ext cx="2353425" cy="621815"/>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200" dirty="0">
                  <a:solidFill>
                    <a:schemeClr val="bg1"/>
                  </a:solidFill>
                </a:rPr>
                <a:t>Android C# UI</a:t>
              </a:r>
            </a:p>
          </p:txBody>
        </p:sp>
      </p:grpSp>
      <p:grpSp>
        <p:nvGrpSpPr>
          <p:cNvPr id="7" name="Group 6"/>
          <p:cNvGrpSpPr/>
          <p:nvPr/>
        </p:nvGrpSpPr>
        <p:grpSpPr>
          <a:xfrm>
            <a:off x="1345313" y="1803244"/>
            <a:ext cx="3722125" cy="615702"/>
            <a:chOff x="1371601" y="1838670"/>
            <a:chExt cx="3797300" cy="628137"/>
          </a:xfrm>
        </p:grpSpPr>
        <p:sp>
          <p:nvSpPr>
            <p:cNvPr id="47" name="Oval 46"/>
            <p:cNvSpPr/>
            <p:nvPr/>
          </p:nvSpPr>
          <p:spPr bwMode="auto">
            <a:xfrm>
              <a:off x="1371601" y="184101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50" name="Oval 49"/>
            <p:cNvSpPr/>
            <p:nvPr/>
          </p:nvSpPr>
          <p:spPr bwMode="auto">
            <a:xfrm>
              <a:off x="2991123" y="1838670"/>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53" name="Oval 52"/>
            <p:cNvSpPr/>
            <p:nvPr/>
          </p:nvSpPr>
          <p:spPr bwMode="auto">
            <a:xfrm>
              <a:off x="4543108" y="1838670"/>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grpSp>
      <p:grpSp>
        <p:nvGrpSpPr>
          <p:cNvPr id="8" name="Group 7"/>
          <p:cNvGrpSpPr/>
          <p:nvPr/>
        </p:nvGrpSpPr>
        <p:grpSpPr>
          <a:xfrm>
            <a:off x="6540259" y="1803244"/>
            <a:ext cx="4502496" cy="3202060"/>
            <a:chOff x="6671469" y="1838670"/>
            <a:chExt cx="4593431" cy="3266731"/>
          </a:xfrm>
        </p:grpSpPr>
        <p:sp>
          <p:nvSpPr>
            <p:cNvPr id="35" name="Rectangle 34"/>
            <p:cNvSpPr/>
            <p:nvPr/>
          </p:nvSpPr>
          <p:spPr bwMode="auto">
            <a:xfrm>
              <a:off x="6671469" y="2585525"/>
              <a:ext cx="1518168" cy="68775"/>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6" name="Rectangle 35"/>
            <p:cNvSpPr/>
            <p:nvPr/>
          </p:nvSpPr>
          <p:spPr bwMode="auto">
            <a:xfrm>
              <a:off x="6671469" y="3378200"/>
              <a:ext cx="4593431" cy="172720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8" name="Rectangle 37"/>
            <p:cNvSpPr/>
            <p:nvPr/>
          </p:nvSpPr>
          <p:spPr bwMode="auto">
            <a:xfrm>
              <a:off x="8209101" y="2585525"/>
              <a:ext cx="1518168" cy="68775"/>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39" name="Rectangle 38"/>
            <p:cNvSpPr/>
            <p:nvPr/>
          </p:nvSpPr>
          <p:spPr bwMode="auto">
            <a:xfrm>
              <a:off x="9746732" y="2585525"/>
              <a:ext cx="1518168" cy="68775"/>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42" name="TextBox 41"/>
            <p:cNvSpPr txBox="1"/>
            <p:nvPr/>
          </p:nvSpPr>
          <p:spPr>
            <a:xfrm>
              <a:off x="6681202" y="3791323"/>
              <a:ext cx="4583698" cy="703598"/>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549" dirty="0">
                  <a:solidFill>
                    <a:schemeClr val="bg1"/>
                  </a:solidFill>
                  <a:latin typeface="+mj-lt"/>
                </a:rPr>
                <a:t>Shared C# Backend</a:t>
              </a:r>
            </a:p>
          </p:txBody>
        </p:sp>
        <p:sp>
          <p:nvSpPr>
            <p:cNvPr id="43" name="Rectangle 42"/>
            <p:cNvSpPr/>
            <p:nvPr/>
          </p:nvSpPr>
          <p:spPr bwMode="auto">
            <a:xfrm>
              <a:off x="6671469" y="2667001"/>
              <a:ext cx="4593431" cy="6984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grpSp>
          <p:nvGrpSpPr>
            <p:cNvPr id="55" name="Group 54"/>
            <p:cNvGrpSpPr/>
            <p:nvPr/>
          </p:nvGrpSpPr>
          <p:grpSpPr>
            <a:xfrm>
              <a:off x="7073901" y="1838670"/>
              <a:ext cx="3797300" cy="628137"/>
              <a:chOff x="1371601" y="1838670"/>
              <a:chExt cx="3797300" cy="628137"/>
            </a:xfrm>
          </p:grpSpPr>
          <p:sp>
            <p:nvSpPr>
              <p:cNvPr id="63" name="Oval 62"/>
              <p:cNvSpPr/>
              <p:nvPr/>
            </p:nvSpPr>
            <p:spPr bwMode="auto">
              <a:xfrm>
                <a:off x="1371601" y="184101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61" name="Oval 60"/>
              <p:cNvSpPr/>
              <p:nvPr/>
            </p:nvSpPr>
            <p:spPr bwMode="auto">
              <a:xfrm>
                <a:off x="2991123" y="1838670"/>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59" name="Oval 58"/>
              <p:cNvSpPr/>
              <p:nvPr/>
            </p:nvSpPr>
            <p:spPr bwMode="auto">
              <a:xfrm>
                <a:off x="4543108" y="1838670"/>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grpSp>
        <p:sp>
          <p:nvSpPr>
            <p:cNvPr id="66" name="TextBox 65"/>
            <p:cNvSpPr txBox="1"/>
            <p:nvPr/>
          </p:nvSpPr>
          <p:spPr>
            <a:xfrm>
              <a:off x="6681202" y="2597523"/>
              <a:ext cx="4583698" cy="797652"/>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136" dirty="0">
                  <a:solidFill>
                    <a:schemeClr val="bg1"/>
                  </a:solidFill>
                </a:rPr>
                <a:t>Shared UI Code</a:t>
              </a:r>
            </a:p>
          </p:txBody>
        </p:sp>
      </p:grpSp>
      <p:sp>
        <p:nvSpPr>
          <p:cNvPr id="67" name="TextBox 66"/>
          <p:cNvSpPr txBox="1"/>
          <p:nvPr/>
        </p:nvSpPr>
        <p:spPr>
          <a:xfrm>
            <a:off x="1010182" y="3518064"/>
            <a:ext cx="4492955" cy="689669"/>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549" dirty="0">
                <a:solidFill>
                  <a:schemeClr val="bg1"/>
                </a:solidFill>
                <a:latin typeface="+mj-lt"/>
              </a:rPr>
              <a:t>Shared C# Backend</a:t>
            </a:r>
          </a:p>
        </p:txBody>
      </p:sp>
      <p:pic>
        <p:nvPicPr>
          <p:cNvPr id="40" name="Picture 2" descr="http://www.freeiconspng.com/uploads/ios-7-logo-png-14.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68967" y="1977271"/>
            <a:ext cx="417639" cy="26289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80472" y="1902535"/>
            <a:ext cx="342836" cy="412369"/>
          </a:xfrm>
          <a:prstGeom prst="rect">
            <a:avLst/>
          </a:prstGeom>
        </p:spPr>
      </p:pic>
      <p:pic>
        <p:nvPicPr>
          <p:cNvPr id="46" name="Picture 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86708" y="1936483"/>
            <a:ext cx="344747" cy="344647"/>
          </a:xfrm>
          <a:prstGeom prst="rect">
            <a:avLst/>
          </a:prstGeom>
        </p:spPr>
      </p:pic>
      <p:pic>
        <p:nvPicPr>
          <p:cNvPr id="48" name="Picture 2" descr="http://www.freeiconspng.com/uploads/ios-7-logo-png-14.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049223" y="1985534"/>
            <a:ext cx="417639" cy="26289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60728" y="1910797"/>
            <a:ext cx="342836" cy="412369"/>
          </a:xfrm>
          <a:prstGeom prst="rect">
            <a:avLst/>
          </a:prstGeom>
        </p:spPr>
      </p:pic>
      <p:pic>
        <p:nvPicPr>
          <p:cNvPr id="64" name="Picture 6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66963" y="1944745"/>
            <a:ext cx="344747" cy="344647"/>
          </a:xfrm>
          <a:prstGeom prst="rect">
            <a:avLst/>
          </a:prstGeom>
        </p:spPr>
      </p:pic>
    </p:spTree>
    <p:extLst>
      <p:ext uri="{BB962C8B-B14F-4D97-AF65-F5344CB8AC3E}">
        <p14:creationId xmlns:p14="http://schemas.microsoft.com/office/powerpoint/2010/main" val="159800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6C49A-FDE9-45BE-B673-5D31CA44CF0A}"/>
              </a:ext>
            </a:extLst>
          </p:cNvPr>
          <p:cNvSpPr>
            <a:spLocks noGrp="1"/>
          </p:cNvSpPr>
          <p:nvPr>
            <p:ph type="title"/>
          </p:nvPr>
        </p:nvSpPr>
        <p:spPr/>
        <p:txBody>
          <a:bodyPr/>
          <a:lstStyle/>
          <a:p>
            <a:r>
              <a:rPr lang="en-US" dirty="0">
                <a:solidFill>
                  <a:schemeClr val="bg1"/>
                </a:solidFill>
              </a:rPr>
              <a:t>Xamarin Forms Rendering Model - Entry</a:t>
            </a:r>
          </a:p>
        </p:txBody>
      </p:sp>
      <p:pic>
        <p:nvPicPr>
          <p:cNvPr id="2050" name="Picture 2" descr="Image result for entry in xamarin forms">
            <a:extLst>
              <a:ext uri="{FF2B5EF4-FFF2-40B4-BE49-F238E27FC236}">
                <a16:creationId xmlns:a16="http://schemas.microsoft.com/office/drawing/2014/main" id="{F5119428-AEB3-4C70-AA6E-0222C9642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715082"/>
            <a:ext cx="9220200" cy="4308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1745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6C49A-FDE9-45BE-B673-5D31CA44CF0A}"/>
              </a:ext>
            </a:extLst>
          </p:cNvPr>
          <p:cNvSpPr>
            <a:spLocks noGrp="1"/>
          </p:cNvSpPr>
          <p:nvPr>
            <p:ph type="title"/>
          </p:nvPr>
        </p:nvSpPr>
        <p:spPr/>
        <p:txBody>
          <a:bodyPr/>
          <a:lstStyle/>
          <a:p>
            <a:pPr defTabSz="932742"/>
            <a:r>
              <a:rPr lang="en-US" sz="4800" spc="-102" dirty="0">
                <a:solidFill>
                  <a:schemeClr val="bg1"/>
                </a:solidFill>
                <a:latin typeface="+mn-lt"/>
              </a:rPr>
              <a:t>Xamarin.Forms Rendering Model</a:t>
            </a:r>
            <a:br>
              <a:rPr lang="en-US" sz="4800" spc="-102" dirty="0">
                <a:solidFill>
                  <a:schemeClr val="bg1"/>
                </a:solidFill>
                <a:latin typeface="+mn-lt"/>
              </a:rPr>
            </a:br>
            <a:endParaRPr lang="en-US" sz="4800" spc="-102" dirty="0">
              <a:solidFill>
                <a:schemeClr val="bg1"/>
              </a:solidFill>
              <a:latin typeface="+mn-lt"/>
            </a:endParaRPr>
          </a:p>
        </p:txBody>
      </p:sp>
      <p:pic>
        <p:nvPicPr>
          <p:cNvPr id="4" name="Picture 3">
            <a:extLst>
              <a:ext uri="{FF2B5EF4-FFF2-40B4-BE49-F238E27FC236}">
                <a16:creationId xmlns:a16="http://schemas.microsoft.com/office/drawing/2014/main" id="{33224597-247D-42C7-A9DB-D8752450668F}"/>
              </a:ext>
            </a:extLst>
          </p:cNvPr>
          <p:cNvPicPr>
            <a:picLocks noChangeAspect="1"/>
          </p:cNvPicPr>
          <p:nvPr/>
        </p:nvPicPr>
        <p:blipFill>
          <a:blip r:embed="rId2"/>
          <a:stretch>
            <a:fillRect/>
          </a:stretch>
        </p:blipFill>
        <p:spPr>
          <a:xfrm>
            <a:off x="0" y="1157681"/>
            <a:ext cx="12192000" cy="5742264"/>
          </a:xfrm>
          <a:prstGeom prst="rect">
            <a:avLst/>
          </a:prstGeom>
        </p:spPr>
      </p:pic>
    </p:spTree>
    <p:extLst>
      <p:ext uri="{BB962C8B-B14F-4D97-AF65-F5344CB8AC3E}">
        <p14:creationId xmlns:p14="http://schemas.microsoft.com/office/powerpoint/2010/main" val="13416293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bg1"/>
                </a:solidFill>
              </a:rPr>
              <a:t>What’s included</a:t>
            </a:r>
          </a:p>
        </p:txBody>
      </p:sp>
      <p:sp>
        <p:nvSpPr>
          <p:cNvPr id="10" name="Text Placeholder 18"/>
          <p:cNvSpPr txBox="1">
            <a:spLocks/>
          </p:cNvSpPr>
          <p:nvPr/>
        </p:nvSpPr>
        <p:spPr>
          <a:xfrm>
            <a:off x="5859477" y="1759570"/>
            <a:ext cx="5544287" cy="4393935"/>
          </a:xfrm>
          <a:prstGeom prst="rect">
            <a:avLst/>
          </a:prstGeom>
        </p:spPr>
        <p:txBody>
          <a:bodyPr vert="horz" wrap="square" lIns="143407" tIns="89630" rIns="143407" bIns="8963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r>
              <a:rPr lang="en-US" sz="2745" dirty="0">
                <a:solidFill>
                  <a:schemeClr val="bg1"/>
                </a:solidFill>
              </a:rPr>
              <a:t>✓  </a:t>
            </a:r>
            <a:r>
              <a:rPr lang="en-US" sz="2745" dirty="0">
                <a:solidFill>
                  <a:schemeClr val="bg1"/>
                </a:solidFill>
                <a:latin typeface="+mj-lt"/>
              </a:rPr>
              <a:t>50+ Pages, layouts, and controls</a:t>
            </a:r>
          </a:p>
          <a:p>
            <a:pPr marL="0" indent="0"/>
            <a:r>
              <a:rPr lang="en-US" sz="2745" dirty="0">
                <a:solidFill>
                  <a:schemeClr val="bg1"/>
                </a:solidFill>
                <a:latin typeface="+mj-lt"/>
              </a:rPr>
              <a:t>      </a:t>
            </a:r>
            <a:r>
              <a:rPr lang="en-US" sz="2353" dirty="0">
                <a:solidFill>
                  <a:schemeClr val="bg1"/>
                </a:solidFill>
                <a:latin typeface="+mj-lt"/>
              </a:rPr>
              <a:t>(Build from code behind or XAML)</a:t>
            </a:r>
          </a:p>
          <a:p>
            <a:pPr marL="0" indent="0">
              <a:lnSpc>
                <a:spcPct val="110000"/>
              </a:lnSpc>
            </a:pPr>
            <a:r>
              <a:rPr lang="en-US" sz="2745" dirty="0">
                <a:solidFill>
                  <a:schemeClr val="bg1"/>
                </a:solidFill>
              </a:rPr>
              <a:t>✓  </a:t>
            </a:r>
            <a:r>
              <a:rPr lang="en-US" sz="2745" dirty="0">
                <a:solidFill>
                  <a:schemeClr val="bg1"/>
                </a:solidFill>
                <a:latin typeface="+mj-lt"/>
              </a:rPr>
              <a:t>Two-way data binding</a:t>
            </a:r>
          </a:p>
          <a:p>
            <a:pPr marL="0" indent="0">
              <a:lnSpc>
                <a:spcPct val="110000"/>
              </a:lnSpc>
            </a:pPr>
            <a:r>
              <a:rPr lang="en-US" sz="2745" dirty="0">
                <a:solidFill>
                  <a:schemeClr val="bg1"/>
                </a:solidFill>
              </a:rPr>
              <a:t>✓  </a:t>
            </a:r>
            <a:r>
              <a:rPr lang="en-US" sz="2745" dirty="0">
                <a:solidFill>
                  <a:schemeClr val="bg1"/>
                </a:solidFill>
                <a:latin typeface="+mj-lt"/>
              </a:rPr>
              <a:t>Navigation</a:t>
            </a:r>
          </a:p>
          <a:p>
            <a:pPr marL="0" indent="0">
              <a:lnSpc>
                <a:spcPct val="110000"/>
              </a:lnSpc>
            </a:pPr>
            <a:r>
              <a:rPr lang="en-US" sz="2745" dirty="0">
                <a:solidFill>
                  <a:schemeClr val="bg1"/>
                </a:solidFill>
              </a:rPr>
              <a:t>✓  </a:t>
            </a:r>
            <a:r>
              <a:rPr lang="en-US" sz="2745" dirty="0">
                <a:solidFill>
                  <a:schemeClr val="bg1"/>
                </a:solidFill>
                <a:latin typeface="+mj-lt"/>
              </a:rPr>
              <a:t>Animation API</a:t>
            </a:r>
          </a:p>
          <a:p>
            <a:pPr marL="0" indent="0">
              <a:lnSpc>
                <a:spcPct val="110000"/>
              </a:lnSpc>
            </a:pPr>
            <a:r>
              <a:rPr lang="en-US" sz="2745" dirty="0">
                <a:solidFill>
                  <a:schemeClr val="bg1"/>
                </a:solidFill>
              </a:rPr>
              <a:t>✓  </a:t>
            </a:r>
            <a:r>
              <a:rPr lang="en-US" sz="2745" dirty="0">
                <a:solidFill>
                  <a:schemeClr val="bg1"/>
                </a:solidFill>
                <a:latin typeface="+mj-lt"/>
              </a:rPr>
              <a:t>Dependency Service</a:t>
            </a:r>
          </a:p>
          <a:p>
            <a:pPr marL="0" indent="0">
              <a:lnSpc>
                <a:spcPct val="110000"/>
              </a:lnSpc>
            </a:pPr>
            <a:r>
              <a:rPr lang="en-US" sz="2745" dirty="0">
                <a:solidFill>
                  <a:schemeClr val="bg1"/>
                </a:solidFill>
              </a:rPr>
              <a:t>✓  </a:t>
            </a:r>
            <a:r>
              <a:rPr lang="en-US" sz="2745" dirty="0">
                <a:solidFill>
                  <a:schemeClr val="bg1"/>
                </a:solidFill>
                <a:latin typeface="+mj-lt"/>
              </a:rPr>
              <a:t>Messaging Center</a:t>
            </a:r>
          </a:p>
          <a:p>
            <a:pPr marL="0" indent="0">
              <a:lnSpc>
                <a:spcPct val="110000"/>
              </a:lnSpc>
            </a:pPr>
            <a:r>
              <a:rPr lang="en-US" sz="2745" dirty="0">
                <a:solidFill>
                  <a:schemeClr val="bg1"/>
                </a:solidFill>
              </a:rPr>
              <a:t>✓</a:t>
            </a:r>
            <a:r>
              <a:rPr lang="en-US" sz="2745" dirty="0">
                <a:solidFill>
                  <a:schemeClr val="bg1"/>
                </a:solidFill>
                <a:latin typeface="+mj-lt"/>
              </a:rPr>
              <a:t>  Xamarin Essentials</a:t>
            </a:r>
          </a:p>
          <a:p>
            <a:pPr marL="0" indent="0">
              <a:lnSpc>
                <a:spcPct val="110000"/>
              </a:lnSpc>
            </a:pPr>
            <a:endParaRPr lang="en-US" sz="2745" dirty="0">
              <a:solidFill>
                <a:schemeClr val="bg1"/>
              </a:solidFill>
              <a:latin typeface="+mj-lt"/>
            </a:endParaRPr>
          </a:p>
          <a:p>
            <a:pPr marL="0" indent="0">
              <a:lnSpc>
                <a:spcPct val="110000"/>
              </a:lnSpc>
            </a:pPr>
            <a:endParaRPr lang="en-US" sz="2745" dirty="0">
              <a:solidFill>
                <a:schemeClr val="bg1"/>
              </a:solidFill>
              <a:latin typeface="+mj-lt"/>
            </a:endParaRPr>
          </a:p>
          <a:p>
            <a:pPr marL="0" indent="0">
              <a:lnSpc>
                <a:spcPct val="110000"/>
              </a:lnSpc>
            </a:pPr>
            <a:endParaRPr lang="en-US" sz="2745" dirty="0">
              <a:solidFill>
                <a:schemeClr val="bg1"/>
              </a:solidFill>
              <a:latin typeface="+mj-lt"/>
            </a:endParaRPr>
          </a:p>
        </p:txBody>
      </p:sp>
      <p:grpSp>
        <p:nvGrpSpPr>
          <p:cNvPr id="48" name="Group 47"/>
          <p:cNvGrpSpPr/>
          <p:nvPr/>
        </p:nvGrpSpPr>
        <p:grpSpPr>
          <a:xfrm>
            <a:off x="1025539" y="2052215"/>
            <a:ext cx="4502496" cy="3202060"/>
            <a:chOff x="6671469" y="1838670"/>
            <a:chExt cx="4593431" cy="3266731"/>
          </a:xfrm>
        </p:grpSpPr>
        <p:sp>
          <p:nvSpPr>
            <p:cNvPr id="49" name="Rectangle 48"/>
            <p:cNvSpPr/>
            <p:nvPr/>
          </p:nvSpPr>
          <p:spPr bwMode="auto">
            <a:xfrm>
              <a:off x="6671469" y="2585525"/>
              <a:ext cx="1518168" cy="68775"/>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0" name="Rectangle 49"/>
            <p:cNvSpPr/>
            <p:nvPr/>
          </p:nvSpPr>
          <p:spPr bwMode="auto">
            <a:xfrm>
              <a:off x="6671469" y="3378200"/>
              <a:ext cx="4593431" cy="172720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1" name="Rectangle 50"/>
            <p:cNvSpPr/>
            <p:nvPr/>
          </p:nvSpPr>
          <p:spPr bwMode="auto">
            <a:xfrm>
              <a:off x="8209101" y="2585525"/>
              <a:ext cx="1518168" cy="68775"/>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2" name="Rectangle 51"/>
            <p:cNvSpPr/>
            <p:nvPr/>
          </p:nvSpPr>
          <p:spPr bwMode="auto">
            <a:xfrm>
              <a:off x="9746732" y="2585525"/>
              <a:ext cx="1518168" cy="68775"/>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sp>
          <p:nvSpPr>
            <p:cNvPr id="53" name="TextBox 52"/>
            <p:cNvSpPr txBox="1"/>
            <p:nvPr/>
          </p:nvSpPr>
          <p:spPr>
            <a:xfrm>
              <a:off x="6681202" y="3791323"/>
              <a:ext cx="4583698" cy="703598"/>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549" dirty="0">
                  <a:solidFill>
                    <a:schemeClr val="bg1"/>
                  </a:solidFill>
                  <a:latin typeface="+mj-lt"/>
                </a:rPr>
                <a:t>Shared C# Backend</a:t>
              </a:r>
            </a:p>
          </p:txBody>
        </p:sp>
        <p:sp>
          <p:nvSpPr>
            <p:cNvPr id="54" name="Rectangle 53"/>
            <p:cNvSpPr/>
            <p:nvPr/>
          </p:nvSpPr>
          <p:spPr bwMode="auto">
            <a:xfrm>
              <a:off x="6671469" y="2667001"/>
              <a:ext cx="4593431" cy="6984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dirty="0">
                  <a:solidFill>
                    <a:schemeClr val="bg1"/>
                  </a:solidFill>
                  <a:ea typeface="Segoe UI" pitchFamily="34" charset="0"/>
                  <a:cs typeface="Segoe UI" pitchFamily="34" charset="0"/>
                </a:rPr>
                <a:t> </a:t>
              </a:r>
            </a:p>
          </p:txBody>
        </p:sp>
        <p:grpSp>
          <p:nvGrpSpPr>
            <p:cNvPr id="55" name="Group 54"/>
            <p:cNvGrpSpPr/>
            <p:nvPr/>
          </p:nvGrpSpPr>
          <p:grpSpPr>
            <a:xfrm>
              <a:off x="7073901" y="1838670"/>
              <a:ext cx="3797300" cy="628137"/>
              <a:chOff x="1371601" y="1838670"/>
              <a:chExt cx="3797300" cy="628137"/>
            </a:xfrm>
          </p:grpSpPr>
          <p:sp>
            <p:nvSpPr>
              <p:cNvPr id="64" name="Oval 63"/>
              <p:cNvSpPr/>
              <p:nvPr/>
            </p:nvSpPr>
            <p:spPr bwMode="auto">
              <a:xfrm>
                <a:off x="1371601" y="184101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62" name="Oval 61"/>
              <p:cNvSpPr/>
              <p:nvPr/>
            </p:nvSpPr>
            <p:spPr bwMode="auto">
              <a:xfrm>
                <a:off x="2991123" y="1838670"/>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sp>
            <p:nvSpPr>
              <p:cNvPr id="60" name="Oval 59"/>
              <p:cNvSpPr/>
              <p:nvPr/>
            </p:nvSpPr>
            <p:spPr bwMode="auto">
              <a:xfrm>
                <a:off x="4543108" y="1838670"/>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bg1"/>
                  </a:solidFill>
                  <a:ea typeface="Segoe UI" pitchFamily="34" charset="0"/>
                  <a:cs typeface="Segoe UI" pitchFamily="34" charset="0"/>
                </a:endParaRPr>
              </a:p>
            </p:txBody>
          </p:sp>
        </p:grpSp>
        <p:sp>
          <p:nvSpPr>
            <p:cNvPr id="56" name="TextBox 55"/>
            <p:cNvSpPr txBox="1"/>
            <p:nvPr/>
          </p:nvSpPr>
          <p:spPr>
            <a:xfrm>
              <a:off x="6681202" y="2597523"/>
              <a:ext cx="4583698" cy="797652"/>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136" dirty="0">
                  <a:solidFill>
                    <a:schemeClr val="bg1"/>
                  </a:solidFill>
                </a:rPr>
                <a:t>Shared UI Code</a:t>
              </a:r>
            </a:p>
          </p:txBody>
        </p:sp>
      </p:grpSp>
      <p:pic>
        <p:nvPicPr>
          <p:cNvPr id="21" name="Picture 2" descr="http://www.freeiconspng.com/uploads/ios-7-logo-png-14.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534502" y="2218177"/>
            <a:ext cx="417639" cy="26289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46006" y="2143440"/>
            <a:ext cx="342836" cy="412369"/>
          </a:xfrm>
          <a:prstGeom prst="rect">
            <a:avLst/>
          </a:prstGeom>
        </p:spPr>
      </p:pic>
      <p:pic>
        <p:nvPicPr>
          <p:cNvPr id="24" name="Picture 2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667563" y="2177388"/>
            <a:ext cx="344747" cy="344647"/>
          </a:xfrm>
          <a:prstGeom prst="rect">
            <a:avLst/>
          </a:prstGeom>
        </p:spPr>
      </p:pic>
    </p:spTree>
    <p:extLst>
      <p:ext uri="{BB962C8B-B14F-4D97-AF65-F5344CB8AC3E}">
        <p14:creationId xmlns:p14="http://schemas.microsoft.com/office/powerpoint/2010/main" val="123018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fade">
                                      <p:cBhvr>
                                        <p:cTn id="25" dur="500"/>
                                        <p:tgtEl>
                                          <p:spTgt spid="1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fade">
                                      <p:cBhvr>
                                        <p:cTn id="30" dur="500"/>
                                        <p:tgtEl>
                                          <p:spTgt spid="1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Effect transition="in" filter="fade">
                                      <p:cBhvr>
                                        <p:cTn id="35" dur="500"/>
                                        <p:tgtEl>
                                          <p:spTgt spid="1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xEl>
                                              <p:pRg st="7" end="7"/>
                                            </p:txEl>
                                          </p:spTgt>
                                        </p:tgtEl>
                                        <p:attrNameLst>
                                          <p:attrName>style.visibility</p:attrName>
                                        </p:attrNameLst>
                                      </p:cBhvr>
                                      <p:to>
                                        <p:strVal val="visible"/>
                                      </p:to>
                                    </p:set>
                                    <p:animEffect transition="in" filter="fade">
                                      <p:cBhvr>
                                        <p:cTn id="40"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Related image">
            <a:extLst>
              <a:ext uri="{FF2B5EF4-FFF2-40B4-BE49-F238E27FC236}">
                <a16:creationId xmlns:a16="http://schemas.microsoft.com/office/drawing/2014/main" id="{DBAD47F8-3CE0-408C-B165-092C6F2B9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3" y="995419"/>
            <a:ext cx="12158083" cy="476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1779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47340</TotalTime>
  <Words>945</Words>
  <Application>Microsoft Office PowerPoint</Application>
  <PresentationFormat>Widescreen</PresentationFormat>
  <Paragraphs>190</Paragraphs>
  <Slides>23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Courier New</vt:lpstr>
      <vt:lpstr>Segoe UI</vt:lpstr>
      <vt:lpstr>Segoe UI Light</vt:lpstr>
      <vt:lpstr>Wingdings</vt:lpstr>
      <vt:lpstr>5-30629_Build_Template_WHITE</vt:lpstr>
      <vt:lpstr>PowerPoint Presentation</vt:lpstr>
      <vt:lpstr>PowerPoint Presentation</vt:lpstr>
      <vt:lpstr>Agenda</vt:lpstr>
      <vt:lpstr>Write Once, Run Anywhere</vt:lpstr>
      <vt:lpstr>Xamarin + Xamarin.Forms</vt:lpstr>
      <vt:lpstr>Xamarin Forms Rendering Model - Entry</vt:lpstr>
      <vt:lpstr>Xamarin.Forms Rendering Model </vt:lpstr>
      <vt:lpstr>What’s included</vt:lpstr>
      <vt:lpstr>PowerPoint Presentation</vt:lpstr>
      <vt:lpstr>MVVM Patterns</vt:lpstr>
      <vt:lpstr>Let’s get to know about</vt:lpstr>
      <vt:lpstr>Prism – A framework for </vt:lpstr>
      <vt:lpstr>Prism – What it Provides, Includes &amp; Handles?</vt:lpstr>
      <vt:lpstr>Prism : Container specific packages </vt:lpstr>
      <vt:lpstr>Prism – Deep Linking</vt:lpstr>
      <vt:lpstr>Prism – EventToCommandBehavior</vt:lpstr>
      <vt:lpstr>Prism – EventToCommandBehavior</vt:lpstr>
      <vt:lpstr>Prism – Platform Services</vt:lpstr>
      <vt:lpstr>Prism – What else it offers?</vt:lpstr>
      <vt:lpstr>Let's code an Application</vt:lpstr>
      <vt:lpstr>Demo – What to expect?</vt:lpstr>
      <vt:lpstr>Reference</vt:lpstr>
      <vt:lpstr>PowerPoint Presentation</vt:lpstr>
    </vt:vector>
  </TitlesOfParts>
  <Manager>Harikrishnan.N</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Introduction</dc:title>
  <dc:subject>Introduction to Xamarin Android and Xamarin Forms</dc:subject>
  <dc:creator>Harikrishnan.N</dc:creator>
  <cp:keywords>Xamarin</cp:keywords>
  <dc:description>Introduction to XamarinForms and Prism. How to use prism in a Xamarin.Forms application.</dc:description>
  <cp:lastModifiedBy>Harikrishnan</cp:lastModifiedBy>
  <cp:revision>389</cp:revision>
  <dcterms:created xsi:type="dcterms:W3CDTF">2015-05-05T21:43:30Z</dcterms:created>
  <dcterms:modified xsi:type="dcterms:W3CDTF">2019-12-27T22:28:09Z</dcterms:modified>
  <cp:category>Training</cp:category>
  <cp:version>1</cp:version>
</cp:coreProperties>
</file>