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336" r:id="rId2"/>
    <p:sldId id="2076136265" r:id="rId3"/>
    <p:sldId id="337" r:id="rId4"/>
    <p:sldId id="2076136267" r:id="rId5"/>
    <p:sldId id="1365" r:id="rId6"/>
    <p:sldId id="272" r:id="rId7"/>
    <p:sldId id="1378" r:id="rId8"/>
    <p:sldId id="2076136269" r:id="rId9"/>
    <p:sldId id="2076136270" r:id="rId10"/>
    <p:sldId id="2076136268" r:id="rId11"/>
    <p:sldId id="1380" r:id="rId12"/>
    <p:sldId id="1324" r:id="rId13"/>
    <p:sldId id="1379" r:id="rId14"/>
    <p:sldId id="2076136271" r:id="rId15"/>
    <p:sldId id="2076136273" r:id="rId16"/>
    <p:sldId id="1410" r:id="rId17"/>
    <p:sldId id="2076136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68" autoAdjust="0"/>
    <p:restoredTop sz="95232" autoAdjust="0"/>
  </p:normalViewPr>
  <p:slideViewPr>
    <p:cSldViewPr snapToGrid="0" snapToObjects="1">
      <p:cViewPr varScale="1">
        <p:scale>
          <a:sx n="72" d="100"/>
          <a:sy n="72" d="100"/>
        </p:scale>
        <p:origin x="402" y="7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9/11/2020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a:t>
            </a:fld>
            <a:endParaRPr lang="en-US"/>
          </a:p>
        </p:txBody>
      </p:sp>
    </p:spTree>
    <p:extLst>
      <p:ext uri="{BB962C8B-B14F-4D97-AF65-F5344CB8AC3E}">
        <p14:creationId xmlns:p14="http://schemas.microsoft.com/office/powerpoint/2010/main" val="4184804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Arial" charset="0"/>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61B0BD91-A332-4638-9D55-E1550E13BA63}" type="datetime8">
              <a:rPr lang="en-US" smtClean="0"/>
              <a:t>9/11/2020 11:46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93352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3</a:t>
            </a:fld>
            <a:endParaRPr lang="en-US"/>
          </a:p>
        </p:txBody>
      </p:sp>
    </p:spTree>
    <p:extLst>
      <p:ext uri="{BB962C8B-B14F-4D97-AF65-F5344CB8AC3E}">
        <p14:creationId xmlns:p14="http://schemas.microsoft.com/office/powerpoint/2010/main" val="144963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Footer Placeholder 3"/>
          <p:cNvSpPr>
            <a:spLocks noGrp="1"/>
          </p:cNvSpPr>
          <p:nvPr>
            <p:ph type="ftr" sz="quarter" idx="10"/>
          </p:nvPr>
        </p:nvSpPr>
        <p:spPr>
          <a:xfrm>
            <a:off x="0" y="8685213"/>
            <a:ext cx="2971800" cy="458787"/>
          </a:xfrm>
          <a:prstGeom prst="rect">
            <a:avLst/>
          </a:prstGeom>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a:xfrm>
            <a:off x="3884613" y="0"/>
            <a:ext cx="2971800" cy="458788"/>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9/11/2020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a:xfrm>
            <a:off x="3884613" y="8685213"/>
            <a:ext cx="2971800" cy="458787"/>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33170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6</a:t>
            </a:fld>
            <a:endParaRPr lang="en-US"/>
          </a:p>
        </p:txBody>
      </p:sp>
    </p:spTree>
    <p:extLst>
      <p:ext uri="{BB962C8B-B14F-4D97-AF65-F5344CB8AC3E}">
        <p14:creationId xmlns:p14="http://schemas.microsoft.com/office/powerpoint/2010/main" val="3766862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0BD91-A332-4638-9D55-E1550E13BA63}" type="datetime8">
              <a:rPr lang="en-US" smtClean="0"/>
              <a:t>9/11/2020 11:45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894394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Arial" charset="0"/>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61B0BD91-A332-4638-9D55-E1550E13BA63}" type="datetime8">
              <a:rPr lang="en-US" smtClean="0"/>
              <a:t>9/11/2020 11:45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187948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312403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EE9B84EE-31BC-44B9-A566-60A72A7CB1DD}" type="datetimeFigureOut">
              <a:rPr lang="en-US" smtClean="0">
                <a:solidFill>
                  <a:prstClr val="black">
                    <a:tint val="75000"/>
                  </a:prstClr>
                </a:solidFill>
              </a:rPr>
              <a:pPr/>
              <a:t>9/11/2020</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7AC6942A-2AB8-40AE-9BF8-BEE67754D8FD}" type="slidenum">
              <a:rPr lang="en-US" smtClean="0">
                <a:solidFill>
                  <a:prstClr val="black">
                    <a:tint val="75000"/>
                  </a:prstClr>
                </a:solidFill>
              </a:rPr>
              <a:pPr/>
              <a:t>‹#›</a:t>
            </a:fld>
            <a:endParaRPr lang="en-US">
              <a:solidFill>
                <a:prstClr val="black">
                  <a:tint val="75000"/>
                </a:prstClr>
              </a:solidFill>
            </a:endParaRPr>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439388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93698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0" r:id="rId7"/>
    <p:sldLayoutId id="2147483671" r:id="rId8"/>
    <p:sldLayoutId id="2147483677" r:id="rId9"/>
    <p:sldLayoutId id="2147483679" r:id="rId10"/>
    <p:sldLayoutId id="2147483706" r:id="rId11"/>
    <p:sldLayoutId id="2147483745" r:id="rId12"/>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xamarin/xamarin-forms/" TargetMode="External"/><Relationship Id="rId2" Type="http://schemas.openxmlformats.org/officeDocument/2006/relationships/hyperlink" Target="https://dotnet.microsoft.com/learn/xamarin" TargetMode="Externa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hyperlink" Target="https://github.com/cnharikrishnan/XamarinFormsUI-XAML"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cnharikrishnan" TargetMode="External"/><Relationship Id="rId13" Type="http://schemas.openxmlformats.org/officeDocument/2006/relationships/hyperlink" Target="https://www.facebook.com/cnharikrishnann" TargetMode="External"/><Relationship Id="rId3" Type="http://schemas.openxmlformats.org/officeDocument/2006/relationships/hyperlink" Target="https://www.linkedin.com/in/harikrishnan-natarajan" TargetMode="External"/><Relationship Id="rId7" Type="http://schemas.openxmlformats.org/officeDocument/2006/relationships/hyperlink" Target="https://www.linkedin.com/in/cnharikrishnan" TargetMode="External"/><Relationship Id="rId12"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hyperlink" Target="https://www.facebook.com/nharishkrish" TargetMode="External"/><Relationship Id="rId5" Type="http://schemas.openxmlformats.org/officeDocument/2006/relationships/hyperlink" Target="https://twitter.com/cn_harikrishnan" TargetMode="External"/><Relationship Id="rId15" Type="http://schemas.openxmlformats.org/officeDocument/2006/relationships/image" Target="../media/image17.jpeg"/><Relationship Id="rId10"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hyperlink" Target="https://github.com/harikrishnann" TargetMode="External"/><Relationship Id="rId14" Type="http://schemas.openxmlformats.org/officeDocument/2006/relationships/hyperlink" Target="https://xdevlogs.com/"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linkedin.com/in/cnharikrishnan" TargetMode="External"/><Relationship Id="rId13" Type="http://schemas.openxmlformats.org/officeDocument/2006/relationships/image" Target="../media/image7.png"/><Relationship Id="rId3" Type="http://schemas.openxmlformats.org/officeDocument/2006/relationships/image" Target="../media/image3.emf"/><Relationship Id="rId7" Type="http://schemas.openxmlformats.org/officeDocument/2006/relationships/image" Target="../media/image5.png"/><Relationship Id="rId12" Type="http://schemas.openxmlformats.org/officeDocument/2006/relationships/hyperlink" Target="https://www.facebook.com/nharishkrish"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twitter.com/cn_harikrishnan" TargetMode="External"/><Relationship Id="rId11" Type="http://schemas.openxmlformats.org/officeDocument/2006/relationships/image" Target="../media/image6.png"/><Relationship Id="rId5" Type="http://schemas.openxmlformats.org/officeDocument/2006/relationships/image" Target="../media/image4.png"/><Relationship Id="rId15" Type="http://schemas.openxmlformats.org/officeDocument/2006/relationships/hyperlink" Target="https://xdevlogs.com/" TargetMode="External"/><Relationship Id="rId10" Type="http://schemas.openxmlformats.org/officeDocument/2006/relationships/hyperlink" Target="https://github.com/harikrishnann" TargetMode="External"/><Relationship Id="rId4" Type="http://schemas.openxmlformats.org/officeDocument/2006/relationships/hyperlink" Target="https://www.linkedin.com/in/harikrishnan-natarajan" TargetMode="External"/><Relationship Id="rId9" Type="http://schemas.openxmlformats.org/officeDocument/2006/relationships/hyperlink" Target="https://github.com/cnharikrishnan" TargetMode="External"/><Relationship Id="rId14" Type="http://schemas.openxmlformats.org/officeDocument/2006/relationships/hyperlink" Target="https://www.facebook.com/cnharikrishnan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result for xamari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496" y="1803401"/>
            <a:ext cx="11088413" cy="2955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73347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2FE6F3-43DB-4BF1-B7A6-CF955721ECCF}"/>
              </a:ext>
            </a:extLst>
          </p:cNvPr>
          <p:cNvSpPr>
            <a:spLocks noGrp="1"/>
          </p:cNvSpPr>
          <p:nvPr>
            <p:ph type="body" sz="quarter" idx="10"/>
          </p:nvPr>
        </p:nvSpPr>
        <p:spPr>
          <a:xfrm>
            <a:off x="271557" y="1555394"/>
            <a:ext cx="11653523" cy="4709559"/>
          </a:xfrm>
        </p:spPr>
        <p:txBody>
          <a:bodyPr/>
          <a:lstStyle/>
          <a:p>
            <a:pPr>
              <a:lnSpc>
                <a:spcPct val="150000"/>
              </a:lnSpc>
            </a:pPr>
            <a:r>
              <a:rPr lang="en-US" sz="3200" dirty="0">
                <a:solidFill>
                  <a:schemeClr val="bg1"/>
                </a:solidFill>
              </a:rPr>
              <a:t>Link properties of two objects </a:t>
            </a:r>
          </a:p>
          <a:p>
            <a:pPr lvl="2">
              <a:lnSpc>
                <a:spcPct val="150000"/>
              </a:lnSpc>
            </a:pPr>
            <a:r>
              <a:rPr lang="en-US" sz="2400" dirty="0">
                <a:solidFill>
                  <a:schemeClr val="bg1"/>
                </a:solidFill>
              </a:rPr>
              <a:t>so that changes in one property automatically reflects in the other</a:t>
            </a:r>
          </a:p>
          <a:p>
            <a:pPr>
              <a:lnSpc>
                <a:spcPct val="150000"/>
              </a:lnSpc>
            </a:pPr>
            <a:r>
              <a:rPr lang="en-US" sz="3200" dirty="0">
                <a:solidFill>
                  <a:schemeClr val="bg1"/>
                </a:solidFill>
              </a:rPr>
              <a:t>Integral part of the Model-View-</a:t>
            </a:r>
            <a:r>
              <a:rPr lang="en-US" sz="3200" dirty="0" err="1">
                <a:solidFill>
                  <a:schemeClr val="bg1"/>
                </a:solidFill>
              </a:rPr>
              <a:t>ViewModel</a:t>
            </a:r>
            <a:r>
              <a:rPr lang="en-US" sz="3200" dirty="0">
                <a:solidFill>
                  <a:schemeClr val="bg1"/>
                </a:solidFill>
              </a:rPr>
              <a:t> (MVVM)</a:t>
            </a:r>
          </a:p>
          <a:p>
            <a:pPr>
              <a:lnSpc>
                <a:spcPct val="150000"/>
              </a:lnSpc>
            </a:pPr>
            <a:r>
              <a:rPr lang="en-US" sz="3200" dirty="0">
                <a:solidFill>
                  <a:schemeClr val="bg1"/>
                </a:solidFill>
              </a:rPr>
              <a:t>Each view can have only one </a:t>
            </a:r>
            <a:r>
              <a:rPr lang="en-US" sz="3200" dirty="0" err="1">
                <a:solidFill>
                  <a:schemeClr val="bg1"/>
                </a:solidFill>
              </a:rPr>
              <a:t>BindingContext</a:t>
            </a:r>
            <a:endParaRPr lang="en-US" sz="3200" dirty="0">
              <a:solidFill>
                <a:schemeClr val="bg1"/>
              </a:solidFill>
            </a:endParaRPr>
          </a:p>
          <a:p>
            <a:pPr>
              <a:lnSpc>
                <a:spcPct val="150000"/>
              </a:lnSpc>
            </a:pPr>
            <a:r>
              <a:rPr lang="en-US" sz="3200" dirty="0">
                <a:solidFill>
                  <a:schemeClr val="bg1"/>
                </a:solidFill>
              </a:rPr>
              <a:t>All data bindings on that view must all reference properties of the same object</a:t>
            </a:r>
          </a:p>
        </p:txBody>
      </p:sp>
      <p:sp>
        <p:nvSpPr>
          <p:cNvPr id="3" name="Title 2">
            <a:extLst>
              <a:ext uri="{FF2B5EF4-FFF2-40B4-BE49-F238E27FC236}">
                <a16:creationId xmlns:a16="http://schemas.microsoft.com/office/drawing/2014/main" id="{C9A9C052-4A48-4621-9C38-41DD05289D84}"/>
              </a:ext>
            </a:extLst>
          </p:cNvPr>
          <p:cNvSpPr>
            <a:spLocks noGrp="1"/>
          </p:cNvSpPr>
          <p:nvPr>
            <p:ph type="title"/>
          </p:nvPr>
        </p:nvSpPr>
        <p:spPr>
          <a:xfrm>
            <a:off x="269240" y="461788"/>
            <a:ext cx="11655840" cy="899665"/>
          </a:xfrm>
        </p:spPr>
        <p:txBody>
          <a:bodyPr/>
          <a:lstStyle/>
          <a:p>
            <a:pPr defTabSz="932742"/>
            <a:r>
              <a:rPr lang="en-US" sz="4800" b="1" spc="-102" dirty="0">
                <a:solidFill>
                  <a:schemeClr val="bg1"/>
                </a:solidFill>
                <a:latin typeface="+mn-lt"/>
              </a:rPr>
              <a:t>Data Binding</a:t>
            </a:r>
          </a:p>
        </p:txBody>
      </p:sp>
    </p:spTree>
    <p:extLst>
      <p:ext uri="{BB962C8B-B14F-4D97-AF65-F5344CB8AC3E}">
        <p14:creationId xmlns:p14="http://schemas.microsoft.com/office/powerpoint/2010/main" val="40000461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8E7ED2-5ABB-4EB3-AD7C-D4C9A6B8C6D3}"/>
              </a:ext>
            </a:extLst>
          </p:cNvPr>
          <p:cNvSpPr>
            <a:spLocks noGrp="1"/>
          </p:cNvSpPr>
          <p:nvPr>
            <p:ph type="body" sz="quarter" idx="10"/>
          </p:nvPr>
        </p:nvSpPr>
        <p:spPr>
          <a:xfrm>
            <a:off x="269239" y="1709785"/>
            <a:ext cx="11653523" cy="3735318"/>
          </a:xfrm>
        </p:spPr>
        <p:txBody>
          <a:bodyPr/>
          <a:lstStyle/>
          <a:p>
            <a:pPr>
              <a:lnSpc>
                <a:spcPct val="150000"/>
              </a:lnSpc>
            </a:pPr>
            <a:r>
              <a:rPr lang="en-US" sz="2400" dirty="0">
                <a:solidFill>
                  <a:schemeClr val="bg1"/>
                </a:solidFill>
              </a:rPr>
              <a:t>Default </a:t>
            </a:r>
          </a:p>
          <a:p>
            <a:pPr>
              <a:lnSpc>
                <a:spcPct val="150000"/>
              </a:lnSpc>
            </a:pPr>
            <a:r>
              <a:rPr lang="en-US" sz="2400" dirty="0" err="1">
                <a:solidFill>
                  <a:schemeClr val="bg1"/>
                </a:solidFill>
              </a:rPr>
              <a:t>OneWay</a:t>
            </a:r>
            <a:r>
              <a:rPr lang="en-US" sz="2400" dirty="0">
                <a:solidFill>
                  <a:schemeClr val="bg1"/>
                </a:solidFill>
              </a:rPr>
              <a:t> — values are transferred from the source to the target </a:t>
            </a:r>
          </a:p>
          <a:p>
            <a:pPr>
              <a:lnSpc>
                <a:spcPct val="150000"/>
              </a:lnSpc>
            </a:pPr>
            <a:r>
              <a:rPr lang="en-US" sz="2400" dirty="0" err="1">
                <a:solidFill>
                  <a:schemeClr val="bg1"/>
                </a:solidFill>
              </a:rPr>
              <a:t>OneWayToSource</a:t>
            </a:r>
            <a:r>
              <a:rPr lang="en-US" sz="2400" dirty="0">
                <a:solidFill>
                  <a:schemeClr val="bg1"/>
                </a:solidFill>
              </a:rPr>
              <a:t> — values are transferred from the target to the source </a:t>
            </a:r>
          </a:p>
          <a:p>
            <a:pPr>
              <a:lnSpc>
                <a:spcPct val="150000"/>
              </a:lnSpc>
            </a:pPr>
            <a:r>
              <a:rPr lang="en-US" sz="2400" dirty="0" err="1">
                <a:solidFill>
                  <a:schemeClr val="bg1"/>
                </a:solidFill>
              </a:rPr>
              <a:t>TwoWay</a:t>
            </a:r>
            <a:r>
              <a:rPr lang="en-US" sz="2400" dirty="0">
                <a:solidFill>
                  <a:schemeClr val="bg1"/>
                </a:solidFill>
              </a:rPr>
              <a:t> — values are transferred both ways between source and target </a:t>
            </a:r>
          </a:p>
          <a:p>
            <a:pPr>
              <a:lnSpc>
                <a:spcPct val="150000"/>
              </a:lnSpc>
            </a:pPr>
            <a:r>
              <a:rPr lang="en-US" sz="2400" dirty="0" err="1">
                <a:solidFill>
                  <a:schemeClr val="bg1"/>
                </a:solidFill>
              </a:rPr>
              <a:t>OneTime</a:t>
            </a:r>
            <a:r>
              <a:rPr lang="en-US" sz="2400" dirty="0">
                <a:solidFill>
                  <a:schemeClr val="bg1"/>
                </a:solidFill>
              </a:rPr>
              <a:t> — data goes from source to target, but only when the </a:t>
            </a:r>
            <a:r>
              <a:rPr lang="en-US" sz="2400" dirty="0" err="1">
                <a:solidFill>
                  <a:schemeClr val="bg1"/>
                </a:solidFill>
              </a:rPr>
              <a:t>BindingContext</a:t>
            </a:r>
            <a:r>
              <a:rPr lang="en-US" sz="2400" dirty="0">
                <a:solidFill>
                  <a:schemeClr val="bg1"/>
                </a:solidFill>
              </a:rPr>
              <a:t> changes</a:t>
            </a:r>
          </a:p>
        </p:txBody>
      </p:sp>
      <p:sp>
        <p:nvSpPr>
          <p:cNvPr id="3" name="Title 2">
            <a:extLst>
              <a:ext uri="{FF2B5EF4-FFF2-40B4-BE49-F238E27FC236}">
                <a16:creationId xmlns:a16="http://schemas.microsoft.com/office/drawing/2014/main" id="{7DC20C6F-3635-4D26-8675-E540075FC73C}"/>
              </a:ext>
            </a:extLst>
          </p:cNvPr>
          <p:cNvSpPr>
            <a:spLocks noGrp="1"/>
          </p:cNvSpPr>
          <p:nvPr>
            <p:ph type="title"/>
          </p:nvPr>
        </p:nvSpPr>
        <p:spPr>
          <a:xfrm>
            <a:off x="269240" y="542809"/>
            <a:ext cx="11655840" cy="899665"/>
          </a:xfrm>
        </p:spPr>
        <p:txBody>
          <a:bodyPr/>
          <a:lstStyle/>
          <a:p>
            <a:pPr defTabSz="932742"/>
            <a:r>
              <a:rPr lang="en-US" sz="4800" b="1" spc="-102" dirty="0">
                <a:solidFill>
                  <a:schemeClr val="bg1"/>
                </a:solidFill>
                <a:latin typeface="+mn-lt"/>
              </a:rPr>
              <a:t>Binding Modes</a:t>
            </a:r>
          </a:p>
        </p:txBody>
      </p:sp>
    </p:spTree>
    <p:extLst>
      <p:ext uri="{BB962C8B-B14F-4D97-AF65-F5344CB8AC3E}">
        <p14:creationId xmlns:p14="http://schemas.microsoft.com/office/powerpoint/2010/main" val="282276977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133346" y="1673749"/>
            <a:ext cx="5402684" cy="4412042"/>
          </a:xfrm>
          <a:solidFill>
            <a:schemeClr val="bg1"/>
          </a:solidFill>
        </p:spPr>
        <p:txBody>
          <a:bodyPr/>
          <a:lstStyle/>
          <a:p>
            <a:pPr marL="0" indent="0">
              <a:buNone/>
            </a:pPr>
            <a:r>
              <a:rPr lang="en-US" sz="1077" dirty="0">
                <a:solidFill>
                  <a:schemeClr val="tx1"/>
                </a:solidFill>
              </a:rPr>
              <a:t>&lt;?</a:t>
            </a:r>
            <a:r>
              <a:rPr lang="en-US" sz="1077" dirty="0">
                <a:solidFill>
                  <a:srgbClr val="53954A"/>
                </a:solidFill>
              </a:rPr>
              <a:t>xml</a:t>
            </a:r>
            <a:r>
              <a:rPr lang="en-US" sz="1077" dirty="0">
                <a:solidFill>
                  <a:schemeClr val="tx1"/>
                </a:solidFill>
              </a:rPr>
              <a:t> </a:t>
            </a:r>
            <a:r>
              <a:rPr lang="en-US" sz="1077" dirty="0">
                <a:solidFill>
                  <a:srgbClr val="654792"/>
                </a:solidFill>
              </a:rPr>
              <a:t>version</a:t>
            </a:r>
            <a:r>
              <a:rPr lang="en-US" sz="1077" dirty="0">
                <a:solidFill>
                  <a:schemeClr val="tx1"/>
                </a:solidFill>
              </a:rPr>
              <a:t>=</a:t>
            </a:r>
            <a:r>
              <a:rPr lang="en-US" sz="1077" dirty="0">
                <a:solidFill>
                  <a:srgbClr val="D53A05"/>
                </a:solidFill>
              </a:rPr>
              <a:t>"1.0" </a:t>
            </a:r>
            <a:r>
              <a:rPr lang="en-US" sz="1077" dirty="0">
                <a:solidFill>
                  <a:srgbClr val="654792"/>
                </a:solidFill>
              </a:rPr>
              <a:t>encoding</a:t>
            </a:r>
            <a:r>
              <a:rPr lang="en-US" sz="1077" dirty="0">
                <a:solidFill>
                  <a:schemeClr val="tx1"/>
                </a:solidFill>
              </a:rPr>
              <a:t>=</a:t>
            </a:r>
            <a:r>
              <a:rPr lang="en-US" sz="1077" dirty="0">
                <a:solidFill>
                  <a:srgbClr val="D53A05"/>
                </a:solidFill>
              </a:rPr>
              <a:t>"UTF-8"</a:t>
            </a:r>
            <a:r>
              <a:rPr lang="en-US" sz="1077" dirty="0">
                <a:solidFill>
                  <a:schemeClr val="tx1"/>
                </a:solidFill>
              </a:rPr>
              <a:t>?&gt;</a:t>
            </a:r>
          </a:p>
          <a:p>
            <a:pPr marL="0" indent="0">
              <a:buNone/>
            </a:pPr>
            <a:r>
              <a:rPr lang="en-US" sz="1077" dirty="0">
                <a:solidFill>
                  <a:schemeClr val="tx1"/>
                </a:solidFill>
              </a:rPr>
              <a:t>&lt;</a:t>
            </a:r>
            <a:r>
              <a:rPr lang="en-US" sz="1077" dirty="0" err="1">
                <a:solidFill>
                  <a:srgbClr val="53954A"/>
                </a:solidFill>
              </a:rPr>
              <a:t>TabbedPage</a:t>
            </a:r>
            <a:r>
              <a:rPr lang="en-US" sz="1077" dirty="0">
                <a:solidFill>
                  <a:schemeClr val="tx1"/>
                </a:solidFill>
              </a:rPr>
              <a:t> </a:t>
            </a:r>
            <a:r>
              <a:rPr lang="en-US" sz="1077" dirty="0" err="1">
                <a:solidFill>
                  <a:srgbClr val="654792"/>
                </a:solidFill>
              </a:rPr>
              <a:t>xmlns</a:t>
            </a:r>
            <a:r>
              <a:rPr lang="en-US" sz="1077" dirty="0">
                <a:solidFill>
                  <a:schemeClr val="tx1"/>
                </a:solidFill>
              </a:rPr>
              <a:t>=</a:t>
            </a:r>
            <a:r>
              <a:rPr lang="en-US" sz="1077" dirty="0">
                <a:solidFill>
                  <a:srgbClr val="D53A05"/>
                </a:solidFill>
              </a:rPr>
              <a:t>"http://</a:t>
            </a:r>
            <a:r>
              <a:rPr lang="en-US" sz="1077" dirty="0" err="1">
                <a:solidFill>
                  <a:srgbClr val="D53A05"/>
                </a:solidFill>
              </a:rPr>
              <a:t>xamarin.com</a:t>
            </a:r>
            <a:r>
              <a:rPr lang="en-US" sz="1077" dirty="0">
                <a:solidFill>
                  <a:srgbClr val="D53A05"/>
                </a:solidFill>
              </a:rPr>
              <a:t>/schemas/2014/forms</a:t>
            </a:r>
            <a:r>
              <a:rPr lang="en-US" sz="1077" dirty="0">
                <a:solidFill>
                  <a:schemeClr val="tx1"/>
                </a:solidFill>
              </a:rPr>
              <a:t>"</a:t>
            </a:r>
          </a:p>
          <a:p>
            <a:pPr marL="0" indent="0">
              <a:buNone/>
            </a:pPr>
            <a:r>
              <a:rPr lang="en-US" sz="1077" dirty="0">
                <a:solidFill>
                  <a:schemeClr val="tx1"/>
                </a:solidFill>
              </a:rPr>
              <a:t>            </a:t>
            </a:r>
            <a:r>
              <a:rPr lang="en-US" sz="1077" dirty="0" err="1">
                <a:solidFill>
                  <a:srgbClr val="654792"/>
                </a:solidFill>
              </a:rPr>
              <a:t>xmlns:x</a:t>
            </a:r>
            <a:r>
              <a:rPr lang="en-US" sz="1077" dirty="0">
                <a:solidFill>
                  <a:schemeClr val="tx1"/>
                </a:solidFill>
              </a:rPr>
              <a:t>=</a:t>
            </a:r>
            <a:r>
              <a:rPr lang="en-US" sz="1077" dirty="0">
                <a:solidFill>
                  <a:srgbClr val="D53A05"/>
                </a:solidFill>
              </a:rPr>
              <a:t>"http://</a:t>
            </a:r>
            <a:r>
              <a:rPr lang="en-US" sz="1175" dirty="0">
                <a:solidFill>
                  <a:srgbClr val="D53A05"/>
                </a:solidFill>
              </a:rPr>
              <a:t>schemas.microsoft.com</a:t>
            </a:r>
            <a:r>
              <a:rPr lang="en-US" sz="1077" dirty="0">
                <a:solidFill>
                  <a:srgbClr val="D53A05"/>
                </a:solidFill>
              </a:rPr>
              <a:t>/</a:t>
            </a:r>
            <a:r>
              <a:rPr lang="en-US" sz="1077" dirty="0" err="1">
                <a:solidFill>
                  <a:srgbClr val="D53A05"/>
                </a:solidFill>
              </a:rPr>
              <a:t>winfx</a:t>
            </a:r>
            <a:r>
              <a:rPr lang="en-US" sz="1077" dirty="0">
                <a:solidFill>
                  <a:srgbClr val="D53A05"/>
                </a:solidFill>
              </a:rPr>
              <a:t>/2009/</a:t>
            </a:r>
            <a:r>
              <a:rPr lang="en-US" sz="1077" dirty="0" err="1">
                <a:solidFill>
                  <a:srgbClr val="D53A05"/>
                </a:solidFill>
              </a:rPr>
              <a:t>xaml</a:t>
            </a:r>
            <a:r>
              <a:rPr lang="en-US" sz="1077" dirty="0">
                <a:solidFill>
                  <a:srgbClr val="D53A05"/>
                </a:solidFill>
              </a:rPr>
              <a:t>"</a:t>
            </a:r>
          </a:p>
          <a:p>
            <a:pPr marL="0" indent="0">
              <a:buNone/>
            </a:pPr>
            <a:r>
              <a:rPr lang="en-US" sz="1077" dirty="0">
                <a:solidFill>
                  <a:srgbClr val="D53A05"/>
                </a:solidFill>
              </a:rPr>
              <a:t>            </a:t>
            </a:r>
            <a:r>
              <a:rPr lang="en-US" sz="1077" dirty="0" err="1">
                <a:solidFill>
                  <a:srgbClr val="654792"/>
                </a:solidFill>
              </a:rPr>
              <a:t>xmlns:local</a:t>
            </a:r>
            <a:r>
              <a:rPr lang="en-US" sz="1077" dirty="0">
                <a:solidFill>
                  <a:srgbClr val="654792"/>
                </a:solidFill>
              </a:rPr>
              <a:t>=</a:t>
            </a:r>
            <a:r>
              <a:rPr lang="en-US" sz="1077" dirty="0">
                <a:solidFill>
                  <a:srgbClr val="D53A05"/>
                </a:solidFill>
              </a:rPr>
              <a:t>"</a:t>
            </a:r>
            <a:r>
              <a:rPr lang="en-US" sz="1077" dirty="0" err="1">
                <a:solidFill>
                  <a:srgbClr val="D53A05"/>
                </a:solidFill>
              </a:rPr>
              <a:t>clr-namespace:XamarinDemo</a:t>
            </a:r>
            <a:r>
              <a:rPr lang="en-US" sz="1077" dirty="0">
                <a:solidFill>
                  <a:srgbClr val="D53A05"/>
                </a:solidFill>
              </a:rPr>
              <a:t>"</a:t>
            </a:r>
          </a:p>
          <a:p>
            <a:pPr marL="0" indent="0">
              <a:buNone/>
            </a:pPr>
            <a:r>
              <a:rPr lang="en-US" sz="1077" dirty="0">
                <a:solidFill>
                  <a:schemeClr val="tx1"/>
                </a:solidFill>
              </a:rPr>
              <a:t>           </a:t>
            </a:r>
            <a:r>
              <a:rPr lang="en-US" sz="1077" dirty="0">
                <a:solidFill>
                  <a:srgbClr val="654792"/>
                </a:solidFill>
              </a:rPr>
              <a:t> x:Class</a:t>
            </a:r>
            <a:r>
              <a:rPr lang="en-US" sz="1077" dirty="0">
                <a:solidFill>
                  <a:schemeClr val="tx1"/>
                </a:solidFill>
              </a:rPr>
              <a:t>=</a:t>
            </a:r>
            <a:r>
              <a:rPr lang="en-US" sz="1077" dirty="0">
                <a:solidFill>
                  <a:srgbClr val="D53A05"/>
                </a:solidFill>
              </a:rPr>
              <a:t>"XamarinDemo.MainPage"</a:t>
            </a:r>
            <a:r>
              <a:rPr lang="en-US" sz="1077" dirty="0">
                <a:solidFill>
                  <a:schemeClr val="tx1"/>
                </a:solidFill>
              </a:rPr>
              <a:t>&gt;</a:t>
            </a:r>
          </a:p>
          <a:p>
            <a:pPr marL="0" indent="0">
              <a:buNone/>
            </a:pPr>
            <a:r>
              <a:rPr lang="en-US" sz="1077" dirty="0">
                <a:solidFill>
                  <a:schemeClr val="tx1"/>
                </a:solidFill>
              </a:rPr>
              <a:t>&lt;</a:t>
            </a:r>
            <a:r>
              <a:rPr lang="en-US" sz="1077" dirty="0" err="1">
                <a:solidFill>
                  <a:srgbClr val="53954A"/>
                </a:solidFill>
              </a:rPr>
              <a:t>TabbedPage</a:t>
            </a:r>
            <a:r>
              <a:rPr lang="en-US" sz="1077" dirty="0" err="1">
                <a:solidFill>
                  <a:schemeClr val="tx1"/>
                </a:solidFill>
              </a:rPr>
              <a:t>.Children</a:t>
            </a:r>
            <a:r>
              <a:rPr lang="en-US" sz="1077" dirty="0">
                <a:solidFill>
                  <a:schemeClr val="tx1"/>
                </a:solidFill>
              </a:rPr>
              <a:t>&gt;</a:t>
            </a:r>
          </a:p>
          <a:p>
            <a:pPr marL="0" indent="0">
              <a:buNone/>
            </a:pPr>
            <a:r>
              <a:rPr lang="en-US" sz="1077" dirty="0">
                <a:solidFill>
                  <a:schemeClr val="tx1"/>
                </a:solidFill>
              </a:rPr>
              <a:t>&lt;</a:t>
            </a:r>
            <a:r>
              <a:rPr lang="en-US" sz="1077" dirty="0" err="1">
                <a:solidFill>
                  <a:srgbClr val="53954A"/>
                </a:solidFill>
              </a:rPr>
              <a:t>ContentPage</a:t>
            </a:r>
            <a:r>
              <a:rPr lang="en-US" sz="1077" dirty="0">
                <a:solidFill>
                  <a:schemeClr val="tx1"/>
                </a:solidFill>
              </a:rPr>
              <a:t> </a:t>
            </a:r>
            <a:r>
              <a:rPr lang="en-US" sz="1077" dirty="0">
                <a:solidFill>
                  <a:srgbClr val="654792"/>
                </a:solidFill>
              </a:rPr>
              <a:t>Title</a:t>
            </a:r>
            <a:r>
              <a:rPr lang="en-US" sz="1077" dirty="0">
                <a:solidFill>
                  <a:schemeClr val="tx1"/>
                </a:solidFill>
              </a:rPr>
              <a:t>=</a:t>
            </a:r>
            <a:r>
              <a:rPr lang="en-US" sz="1077" dirty="0">
                <a:solidFill>
                  <a:srgbClr val="D53A05"/>
                </a:solidFill>
              </a:rPr>
              <a:t>"Profile" </a:t>
            </a:r>
            <a:r>
              <a:rPr lang="en-US" sz="1077" dirty="0">
                <a:solidFill>
                  <a:srgbClr val="654792"/>
                </a:solidFill>
              </a:rPr>
              <a:t>Icon</a:t>
            </a:r>
            <a:r>
              <a:rPr lang="en-US" sz="1077" dirty="0">
                <a:solidFill>
                  <a:schemeClr val="tx1"/>
                </a:solidFill>
              </a:rPr>
              <a:t>=</a:t>
            </a:r>
            <a:r>
              <a:rPr lang="en-US" sz="1077" dirty="0">
                <a:solidFill>
                  <a:srgbClr val="D53A05"/>
                </a:solidFill>
              </a:rPr>
              <a:t>"</a:t>
            </a:r>
            <a:r>
              <a:rPr lang="en-US" sz="1077" dirty="0" err="1">
                <a:solidFill>
                  <a:srgbClr val="D53A05"/>
                </a:solidFill>
              </a:rPr>
              <a:t>Profile.png</a:t>
            </a:r>
            <a:r>
              <a:rPr lang="en-US" sz="1077" dirty="0">
                <a:solidFill>
                  <a:srgbClr val="D53A05"/>
                </a:solidFill>
              </a:rPr>
              <a:t>"</a:t>
            </a:r>
            <a:r>
              <a:rPr lang="en-US" sz="1077" dirty="0">
                <a:solidFill>
                  <a:schemeClr val="tx1"/>
                </a:solidFill>
              </a:rPr>
              <a:t>&gt;</a:t>
            </a:r>
          </a:p>
          <a:p>
            <a:pPr marL="0" indent="0">
              <a:buNone/>
            </a:pPr>
            <a:r>
              <a:rPr lang="en-US" sz="1077" dirty="0">
                <a:solidFill>
                  <a:schemeClr val="tx1"/>
                </a:solidFill>
              </a:rPr>
              <a:t>    &lt;</a:t>
            </a:r>
            <a:r>
              <a:rPr lang="en-US" sz="1077" dirty="0" err="1">
                <a:solidFill>
                  <a:srgbClr val="53954A"/>
                </a:solidFill>
              </a:rPr>
              <a:t>StackLayout</a:t>
            </a:r>
            <a:r>
              <a:rPr lang="en-US" sz="1077" dirty="0">
                <a:solidFill>
                  <a:schemeClr val="tx1"/>
                </a:solidFill>
              </a:rPr>
              <a:t> </a:t>
            </a:r>
            <a:r>
              <a:rPr lang="en-US" sz="1077" dirty="0">
                <a:solidFill>
                  <a:srgbClr val="654792"/>
                </a:solidFill>
              </a:rPr>
              <a:t>Spacing</a:t>
            </a:r>
            <a:r>
              <a:rPr lang="en-US" sz="1077" dirty="0">
                <a:solidFill>
                  <a:schemeClr val="tx1"/>
                </a:solidFill>
              </a:rPr>
              <a:t>=</a:t>
            </a:r>
            <a:r>
              <a:rPr lang="en-US" sz="1077" dirty="0">
                <a:solidFill>
                  <a:srgbClr val="D53A05"/>
                </a:solidFill>
              </a:rPr>
              <a:t>"20"</a:t>
            </a:r>
            <a:r>
              <a:rPr lang="en-US" sz="1077" dirty="0">
                <a:solidFill>
                  <a:schemeClr val="tx1"/>
                </a:solidFill>
              </a:rPr>
              <a:t> </a:t>
            </a:r>
            <a:r>
              <a:rPr lang="en-US" sz="1077" dirty="0">
                <a:solidFill>
                  <a:srgbClr val="654792"/>
                </a:solidFill>
              </a:rPr>
              <a:t>Padding</a:t>
            </a:r>
            <a:r>
              <a:rPr lang="en-US" sz="1077" dirty="0">
                <a:solidFill>
                  <a:schemeClr val="tx1"/>
                </a:solidFill>
              </a:rPr>
              <a:t>=</a:t>
            </a:r>
            <a:r>
              <a:rPr lang="en-US" sz="1077" dirty="0">
                <a:solidFill>
                  <a:srgbClr val="D53A05"/>
                </a:solidFill>
              </a:rPr>
              <a:t>"20“ </a:t>
            </a:r>
            <a:r>
              <a:rPr lang="de-DE" sz="1077" dirty="0">
                <a:solidFill>
                  <a:srgbClr val="654792"/>
                </a:solidFill>
              </a:rPr>
              <a:t>VerticalOptions</a:t>
            </a:r>
            <a:r>
              <a:rPr lang="de-DE" sz="1077" dirty="0">
                <a:solidFill>
                  <a:schemeClr val="tx1"/>
                </a:solidFill>
              </a:rPr>
              <a:t>=</a:t>
            </a:r>
            <a:r>
              <a:rPr lang="de-DE" sz="1077" dirty="0">
                <a:solidFill>
                  <a:srgbClr val="D53A05"/>
                </a:solidFill>
              </a:rPr>
              <a:t>"Center"</a:t>
            </a:r>
            <a:r>
              <a:rPr lang="de-DE" sz="1077" dirty="0">
                <a:solidFill>
                  <a:schemeClr val="tx1"/>
                </a:solidFill>
              </a:rPr>
              <a:t>&gt;</a:t>
            </a:r>
          </a:p>
          <a:p>
            <a:pPr marL="0" indent="0">
              <a:buNone/>
            </a:pPr>
            <a:r>
              <a:rPr lang="de-DE" sz="1077" dirty="0">
                <a:solidFill>
                  <a:schemeClr val="tx1"/>
                </a:solidFill>
              </a:rPr>
              <a:t>        &lt;</a:t>
            </a:r>
            <a:r>
              <a:rPr lang="de-DE" sz="1077" dirty="0">
                <a:solidFill>
                  <a:srgbClr val="53954A"/>
                </a:solidFill>
              </a:rPr>
              <a:t>Entry</a:t>
            </a:r>
            <a:r>
              <a:rPr lang="de-DE" sz="1077" dirty="0">
                <a:solidFill>
                  <a:schemeClr val="tx1"/>
                </a:solidFill>
              </a:rPr>
              <a:t> </a:t>
            </a:r>
            <a:r>
              <a:rPr lang="de-DE" sz="1077" dirty="0">
                <a:solidFill>
                  <a:srgbClr val="654792"/>
                </a:solidFill>
              </a:rPr>
              <a:t>Placeholder</a:t>
            </a:r>
            <a:r>
              <a:rPr lang="de-DE" sz="1077" dirty="0">
                <a:solidFill>
                  <a:schemeClr val="tx1"/>
                </a:solidFill>
              </a:rPr>
              <a:t>=</a:t>
            </a:r>
            <a:r>
              <a:rPr lang="de-DE" sz="1077" dirty="0">
                <a:solidFill>
                  <a:srgbClr val="D53A05"/>
                </a:solidFill>
              </a:rPr>
              <a:t>"Username“</a:t>
            </a:r>
            <a:r>
              <a:rPr lang="en-US" sz="1077" dirty="0">
                <a:solidFill>
                  <a:srgbClr val="D53A05"/>
                </a:solidFill>
              </a:rPr>
              <a:t> </a:t>
            </a:r>
            <a:r>
              <a:rPr lang="da-DK" sz="1077" dirty="0">
                <a:solidFill>
                  <a:srgbClr val="654792"/>
                </a:solidFill>
              </a:rPr>
              <a:t>Text</a:t>
            </a:r>
            <a:r>
              <a:rPr lang="da-DK" sz="1077" dirty="0">
                <a:solidFill>
                  <a:schemeClr val="tx1"/>
                </a:solidFill>
              </a:rPr>
              <a:t>=</a:t>
            </a:r>
            <a:r>
              <a:rPr lang="da-DK" sz="1077" dirty="0">
                <a:solidFill>
                  <a:srgbClr val="D53A05"/>
                </a:solidFill>
              </a:rPr>
              <a:t>"{Binding Username}"</a:t>
            </a:r>
            <a:r>
              <a:rPr lang="da-DK" sz="1077" dirty="0">
                <a:solidFill>
                  <a:schemeClr val="tx1"/>
                </a:solidFill>
              </a:rPr>
              <a:t>/&gt;</a:t>
            </a:r>
          </a:p>
          <a:p>
            <a:pPr marL="0" indent="0">
              <a:buNone/>
            </a:pPr>
            <a:r>
              <a:rPr lang="da-DK" sz="1077" dirty="0">
                <a:solidFill>
                  <a:schemeClr val="tx1"/>
                </a:solidFill>
              </a:rPr>
              <a:t>        &lt;</a:t>
            </a:r>
            <a:r>
              <a:rPr lang="da-DK" sz="1077" dirty="0">
                <a:solidFill>
                  <a:srgbClr val="53954A"/>
                </a:solidFill>
              </a:rPr>
              <a:t>Entry </a:t>
            </a:r>
            <a:r>
              <a:rPr lang="da-DK" sz="1077" dirty="0">
                <a:solidFill>
                  <a:srgbClr val="654792"/>
                </a:solidFill>
              </a:rPr>
              <a:t>Placeholder</a:t>
            </a:r>
            <a:r>
              <a:rPr lang="da-DK" sz="1077" dirty="0">
                <a:solidFill>
                  <a:schemeClr val="tx1"/>
                </a:solidFill>
              </a:rPr>
              <a:t>=</a:t>
            </a:r>
            <a:r>
              <a:rPr lang="da-DK" sz="1077" dirty="0">
                <a:solidFill>
                  <a:srgbClr val="D53A05"/>
                </a:solidFill>
              </a:rPr>
              <a:t>"Password“</a:t>
            </a:r>
            <a:r>
              <a:rPr lang="en-US" sz="1077" dirty="0">
                <a:solidFill>
                  <a:srgbClr val="D53A05"/>
                </a:solidFill>
              </a:rPr>
              <a:t> </a:t>
            </a:r>
            <a:r>
              <a:rPr lang="nl-NL" sz="1077" dirty="0">
                <a:solidFill>
                  <a:srgbClr val="654792"/>
                </a:solidFill>
              </a:rPr>
              <a:t>Text</a:t>
            </a:r>
            <a:r>
              <a:rPr lang="nl-NL" sz="1077" dirty="0">
                <a:solidFill>
                  <a:schemeClr val="tx1"/>
                </a:solidFill>
              </a:rPr>
              <a:t>=</a:t>
            </a:r>
            <a:r>
              <a:rPr lang="nl-NL" sz="1077" dirty="0">
                <a:solidFill>
                  <a:srgbClr val="D53A05"/>
                </a:solidFill>
              </a:rPr>
              <a:t>"{Binding Password}"</a:t>
            </a:r>
          </a:p>
          <a:p>
            <a:pPr marL="0" indent="0">
              <a:buNone/>
            </a:pPr>
            <a:r>
              <a:rPr lang="nl-NL" sz="1077" dirty="0">
                <a:solidFill>
                  <a:schemeClr val="tx1"/>
                </a:solidFill>
              </a:rPr>
              <a:t>               </a:t>
            </a:r>
            <a:r>
              <a:rPr lang="nl-NL" sz="1077" dirty="0" err="1">
                <a:solidFill>
                  <a:srgbClr val="654792"/>
                </a:solidFill>
              </a:rPr>
              <a:t>IsPassword</a:t>
            </a:r>
            <a:r>
              <a:rPr lang="nl-NL" sz="1077" dirty="0">
                <a:solidFill>
                  <a:schemeClr val="tx1"/>
                </a:solidFill>
              </a:rPr>
              <a:t>=</a:t>
            </a:r>
            <a:r>
              <a:rPr lang="nl-NL" sz="1077" dirty="0">
                <a:solidFill>
                  <a:srgbClr val="D53A05"/>
                </a:solidFill>
              </a:rPr>
              <a:t>"</a:t>
            </a:r>
            <a:r>
              <a:rPr lang="nl-NL" sz="1077" dirty="0" err="1">
                <a:solidFill>
                  <a:srgbClr val="D53A05"/>
                </a:solidFill>
              </a:rPr>
              <a:t>true</a:t>
            </a:r>
            <a:r>
              <a:rPr lang="nl-NL" sz="1077" dirty="0">
                <a:solidFill>
                  <a:srgbClr val="D53A05"/>
                </a:solidFill>
              </a:rPr>
              <a:t>"</a:t>
            </a:r>
            <a:r>
              <a:rPr lang="nl-NL" sz="1077" dirty="0">
                <a:solidFill>
                  <a:schemeClr val="tx1"/>
                </a:solidFill>
              </a:rPr>
              <a:t>/&gt;</a:t>
            </a:r>
          </a:p>
          <a:p>
            <a:pPr marL="0" indent="0">
              <a:buNone/>
            </a:pPr>
            <a:r>
              <a:rPr lang="nl-NL" sz="1077" dirty="0">
                <a:solidFill>
                  <a:schemeClr val="tx1"/>
                </a:solidFill>
              </a:rPr>
              <a:t>        &lt;</a:t>
            </a:r>
            <a:r>
              <a:rPr lang="nl-NL" sz="1077" dirty="0">
                <a:solidFill>
                  <a:srgbClr val="53954A"/>
                </a:solidFill>
              </a:rPr>
              <a:t>Button</a:t>
            </a:r>
            <a:r>
              <a:rPr lang="nl-NL" sz="1077" dirty="0">
                <a:solidFill>
                  <a:schemeClr val="tx1"/>
                </a:solidFill>
              </a:rPr>
              <a:t> </a:t>
            </a:r>
            <a:r>
              <a:rPr lang="nl-NL" sz="1077" dirty="0">
                <a:solidFill>
                  <a:srgbClr val="654792"/>
                </a:solidFill>
              </a:rPr>
              <a:t>Text</a:t>
            </a:r>
            <a:r>
              <a:rPr lang="nl-NL" sz="1077" dirty="0">
                <a:solidFill>
                  <a:schemeClr val="tx1"/>
                </a:solidFill>
              </a:rPr>
              <a:t>=</a:t>
            </a:r>
            <a:r>
              <a:rPr lang="nl-NL" sz="1077" dirty="0">
                <a:solidFill>
                  <a:srgbClr val="D53A05"/>
                </a:solidFill>
              </a:rPr>
              <a:t>"Login" </a:t>
            </a:r>
            <a:r>
              <a:rPr lang="en-US" sz="1077" dirty="0">
                <a:solidFill>
                  <a:srgbClr val="654792"/>
                </a:solidFill>
              </a:rPr>
              <a:t>Command</a:t>
            </a:r>
            <a:r>
              <a:rPr lang="en-US" sz="1077" dirty="0">
                <a:solidFill>
                  <a:schemeClr val="tx1"/>
                </a:solidFill>
              </a:rPr>
              <a:t>=</a:t>
            </a:r>
            <a:r>
              <a:rPr lang="en-US" sz="1077" dirty="0">
                <a:solidFill>
                  <a:srgbClr val="D53A05"/>
                </a:solidFill>
              </a:rPr>
              <a:t>"{Binding </a:t>
            </a:r>
            <a:r>
              <a:rPr lang="en-US" sz="1077" dirty="0" err="1">
                <a:solidFill>
                  <a:srgbClr val="D53A05"/>
                </a:solidFill>
              </a:rPr>
              <a:t>LoginCommand</a:t>
            </a:r>
            <a:r>
              <a:rPr lang="en-US" sz="1077" dirty="0">
                <a:solidFill>
                  <a:srgbClr val="D53A05"/>
                </a:solidFill>
              </a:rPr>
              <a:t>}"</a:t>
            </a:r>
            <a:r>
              <a:rPr lang="en-US" sz="1077" dirty="0">
                <a:solidFill>
                  <a:schemeClr val="tx1"/>
                </a:solidFill>
              </a:rPr>
              <a:t>/&gt;</a:t>
            </a:r>
          </a:p>
          <a:p>
            <a:pPr marL="0" indent="0">
              <a:buNone/>
            </a:pPr>
            <a:r>
              <a:rPr lang="en-US" sz="1077" dirty="0">
                <a:solidFill>
                  <a:schemeClr val="tx1"/>
                </a:solidFill>
              </a:rPr>
              <a:t>         &lt;</a:t>
            </a:r>
            <a:r>
              <a:rPr lang="en-US" sz="1077" dirty="0">
                <a:solidFill>
                  <a:srgbClr val="53954A"/>
                </a:solidFill>
              </a:rPr>
              <a:t>Label</a:t>
            </a:r>
            <a:r>
              <a:rPr lang="en-US" sz="1077" dirty="0">
                <a:solidFill>
                  <a:schemeClr val="tx1"/>
                </a:solidFill>
              </a:rPr>
              <a:t> </a:t>
            </a:r>
            <a:r>
              <a:rPr lang="en-US" sz="1077" dirty="0">
                <a:solidFill>
                  <a:srgbClr val="654792"/>
                </a:solidFill>
              </a:rPr>
              <a:t>Text=</a:t>
            </a:r>
            <a:r>
              <a:rPr lang="en-US" sz="1077" dirty="0">
                <a:solidFill>
                  <a:srgbClr val="D53A05"/>
                </a:solidFill>
              </a:rPr>
              <a:t>"Login Success"</a:t>
            </a:r>
            <a:r>
              <a:rPr lang="en-US" sz="1077" dirty="0">
                <a:solidFill>
                  <a:schemeClr val="tx1"/>
                </a:solidFill>
              </a:rPr>
              <a:t> </a:t>
            </a:r>
            <a:r>
              <a:rPr lang="en-US" sz="1077" dirty="0" err="1">
                <a:solidFill>
                  <a:srgbClr val="654792"/>
                </a:solidFill>
              </a:rPr>
              <a:t>IsVisible</a:t>
            </a:r>
            <a:r>
              <a:rPr lang="en-US" sz="1077" dirty="0">
                <a:solidFill>
                  <a:srgbClr val="654792"/>
                </a:solidFill>
              </a:rPr>
              <a:t>=</a:t>
            </a:r>
            <a:r>
              <a:rPr lang="en-US" sz="1077" dirty="0">
                <a:solidFill>
                  <a:srgbClr val="D53A05"/>
                </a:solidFill>
              </a:rPr>
              <a:t>"{Binding </a:t>
            </a:r>
            <a:r>
              <a:rPr lang="en-US" sz="1077" dirty="0" err="1">
                <a:solidFill>
                  <a:srgbClr val="D53A05"/>
                </a:solidFill>
              </a:rPr>
              <a:t>IsValidLogin</a:t>
            </a:r>
            <a:r>
              <a:rPr lang="en-US" sz="1077" dirty="0">
                <a:solidFill>
                  <a:srgbClr val="D53A05"/>
                </a:solidFill>
              </a:rPr>
              <a:t>}"</a:t>
            </a:r>
            <a:r>
              <a:rPr lang="en-US" sz="1077" dirty="0">
                <a:solidFill>
                  <a:schemeClr val="tx1"/>
                </a:solidFill>
              </a:rPr>
              <a:t> </a:t>
            </a:r>
            <a:r>
              <a:rPr lang="en-US" sz="1077" dirty="0" err="1">
                <a:solidFill>
                  <a:srgbClr val="654792"/>
                </a:solidFill>
              </a:rPr>
              <a:t>TextColor</a:t>
            </a:r>
            <a:r>
              <a:rPr lang="en-US" sz="1077" dirty="0">
                <a:solidFill>
                  <a:srgbClr val="654792"/>
                </a:solidFill>
              </a:rPr>
              <a:t>=</a:t>
            </a:r>
            <a:r>
              <a:rPr lang="en-US" sz="1077" dirty="0">
                <a:solidFill>
                  <a:srgbClr val="D53A05"/>
                </a:solidFill>
              </a:rPr>
              <a:t>"Red"</a:t>
            </a:r>
            <a:r>
              <a:rPr lang="en-US" sz="1077" dirty="0">
                <a:solidFill>
                  <a:schemeClr val="tx1"/>
                </a:solidFill>
              </a:rPr>
              <a:t> </a:t>
            </a:r>
            <a:r>
              <a:rPr lang="en-US" sz="1077" dirty="0" err="1">
                <a:solidFill>
                  <a:srgbClr val="654792"/>
                </a:solidFill>
              </a:rPr>
              <a:t>HorizontalTextAlignment</a:t>
            </a:r>
            <a:r>
              <a:rPr lang="en-US" sz="1077" dirty="0">
                <a:solidFill>
                  <a:srgbClr val="654792"/>
                </a:solidFill>
              </a:rPr>
              <a:t>=</a:t>
            </a:r>
            <a:r>
              <a:rPr lang="en-US" sz="1077" dirty="0">
                <a:solidFill>
                  <a:srgbClr val="D53A05"/>
                </a:solidFill>
              </a:rPr>
              <a:t>"Center"</a:t>
            </a:r>
            <a:r>
              <a:rPr lang="en-US" sz="1077" dirty="0">
                <a:solidFill>
                  <a:schemeClr val="tx1"/>
                </a:solidFill>
              </a:rPr>
              <a:t> </a:t>
            </a:r>
            <a:r>
              <a:rPr lang="en-US" sz="1077" dirty="0" err="1">
                <a:solidFill>
                  <a:srgbClr val="654792"/>
                </a:solidFill>
              </a:rPr>
              <a:t>HorizontalOptions</a:t>
            </a:r>
            <a:r>
              <a:rPr lang="en-US" sz="1077" dirty="0">
                <a:solidFill>
                  <a:srgbClr val="654792"/>
                </a:solidFill>
              </a:rPr>
              <a:t>=</a:t>
            </a:r>
            <a:r>
              <a:rPr lang="en-US" sz="1077" dirty="0">
                <a:solidFill>
                  <a:srgbClr val="D53A05"/>
                </a:solidFill>
              </a:rPr>
              <a:t>"</a:t>
            </a:r>
            <a:r>
              <a:rPr lang="en-US" sz="1077" dirty="0" err="1">
                <a:solidFill>
                  <a:srgbClr val="D53A05"/>
                </a:solidFill>
              </a:rPr>
              <a:t>CenterAndExpand</a:t>
            </a:r>
            <a:r>
              <a:rPr lang="en-US" sz="1077" dirty="0">
                <a:solidFill>
                  <a:srgbClr val="D53A05"/>
                </a:solidFill>
              </a:rPr>
              <a:t>"</a:t>
            </a:r>
            <a:r>
              <a:rPr lang="en-US" sz="1077" dirty="0">
                <a:solidFill>
                  <a:schemeClr val="tx1"/>
                </a:solidFill>
              </a:rPr>
              <a:t>/&gt;</a:t>
            </a:r>
          </a:p>
          <a:p>
            <a:pPr marL="0" indent="0">
              <a:buNone/>
            </a:pPr>
            <a:r>
              <a:rPr lang="en-US" sz="1077" dirty="0">
                <a:solidFill>
                  <a:schemeClr val="tx1"/>
                </a:solidFill>
              </a:rPr>
              <a:t>    &lt;/</a:t>
            </a:r>
            <a:r>
              <a:rPr lang="en-US" sz="1077" dirty="0" err="1">
                <a:solidFill>
                  <a:srgbClr val="53954A"/>
                </a:solidFill>
              </a:rPr>
              <a:t>StackLayout</a:t>
            </a:r>
            <a:r>
              <a:rPr lang="en-US" sz="1077" dirty="0">
                <a:solidFill>
                  <a:schemeClr val="tx1"/>
                </a:solidFill>
              </a:rPr>
              <a:t>&gt;</a:t>
            </a:r>
          </a:p>
          <a:p>
            <a:pPr marL="0" indent="0">
              <a:buNone/>
            </a:pPr>
            <a:r>
              <a:rPr lang="en-US" sz="1077" dirty="0">
                <a:solidFill>
                  <a:schemeClr val="tx1"/>
                </a:solidFill>
              </a:rPr>
              <a:t>&lt;/</a:t>
            </a:r>
            <a:r>
              <a:rPr lang="en-US" sz="1077" dirty="0" err="1">
                <a:solidFill>
                  <a:srgbClr val="53954A"/>
                </a:solidFill>
              </a:rPr>
              <a:t>ContentPage</a:t>
            </a:r>
            <a:r>
              <a:rPr lang="en-US" sz="1077" dirty="0">
                <a:solidFill>
                  <a:schemeClr val="tx1"/>
                </a:solidFill>
              </a:rPr>
              <a:t>&gt;</a:t>
            </a:r>
          </a:p>
          <a:p>
            <a:pPr marL="0" indent="0">
              <a:buNone/>
            </a:pPr>
            <a:r>
              <a:rPr lang="en-US" sz="1077" dirty="0">
                <a:solidFill>
                  <a:schemeClr val="tx1"/>
                </a:solidFill>
              </a:rPr>
              <a:t>&lt;</a:t>
            </a:r>
            <a:r>
              <a:rPr lang="en-US" sz="1077" dirty="0" err="1">
                <a:solidFill>
                  <a:srgbClr val="53954A"/>
                </a:solidFill>
              </a:rPr>
              <a:t>ContentPage</a:t>
            </a:r>
            <a:r>
              <a:rPr lang="en-US" sz="1077" dirty="0">
                <a:solidFill>
                  <a:srgbClr val="53954A"/>
                </a:solidFill>
              </a:rPr>
              <a:t> </a:t>
            </a:r>
            <a:r>
              <a:rPr lang="en-US" sz="1077" dirty="0">
                <a:solidFill>
                  <a:srgbClr val="654792"/>
                </a:solidFill>
              </a:rPr>
              <a:t>Title</a:t>
            </a:r>
            <a:r>
              <a:rPr lang="en-US" sz="1077" dirty="0">
                <a:solidFill>
                  <a:schemeClr val="tx1"/>
                </a:solidFill>
              </a:rPr>
              <a:t>=</a:t>
            </a:r>
            <a:r>
              <a:rPr lang="en-US" sz="1077" dirty="0">
                <a:solidFill>
                  <a:srgbClr val="D53A05"/>
                </a:solidFill>
              </a:rPr>
              <a:t>"Settings" </a:t>
            </a:r>
            <a:r>
              <a:rPr lang="en-US" sz="1077" dirty="0">
                <a:solidFill>
                  <a:srgbClr val="654792"/>
                </a:solidFill>
              </a:rPr>
              <a:t>Icon</a:t>
            </a:r>
            <a:r>
              <a:rPr lang="en-US" sz="1077" dirty="0">
                <a:solidFill>
                  <a:schemeClr val="tx1"/>
                </a:solidFill>
              </a:rPr>
              <a:t>=</a:t>
            </a:r>
            <a:r>
              <a:rPr lang="en-US" sz="1077" dirty="0">
                <a:solidFill>
                  <a:srgbClr val="D53A05"/>
                </a:solidFill>
              </a:rPr>
              <a:t>"</a:t>
            </a:r>
            <a:r>
              <a:rPr lang="en-US" sz="1077" dirty="0" err="1">
                <a:solidFill>
                  <a:srgbClr val="D53A05"/>
                </a:solidFill>
              </a:rPr>
              <a:t>Settings.png</a:t>
            </a:r>
            <a:r>
              <a:rPr lang="en-US" sz="1077" dirty="0">
                <a:solidFill>
                  <a:srgbClr val="D53A05"/>
                </a:solidFill>
              </a:rPr>
              <a:t>"</a:t>
            </a:r>
            <a:r>
              <a:rPr lang="en-US" sz="1077" dirty="0">
                <a:solidFill>
                  <a:schemeClr val="tx1"/>
                </a:solidFill>
              </a:rPr>
              <a:t>&gt;</a:t>
            </a:r>
          </a:p>
          <a:p>
            <a:pPr marL="0" indent="0">
              <a:buNone/>
            </a:pPr>
            <a:r>
              <a:rPr lang="fi-FI" sz="1077" dirty="0">
                <a:solidFill>
                  <a:srgbClr val="848684"/>
                </a:solidFill>
              </a:rPr>
              <a:t>    </a:t>
            </a:r>
            <a:r>
              <a:rPr lang="fi-FI" sz="1077" dirty="0">
                <a:solidFill>
                  <a:schemeClr val="tx1"/>
                </a:solidFill>
              </a:rPr>
              <a:t>&lt;</a:t>
            </a:r>
            <a:r>
              <a:rPr lang="fi-FI" sz="1077" dirty="0">
                <a:solidFill>
                  <a:srgbClr val="53954A"/>
                </a:solidFill>
              </a:rPr>
              <a:t>Label</a:t>
            </a:r>
            <a:r>
              <a:rPr lang="fi-FI" sz="1077" dirty="0">
                <a:solidFill>
                  <a:srgbClr val="848684"/>
                </a:solidFill>
              </a:rPr>
              <a:t> </a:t>
            </a:r>
            <a:r>
              <a:rPr lang="fi-FI" sz="1077" dirty="0">
                <a:solidFill>
                  <a:srgbClr val="654792"/>
                </a:solidFill>
              </a:rPr>
              <a:t>Text=</a:t>
            </a:r>
            <a:r>
              <a:rPr lang="fi-FI" sz="1077" dirty="0">
                <a:solidFill>
                  <a:srgbClr val="D53A05"/>
                </a:solidFill>
              </a:rPr>
              <a:t>"Settings Page"</a:t>
            </a:r>
            <a:r>
              <a:rPr lang="fi-FI" sz="1077" dirty="0">
                <a:solidFill>
                  <a:srgbClr val="848684"/>
                </a:solidFill>
              </a:rPr>
              <a:t> </a:t>
            </a:r>
            <a:r>
              <a:rPr lang="fi-FI" sz="1077" dirty="0">
                <a:solidFill>
                  <a:srgbClr val="654792"/>
                </a:solidFill>
              </a:rPr>
              <a:t>VerticalOptions=</a:t>
            </a:r>
            <a:r>
              <a:rPr lang="fi-FI" sz="1077" dirty="0">
                <a:solidFill>
                  <a:srgbClr val="D53A05"/>
                </a:solidFill>
              </a:rPr>
              <a:t>"Center"</a:t>
            </a:r>
            <a:r>
              <a:rPr lang="fi-FI" sz="1077" dirty="0">
                <a:solidFill>
                  <a:srgbClr val="848684"/>
                </a:solidFill>
              </a:rPr>
              <a:t> </a:t>
            </a:r>
            <a:r>
              <a:rPr lang="fi-FI" sz="1077" dirty="0">
                <a:solidFill>
                  <a:srgbClr val="654792"/>
                </a:solidFill>
              </a:rPr>
              <a:t>HorizontalOptions=</a:t>
            </a:r>
            <a:r>
              <a:rPr lang="fi-FI" sz="1077" dirty="0">
                <a:solidFill>
                  <a:srgbClr val="D53A05"/>
                </a:solidFill>
              </a:rPr>
              <a:t>"Center"</a:t>
            </a:r>
            <a:r>
              <a:rPr lang="fi-FI" sz="1077" dirty="0">
                <a:solidFill>
                  <a:srgbClr val="848684"/>
                </a:solidFill>
              </a:rPr>
              <a:t> </a:t>
            </a:r>
            <a:r>
              <a:rPr lang="fi-FI" sz="1077" dirty="0">
                <a:solidFill>
                  <a:srgbClr val="654792"/>
                </a:solidFill>
              </a:rPr>
              <a:t>VerticalTextAlignment=</a:t>
            </a:r>
            <a:r>
              <a:rPr lang="fi-FI" sz="1077" dirty="0">
                <a:solidFill>
                  <a:srgbClr val="D53A05"/>
                </a:solidFill>
              </a:rPr>
              <a:t>"Center"</a:t>
            </a:r>
            <a:r>
              <a:rPr lang="fi-FI" sz="1077" dirty="0">
                <a:solidFill>
                  <a:srgbClr val="848684"/>
                </a:solidFill>
              </a:rPr>
              <a:t> </a:t>
            </a:r>
            <a:r>
              <a:rPr lang="fi-FI" sz="1077" dirty="0">
                <a:solidFill>
                  <a:srgbClr val="654792"/>
                </a:solidFill>
              </a:rPr>
              <a:t>HorizontalTextAlignment=</a:t>
            </a:r>
            <a:r>
              <a:rPr lang="fi-FI" sz="1077" dirty="0">
                <a:solidFill>
                  <a:srgbClr val="D53A05"/>
                </a:solidFill>
              </a:rPr>
              <a:t>"Center"</a:t>
            </a:r>
            <a:r>
              <a:rPr lang="fi-FI" sz="1077" dirty="0">
                <a:solidFill>
                  <a:srgbClr val="848684"/>
                </a:solidFill>
              </a:rPr>
              <a:t> </a:t>
            </a:r>
            <a:r>
              <a:rPr lang="fi-FI" sz="1077" dirty="0">
                <a:solidFill>
                  <a:schemeClr val="tx1"/>
                </a:solidFill>
              </a:rPr>
              <a:t>/&gt;</a:t>
            </a:r>
          </a:p>
          <a:p>
            <a:pPr marL="0" indent="0">
              <a:buNone/>
            </a:pPr>
            <a:r>
              <a:rPr lang="fi-FI" sz="1077" dirty="0">
                <a:solidFill>
                  <a:schemeClr val="tx1"/>
                </a:solidFill>
              </a:rPr>
              <a:t>&lt;/</a:t>
            </a:r>
            <a:r>
              <a:rPr lang="fi-FI" sz="1077" dirty="0" err="1">
                <a:solidFill>
                  <a:srgbClr val="53954A"/>
                </a:solidFill>
              </a:rPr>
              <a:t>ContentPage</a:t>
            </a:r>
            <a:r>
              <a:rPr lang="fi-FI" sz="1077" dirty="0">
                <a:solidFill>
                  <a:schemeClr val="tx1"/>
                </a:solidFill>
              </a:rPr>
              <a:t>&gt;</a:t>
            </a:r>
          </a:p>
          <a:p>
            <a:pPr marL="0" indent="0">
              <a:buNone/>
            </a:pPr>
            <a:r>
              <a:rPr lang="fi-FI" sz="1077" dirty="0">
                <a:solidFill>
                  <a:schemeClr val="tx1"/>
                </a:solidFill>
              </a:rPr>
              <a:t>&lt;/</a:t>
            </a:r>
            <a:r>
              <a:rPr lang="fi-FI" sz="1077" dirty="0">
                <a:solidFill>
                  <a:srgbClr val="53954A"/>
                </a:solidFill>
              </a:rPr>
              <a:t>TabbedPage</a:t>
            </a:r>
            <a:r>
              <a:rPr lang="fi-FI" sz="1077" dirty="0">
                <a:solidFill>
                  <a:schemeClr val="tx1"/>
                </a:solidFill>
              </a:rPr>
              <a:t>.Children&gt;</a:t>
            </a:r>
          </a:p>
          <a:p>
            <a:pPr marL="0" indent="0">
              <a:buNone/>
            </a:pPr>
            <a:r>
              <a:rPr lang="fi-FI" sz="1077" dirty="0">
                <a:solidFill>
                  <a:schemeClr val="tx1"/>
                </a:solidFill>
              </a:rPr>
              <a:t>&lt;/</a:t>
            </a:r>
            <a:r>
              <a:rPr lang="fi-FI" sz="1077" dirty="0">
                <a:solidFill>
                  <a:srgbClr val="53954A"/>
                </a:solidFill>
              </a:rPr>
              <a:t>TabbedPage</a:t>
            </a:r>
            <a:r>
              <a:rPr lang="fi-FI" sz="1077" dirty="0">
                <a:solidFill>
                  <a:schemeClr val="tx1"/>
                </a:solidFill>
              </a:rPr>
              <a:t>&gt;</a:t>
            </a:r>
            <a:endParaRPr lang="en-US" sz="1077" dirty="0">
              <a:solidFill>
                <a:schemeClr val="tx1"/>
              </a:solidFill>
            </a:endParaRPr>
          </a:p>
        </p:txBody>
      </p:sp>
      <p:sp>
        <p:nvSpPr>
          <p:cNvPr id="3" name="Title 2"/>
          <p:cNvSpPr>
            <a:spLocks noGrp="1"/>
          </p:cNvSpPr>
          <p:nvPr>
            <p:ph type="title"/>
          </p:nvPr>
        </p:nvSpPr>
        <p:spPr>
          <a:xfrm>
            <a:off x="269240" y="408779"/>
            <a:ext cx="11655840" cy="899665"/>
          </a:xfrm>
        </p:spPr>
        <p:txBody>
          <a:bodyPr/>
          <a:lstStyle/>
          <a:p>
            <a:pPr defTabSz="932742"/>
            <a:r>
              <a:rPr lang="en-US" sz="4800" b="1" spc="-102" dirty="0">
                <a:solidFill>
                  <a:schemeClr val="bg1"/>
                </a:solidFill>
                <a:latin typeface="+mn-lt"/>
              </a:rPr>
              <a:t>Native UI from shared code</a:t>
            </a:r>
          </a:p>
        </p:txBody>
      </p:sp>
      <p:sp>
        <p:nvSpPr>
          <p:cNvPr id="15" name="Left Brace 14"/>
          <p:cNvSpPr/>
          <p:nvPr/>
        </p:nvSpPr>
        <p:spPr>
          <a:xfrm>
            <a:off x="5777006" y="1519700"/>
            <a:ext cx="236523" cy="4506386"/>
          </a:xfrm>
          <a:prstGeom prst="leftBrace">
            <a:avLst>
              <a:gd name="adj1" fmla="val 56668"/>
              <a:gd name="adj2" fmla="val 50000"/>
            </a:avLst>
          </a:prstGeom>
          <a:ln w="19050" cap="rnd">
            <a:solidFill>
              <a:schemeClr val="bg2">
                <a:lumMod val="65000"/>
              </a:schemeClr>
            </a:solid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ln w="38100" cmpd="sng">
                <a:solidFill>
                  <a:srgbClr val="000000"/>
                </a:solidFill>
                <a:prstDash val="dash"/>
              </a:ln>
            </a:endParaRPr>
          </a:p>
        </p:txBody>
      </p:sp>
      <p:pic>
        <p:nvPicPr>
          <p:cNvPr id="1026" name="Picture 2" descr="https://www.xamstatic.com/dist/images/pages/forms/example-app-tjdLiOY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60" y="1884287"/>
            <a:ext cx="5446828" cy="3485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1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16" end="1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
                                            <p:txEl>
                                              <p:pRg st="17" end="1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FF589-558D-4257-9170-A6ABB019DC5C}"/>
              </a:ext>
            </a:extLst>
          </p:cNvPr>
          <p:cNvSpPr>
            <a:spLocks noGrp="1"/>
          </p:cNvSpPr>
          <p:nvPr>
            <p:ph type="body" sz="quarter" idx="10"/>
          </p:nvPr>
        </p:nvSpPr>
        <p:spPr>
          <a:xfrm>
            <a:off x="269239" y="1722353"/>
            <a:ext cx="4607561" cy="2848921"/>
          </a:xfrm>
        </p:spPr>
        <p:txBody>
          <a:bodyPr/>
          <a:lstStyle/>
          <a:p>
            <a:pPr>
              <a:lnSpc>
                <a:spcPct val="150000"/>
              </a:lnSpc>
            </a:pPr>
            <a:r>
              <a:rPr lang="en-US" sz="2400" dirty="0">
                <a:solidFill>
                  <a:schemeClr val="bg1"/>
                </a:solidFill>
              </a:rPr>
              <a:t>Define data bindings to link properties of two views on the same page</a:t>
            </a:r>
          </a:p>
          <a:p>
            <a:pPr marL="0" indent="0">
              <a:lnSpc>
                <a:spcPct val="100000"/>
              </a:lnSpc>
              <a:buNone/>
            </a:pPr>
            <a:endParaRPr lang="en-US" sz="2400" b="1" dirty="0">
              <a:solidFill>
                <a:schemeClr val="bg1"/>
              </a:solidFill>
            </a:endParaRPr>
          </a:p>
          <a:p>
            <a:pPr>
              <a:lnSpc>
                <a:spcPct val="150000"/>
              </a:lnSpc>
            </a:pPr>
            <a:r>
              <a:rPr lang="en-US" sz="2400" dirty="0">
                <a:solidFill>
                  <a:schemeClr val="bg1"/>
                </a:solidFill>
              </a:rPr>
              <a:t>Do whatever is convenient</a:t>
            </a:r>
          </a:p>
        </p:txBody>
      </p:sp>
      <p:sp>
        <p:nvSpPr>
          <p:cNvPr id="3" name="Title 2">
            <a:extLst>
              <a:ext uri="{FF2B5EF4-FFF2-40B4-BE49-F238E27FC236}">
                <a16:creationId xmlns:a16="http://schemas.microsoft.com/office/drawing/2014/main" id="{C08FA089-F3BD-40D1-876F-8758473D540D}"/>
              </a:ext>
            </a:extLst>
          </p:cNvPr>
          <p:cNvSpPr>
            <a:spLocks noGrp="1"/>
          </p:cNvSpPr>
          <p:nvPr>
            <p:ph type="title"/>
          </p:nvPr>
        </p:nvSpPr>
        <p:spPr>
          <a:xfrm>
            <a:off x="269240" y="547927"/>
            <a:ext cx="11655840" cy="899665"/>
          </a:xfrm>
        </p:spPr>
        <p:txBody>
          <a:bodyPr/>
          <a:lstStyle/>
          <a:p>
            <a:pPr defTabSz="932742"/>
            <a:r>
              <a:rPr lang="en-US" sz="4800" b="1" spc="-102" dirty="0">
                <a:solidFill>
                  <a:schemeClr val="bg1"/>
                </a:solidFill>
                <a:latin typeface="+mn-lt"/>
              </a:rPr>
              <a:t>View-to-View Bindings</a:t>
            </a:r>
          </a:p>
        </p:txBody>
      </p:sp>
      <p:sp>
        <p:nvSpPr>
          <p:cNvPr id="5" name="Text Placeholder 1">
            <a:extLst>
              <a:ext uri="{FF2B5EF4-FFF2-40B4-BE49-F238E27FC236}">
                <a16:creationId xmlns:a16="http://schemas.microsoft.com/office/drawing/2014/main" id="{556E91C2-7C92-4887-8AB7-8D427637B358}"/>
              </a:ext>
            </a:extLst>
          </p:cNvPr>
          <p:cNvSpPr txBox="1">
            <a:spLocks/>
          </p:cNvSpPr>
          <p:nvPr/>
        </p:nvSpPr>
        <p:spPr>
          <a:xfrm>
            <a:off x="4876800" y="1724121"/>
            <a:ext cx="7017800" cy="4362284"/>
          </a:xfrm>
          <a:prstGeom prst="rect">
            <a:avLst/>
          </a:prstGeom>
          <a:solidFill>
            <a:schemeClr val="bg1"/>
          </a:solidFill>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1077" dirty="0">
                <a:solidFill>
                  <a:schemeClr val="tx1"/>
                </a:solidFill>
              </a:rPr>
              <a:t>&lt;?</a:t>
            </a:r>
            <a:r>
              <a:rPr lang="en-US" sz="1077" dirty="0">
                <a:solidFill>
                  <a:srgbClr val="53954A"/>
                </a:solidFill>
              </a:rPr>
              <a:t>xml</a:t>
            </a:r>
            <a:r>
              <a:rPr lang="en-US" sz="1077" dirty="0">
                <a:solidFill>
                  <a:schemeClr val="tx1"/>
                </a:solidFill>
              </a:rPr>
              <a:t> </a:t>
            </a:r>
            <a:r>
              <a:rPr lang="en-US" sz="1077" dirty="0">
                <a:solidFill>
                  <a:srgbClr val="654792"/>
                </a:solidFill>
              </a:rPr>
              <a:t>version</a:t>
            </a:r>
            <a:r>
              <a:rPr lang="en-US" sz="1077" dirty="0">
                <a:solidFill>
                  <a:schemeClr val="tx1"/>
                </a:solidFill>
              </a:rPr>
              <a:t>=</a:t>
            </a:r>
            <a:r>
              <a:rPr lang="en-US" sz="1077" dirty="0">
                <a:solidFill>
                  <a:srgbClr val="D53A05"/>
                </a:solidFill>
              </a:rPr>
              <a:t>"1.0" </a:t>
            </a:r>
            <a:r>
              <a:rPr lang="en-US" sz="1077" dirty="0">
                <a:solidFill>
                  <a:srgbClr val="654792"/>
                </a:solidFill>
              </a:rPr>
              <a:t>encoding</a:t>
            </a:r>
            <a:r>
              <a:rPr lang="en-US" sz="1077" dirty="0">
                <a:solidFill>
                  <a:schemeClr val="tx1"/>
                </a:solidFill>
              </a:rPr>
              <a:t>=</a:t>
            </a:r>
            <a:r>
              <a:rPr lang="en-US" sz="1077" dirty="0">
                <a:solidFill>
                  <a:srgbClr val="D53A05"/>
                </a:solidFill>
              </a:rPr>
              <a:t>"UTF-8"</a:t>
            </a:r>
            <a:r>
              <a:rPr lang="en-US" sz="1077" dirty="0">
                <a:solidFill>
                  <a:schemeClr val="tx1"/>
                </a:solidFill>
              </a:rPr>
              <a:t>?&gt;</a:t>
            </a:r>
          </a:p>
          <a:p>
            <a:pPr marL="0" indent="0">
              <a:buNone/>
            </a:pPr>
            <a:r>
              <a:rPr lang="en-US" sz="1077" dirty="0">
                <a:solidFill>
                  <a:schemeClr val="tx1"/>
                </a:solidFill>
              </a:rPr>
              <a:t>&lt;</a:t>
            </a:r>
            <a:r>
              <a:rPr lang="en-US" sz="1077" dirty="0" err="1">
                <a:solidFill>
                  <a:srgbClr val="53954A"/>
                </a:solidFill>
              </a:rPr>
              <a:t>ContentPage</a:t>
            </a:r>
            <a:r>
              <a:rPr lang="en-US" sz="1077" dirty="0">
                <a:solidFill>
                  <a:srgbClr val="53954A"/>
                </a:solidFill>
              </a:rPr>
              <a:t> </a:t>
            </a:r>
            <a:r>
              <a:rPr lang="en-US" sz="1077" dirty="0">
                <a:solidFill>
                  <a:schemeClr val="tx1"/>
                </a:solidFill>
              </a:rPr>
              <a:t> </a:t>
            </a:r>
            <a:r>
              <a:rPr lang="en-US" sz="1077" dirty="0" err="1">
                <a:solidFill>
                  <a:srgbClr val="654792"/>
                </a:solidFill>
              </a:rPr>
              <a:t>xmlns</a:t>
            </a:r>
            <a:r>
              <a:rPr lang="en-US" sz="1077" dirty="0">
                <a:solidFill>
                  <a:schemeClr val="tx1"/>
                </a:solidFill>
              </a:rPr>
              <a:t>=</a:t>
            </a:r>
            <a:r>
              <a:rPr lang="en-US" sz="1077" dirty="0">
                <a:solidFill>
                  <a:srgbClr val="D53A05"/>
                </a:solidFill>
              </a:rPr>
              <a:t>"http://xamarin.com/schemas/2014/forms</a:t>
            </a:r>
            <a:r>
              <a:rPr lang="en-US" sz="1077" dirty="0">
                <a:solidFill>
                  <a:schemeClr val="tx1"/>
                </a:solidFill>
              </a:rPr>
              <a:t>"</a:t>
            </a:r>
          </a:p>
          <a:p>
            <a:pPr marL="0" indent="0">
              <a:buFont typeface="Arial" pitchFamily="34" charset="0"/>
              <a:buNone/>
            </a:pPr>
            <a:r>
              <a:rPr lang="en-US" sz="1077" dirty="0">
                <a:solidFill>
                  <a:schemeClr val="tx1"/>
                </a:solidFill>
              </a:rPr>
              <a:t>            </a:t>
            </a:r>
            <a:r>
              <a:rPr lang="en-US" sz="1077" dirty="0" err="1">
                <a:solidFill>
                  <a:srgbClr val="654792"/>
                </a:solidFill>
              </a:rPr>
              <a:t>xmlns:x</a:t>
            </a:r>
            <a:r>
              <a:rPr lang="en-US" sz="1077" dirty="0">
                <a:solidFill>
                  <a:schemeClr val="tx1"/>
                </a:solidFill>
              </a:rPr>
              <a:t>=</a:t>
            </a:r>
            <a:r>
              <a:rPr lang="en-US" sz="1077" dirty="0">
                <a:solidFill>
                  <a:srgbClr val="D53A05"/>
                </a:solidFill>
              </a:rPr>
              <a:t>"http://</a:t>
            </a:r>
            <a:r>
              <a:rPr lang="en-US" sz="1175" dirty="0">
                <a:solidFill>
                  <a:srgbClr val="D53A05"/>
                </a:solidFill>
              </a:rPr>
              <a:t>schemas.microsoft.com</a:t>
            </a:r>
            <a:r>
              <a:rPr lang="en-US" sz="1077" dirty="0">
                <a:solidFill>
                  <a:srgbClr val="D53A05"/>
                </a:solidFill>
              </a:rPr>
              <a:t>/</a:t>
            </a:r>
            <a:r>
              <a:rPr lang="en-US" sz="1077" dirty="0" err="1">
                <a:solidFill>
                  <a:srgbClr val="D53A05"/>
                </a:solidFill>
              </a:rPr>
              <a:t>winfx</a:t>
            </a:r>
            <a:r>
              <a:rPr lang="en-US" sz="1077" dirty="0">
                <a:solidFill>
                  <a:srgbClr val="D53A05"/>
                </a:solidFill>
              </a:rPr>
              <a:t>/2009/</a:t>
            </a:r>
            <a:r>
              <a:rPr lang="en-US" sz="1077" dirty="0" err="1">
                <a:solidFill>
                  <a:srgbClr val="D53A05"/>
                </a:solidFill>
              </a:rPr>
              <a:t>xaml</a:t>
            </a:r>
            <a:r>
              <a:rPr lang="en-US" sz="1077" dirty="0">
                <a:solidFill>
                  <a:srgbClr val="D53A05"/>
                </a:solidFill>
              </a:rPr>
              <a:t>"</a:t>
            </a:r>
          </a:p>
          <a:p>
            <a:pPr marL="0" indent="0">
              <a:buNone/>
            </a:pPr>
            <a:r>
              <a:rPr lang="en-US" sz="1077" dirty="0">
                <a:solidFill>
                  <a:srgbClr val="D53A05"/>
                </a:solidFill>
              </a:rPr>
              <a:t>            </a:t>
            </a:r>
            <a:r>
              <a:rPr lang="en-US" sz="1077" dirty="0">
                <a:solidFill>
                  <a:srgbClr val="654792"/>
                </a:solidFill>
              </a:rPr>
              <a:t>	</a:t>
            </a:r>
            <a:r>
              <a:rPr lang="en-US" sz="1077" dirty="0">
                <a:solidFill>
                  <a:srgbClr val="D53A05"/>
                </a:solidFill>
              </a:rPr>
              <a:t>"</a:t>
            </a:r>
            <a:r>
              <a:rPr lang="en-US" sz="1077" dirty="0" err="1">
                <a:solidFill>
                  <a:srgbClr val="D53A05"/>
                </a:solidFill>
              </a:rPr>
              <a:t>clr-namespace:XamarinDemo</a:t>
            </a:r>
            <a:r>
              <a:rPr lang="en-US" sz="1077" dirty="0">
                <a:solidFill>
                  <a:srgbClr val="D53A05"/>
                </a:solidFill>
              </a:rPr>
              <a:t>"</a:t>
            </a:r>
          </a:p>
          <a:p>
            <a:pPr marL="0" indent="0">
              <a:buNone/>
            </a:pPr>
            <a:r>
              <a:rPr lang="en-US" sz="1077" dirty="0">
                <a:solidFill>
                  <a:schemeClr val="tx1"/>
                </a:solidFill>
              </a:rPr>
              <a:t>           </a:t>
            </a:r>
            <a:r>
              <a:rPr lang="en-US" sz="1077" dirty="0">
                <a:solidFill>
                  <a:srgbClr val="654792"/>
                </a:solidFill>
              </a:rPr>
              <a:t> x:Class</a:t>
            </a:r>
            <a:r>
              <a:rPr lang="en-US" sz="1077" dirty="0">
                <a:solidFill>
                  <a:schemeClr val="tx1"/>
                </a:solidFill>
              </a:rPr>
              <a:t>=</a:t>
            </a:r>
            <a:r>
              <a:rPr lang="en-US" sz="1077" dirty="0">
                <a:solidFill>
                  <a:srgbClr val="D53A05"/>
                </a:solidFill>
              </a:rPr>
              <a:t>"XamarinDemo.MainPage“</a:t>
            </a:r>
          </a:p>
          <a:p>
            <a:pPr marL="0" indent="0">
              <a:buNone/>
            </a:pPr>
            <a:r>
              <a:rPr lang="en-US" sz="1077" dirty="0">
                <a:solidFill>
                  <a:schemeClr val="tx1"/>
                </a:solidFill>
              </a:rPr>
              <a:t>            </a:t>
            </a:r>
            <a:r>
              <a:rPr lang="en-US" sz="1077" dirty="0">
                <a:solidFill>
                  <a:srgbClr val="654792"/>
                </a:solidFill>
              </a:rPr>
              <a:t>Title</a:t>
            </a:r>
            <a:r>
              <a:rPr lang="en-US" sz="1077" dirty="0">
                <a:solidFill>
                  <a:schemeClr val="tx1"/>
                </a:solidFill>
              </a:rPr>
              <a:t>=</a:t>
            </a:r>
            <a:r>
              <a:rPr lang="en-US" sz="1077" dirty="0">
                <a:solidFill>
                  <a:srgbClr val="D53A05"/>
                </a:solidFill>
              </a:rPr>
              <a:t>"Slider Bindings Page"</a:t>
            </a:r>
            <a:r>
              <a:rPr lang="en-US" sz="1077" dirty="0">
                <a:solidFill>
                  <a:schemeClr val="tx1"/>
                </a:solidFill>
              </a:rPr>
              <a:t>&gt;</a:t>
            </a:r>
          </a:p>
          <a:p>
            <a:pPr marL="0" indent="0">
              <a:buFont typeface="Arial" pitchFamily="34" charset="0"/>
              <a:buNone/>
            </a:pPr>
            <a:r>
              <a:rPr lang="en-US" sz="1077" dirty="0">
                <a:solidFill>
                  <a:schemeClr val="tx1"/>
                </a:solidFill>
              </a:rPr>
              <a:t>&lt;</a:t>
            </a:r>
            <a:r>
              <a:rPr lang="en-US" sz="1077" dirty="0" err="1">
                <a:solidFill>
                  <a:srgbClr val="53954A"/>
                </a:solidFill>
              </a:rPr>
              <a:t>StackLayout</a:t>
            </a:r>
            <a:r>
              <a:rPr lang="de-DE" sz="1077" dirty="0">
                <a:solidFill>
                  <a:schemeClr val="tx1"/>
                </a:solidFill>
              </a:rPr>
              <a:t>&gt;</a:t>
            </a:r>
          </a:p>
          <a:p>
            <a:pPr marL="0" indent="0">
              <a:buNone/>
            </a:pPr>
            <a:r>
              <a:rPr lang="de-DE" sz="1077" dirty="0">
                <a:solidFill>
                  <a:schemeClr val="tx1"/>
                </a:solidFill>
              </a:rPr>
              <a:t>        &lt;</a:t>
            </a:r>
            <a:r>
              <a:rPr lang="de-DE" sz="1077" dirty="0">
                <a:solidFill>
                  <a:srgbClr val="53954A"/>
                </a:solidFill>
              </a:rPr>
              <a:t>Label</a:t>
            </a:r>
            <a:r>
              <a:rPr lang="de-DE" sz="1077" dirty="0">
                <a:solidFill>
                  <a:schemeClr val="tx1"/>
                </a:solidFill>
              </a:rPr>
              <a:t> </a:t>
            </a:r>
            <a:r>
              <a:rPr lang="de-DE" sz="1077" dirty="0">
                <a:solidFill>
                  <a:srgbClr val="654792"/>
                </a:solidFill>
              </a:rPr>
              <a:t>Text=</a:t>
            </a:r>
            <a:r>
              <a:rPr lang="de-DE" sz="1077" dirty="0">
                <a:solidFill>
                  <a:srgbClr val="D53A05"/>
                </a:solidFill>
              </a:rPr>
              <a:t>"ROTATION"</a:t>
            </a:r>
            <a:r>
              <a:rPr lang="de-DE" sz="1077" dirty="0">
                <a:solidFill>
                  <a:schemeClr val="tx1"/>
                </a:solidFill>
              </a:rPr>
              <a:t> </a:t>
            </a:r>
          </a:p>
          <a:p>
            <a:pPr marL="0" indent="0">
              <a:buNone/>
            </a:pPr>
            <a:r>
              <a:rPr lang="de-DE" sz="1077" dirty="0">
                <a:solidFill>
                  <a:schemeClr val="tx1"/>
                </a:solidFill>
              </a:rPr>
              <a:t>                    </a:t>
            </a:r>
            <a:r>
              <a:rPr lang="de-DE" sz="1077" dirty="0">
                <a:solidFill>
                  <a:srgbClr val="654792"/>
                </a:solidFill>
              </a:rPr>
              <a:t>BindingContext=</a:t>
            </a:r>
            <a:r>
              <a:rPr lang="de-DE" sz="1077" dirty="0">
                <a:solidFill>
                  <a:srgbClr val="D53A05"/>
                </a:solidFill>
              </a:rPr>
              <a:t>"{x:Reference Name=slider}"</a:t>
            </a:r>
            <a:r>
              <a:rPr lang="de-DE" sz="1077" dirty="0">
                <a:solidFill>
                  <a:schemeClr val="tx1"/>
                </a:solidFill>
              </a:rPr>
              <a:t> </a:t>
            </a:r>
          </a:p>
          <a:p>
            <a:pPr marL="0" indent="0">
              <a:buNone/>
            </a:pPr>
            <a:r>
              <a:rPr lang="de-DE" sz="1077" dirty="0">
                <a:solidFill>
                  <a:schemeClr val="tx1"/>
                </a:solidFill>
              </a:rPr>
              <a:t>                    </a:t>
            </a:r>
            <a:r>
              <a:rPr lang="de-DE" sz="1077" dirty="0">
                <a:solidFill>
                  <a:srgbClr val="654792"/>
                </a:solidFill>
              </a:rPr>
              <a:t>Rotation=</a:t>
            </a:r>
            <a:r>
              <a:rPr lang="de-DE" sz="1077" dirty="0">
                <a:solidFill>
                  <a:srgbClr val="D53A05"/>
                </a:solidFill>
              </a:rPr>
              <a:t>"{Binding Path=Value}“</a:t>
            </a:r>
          </a:p>
          <a:p>
            <a:pPr marL="0" indent="0">
              <a:buNone/>
            </a:pPr>
            <a:r>
              <a:rPr lang="de-DE" sz="1077" dirty="0">
                <a:solidFill>
                  <a:schemeClr val="tx1"/>
                </a:solidFill>
              </a:rPr>
              <a:t>                    </a:t>
            </a:r>
            <a:r>
              <a:rPr lang="de-DE" sz="1077" dirty="0">
                <a:solidFill>
                  <a:srgbClr val="654792"/>
                </a:solidFill>
              </a:rPr>
              <a:t>FontAttributes=</a:t>
            </a:r>
            <a:r>
              <a:rPr lang="de-DE" sz="1077" dirty="0">
                <a:solidFill>
                  <a:srgbClr val="D53A05"/>
                </a:solidFill>
              </a:rPr>
              <a:t>"Bold"</a:t>
            </a:r>
            <a:r>
              <a:rPr lang="de-DE" sz="1077" dirty="0">
                <a:solidFill>
                  <a:schemeClr val="tx1"/>
                </a:solidFill>
              </a:rPr>
              <a:t> </a:t>
            </a:r>
            <a:r>
              <a:rPr lang="de-DE" sz="1077" dirty="0">
                <a:solidFill>
                  <a:srgbClr val="654792"/>
                </a:solidFill>
              </a:rPr>
              <a:t>FontSize=</a:t>
            </a:r>
            <a:r>
              <a:rPr lang="de-DE" sz="1077" dirty="0">
                <a:solidFill>
                  <a:srgbClr val="D53A05"/>
                </a:solidFill>
              </a:rPr>
              <a:t>"Large"</a:t>
            </a:r>
            <a:r>
              <a:rPr lang="de-DE" sz="1077" dirty="0">
                <a:solidFill>
                  <a:schemeClr val="tx1"/>
                </a:solidFill>
              </a:rPr>
              <a:t> </a:t>
            </a:r>
            <a:r>
              <a:rPr lang="de-DE" sz="1077" dirty="0">
                <a:solidFill>
                  <a:srgbClr val="654792"/>
                </a:solidFill>
              </a:rPr>
              <a:t>HorizontalOptions=</a:t>
            </a:r>
            <a:r>
              <a:rPr lang="de-DE" sz="1077" dirty="0">
                <a:solidFill>
                  <a:srgbClr val="D53A05"/>
                </a:solidFill>
              </a:rPr>
              <a:t>"Center"</a:t>
            </a:r>
            <a:r>
              <a:rPr lang="de-DE" sz="1077" dirty="0">
                <a:solidFill>
                  <a:schemeClr val="tx1"/>
                </a:solidFill>
              </a:rPr>
              <a:t> </a:t>
            </a:r>
          </a:p>
          <a:p>
            <a:pPr marL="0" indent="0">
              <a:buNone/>
            </a:pPr>
            <a:r>
              <a:rPr lang="de-DE" sz="1077" dirty="0">
                <a:solidFill>
                  <a:schemeClr val="tx1"/>
                </a:solidFill>
              </a:rPr>
              <a:t>                    </a:t>
            </a:r>
            <a:r>
              <a:rPr lang="de-DE" sz="1077" dirty="0">
                <a:solidFill>
                  <a:srgbClr val="654792"/>
                </a:solidFill>
              </a:rPr>
              <a:t>VerticalOptions=</a:t>
            </a:r>
            <a:r>
              <a:rPr lang="de-DE" sz="1077" dirty="0">
                <a:solidFill>
                  <a:srgbClr val="D53A05"/>
                </a:solidFill>
              </a:rPr>
              <a:t>"</a:t>
            </a:r>
            <a:r>
              <a:rPr lang="da-DK" sz="1077" dirty="0">
                <a:solidFill>
                  <a:srgbClr val="D53A05"/>
                </a:solidFill>
              </a:rPr>
              <a:t>CenterAndExpand</a:t>
            </a:r>
            <a:r>
              <a:rPr lang="de-DE" sz="1077" dirty="0">
                <a:solidFill>
                  <a:srgbClr val="D53A05"/>
                </a:solidFill>
              </a:rPr>
              <a:t>"</a:t>
            </a:r>
            <a:r>
              <a:rPr lang="de-DE" sz="1077" dirty="0">
                <a:solidFill>
                  <a:schemeClr val="tx1"/>
                </a:solidFill>
              </a:rPr>
              <a:t> /&gt;</a:t>
            </a:r>
          </a:p>
          <a:p>
            <a:pPr marL="0" indent="0">
              <a:buNone/>
            </a:pPr>
            <a:r>
              <a:rPr lang="en-US" sz="1077" dirty="0">
                <a:solidFill>
                  <a:schemeClr val="tx1"/>
                </a:solidFill>
              </a:rPr>
              <a:t>        &lt;</a:t>
            </a:r>
            <a:r>
              <a:rPr lang="en-US" sz="1077" dirty="0">
                <a:solidFill>
                  <a:srgbClr val="53954A"/>
                </a:solidFill>
              </a:rPr>
              <a:t>Slider</a:t>
            </a:r>
            <a:r>
              <a:rPr lang="en-US" sz="1077" dirty="0">
                <a:solidFill>
                  <a:schemeClr val="tx1"/>
                </a:solidFill>
              </a:rPr>
              <a:t> </a:t>
            </a:r>
            <a:r>
              <a:rPr lang="en-US" sz="1077" dirty="0">
                <a:solidFill>
                  <a:srgbClr val="654792"/>
                </a:solidFill>
              </a:rPr>
              <a:t>x:Name=</a:t>
            </a:r>
            <a:r>
              <a:rPr lang="en-US" sz="1077" dirty="0">
                <a:solidFill>
                  <a:srgbClr val="D53A05"/>
                </a:solidFill>
              </a:rPr>
              <a:t>"slider"</a:t>
            </a:r>
            <a:r>
              <a:rPr lang="en-US" sz="1077" dirty="0">
                <a:solidFill>
                  <a:schemeClr val="tx1"/>
                </a:solidFill>
              </a:rPr>
              <a:t> </a:t>
            </a:r>
          </a:p>
          <a:p>
            <a:pPr marL="0" indent="0">
              <a:buNone/>
            </a:pPr>
            <a:r>
              <a:rPr lang="en-US" sz="1077" dirty="0">
                <a:solidFill>
                  <a:schemeClr val="tx1"/>
                </a:solidFill>
              </a:rPr>
              <a:t>                    </a:t>
            </a:r>
            <a:r>
              <a:rPr lang="en-US" sz="1077" dirty="0">
                <a:solidFill>
                  <a:srgbClr val="654792"/>
                </a:solidFill>
              </a:rPr>
              <a:t>Maximum=</a:t>
            </a:r>
            <a:r>
              <a:rPr lang="en-US" sz="1077" dirty="0">
                <a:solidFill>
                  <a:srgbClr val="D53A05"/>
                </a:solidFill>
              </a:rPr>
              <a:t>"360"</a:t>
            </a:r>
            <a:r>
              <a:rPr lang="en-US" sz="1077" dirty="0">
                <a:solidFill>
                  <a:schemeClr val="tx1"/>
                </a:solidFill>
              </a:rPr>
              <a:t> </a:t>
            </a:r>
          </a:p>
          <a:p>
            <a:pPr marL="0" indent="0">
              <a:buNone/>
            </a:pPr>
            <a:r>
              <a:rPr lang="en-US" sz="1077" dirty="0">
                <a:solidFill>
                  <a:schemeClr val="tx1"/>
                </a:solidFill>
              </a:rPr>
              <a:t>                    </a:t>
            </a:r>
            <a:r>
              <a:rPr lang="en-US" sz="1077" dirty="0" err="1">
                <a:solidFill>
                  <a:srgbClr val="654792"/>
                </a:solidFill>
              </a:rPr>
              <a:t>VerticalOptions</a:t>
            </a:r>
            <a:r>
              <a:rPr lang="en-US" sz="1077" dirty="0">
                <a:solidFill>
                  <a:srgbClr val="654792"/>
                </a:solidFill>
              </a:rPr>
              <a:t>=</a:t>
            </a:r>
            <a:r>
              <a:rPr lang="en-US" sz="1077" dirty="0">
                <a:solidFill>
                  <a:srgbClr val="D53A05"/>
                </a:solidFill>
              </a:rPr>
              <a:t>"</a:t>
            </a:r>
            <a:r>
              <a:rPr lang="en-US" sz="1077" dirty="0" err="1">
                <a:solidFill>
                  <a:srgbClr val="D53A05"/>
                </a:solidFill>
              </a:rPr>
              <a:t>CenterAndExpand</a:t>
            </a:r>
            <a:r>
              <a:rPr lang="en-US" sz="1077" dirty="0">
                <a:solidFill>
                  <a:srgbClr val="D53A05"/>
                </a:solidFill>
              </a:rPr>
              <a:t>"</a:t>
            </a:r>
            <a:r>
              <a:rPr lang="en-US" sz="1077" dirty="0">
                <a:solidFill>
                  <a:schemeClr val="tx1"/>
                </a:solidFill>
              </a:rPr>
              <a:t> /&gt;</a:t>
            </a:r>
          </a:p>
          <a:p>
            <a:pPr marL="0" indent="0">
              <a:buNone/>
            </a:pPr>
            <a:r>
              <a:rPr lang="da-DK" sz="1077" dirty="0">
                <a:solidFill>
                  <a:schemeClr val="tx1"/>
                </a:solidFill>
              </a:rPr>
              <a:t>        &lt;</a:t>
            </a:r>
            <a:r>
              <a:rPr lang="da-DK" sz="1077" dirty="0">
                <a:solidFill>
                  <a:srgbClr val="53954A"/>
                </a:solidFill>
              </a:rPr>
              <a:t>Label</a:t>
            </a:r>
            <a:r>
              <a:rPr lang="da-DK" sz="1077" dirty="0">
                <a:solidFill>
                  <a:schemeClr val="tx1"/>
                </a:solidFill>
              </a:rPr>
              <a:t> </a:t>
            </a:r>
            <a:r>
              <a:rPr lang="da-DK" sz="1077" dirty="0">
                <a:solidFill>
                  <a:srgbClr val="654792"/>
                </a:solidFill>
              </a:rPr>
              <a:t>BindingContext=</a:t>
            </a:r>
            <a:r>
              <a:rPr lang="da-DK" sz="1077" dirty="0">
                <a:solidFill>
                  <a:srgbClr val="D53A05"/>
                </a:solidFill>
              </a:rPr>
              <a:t>"{x:Reference slider}"</a:t>
            </a:r>
            <a:r>
              <a:rPr lang="da-DK" sz="1077" dirty="0">
                <a:solidFill>
                  <a:schemeClr val="tx1"/>
                </a:solidFill>
              </a:rPr>
              <a:t> </a:t>
            </a:r>
          </a:p>
          <a:p>
            <a:pPr marL="0" indent="0">
              <a:buNone/>
            </a:pPr>
            <a:r>
              <a:rPr lang="da-DK" sz="1077" dirty="0">
                <a:solidFill>
                  <a:schemeClr val="tx1"/>
                </a:solidFill>
              </a:rPr>
              <a:t>                    </a:t>
            </a:r>
            <a:r>
              <a:rPr lang="da-DK" sz="1077" dirty="0">
                <a:solidFill>
                  <a:srgbClr val="654792"/>
                </a:solidFill>
              </a:rPr>
              <a:t>Text=</a:t>
            </a:r>
            <a:r>
              <a:rPr lang="da-DK" sz="1077" dirty="0">
                <a:solidFill>
                  <a:srgbClr val="D53A05"/>
                </a:solidFill>
              </a:rPr>
              <a:t>"{Binding Value, StringFormat='The angle is {0:F0} degrees’}”</a:t>
            </a:r>
          </a:p>
          <a:p>
            <a:pPr marL="0" indent="0">
              <a:buNone/>
            </a:pPr>
            <a:r>
              <a:rPr lang="da-DK" sz="1077" dirty="0">
                <a:solidFill>
                  <a:schemeClr val="tx1"/>
                </a:solidFill>
              </a:rPr>
              <a:t>                    </a:t>
            </a:r>
            <a:r>
              <a:rPr lang="da-DK" sz="1077" dirty="0">
                <a:solidFill>
                  <a:srgbClr val="654792"/>
                </a:solidFill>
              </a:rPr>
              <a:t>FontAttributes=</a:t>
            </a:r>
            <a:r>
              <a:rPr lang="da-DK" sz="1077" dirty="0">
                <a:solidFill>
                  <a:srgbClr val="D53A05"/>
                </a:solidFill>
              </a:rPr>
              <a:t>"Bold"</a:t>
            </a:r>
            <a:r>
              <a:rPr lang="da-DK" sz="1077" dirty="0">
                <a:solidFill>
                  <a:schemeClr val="tx1"/>
                </a:solidFill>
              </a:rPr>
              <a:t> </a:t>
            </a:r>
            <a:r>
              <a:rPr lang="da-DK" sz="1077" dirty="0">
                <a:solidFill>
                  <a:srgbClr val="654792"/>
                </a:solidFill>
              </a:rPr>
              <a:t>FontSize=</a:t>
            </a:r>
            <a:r>
              <a:rPr lang="da-DK" sz="1077" dirty="0">
                <a:solidFill>
                  <a:srgbClr val="D53A05"/>
                </a:solidFill>
              </a:rPr>
              <a:t>"Large"</a:t>
            </a:r>
            <a:r>
              <a:rPr lang="da-DK" sz="1077" dirty="0">
                <a:solidFill>
                  <a:schemeClr val="tx1"/>
                </a:solidFill>
              </a:rPr>
              <a:t> </a:t>
            </a:r>
          </a:p>
          <a:p>
            <a:pPr marL="0" indent="0">
              <a:buNone/>
            </a:pPr>
            <a:r>
              <a:rPr lang="da-DK" sz="1077" dirty="0">
                <a:solidFill>
                  <a:schemeClr val="tx1"/>
                </a:solidFill>
              </a:rPr>
              <a:t>                    </a:t>
            </a:r>
            <a:r>
              <a:rPr lang="da-DK" sz="1077" dirty="0">
                <a:solidFill>
                  <a:srgbClr val="654792"/>
                </a:solidFill>
              </a:rPr>
              <a:t>HorizontalOptions=</a:t>
            </a:r>
            <a:r>
              <a:rPr lang="da-DK" sz="1077" dirty="0">
                <a:solidFill>
                  <a:srgbClr val="D53A05"/>
                </a:solidFill>
              </a:rPr>
              <a:t>"Center"</a:t>
            </a:r>
            <a:r>
              <a:rPr lang="da-DK" sz="1077" dirty="0">
                <a:solidFill>
                  <a:schemeClr val="tx1"/>
                </a:solidFill>
              </a:rPr>
              <a:t> </a:t>
            </a:r>
          </a:p>
          <a:p>
            <a:pPr marL="0" indent="0">
              <a:buNone/>
            </a:pPr>
            <a:r>
              <a:rPr lang="da-DK" sz="1077" dirty="0">
                <a:solidFill>
                  <a:schemeClr val="tx1"/>
                </a:solidFill>
              </a:rPr>
              <a:t>                    </a:t>
            </a:r>
            <a:r>
              <a:rPr lang="da-DK" sz="1077" dirty="0">
                <a:solidFill>
                  <a:srgbClr val="654792"/>
                </a:solidFill>
              </a:rPr>
              <a:t>VerticalOptions=</a:t>
            </a:r>
            <a:r>
              <a:rPr lang="da-DK" sz="1077" dirty="0">
                <a:solidFill>
                  <a:srgbClr val="D53A05"/>
                </a:solidFill>
              </a:rPr>
              <a:t>"CenterAndExpand"</a:t>
            </a:r>
            <a:r>
              <a:rPr lang="da-DK" sz="1077" dirty="0">
                <a:solidFill>
                  <a:schemeClr val="tx1"/>
                </a:solidFill>
              </a:rPr>
              <a:t> /&gt;</a:t>
            </a:r>
          </a:p>
          <a:p>
            <a:pPr marL="0" indent="0">
              <a:buFont typeface="Arial" pitchFamily="34" charset="0"/>
              <a:buNone/>
            </a:pPr>
            <a:r>
              <a:rPr lang="en-US" sz="1077" dirty="0">
                <a:solidFill>
                  <a:schemeClr val="tx1"/>
                </a:solidFill>
              </a:rPr>
              <a:t>&lt;/</a:t>
            </a:r>
            <a:r>
              <a:rPr lang="en-US" sz="1077" dirty="0" err="1">
                <a:solidFill>
                  <a:srgbClr val="53954A"/>
                </a:solidFill>
              </a:rPr>
              <a:t>StackLayout</a:t>
            </a:r>
            <a:r>
              <a:rPr lang="en-US" sz="1077" dirty="0">
                <a:solidFill>
                  <a:schemeClr val="tx1"/>
                </a:solidFill>
              </a:rPr>
              <a:t>&gt;</a:t>
            </a:r>
          </a:p>
          <a:p>
            <a:pPr marL="0" indent="0">
              <a:buFont typeface="Arial" pitchFamily="34" charset="0"/>
              <a:buNone/>
            </a:pPr>
            <a:r>
              <a:rPr lang="fi-FI" sz="1077" dirty="0">
                <a:solidFill>
                  <a:schemeClr val="tx1"/>
                </a:solidFill>
              </a:rPr>
              <a:t>&lt;/</a:t>
            </a:r>
            <a:r>
              <a:rPr lang="fi-FI" sz="1077" dirty="0">
                <a:solidFill>
                  <a:srgbClr val="53954A"/>
                </a:solidFill>
              </a:rPr>
              <a:t>ContentPage</a:t>
            </a:r>
            <a:r>
              <a:rPr lang="fi-FI" sz="1077" dirty="0">
                <a:solidFill>
                  <a:schemeClr val="tx1"/>
                </a:solidFill>
              </a:rPr>
              <a:t>&gt;</a:t>
            </a:r>
            <a:endParaRPr lang="en-US" sz="1077" dirty="0">
              <a:solidFill>
                <a:schemeClr val="tx1"/>
              </a:solidFill>
            </a:endParaRPr>
          </a:p>
          <a:p>
            <a:pPr marL="0" indent="0">
              <a:buFont typeface="Arial" pitchFamily="34" charset="0"/>
              <a:buNone/>
            </a:pPr>
            <a:endParaRPr lang="en-US" sz="1077" dirty="0">
              <a:solidFill>
                <a:schemeClr val="tx1"/>
              </a:solidFill>
            </a:endParaRPr>
          </a:p>
        </p:txBody>
      </p:sp>
    </p:spTree>
    <p:extLst>
      <p:ext uri="{BB962C8B-B14F-4D97-AF65-F5344CB8AC3E}">
        <p14:creationId xmlns:p14="http://schemas.microsoft.com/office/powerpoint/2010/main" val="28406720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2FE6F3-43DB-4BF1-B7A6-CF955721ECCF}"/>
              </a:ext>
            </a:extLst>
          </p:cNvPr>
          <p:cNvSpPr>
            <a:spLocks noGrp="1"/>
          </p:cNvSpPr>
          <p:nvPr>
            <p:ph type="body" sz="quarter" idx="10"/>
          </p:nvPr>
        </p:nvSpPr>
        <p:spPr>
          <a:xfrm>
            <a:off x="271557" y="1290355"/>
            <a:ext cx="11653523" cy="5145768"/>
          </a:xfrm>
        </p:spPr>
        <p:txBody>
          <a:bodyPr/>
          <a:lstStyle/>
          <a:p>
            <a:pPr lvl="1">
              <a:lnSpc>
                <a:spcPct val="150000"/>
              </a:lnSpc>
            </a:pPr>
            <a:r>
              <a:rPr lang="en-US" sz="2800" dirty="0">
                <a:solidFill>
                  <a:schemeClr val="bg1"/>
                </a:solidFill>
                <a:latin typeface="+mj-lt"/>
              </a:rPr>
              <a:t>Explicit Styles</a:t>
            </a:r>
          </a:p>
          <a:p>
            <a:pPr lvl="1">
              <a:lnSpc>
                <a:spcPct val="150000"/>
              </a:lnSpc>
            </a:pPr>
            <a:r>
              <a:rPr lang="en-US" sz="2800" dirty="0">
                <a:solidFill>
                  <a:schemeClr val="bg1"/>
                </a:solidFill>
                <a:latin typeface="+mj-lt"/>
              </a:rPr>
              <a:t>Implicit Styles</a:t>
            </a:r>
          </a:p>
          <a:p>
            <a:pPr lvl="1">
              <a:lnSpc>
                <a:spcPct val="150000"/>
              </a:lnSpc>
            </a:pPr>
            <a:r>
              <a:rPr lang="en-US" sz="2800" dirty="0">
                <a:solidFill>
                  <a:schemeClr val="bg1"/>
                </a:solidFill>
                <a:latin typeface="+mj-lt"/>
              </a:rPr>
              <a:t>Global Styles</a:t>
            </a:r>
          </a:p>
          <a:p>
            <a:pPr lvl="1">
              <a:lnSpc>
                <a:spcPct val="150000"/>
              </a:lnSpc>
            </a:pPr>
            <a:r>
              <a:rPr lang="en-US" sz="2800" dirty="0">
                <a:solidFill>
                  <a:schemeClr val="bg1"/>
                </a:solidFill>
                <a:latin typeface="+mj-lt"/>
              </a:rPr>
              <a:t>Style Inheritance</a:t>
            </a:r>
          </a:p>
          <a:p>
            <a:pPr lvl="1">
              <a:lnSpc>
                <a:spcPct val="150000"/>
              </a:lnSpc>
            </a:pPr>
            <a:r>
              <a:rPr lang="en-US" sz="2800" dirty="0">
                <a:solidFill>
                  <a:schemeClr val="bg1"/>
                </a:solidFill>
                <a:latin typeface="+mj-lt"/>
              </a:rPr>
              <a:t>Dynamic Styles</a:t>
            </a:r>
          </a:p>
          <a:p>
            <a:pPr lvl="1">
              <a:lnSpc>
                <a:spcPct val="150000"/>
              </a:lnSpc>
            </a:pPr>
            <a:r>
              <a:rPr lang="en-US" sz="2800" dirty="0">
                <a:solidFill>
                  <a:schemeClr val="bg1"/>
                </a:solidFill>
                <a:latin typeface="+mj-lt"/>
              </a:rPr>
              <a:t>Device Styles</a:t>
            </a:r>
          </a:p>
          <a:p>
            <a:pPr lvl="1">
              <a:lnSpc>
                <a:spcPct val="150000"/>
              </a:lnSpc>
            </a:pPr>
            <a:r>
              <a:rPr lang="en-US" sz="2800" dirty="0">
                <a:solidFill>
                  <a:schemeClr val="bg1"/>
                </a:solidFill>
                <a:latin typeface="+mj-lt"/>
              </a:rPr>
              <a:t>Style Classes</a:t>
            </a:r>
          </a:p>
        </p:txBody>
      </p:sp>
      <p:sp>
        <p:nvSpPr>
          <p:cNvPr id="3" name="Title 2">
            <a:extLst>
              <a:ext uri="{FF2B5EF4-FFF2-40B4-BE49-F238E27FC236}">
                <a16:creationId xmlns:a16="http://schemas.microsoft.com/office/drawing/2014/main" id="{C9A9C052-4A48-4621-9C38-41DD05289D84}"/>
              </a:ext>
            </a:extLst>
          </p:cNvPr>
          <p:cNvSpPr>
            <a:spLocks noGrp="1"/>
          </p:cNvSpPr>
          <p:nvPr>
            <p:ph type="title"/>
          </p:nvPr>
        </p:nvSpPr>
        <p:spPr/>
        <p:txBody>
          <a:bodyPr/>
          <a:lstStyle/>
          <a:p>
            <a:pPr defTabSz="932742"/>
            <a:r>
              <a:rPr lang="en-US" sz="4800" b="1" spc="-102" dirty="0">
                <a:solidFill>
                  <a:schemeClr val="bg1"/>
                </a:solidFill>
                <a:latin typeface="+mn-lt"/>
              </a:rPr>
              <a:t>Styling</a:t>
            </a:r>
          </a:p>
        </p:txBody>
      </p:sp>
    </p:spTree>
    <p:extLst>
      <p:ext uri="{BB962C8B-B14F-4D97-AF65-F5344CB8AC3E}">
        <p14:creationId xmlns:p14="http://schemas.microsoft.com/office/powerpoint/2010/main" val="213727952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2FE6F3-43DB-4BF1-B7A6-CF955721ECCF}"/>
              </a:ext>
            </a:extLst>
          </p:cNvPr>
          <p:cNvSpPr>
            <a:spLocks noGrp="1"/>
          </p:cNvSpPr>
          <p:nvPr>
            <p:ph type="body" sz="quarter" idx="10"/>
          </p:nvPr>
        </p:nvSpPr>
        <p:spPr>
          <a:xfrm>
            <a:off x="271557" y="1595155"/>
            <a:ext cx="11653523" cy="3854068"/>
          </a:xfrm>
        </p:spPr>
        <p:txBody>
          <a:bodyPr/>
          <a:lstStyle/>
          <a:p>
            <a:pPr>
              <a:lnSpc>
                <a:spcPct val="150000"/>
              </a:lnSpc>
            </a:pPr>
            <a:r>
              <a:rPr lang="en-US" sz="3200" dirty="0">
                <a:solidFill>
                  <a:schemeClr val="bg1"/>
                </a:solidFill>
              </a:rPr>
              <a:t>Style using Cascading Style Sheets (CSS)</a:t>
            </a:r>
          </a:p>
          <a:p>
            <a:pPr>
              <a:lnSpc>
                <a:spcPct val="150000"/>
              </a:lnSpc>
            </a:pPr>
            <a:r>
              <a:rPr lang="en-US" sz="3200" dirty="0">
                <a:solidFill>
                  <a:schemeClr val="bg1"/>
                </a:solidFill>
              </a:rPr>
              <a:t>Theme a </a:t>
            </a:r>
            <a:r>
              <a:rPr lang="en-US" sz="3200" dirty="0" err="1">
                <a:solidFill>
                  <a:schemeClr val="bg1"/>
                </a:solidFill>
              </a:rPr>
              <a:t>Xamarin.Forms</a:t>
            </a:r>
            <a:r>
              <a:rPr lang="en-US" sz="3200" dirty="0">
                <a:solidFill>
                  <a:schemeClr val="bg1"/>
                </a:solidFill>
              </a:rPr>
              <a:t> Application</a:t>
            </a:r>
          </a:p>
          <a:p>
            <a:pPr>
              <a:lnSpc>
                <a:spcPct val="150000"/>
              </a:lnSpc>
            </a:pPr>
            <a:r>
              <a:rPr lang="en-US" sz="3200" dirty="0" err="1">
                <a:solidFill>
                  <a:schemeClr val="bg1"/>
                </a:solidFill>
              </a:rPr>
              <a:t>Xamarin.Forms</a:t>
            </a:r>
            <a:r>
              <a:rPr lang="en-US" sz="3200" dirty="0">
                <a:solidFill>
                  <a:schemeClr val="bg1"/>
                </a:solidFill>
              </a:rPr>
              <a:t> Material Visual</a:t>
            </a:r>
          </a:p>
          <a:p>
            <a:pPr>
              <a:lnSpc>
                <a:spcPct val="150000"/>
              </a:lnSpc>
            </a:pPr>
            <a:r>
              <a:rPr lang="en-US" sz="3200" dirty="0" err="1">
                <a:solidFill>
                  <a:schemeClr val="bg1"/>
                </a:solidFill>
              </a:rPr>
              <a:t>Xamarin.Forms</a:t>
            </a:r>
            <a:r>
              <a:rPr lang="en-US" sz="3200" dirty="0">
                <a:solidFill>
                  <a:schemeClr val="bg1"/>
                </a:solidFill>
              </a:rPr>
              <a:t> Visual State Manager</a:t>
            </a:r>
          </a:p>
          <a:p>
            <a:pPr>
              <a:lnSpc>
                <a:spcPct val="150000"/>
              </a:lnSpc>
            </a:pPr>
            <a:endParaRPr lang="en-US" sz="1800" dirty="0">
              <a:solidFill>
                <a:schemeClr val="bg1"/>
              </a:solidFill>
            </a:endParaRPr>
          </a:p>
        </p:txBody>
      </p:sp>
      <p:sp>
        <p:nvSpPr>
          <p:cNvPr id="3" name="Title 2">
            <a:extLst>
              <a:ext uri="{FF2B5EF4-FFF2-40B4-BE49-F238E27FC236}">
                <a16:creationId xmlns:a16="http://schemas.microsoft.com/office/drawing/2014/main" id="{C9A9C052-4A48-4621-9C38-41DD05289D84}"/>
              </a:ext>
            </a:extLst>
          </p:cNvPr>
          <p:cNvSpPr>
            <a:spLocks noGrp="1"/>
          </p:cNvSpPr>
          <p:nvPr>
            <p:ph type="title"/>
          </p:nvPr>
        </p:nvSpPr>
        <p:spPr>
          <a:xfrm>
            <a:off x="269240" y="461787"/>
            <a:ext cx="11655840" cy="899665"/>
          </a:xfrm>
        </p:spPr>
        <p:txBody>
          <a:bodyPr/>
          <a:lstStyle/>
          <a:p>
            <a:pPr defTabSz="932742"/>
            <a:r>
              <a:rPr lang="en-US" sz="4800" b="1" spc="-102" dirty="0">
                <a:solidFill>
                  <a:schemeClr val="bg1"/>
                </a:solidFill>
                <a:latin typeface="+mn-lt"/>
              </a:rPr>
              <a:t>And much more…</a:t>
            </a:r>
          </a:p>
        </p:txBody>
      </p:sp>
    </p:spTree>
    <p:extLst>
      <p:ext uri="{BB962C8B-B14F-4D97-AF65-F5344CB8AC3E}">
        <p14:creationId xmlns:p14="http://schemas.microsoft.com/office/powerpoint/2010/main" val="302728652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D393D8-375F-4D85-A6D2-153B3A3DE768}"/>
              </a:ext>
            </a:extLst>
          </p:cNvPr>
          <p:cNvSpPr>
            <a:spLocks noGrp="1"/>
          </p:cNvSpPr>
          <p:nvPr>
            <p:ph type="body" sz="quarter" idx="10"/>
          </p:nvPr>
        </p:nvSpPr>
        <p:spPr>
          <a:xfrm>
            <a:off x="412304" y="1778713"/>
            <a:ext cx="11355626" cy="1612749"/>
          </a:xfrm>
        </p:spPr>
        <p:txBody>
          <a:bodyPr/>
          <a:lstStyle/>
          <a:p>
            <a:pPr>
              <a:buClr>
                <a:schemeClr val="bg1"/>
              </a:buClr>
            </a:pPr>
            <a:r>
              <a:rPr lang="en-IN" sz="3200" u="sng" dirty="0">
                <a:latin typeface="+mn-lt"/>
                <a:hlinkClick r:id="rId2"/>
              </a:rPr>
              <a:t>https://dotnet.microsoft.com/learn/xamarin</a:t>
            </a:r>
            <a:r>
              <a:rPr lang="en-IN" sz="3200" u="sng" dirty="0">
                <a:latin typeface="+mn-lt"/>
              </a:rPr>
              <a:t> </a:t>
            </a:r>
          </a:p>
          <a:p>
            <a:pPr>
              <a:buClr>
                <a:schemeClr val="bg1"/>
              </a:buClr>
            </a:pPr>
            <a:r>
              <a:rPr lang="en-IN" sz="3200" u="sng" dirty="0">
                <a:latin typeface="+mn-lt"/>
                <a:hlinkClick r:id="rId3"/>
              </a:rPr>
              <a:t>https://docs.microsoft.com/en-us/xamarin/xamarin-forms/</a:t>
            </a:r>
            <a:r>
              <a:rPr lang="en-IN" sz="3200" u="sng" dirty="0">
                <a:latin typeface="+mn-lt"/>
              </a:rPr>
              <a:t> </a:t>
            </a:r>
            <a:endParaRPr lang="en-US" sz="3200" u="sng" dirty="0">
              <a:latin typeface="+mn-lt"/>
            </a:endParaRPr>
          </a:p>
        </p:txBody>
      </p:sp>
      <p:sp>
        <p:nvSpPr>
          <p:cNvPr id="3" name="Title 2">
            <a:extLst>
              <a:ext uri="{FF2B5EF4-FFF2-40B4-BE49-F238E27FC236}">
                <a16:creationId xmlns:a16="http://schemas.microsoft.com/office/drawing/2014/main" id="{A695C142-ABBD-42E6-99D1-8E170747CA68}"/>
              </a:ext>
            </a:extLst>
          </p:cNvPr>
          <p:cNvSpPr>
            <a:spLocks noGrp="1"/>
          </p:cNvSpPr>
          <p:nvPr>
            <p:ph type="title"/>
          </p:nvPr>
        </p:nvSpPr>
        <p:spPr>
          <a:xfrm>
            <a:off x="412304" y="527928"/>
            <a:ext cx="3883035" cy="899665"/>
          </a:xfrm>
        </p:spPr>
        <p:txBody>
          <a:bodyPr vert="horz" wrap="square" lIns="146304" tIns="91440" rIns="146304" bIns="91440" rtlCol="0" anchor="t">
            <a:noAutofit/>
          </a:bodyPr>
          <a:lstStyle/>
          <a:p>
            <a:pPr defTabSz="932742"/>
            <a:r>
              <a:rPr lang="en-US" sz="4800" b="1" spc="-102" dirty="0">
                <a:solidFill>
                  <a:schemeClr val="bg1"/>
                </a:solidFill>
                <a:latin typeface="+mn-lt"/>
              </a:rPr>
              <a:t>References</a:t>
            </a:r>
          </a:p>
        </p:txBody>
      </p:sp>
      <p:sp>
        <p:nvSpPr>
          <p:cNvPr id="4" name="Rectangle 3">
            <a:extLst>
              <a:ext uri="{FF2B5EF4-FFF2-40B4-BE49-F238E27FC236}">
                <a16:creationId xmlns:a16="http://schemas.microsoft.com/office/drawing/2014/main" id="{C8C35AB3-F4A6-4A8C-BECD-72B86202FD3B}"/>
              </a:ext>
            </a:extLst>
          </p:cNvPr>
          <p:cNvSpPr/>
          <p:nvPr/>
        </p:nvSpPr>
        <p:spPr>
          <a:xfrm>
            <a:off x="495007" y="5024824"/>
            <a:ext cx="6714931" cy="1071062"/>
          </a:xfrm>
          <a:prstGeom prst="rect">
            <a:avLst/>
          </a:prstGeom>
        </p:spPr>
        <p:txBody>
          <a:bodyPr vert="horz" wrap="square" lIns="146304" tIns="91440" rIns="146304" bIns="91440" rtlCol="0">
            <a:spAutoFit/>
          </a:bodyPr>
          <a:lstStyle/>
          <a:p>
            <a:pPr algn="ctr" defTabSz="914367">
              <a:lnSpc>
                <a:spcPct val="90000"/>
              </a:lnSpc>
              <a:spcBef>
                <a:spcPct val="20000"/>
              </a:spcBef>
              <a:buSzPct val="90000"/>
            </a:pPr>
            <a:r>
              <a:rPr lang="en-IN" sz="3200" dirty="0">
                <a:hlinkClick r:id="rId4"/>
              </a:rPr>
              <a:t>https://github.com/cnharikrishnan/XamarinFormsUI-XAML</a:t>
            </a:r>
            <a:r>
              <a:rPr lang="en-IN" sz="3200" dirty="0"/>
              <a:t> </a:t>
            </a:r>
            <a:endParaRPr lang="en-IN" sz="3200" dirty="0">
              <a:gradFill>
                <a:gsLst>
                  <a:gs pos="100000">
                    <a:schemeClr val="tx1"/>
                  </a:gs>
                  <a:gs pos="0">
                    <a:schemeClr val="tx1"/>
                  </a:gs>
                </a:gsLst>
                <a:lin ang="5400000" scaled="0"/>
              </a:gradFill>
            </a:endParaRPr>
          </a:p>
        </p:txBody>
      </p:sp>
      <p:sp>
        <p:nvSpPr>
          <p:cNvPr id="5" name="Title 2">
            <a:extLst>
              <a:ext uri="{FF2B5EF4-FFF2-40B4-BE49-F238E27FC236}">
                <a16:creationId xmlns:a16="http://schemas.microsoft.com/office/drawing/2014/main" id="{FECAB102-B785-4A08-9A7F-61D2FCC1CFA1}"/>
              </a:ext>
            </a:extLst>
          </p:cNvPr>
          <p:cNvSpPr txBox="1">
            <a:spLocks/>
          </p:cNvSpPr>
          <p:nvPr/>
        </p:nvSpPr>
        <p:spPr>
          <a:xfrm>
            <a:off x="426447" y="4006343"/>
            <a:ext cx="7737783" cy="628924"/>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742"/>
            <a:r>
              <a:rPr lang="en-US" sz="3200" b="1" spc="-102" dirty="0">
                <a:solidFill>
                  <a:schemeClr val="bg1"/>
                </a:solidFill>
                <a:latin typeface="+mn-lt"/>
              </a:rPr>
              <a:t>GitHub source code link</a:t>
            </a:r>
          </a:p>
        </p:txBody>
      </p:sp>
      <p:pic>
        <p:nvPicPr>
          <p:cNvPr id="1026" name="Picture 2">
            <a:extLst>
              <a:ext uri="{FF2B5EF4-FFF2-40B4-BE49-F238E27FC236}">
                <a16:creationId xmlns:a16="http://schemas.microsoft.com/office/drawing/2014/main" id="{7CD0A366-B903-42AB-9257-71CFE59849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3951" y="4188285"/>
            <a:ext cx="2280667" cy="228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00844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5">
            <a:extLst>
              <a:ext uri="{FF2B5EF4-FFF2-40B4-BE49-F238E27FC236}">
                <a16:creationId xmlns:a16="http://schemas.microsoft.com/office/drawing/2014/main" id="{7FED5745-B5FC-4BEA-B9FF-E1332D279881}"/>
              </a:ext>
            </a:extLst>
          </p:cNvPr>
          <p:cNvSpPr txBox="1">
            <a:spLocks/>
          </p:cNvSpPr>
          <p:nvPr/>
        </p:nvSpPr>
        <p:spPr bwMode="invGray">
          <a:xfrm>
            <a:off x="1256500" y="1817734"/>
            <a:ext cx="6684522"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14367">
              <a:lnSpc>
                <a:spcPct val="60000"/>
              </a:lnSpc>
              <a:buClr>
                <a:srgbClr val="FFFFFF"/>
              </a:buClr>
              <a:buSzPct val="90000"/>
            </a:pPr>
            <a:r>
              <a:rPr lang="en-IN" sz="8800" b="1" spc="0" dirty="0">
                <a:solidFill>
                  <a:schemeClr val="bg1"/>
                </a:solidFill>
                <a:sym typeface="Wingdings" panose="05000000000000000000" pitchFamily="2" charset="2"/>
              </a:rPr>
              <a:t>Any Queries?</a:t>
            </a:r>
            <a:endParaRPr lang="en-US" sz="8800" b="1" spc="0" dirty="0">
              <a:solidFill>
                <a:schemeClr val="bg1"/>
              </a:solidFill>
            </a:endParaRPr>
          </a:p>
        </p:txBody>
      </p:sp>
      <p:sp>
        <p:nvSpPr>
          <p:cNvPr id="15" name="Rectangle 14">
            <a:extLst>
              <a:ext uri="{FF2B5EF4-FFF2-40B4-BE49-F238E27FC236}">
                <a16:creationId xmlns:a16="http://schemas.microsoft.com/office/drawing/2014/main" id="{26CC4917-D1A9-402A-BE44-78F489E50CFD}"/>
              </a:ext>
            </a:extLst>
          </p:cNvPr>
          <p:cNvSpPr/>
          <p:nvPr/>
        </p:nvSpPr>
        <p:spPr>
          <a:xfrm>
            <a:off x="4403543" y="4048023"/>
            <a:ext cx="6684523" cy="757130"/>
          </a:xfrm>
          <a:prstGeom prst="rect">
            <a:avLst/>
          </a:prstGeom>
        </p:spPr>
        <p:txBody>
          <a:bodyPr wrap="square">
            <a:spAutoFit/>
          </a:bodyPr>
          <a:lstStyle/>
          <a:p>
            <a:pPr defTabSz="932742">
              <a:lnSpc>
                <a:spcPct val="90000"/>
              </a:lnSpc>
              <a:spcBef>
                <a:spcPct val="0"/>
              </a:spcBef>
            </a:pPr>
            <a:r>
              <a:rPr lang="en-US" sz="4800" b="1" spc="-102" dirty="0">
                <a:ln w="3175">
                  <a:noFill/>
                </a:ln>
                <a:solidFill>
                  <a:schemeClr val="bg1"/>
                </a:solidFill>
                <a:cs typeface="Segoe UI" pitchFamily="34" charset="0"/>
              </a:rPr>
              <a:t>Harikrishnan</a:t>
            </a:r>
          </a:p>
        </p:txBody>
      </p:sp>
      <p:cxnSp>
        <p:nvCxnSpPr>
          <p:cNvPr id="16" name="Straight Connector 15">
            <a:extLst>
              <a:ext uri="{FF2B5EF4-FFF2-40B4-BE49-F238E27FC236}">
                <a16:creationId xmlns:a16="http://schemas.microsoft.com/office/drawing/2014/main" id="{35D3AB94-89F3-4EC7-84CD-9DF926057280}"/>
              </a:ext>
            </a:extLst>
          </p:cNvPr>
          <p:cNvCxnSpPr>
            <a:cxnSpLocks/>
          </p:cNvCxnSpPr>
          <p:nvPr/>
        </p:nvCxnSpPr>
        <p:spPr>
          <a:xfrm>
            <a:off x="4472618" y="4886711"/>
            <a:ext cx="6684523" cy="1715"/>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17" name="Picture 16">
            <a:hlinkClick r:id="rId3" tooltip="https://www.linkedin.com/in/harikrishnan-natarajan"/>
            <a:extLst>
              <a:ext uri="{FF2B5EF4-FFF2-40B4-BE49-F238E27FC236}">
                <a16:creationId xmlns:a16="http://schemas.microsoft.com/office/drawing/2014/main" id="{A5B7A8D6-3010-43A9-BCE7-F66E460D32D6}"/>
              </a:ext>
            </a:extLst>
          </p:cNvPr>
          <p:cNvPicPr>
            <a:picLocks noChangeAspect="1"/>
          </p:cNvPicPr>
          <p:nvPr/>
        </p:nvPicPr>
        <p:blipFill>
          <a:blip r:embed="rId4"/>
          <a:stretch>
            <a:fillRect/>
          </a:stretch>
        </p:blipFill>
        <p:spPr>
          <a:xfrm>
            <a:off x="4490075" y="5573285"/>
            <a:ext cx="342900" cy="342900"/>
          </a:xfrm>
          <a:prstGeom prst="rect">
            <a:avLst/>
          </a:prstGeom>
        </p:spPr>
      </p:pic>
      <p:sp>
        <p:nvSpPr>
          <p:cNvPr id="18" name="TextBox 17">
            <a:hlinkClick r:id="rId5" tooltip="https://twitter.com/cn_harikrishnan"/>
            <a:extLst>
              <a:ext uri="{FF2B5EF4-FFF2-40B4-BE49-F238E27FC236}">
                <a16:creationId xmlns:a16="http://schemas.microsoft.com/office/drawing/2014/main" id="{E4C5DFFB-58C3-4D7E-B094-C5F1D252456A}"/>
              </a:ext>
            </a:extLst>
          </p:cNvPr>
          <p:cNvSpPr txBox="1"/>
          <p:nvPr/>
        </p:nvSpPr>
        <p:spPr>
          <a:xfrm>
            <a:off x="4832975" y="5039050"/>
            <a:ext cx="2312117" cy="387798"/>
          </a:xfrm>
          <a:prstGeom prst="rect">
            <a:avLst/>
          </a:prstGeom>
          <a:noFill/>
        </p:spPr>
        <p:txBody>
          <a:bodyPr wrap="square" rtlCol="0">
            <a:spAutoFit/>
          </a:bodyPr>
          <a:lstStyle/>
          <a:p>
            <a:pPr>
              <a:lnSpc>
                <a:spcPct val="130000"/>
              </a:lnSpc>
            </a:pPr>
            <a:r>
              <a:rPr lang="en-US" sz="1650" dirty="0">
                <a:solidFill>
                  <a:srgbClr val="29B6F6"/>
                </a:solidFill>
              </a:rPr>
              <a:t>cn_harikrishnan</a:t>
            </a:r>
            <a:endParaRPr lang="en-US" sz="1650" dirty="0">
              <a:solidFill>
                <a:srgbClr val="29B6F6"/>
              </a:solidFill>
              <a:latin typeface="+mj-lt"/>
              <a:cs typeface="Arial"/>
            </a:endParaRPr>
          </a:p>
        </p:txBody>
      </p:sp>
      <p:pic>
        <p:nvPicPr>
          <p:cNvPr id="19" name="Picture 18">
            <a:hlinkClick r:id="rId5" tooltip="https://twitter.com/cn_harikrishnan"/>
            <a:extLst>
              <a:ext uri="{FF2B5EF4-FFF2-40B4-BE49-F238E27FC236}">
                <a16:creationId xmlns:a16="http://schemas.microsoft.com/office/drawing/2014/main" id="{F19BD379-C86C-482E-B17F-9F6E147D1B46}"/>
              </a:ext>
            </a:extLst>
          </p:cNvPr>
          <p:cNvPicPr>
            <a:picLocks noChangeAspect="1"/>
          </p:cNvPicPr>
          <p:nvPr/>
        </p:nvPicPr>
        <p:blipFill>
          <a:blip r:embed="rId6"/>
          <a:stretch>
            <a:fillRect/>
          </a:stretch>
        </p:blipFill>
        <p:spPr>
          <a:xfrm>
            <a:off x="4498568" y="5083948"/>
            <a:ext cx="342900" cy="342900"/>
          </a:xfrm>
          <a:prstGeom prst="rect">
            <a:avLst/>
          </a:prstGeom>
        </p:spPr>
      </p:pic>
      <p:sp>
        <p:nvSpPr>
          <p:cNvPr id="20" name="TextBox 19">
            <a:hlinkClick r:id="rId7" tooltip="https://www.linkedin.com/in/cnharikrishnan"/>
            <a:extLst>
              <a:ext uri="{FF2B5EF4-FFF2-40B4-BE49-F238E27FC236}">
                <a16:creationId xmlns:a16="http://schemas.microsoft.com/office/drawing/2014/main" id="{120C9506-4504-4237-AE6E-631ACEFA453A}"/>
              </a:ext>
            </a:extLst>
          </p:cNvPr>
          <p:cNvSpPr txBox="1"/>
          <p:nvPr/>
        </p:nvSpPr>
        <p:spPr>
          <a:xfrm>
            <a:off x="4847398" y="5524824"/>
            <a:ext cx="2297694" cy="387798"/>
          </a:xfrm>
          <a:prstGeom prst="rect">
            <a:avLst/>
          </a:prstGeom>
          <a:noFill/>
        </p:spPr>
        <p:txBody>
          <a:bodyPr wrap="square" rtlCol="0">
            <a:spAutoFit/>
          </a:bodyPr>
          <a:lstStyle/>
          <a:p>
            <a:pPr>
              <a:lnSpc>
                <a:spcPct val="130000"/>
              </a:lnSpc>
            </a:pPr>
            <a:r>
              <a:rPr lang="en-US" sz="1650" dirty="0">
                <a:solidFill>
                  <a:srgbClr val="28ACE8"/>
                </a:solidFill>
                <a:cs typeface="Arial"/>
              </a:rPr>
              <a:t>cnharikrishnan</a:t>
            </a:r>
            <a:endParaRPr lang="en-US" sz="1650" dirty="0">
              <a:solidFill>
                <a:srgbClr val="28ACE8"/>
              </a:solidFill>
              <a:latin typeface="+mj-lt"/>
              <a:cs typeface="Arial"/>
            </a:endParaRPr>
          </a:p>
        </p:txBody>
      </p:sp>
      <p:sp>
        <p:nvSpPr>
          <p:cNvPr id="21" name="TextBox 20">
            <a:hlinkClick r:id="rId8" tooltip="https://github.com/cnharikrishnan"/>
            <a:extLst>
              <a:ext uri="{FF2B5EF4-FFF2-40B4-BE49-F238E27FC236}">
                <a16:creationId xmlns:a16="http://schemas.microsoft.com/office/drawing/2014/main" id="{D3BF9CEC-5FC3-45CB-8ADB-8A2C2DCD6306}"/>
              </a:ext>
            </a:extLst>
          </p:cNvPr>
          <p:cNvSpPr txBox="1"/>
          <p:nvPr/>
        </p:nvSpPr>
        <p:spPr>
          <a:xfrm>
            <a:off x="8789766" y="5040683"/>
            <a:ext cx="2297695" cy="387798"/>
          </a:xfrm>
          <a:prstGeom prst="rect">
            <a:avLst/>
          </a:prstGeom>
          <a:noFill/>
        </p:spPr>
        <p:txBody>
          <a:bodyPr wrap="square" rtlCol="0">
            <a:spAutoFit/>
          </a:bodyPr>
          <a:lstStyle/>
          <a:p>
            <a:pPr>
              <a:lnSpc>
                <a:spcPct val="130000"/>
              </a:lnSpc>
            </a:pPr>
            <a:r>
              <a:rPr lang="en-US" sz="1650" dirty="0">
                <a:solidFill>
                  <a:srgbClr val="2FB8EE"/>
                </a:solidFill>
                <a:cs typeface="Arial"/>
              </a:rPr>
              <a:t>cnharikrishnan</a:t>
            </a:r>
          </a:p>
        </p:txBody>
      </p:sp>
      <p:pic>
        <p:nvPicPr>
          <p:cNvPr id="22" name="Picture 21">
            <a:hlinkClick r:id="rId9" tooltip="https://github.com/harikrishnann"/>
            <a:extLst>
              <a:ext uri="{FF2B5EF4-FFF2-40B4-BE49-F238E27FC236}">
                <a16:creationId xmlns:a16="http://schemas.microsoft.com/office/drawing/2014/main" id="{7630D83E-4187-4740-BFFB-5D42E80E71EF}"/>
              </a:ext>
            </a:extLst>
          </p:cNvPr>
          <p:cNvPicPr>
            <a:picLocks noChangeAspect="1"/>
          </p:cNvPicPr>
          <p:nvPr/>
        </p:nvPicPr>
        <p:blipFill>
          <a:blip r:embed="rId10"/>
          <a:stretch>
            <a:fillRect/>
          </a:stretch>
        </p:blipFill>
        <p:spPr>
          <a:xfrm>
            <a:off x="8452501" y="5077888"/>
            <a:ext cx="342900" cy="342900"/>
          </a:xfrm>
          <a:prstGeom prst="rect">
            <a:avLst/>
          </a:prstGeom>
        </p:spPr>
      </p:pic>
      <p:pic>
        <p:nvPicPr>
          <p:cNvPr id="23" name="Picture 22">
            <a:hlinkClick r:id="rId11" tooltip="https://www.facebook.com/nharishkrish"/>
            <a:extLst>
              <a:ext uri="{FF2B5EF4-FFF2-40B4-BE49-F238E27FC236}">
                <a16:creationId xmlns:a16="http://schemas.microsoft.com/office/drawing/2014/main" id="{CC8EBAA8-B685-460A-A000-51E7607EFFF2}"/>
              </a:ext>
            </a:extLst>
          </p:cNvPr>
          <p:cNvPicPr>
            <a:picLocks noChangeAspect="1"/>
          </p:cNvPicPr>
          <p:nvPr/>
        </p:nvPicPr>
        <p:blipFill>
          <a:blip r:embed="rId12"/>
          <a:stretch>
            <a:fillRect/>
          </a:stretch>
        </p:blipFill>
        <p:spPr>
          <a:xfrm>
            <a:off x="8446866" y="5573285"/>
            <a:ext cx="342900" cy="342900"/>
          </a:xfrm>
          <a:prstGeom prst="rect">
            <a:avLst/>
          </a:prstGeom>
        </p:spPr>
      </p:pic>
      <p:sp>
        <p:nvSpPr>
          <p:cNvPr id="24" name="TextBox 23">
            <a:hlinkClick r:id="rId13" tooltip="https://www.facebook.com/cnharikrishnann"/>
            <a:extLst>
              <a:ext uri="{FF2B5EF4-FFF2-40B4-BE49-F238E27FC236}">
                <a16:creationId xmlns:a16="http://schemas.microsoft.com/office/drawing/2014/main" id="{EB081767-006A-4C8F-87DC-9147E0ED57A4}"/>
              </a:ext>
            </a:extLst>
          </p:cNvPr>
          <p:cNvSpPr txBox="1"/>
          <p:nvPr/>
        </p:nvSpPr>
        <p:spPr>
          <a:xfrm>
            <a:off x="8795401" y="5524824"/>
            <a:ext cx="2297694" cy="387798"/>
          </a:xfrm>
          <a:prstGeom prst="rect">
            <a:avLst/>
          </a:prstGeom>
          <a:noFill/>
        </p:spPr>
        <p:txBody>
          <a:bodyPr wrap="square" rtlCol="0">
            <a:spAutoFit/>
          </a:bodyPr>
          <a:lstStyle/>
          <a:p>
            <a:pPr>
              <a:lnSpc>
                <a:spcPct val="130000"/>
              </a:lnSpc>
            </a:pPr>
            <a:r>
              <a:rPr lang="en-US" sz="1650" dirty="0">
                <a:solidFill>
                  <a:srgbClr val="24B8F9"/>
                </a:solidFill>
                <a:cs typeface="Arial"/>
              </a:rPr>
              <a:t>cnharikrishnann</a:t>
            </a:r>
            <a:endParaRPr lang="en-US" sz="1650" dirty="0">
              <a:solidFill>
                <a:srgbClr val="24B8F9"/>
              </a:solidFill>
              <a:latin typeface="+mj-lt"/>
              <a:cs typeface="Arial"/>
            </a:endParaRPr>
          </a:p>
        </p:txBody>
      </p:sp>
      <p:sp>
        <p:nvSpPr>
          <p:cNvPr id="25" name="TextBox 24">
            <a:extLst>
              <a:ext uri="{FF2B5EF4-FFF2-40B4-BE49-F238E27FC236}">
                <a16:creationId xmlns:a16="http://schemas.microsoft.com/office/drawing/2014/main" id="{57EAFE2C-F1C4-46FB-8348-F331857461FA}"/>
              </a:ext>
            </a:extLst>
          </p:cNvPr>
          <p:cNvSpPr txBox="1"/>
          <p:nvPr/>
        </p:nvSpPr>
        <p:spPr>
          <a:xfrm>
            <a:off x="8524068" y="501150"/>
            <a:ext cx="3174587" cy="627864"/>
          </a:xfrm>
          <a:prstGeom prst="rect">
            <a:avLst/>
          </a:prstGeom>
          <a:noFill/>
        </p:spPr>
        <p:txBody>
          <a:bodyPr wrap="none" lIns="182880" tIns="146304" rIns="182880" bIns="146304" rtlCol="0">
            <a:spAutoFit/>
          </a:bodyPr>
          <a:lstStyle/>
          <a:p>
            <a:pPr>
              <a:lnSpc>
                <a:spcPct val="90000"/>
              </a:lnSpc>
              <a:spcAft>
                <a:spcPts val="600"/>
              </a:spcAft>
            </a:pPr>
            <a:r>
              <a:rPr lang="en-IN" sz="2400" b="1" dirty="0">
                <a:latin typeface="+mj-lt"/>
                <a:hlinkClick r:id="rId14"/>
              </a:rPr>
              <a:t>https://xdevlogs.com/</a:t>
            </a:r>
            <a:endParaRPr lang="en-IN" sz="2400" b="1" dirty="0">
              <a:gradFill>
                <a:gsLst>
                  <a:gs pos="2917">
                    <a:schemeClr val="tx1"/>
                  </a:gs>
                  <a:gs pos="30000">
                    <a:schemeClr val="tx1"/>
                  </a:gs>
                </a:gsLst>
                <a:lin ang="5400000" scaled="0"/>
              </a:gradFill>
              <a:latin typeface="+mj-lt"/>
            </a:endParaRPr>
          </a:p>
        </p:txBody>
      </p:sp>
      <p:pic>
        <p:nvPicPr>
          <p:cNvPr id="1040" name="Picture 16" descr="Powerpoint Thank You wallpapers, Thanks for the Slide ends">
            <a:extLst>
              <a:ext uri="{FF2B5EF4-FFF2-40B4-BE49-F238E27FC236}">
                <a16:creationId xmlns:a16="http://schemas.microsoft.com/office/drawing/2014/main" id="{7ACAD454-86B4-4B97-853A-2963E0FFD0F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7932" y="4048023"/>
            <a:ext cx="3191568" cy="1787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82875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40"/>
                                        </p:tgtEl>
                                        <p:attrNameLst>
                                          <p:attrName>style.visibility</p:attrName>
                                        </p:attrNameLst>
                                      </p:cBhvr>
                                      <p:to>
                                        <p:strVal val="visible"/>
                                      </p:to>
                                    </p:set>
                                    <p:animEffect transition="in" filter="wheel(1)">
                                      <p:cBhvr>
                                        <p:cTn id="7" dur="500"/>
                                        <p:tgtEl>
                                          <p:spTgt spid="1040"/>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500"/>
                                        <p:tgtEl>
                                          <p:spTgt spid="15"/>
                                        </p:tgtEl>
                                      </p:cBhvr>
                                    </p:animEffect>
                                  </p:childTnLst>
                                </p:cTn>
                              </p:par>
                              <p:par>
                                <p:cTn id="11" presetID="21" presetClass="entr" presetSubtype="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500"/>
                                        <p:tgtEl>
                                          <p:spTgt spid="16"/>
                                        </p:tgtEl>
                                      </p:cBhvr>
                                    </p:animEffect>
                                  </p:childTnLst>
                                </p:cTn>
                              </p:par>
                              <p:par>
                                <p:cTn id="14" presetID="21" presetClass="entr" presetSubtype="1"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500"/>
                                        <p:tgtEl>
                                          <p:spTgt spid="19"/>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heel(1)">
                                      <p:cBhvr>
                                        <p:cTn id="19" dur="500"/>
                                        <p:tgtEl>
                                          <p:spTgt spid="18"/>
                                        </p:tgtEl>
                                      </p:cBhvr>
                                    </p:animEffect>
                                  </p:childTnLst>
                                </p:cTn>
                              </p:par>
                              <p:par>
                                <p:cTn id="20" presetID="21" presetClass="entr" presetSubtype="1"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heel(1)">
                                      <p:cBhvr>
                                        <p:cTn id="22" dur="500"/>
                                        <p:tgtEl>
                                          <p:spTgt spid="17"/>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heel(1)">
                                      <p:cBhvr>
                                        <p:cTn id="25" dur="500"/>
                                        <p:tgtEl>
                                          <p:spTgt spid="20"/>
                                        </p:tgtEl>
                                      </p:cBhvr>
                                    </p:animEffect>
                                  </p:childTnLst>
                                </p:cTn>
                              </p:par>
                              <p:par>
                                <p:cTn id="26" presetID="21" presetClass="entr" presetSubtype="1"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heel(1)">
                                      <p:cBhvr>
                                        <p:cTn id="28" dur="500"/>
                                        <p:tgtEl>
                                          <p:spTgt spid="22"/>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heel(1)">
                                      <p:cBhvr>
                                        <p:cTn id="31" dur="500"/>
                                        <p:tgtEl>
                                          <p:spTgt spid="21"/>
                                        </p:tgtEl>
                                      </p:cBhvr>
                                    </p:animEffect>
                                  </p:childTnLst>
                                </p:cTn>
                              </p:par>
                              <p:par>
                                <p:cTn id="32" presetID="21" presetClass="entr" presetSubtype="1"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heel(1)">
                                      <p:cBhvr>
                                        <p:cTn id="34" dur="500"/>
                                        <p:tgtEl>
                                          <p:spTgt spid="23"/>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heel(1)">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0" grpId="0"/>
      <p:bldP spid="21"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79C89C6-C6E7-4CF7-90FD-5E8E2E5D9996}"/>
              </a:ext>
            </a:extLst>
          </p:cNvPr>
          <p:cNvSpPr txBox="1">
            <a:spLocks/>
          </p:cNvSpPr>
          <p:nvPr/>
        </p:nvSpPr>
        <p:spPr>
          <a:xfrm>
            <a:off x="493345" y="418610"/>
            <a:ext cx="11252250" cy="951731"/>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bg1"/>
                </a:solidFill>
                <a:latin typeface="+mn-lt"/>
              </a:rPr>
              <a:t>Who’s this guy?</a:t>
            </a:r>
          </a:p>
        </p:txBody>
      </p:sp>
      <p:pic>
        <p:nvPicPr>
          <p:cNvPr id="8" name="Picture 7">
            <a:extLst>
              <a:ext uri="{FF2B5EF4-FFF2-40B4-BE49-F238E27FC236}">
                <a16:creationId xmlns:a16="http://schemas.microsoft.com/office/drawing/2014/main" id="{E6592E42-2276-436B-8F3F-CDF86546BCC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37724" y="1561717"/>
            <a:ext cx="2245313" cy="7618529"/>
          </a:xfrm>
          <a:prstGeom prst="rect">
            <a:avLst/>
          </a:prstGeom>
        </p:spPr>
      </p:pic>
      <p:sp>
        <p:nvSpPr>
          <p:cNvPr id="15" name="Rectangle 14">
            <a:extLst>
              <a:ext uri="{FF2B5EF4-FFF2-40B4-BE49-F238E27FC236}">
                <a16:creationId xmlns:a16="http://schemas.microsoft.com/office/drawing/2014/main" id="{F32D96FB-3DEB-44A4-BB48-348F602DB2C7}"/>
              </a:ext>
            </a:extLst>
          </p:cNvPr>
          <p:cNvSpPr/>
          <p:nvPr/>
        </p:nvSpPr>
        <p:spPr>
          <a:xfrm>
            <a:off x="4363787" y="4048023"/>
            <a:ext cx="6684523" cy="757130"/>
          </a:xfrm>
          <a:prstGeom prst="rect">
            <a:avLst/>
          </a:prstGeom>
        </p:spPr>
        <p:txBody>
          <a:bodyPr wrap="square">
            <a:spAutoFit/>
          </a:bodyPr>
          <a:lstStyle/>
          <a:p>
            <a:pPr defTabSz="932742">
              <a:lnSpc>
                <a:spcPct val="90000"/>
              </a:lnSpc>
              <a:spcBef>
                <a:spcPct val="0"/>
              </a:spcBef>
            </a:pPr>
            <a:r>
              <a:rPr lang="en-US" sz="4800" b="1" spc="-102" dirty="0">
                <a:ln w="3175">
                  <a:noFill/>
                </a:ln>
                <a:solidFill>
                  <a:schemeClr val="bg1"/>
                </a:solidFill>
                <a:cs typeface="Segoe UI" pitchFamily="34" charset="0"/>
              </a:rPr>
              <a:t>Harikrishnan</a:t>
            </a:r>
          </a:p>
        </p:txBody>
      </p:sp>
      <p:cxnSp>
        <p:nvCxnSpPr>
          <p:cNvPr id="16" name="Straight Connector 15">
            <a:extLst>
              <a:ext uri="{FF2B5EF4-FFF2-40B4-BE49-F238E27FC236}">
                <a16:creationId xmlns:a16="http://schemas.microsoft.com/office/drawing/2014/main" id="{56788036-A070-4D18-9F64-DDD52712F0AA}"/>
              </a:ext>
            </a:extLst>
          </p:cNvPr>
          <p:cNvCxnSpPr>
            <a:cxnSpLocks/>
          </p:cNvCxnSpPr>
          <p:nvPr/>
        </p:nvCxnSpPr>
        <p:spPr>
          <a:xfrm>
            <a:off x="4432862" y="4886711"/>
            <a:ext cx="6684523" cy="1715"/>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17" name="Picture 16">
            <a:hlinkClick r:id="rId4" tooltip="https://www.linkedin.com/in/harikrishnan-natarajan"/>
            <a:extLst>
              <a:ext uri="{FF2B5EF4-FFF2-40B4-BE49-F238E27FC236}">
                <a16:creationId xmlns:a16="http://schemas.microsoft.com/office/drawing/2014/main" id="{F6B6C0FC-D82F-4547-8272-A531C444FA71}"/>
              </a:ext>
            </a:extLst>
          </p:cNvPr>
          <p:cNvPicPr>
            <a:picLocks noChangeAspect="1"/>
          </p:cNvPicPr>
          <p:nvPr/>
        </p:nvPicPr>
        <p:blipFill>
          <a:blip r:embed="rId5"/>
          <a:stretch>
            <a:fillRect/>
          </a:stretch>
        </p:blipFill>
        <p:spPr>
          <a:xfrm>
            <a:off x="4450319" y="5573285"/>
            <a:ext cx="342900" cy="342900"/>
          </a:xfrm>
          <a:prstGeom prst="rect">
            <a:avLst/>
          </a:prstGeom>
        </p:spPr>
      </p:pic>
      <p:sp>
        <p:nvSpPr>
          <p:cNvPr id="18" name="TextBox 17">
            <a:hlinkClick r:id="rId6" tooltip="https://twitter.com/cn_harikrishnan"/>
            <a:extLst>
              <a:ext uri="{FF2B5EF4-FFF2-40B4-BE49-F238E27FC236}">
                <a16:creationId xmlns:a16="http://schemas.microsoft.com/office/drawing/2014/main" id="{4D828F86-6E41-49C6-8727-E7B25AF522FC}"/>
              </a:ext>
            </a:extLst>
          </p:cNvPr>
          <p:cNvSpPr txBox="1"/>
          <p:nvPr/>
        </p:nvSpPr>
        <p:spPr>
          <a:xfrm>
            <a:off x="4793219" y="5039050"/>
            <a:ext cx="2312117" cy="387798"/>
          </a:xfrm>
          <a:prstGeom prst="rect">
            <a:avLst/>
          </a:prstGeom>
          <a:noFill/>
        </p:spPr>
        <p:txBody>
          <a:bodyPr wrap="square" rtlCol="0">
            <a:spAutoFit/>
          </a:bodyPr>
          <a:lstStyle/>
          <a:p>
            <a:pPr>
              <a:lnSpc>
                <a:spcPct val="130000"/>
              </a:lnSpc>
            </a:pPr>
            <a:r>
              <a:rPr lang="en-US" sz="1650" dirty="0">
                <a:solidFill>
                  <a:srgbClr val="29B6F6"/>
                </a:solidFill>
              </a:rPr>
              <a:t>cn_harikrishnan</a:t>
            </a:r>
            <a:endParaRPr lang="en-US" sz="1650" dirty="0">
              <a:solidFill>
                <a:srgbClr val="29B6F6"/>
              </a:solidFill>
              <a:latin typeface="+mj-lt"/>
              <a:cs typeface="Arial"/>
            </a:endParaRPr>
          </a:p>
        </p:txBody>
      </p:sp>
      <p:pic>
        <p:nvPicPr>
          <p:cNvPr id="19" name="Picture 18">
            <a:hlinkClick r:id="rId6" tooltip="https://twitter.com/cn_harikrishnan"/>
            <a:extLst>
              <a:ext uri="{FF2B5EF4-FFF2-40B4-BE49-F238E27FC236}">
                <a16:creationId xmlns:a16="http://schemas.microsoft.com/office/drawing/2014/main" id="{3FE3905D-1ECD-4634-A4C4-E3FE065360E8}"/>
              </a:ext>
            </a:extLst>
          </p:cNvPr>
          <p:cNvPicPr>
            <a:picLocks noChangeAspect="1"/>
          </p:cNvPicPr>
          <p:nvPr/>
        </p:nvPicPr>
        <p:blipFill>
          <a:blip r:embed="rId7"/>
          <a:stretch>
            <a:fillRect/>
          </a:stretch>
        </p:blipFill>
        <p:spPr>
          <a:xfrm>
            <a:off x="4458812" y="5083948"/>
            <a:ext cx="342900" cy="342900"/>
          </a:xfrm>
          <a:prstGeom prst="rect">
            <a:avLst/>
          </a:prstGeom>
        </p:spPr>
      </p:pic>
      <p:sp>
        <p:nvSpPr>
          <p:cNvPr id="20" name="TextBox 19">
            <a:hlinkClick r:id="rId8" tooltip="https://www.linkedin.com/in/cnharikrishnan"/>
            <a:extLst>
              <a:ext uri="{FF2B5EF4-FFF2-40B4-BE49-F238E27FC236}">
                <a16:creationId xmlns:a16="http://schemas.microsoft.com/office/drawing/2014/main" id="{6567710A-4B6F-43D3-8F3C-507006F0438A}"/>
              </a:ext>
            </a:extLst>
          </p:cNvPr>
          <p:cNvSpPr txBox="1"/>
          <p:nvPr/>
        </p:nvSpPr>
        <p:spPr>
          <a:xfrm>
            <a:off x="4807642" y="5524824"/>
            <a:ext cx="2297694" cy="387798"/>
          </a:xfrm>
          <a:prstGeom prst="rect">
            <a:avLst/>
          </a:prstGeom>
          <a:noFill/>
        </p:spPr>
        <p:txBody>
          <a:bodyPr wrap="square" rtlCol="0">
            <a:spAutoFit/>
          </a:bodyPr>
          <a:lstStyle/>
          <a:p>
            <a:pPr>
              <a:lnSpc>
                <a:spcPct val="130000"/>
              </a:lnSpc>
            </a:pPr>
            <a:r>
              <a:rPr lang="en-US" sz="1650" dirty="0">
                <a:solidFill>
                  <a:srgbClr val="28ACE8"/>
                </a:solidFill>
                <a:cs typeface="Arial"/>
              </a:rPr>
              <a:t>cnharikrishnan</a:t>
            </a:r>
            <a:endParaRPr lang="en-US" sz="1650" dirty="0">
              <a:solidFill>
                <a:srgbClr val="28ACE8"/>
              </a:solidFill>
              <a:latin typeface="+mj-lt"/>
              <a:cs typeface="Arial"/>
            </a:endParaRPr>
          </a:p>
        </p:txBody>
      </p:sp>
      <p:sp>
        <p:nvSpPr>
          <p:cNvPr id="23" name="TextBox 22">
            <a:hlinkClick r:id="rId9" tooltip="https://github.com/cnharikrishnan"/>
            <a:extLst>
              <a:ext uri="{FF2B5EF4-FFF2-40B4-BE49-F238E27FC236}">
                <a16:creationId xmlns:a16="http://schemas.microsoft.com/office/drawing/2014/main" id="{257A5461-2282-44C4-9887-3DB6D9BAC085}"/>
              </a:ext>
            </a:extLst>
          </p:cNvPr>
          <p:cNvSpPr txBox="1"/>
          <p:nvPr/>
        </p:nvSpPr>
        <p:spPr>
          <a:xfrm>
            <a:off x="8750010" y="5040683"/>
            <a:ext cx="2297695" cy="387798"/>
          </a:xfrm>
          <a:prstGeom prst="rect">
            <a:avLst/>
          </a:prstGeom>
          <a:noFill/>
        </p:spPr>
        <p:txBody>
          <a:bodyPr wrap="square" rtlCol="0">
            <a:spAutoFit/>
          </a:bodyPr>
          <a:lstStyle/>
          <a:p>
            <a:pPr>
              <a:lnSpc>
                <a:spcPct val="130000"/>
              </a:lnSpc>
            </a:pPr>
            <a:r>
              <a:rPr lang="en-US" sz="1650" dirty="0">
                <a:solidFill>
                  <a:srgbClr val="2FB8EE"/>
                </a:solidFill>
                <a:cs typeface="Arial"/>
              </a:rPr>
              <a:t>cnharikrishnan</a:t>
            </a:r>
          </a:p>
        </p:txBody>
      </p:sp>
      <p:pic>
        <p:nvPicPr>
          <p:cNvPr id="24" name="Picture 23">
            <a:hlinkClick r:id="rId10" tooltip="https://github.com/harikrishnann"/>
            <a:extLst>
              <a:ext uri="{FF2B5EF4-FFF2-40B4-BE49-F238E27FC236}">
                <a16:creationId xmlns:a16="http://schemas.microsoft.com/office/drawing/2014/main" id="{451707F2-8A1D-462A-B8BB-A8029DED9668}"/>
              </a:ext>
            </a:extLst>
          </p:cNvPr>
          <p:cNvPicPr>
            <a:picLocks noChangeAspect="1"/>
          </p:cNvPicPr>
          <p:nvPr/>
        </p:nvPicPr>
        <p:blipFill>
          <a:blip r:embed="rId11"/>
          <a:stretch>
            <a:fillRect/>
          </a:stretch>
        </p:blipFill>
        <p:spPr>
          <a:xfrm>
            <a:off x="8412745" y="5077888"/>
            <a:ext cx="342900" cy="342900"/>
          </a:xfrm>
          <a:prstGeom prst="rect">
            <a:avLst/>
          </a:prstGeom>
        </p:spPr>
      </p:pic>
      <p:pic>
        <p:nvPicPr>
          <p:cNvPr id="25" name="Picture 24">
            <a:hlinkClick r:id="rId12" tooltip="https://www.facebook.com/nharishkrish"/>
            <a:extLst>
              <a:ext uri="{FF2B5EF4-FFF2-40B4-BE49-F238E27FC236}">
                <a16:creationId xmlns:a16="http://schemas.microsoft.com/office/drawing/2014/main" id="{619F97C9-70FC-4CEE-A973-CD8BFCED7A07}"/>
              </a:ext>
            </a:extLst>
          </p:cNvPr>
          <p:cNvPicPr>
            <a:picLocks noChangeAspect="1"/>
          </p:cNvPicPr>
          <p:nvPr/>
        </p:nvPicPr>
        <p:blipFill>
          <a:blip r:embed="rId13"/>
          <a:stretch>
            <a:fillRect/>
          </a:stretch>
        </p:blipFill>
        <p:spPr>
          <a:xfrm>
            <a:off x="8407110" y="5573285"/>
            <a:ext cx="342900" cy="342900"/>
          </a:xfrm>
          <a:prstGeom prst="rect">
            <a:avLst/>
          </a:prstGeom>
        </p:spPr>
      </p:pic>
      <p:sp>
        <p:nvSpPr>
          <p:cNvPr id="26" name="TextBox 25">
            <a:hlinkClick r:id="rId14" tooltip="https://www.facebook.com/cnharikrishnann"/>
            <a:extLst>
              <a:ext uri="{FF2B5EF4-FFF2-40B4-BE49-F238E27FC236}">
                <a16:creationId xmlns:a16="http://schemas.microsoft.com/office/drawing/2014/main" id="{58723EF2-BA1B-4EAC-B04C-B758364A201D}"/>
              </a:ext>
            </a:extLst>
          </p:cNvPr>
          <p:cNvSpPr txBox="1"/>
          <p:nvPr/>
        </p:nvSpPr>
        <p:spPr>
          <a:xfrm>
            <a:off x="8755645" y="5524824"/>
            <a:ext cx="2297694" cy="387798"/>
          </a:xfrm>
          <a:prstGeom prst="rect">
            <a:avLst/>
          </a:prstGeom>
          <a:noFill/>
        </p:spPr>
        <p:txBody>
          <a:bodyPr wrap="square" rtlCol="0">
            <a:spAutoFit/>
          </a:bodyPr>
          <a:lstStyle/>
          <a:p>
            <a:pPr>
              <a:lnSpc>
                <a:spcPct val="130000"/>
              </a:lnSpc>
            </a:pPr>
            <a:r>
              <a:rPr lang="en-US" sz="1650" dirty="0">
                <a:solidFill>
                  <a:srgbClr val="24B8F9"/>
                </a:solidFill>
                <a:cs typeface="Arial"/>
              </a:rPr>
              <a:t>cnharikrishnann</a:t>
            </a:r>
            <a:endParaRPr lang="en-US" sz="1650" dirty="0">
              <a:solidFill>
                <a:srgbClr val="24B8F9"/>
              </a:solidFill>
              <a:latin typeface="+mj-lt"/>
              <a:cs typeface="Arial"/>
            </a:endParaRPr>
          </a:p>
        </p:txBody>
      </p:sp>
      <p:sp>
        <p:nvSpPr>
          <p:cNvPr id="14" name="TextBox 13">
            <a:extLst>
              <a:ext uri="{FF2B5EF4-FFF2-40B4-BE49-F238E27FC236}">
                <a16:creationId xmlns:a16="http://schemas.microsoft.com/office/drawing/2014/main" id="{C530083C-DB8F-4DC6-9641-0FF4CB6C82A7}"/>
              </a:ext>
            </a:extLst>
          </p:cNvPr>
          <p:cNvSpPr txBox="1"/>
          <p:nvPr/>
        </p:nvSpPr>
        <p:spPr>
          <a:xfrm>
            <a:off x="8524068" y="501150"/>
            <a:ext cx="3174587" cy="627864"/>
          </a:xfrm>
          <a:prstGeom prst="rect">
            <a:avLst/>
          </a:prstGeom>
          <a:noFill/>
        </p:spPr>
        <p:txBody>
          <a:bodyPr wrap="none" lIns="182880" tIns="146304" rIns="182880" bIns="146304" rtlCol="0">
            <a:spAutoFit/>
          </a:bodyPr>
          <a:lstStyle/>
          <a:p>
            <a:pPr>
              <a:lnSpc>
                <a:spcPct val="90000"/>
              </a:lnSpc>
              <a:spcAft>
                <a:spcPts val="600"/>
              </a:spcAft>
            </a:pPr>
            <a:r>
              <a:rPr lang="en-IN" sz="2400" b="1" dirty="0">
                <a:latin typeface="+mj-lt"/>
                <a:hlinkClick r:id="rId15"/>
              </a:rPr>
              <a:t>https://xdevlogs.com/</a:t>
            </a:r>
            <a:endParaRPr lang="en-IN" sz="2400" b="1"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335812191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362">
                                          <p:stCondLst>
                                            <p:cond delay="0"/>
                                          </p:stCondLst>
                                        </p:cTn>
                                        <p:tgtEl>
                                          <p:spTgt spid="8"/>
                                        </p:tgtEl>
                                      </p:cBhvr>
                                    </p:animEffect>
                                    <p:anim calcmode="lin" valueType="num">
                                      <p:cBhvr>
                                        <p:cTn id="8" dur="1139"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8"/>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8"/>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8"/>
                                        </p:tgtEl>
                                        <p:attrNameLst>
                                          <p:attrName>ppt_y</p:attrName>
                                        </p:attrNameLst>
                                      </p:cBhvr>
                                      <p:tavLst>
                                        <p:tav tm="0" fmla="#ppt_y-sin(pi*$)/81">
                                          <p:val>
                                            <p:fltVal val="0"/>
                                          </p:val>
                                        </p:tav>
                                        <p:tav tm="100000">
                                          <p:val>
                                            <p:fltVal val="1"/>
                                          </p:val>
                                        </p:tav>
                                      </p:tavLst>
                                    </p:anim>
                                    <p:animScale>
                                      <p:cBhvr>
                                        <p:cTn id="13" dur="16">
                                          <p:stCondLst>
                                            <p:cond delay="406"/>
                                          </p:stCondLst>
                                        </p:cTn>
                                        <p:tgtEl>
                                          <p:spTgt spid="8"/>
                                        </p:tgtEl>
                                      </p:cBhvr>
                                      <p:to x="100000" y="60000"/>
                                    </p:animScale>
                                    <p:animScale>
                                      <p:cBhvr>
                                        <p:cTn id="14" dur="104" decel="50000">
                                          <p:stCondLst>
                                            <p:cond delay="423"/>
                                          </p:stCondLst>
                                        </p:cTn>
                                        <p:tgtEl>
                                          <p:spTgt spid="8"/>
                                        </p:tgtEl>
                                      </p:cBhvr>
                                      <p:to x="100000" y="100000"/>
                                    </p:animScale>
                                    <p:animScale>
                                      <p:cBhvr>
                                        <p:cTn id="15" dur="16">
                                          <p:stCondLst>
                                            <p:cond delay="820"/>
                                          </p:stCondLst>
                                        </p:cTn>
                                        <p:tgtEl>
                                          <p:spTgt spid="8"/>
                                        </p:tgtEl>
                                      </p:cBhvr>
                                      <p:to x="100000" y="80000"/>
                                    </p:animScale>
                                    <p:animScale>
                                      <p:cBhvr>
                                        <p:cTn id="16" dur="104" decel="50000">
                                          <p:stCondLst>
                                            <p:cond delay="836"/>
                                          </p:stCondLst>
                                        </p:cTn>
                                        <p:tgtEl>
                                          <p:spTgt spid="8"/>
                                        </p:tgtEl>
                                      </p:cBhvr>
                                      <p:to x="100000" y="100000"/>
                                    </p:animScale>
                                    <p:animScale>
                                      <p:cBhvr>
                                        <p:cTn id="17" dur="16">
                                          <p:stCondLst>
                                            <p:cond delay="1026"/>
                                          </p:stCondLst>
                                        </p:cTn>
                                        <p:tgtEl>
                                          <p:spTgt spid="8"/>
                                        </p:tgtEl>
                                      </p:cBhvr>
                                      <p:to x="100000" y="90000"/>
                                    </p:animScale>
                                    <p:animScale>
                                      <p:cBhvr>
                                        <p:cTn id="18" dur="104" decel="50000">
                                          <p:stCondLst>
                                            <p:cond delay="1042"/>
                                          </p:stCondLst>
                                        </p:cTn>
                                        <p:tgtEl>
                                          <p:spTgt spid="8"/>
                                        </p:tgtEl>
                                      </p:cBhvr>
                                      <p:to x="100000" y="100000"/>
                                    </p:animScale>
                                    <p:animScale>
                                      <p:cBhvr>
                                        <p:cTn id="19" dur="16">
                                          <p:stCondLst>
                                            <p:cond delay="1130"/>
                                          </p:stCondLst>
                                        </p:cTn>
                                        <p:tgtEl>
                                          <p:spTgt spid="8"/>
                                        </p:tgtEl>
                                      </p:cBhvr>
                                      <p:to x="100000" y="95000"/>
                                    </p:animScale>
                                    <p:animScale>
                                      <p:cBhvr>
                                        <p:cTn id="20" dur="104" decel="50000">
                                          <p:stCondLst>
                                            <p:cond delay="1146"/>
                                          </p:stCondLst>
                                        </p:cTn>
                                        <p:tgtEl>
                                          <p:spTgt spid="8"/>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362">
                                          <p:stCondLst>
                                            <p:cond delay="0"/>
                                          </p:stCondLst>
                                        </p:cTn>
                                        <p:tgtEl>
                                          <p:spTgt spid="7"/>
                                        </p:tgtEl>
                                      </p:cBhvr>
                                    </p:animEffect>
                                    <p:anim calcmode="lin" valueType="num">
                                      <p:cBhvr>
                                        <p:cTn id="24" dur="1139"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415"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415" tmFilter="0, 0; 0.125,0.2665; 0.25,0.4; 0.375,0.465; 0.5,0.5;  0.625,0.535; 0.75,0.6; 0.875,0.7335; 1,1">
                                          <p:stCondLst>
                                            <p:cond delay="415"/>
                                          </p:stCondLst>
                                        </p:cTn>
                                        <p:tgtEl>
                                          <p:spTgt spid="7"/>
                                        </p:tgtEl>
                                        <p:attrNameLst>
                                          <p:attrName>ppt_y</p:attrName>
                                        </p:attrNameLst>
                                      </p:cBhvr>
                                      <p:tavLst>
                                        <p:tav tm="0" fmla="#ppt_y-sin(pi*$)/9">
                                          <p:val>
                                            <p:fltVal val="0"/>
                                          </p:val>
                                        </p:tav>
                                        <p:tav tm="100000">
                                          <p:val>
                                            <p:fltVal val="1"/>
                                          </p:val>
                                        </p:tav>
                                      </p:tavLst>
                                    </p:anim>
                                    <p:anim calcmode="lin" valueType="num">
                                      <p:cBhvr>
                                        <p:cTn id="27" dur="207" tmFilter="0, 0; 0.125,0.2665; 0.25,0.4; 0.375,0.465; 0.5,0.5;  0.625,0.535; 0.75,0.6; 0.875,0.7335; 1,1">
                                          <p:stCondLst>
                                            <p:cond delay="828"/>
                                          </p:stCondLst>
                                        </p:cTn>
                                        <p:tgtEl>
                                          <p:spTgt spid="7"/>
                                        </p:tgtEl>
                                        <p:attrNameLst>
                                          <p:attrName>ppt_y</p:attrName>
                                        </p:attrNameLst>
                                      </p:cBhvr>
                                      <p:tavLst>
                                        <p:tav tm="0" fmla="#ppt_y-sin(pi*$)/27">
                                          <p:val>
                                            <p:fltVal val="0"/>
                                          </p:val>
                                        </p:tav>
                                        <p:tav tm="100000">
                                          <p:val>
                                            <p:fltVal val="1"/>
                                          </p:val>
                                        </p:tav>
                                      </p:tavLst>
                                    </p:anim>
                                    <p:anim calcmode="lin" valueType="num">
                                      <p:cBhvr>
                                        <p:cTn id="28" dur="103" tmFilter="0, 0; 0.125,0.2665; 0.25,0.4; 0.375,0.465; 0.5,0.5;  0.625,0.535; 0.75,0.6; 0.875,0.7335; 1,1">
                                          <p:stCondLst>
                                            <p:cond delay="1035"/>
                                          </p:stCondLst>
                                        </p:cTn>
                                        <p:tgtEl>
                                          <p:spTgt spid="7"/>
                                        </p:tgtEl>
                                        <p:attrNameLst>
                                          <p:attrName>ppt_y</p:attrName>
                                        </p:attrNameLst>
                                      </p:cBhvr>
                                      <p:tavLst>
                                        <p:tav tm="0" fmla="#ppt_y-sin(pi*$)/81">
                                          <p:val>
                                            <p:fltVal val="0"/>
                                          </p:val>
                                        </p:tav>
                                        <p:tav tm="100000">
                                          <p:val>
                                            <p:fltVal val="1"/>
                                          </p:val>
                                        </p:tav>
                                      </p:tavLst>
                                    </p:anim>
                                    <p:animScale>
                                      <p:cBhvr>
                                        <p:cTn id="29" dur="16">
                                          <p:stCondLst>
                                            <p:cond delay="406"/>
                                          </p:stCondLst>
                                        </p:cTn>
                                        <p:tgtEl>
                                          <p:spTgt spid="7"/>
                                        </p:tgtEl>
                                      </p:cBhvr>
                                      <p:to x="100000" y="60000"/>
                                    </p:animScale>
                                    <p:animScale>
                                      <p:cBhvr>
                                        <p:cTn id="30" dur="104" decel="50000">
                                          <p:stCondLst>
                                            <p:cond delay="423"/>
                                          </p:stCondLst>
                                        </p:cTn>
                                        <p:tgtEl>
                                          <p:spTgt spid="7"/>
                                        </p:tgtEl>
                                      </p:cBhvr>
                                      <p:to x="100000" y="100000"/>
                                    </p:animScale>
                                    <p:animScale>
                                      <p:cBhvr>
                                        <p:cTn id="31" dur="16">
                                          <p:stCondLst>
                                            <p:cond delay="820"/>
                                          </p:stCondLst>
                                        </p:cTn>
                                        <p:tgtEl>
                                          <p:spTgt spid="7"/>
                                        </p:tgtEl>
                                      </p:cBhvr>
                                      <p:to x="100000" y="80000"/>
                                    </p:animScale>
                                    <p:animScale>
                                      <p:cBhvr>
                                        <p:cTn id="32" dur="104" decel="50000">
                                          <p:stCondLst>
                                            <p:cond delay="836"/>
                                          </p:stCondLst>
                                        </p:cTn>
                                        <p:tgtEl>
                                          <p:spTgt spid="7"/>
                                        </p:tgtEl>
                                      </p:cBhvr>
                                      <p:to x="100000" y="100000"/>
                                    </p:animScale>
                                    <p:animScale>
                                      <p:cBhvr>
                                        <p:cTn id="33" dur="16">
                                          <p:stCondLst>
                                            <p:cond delay="1026"/>
                                          </p:stCondLst>
                                        </p:cTn>
                                        <p:tgtEl>
                                          <p:spTgt spid="7"/>
                                        </p:tgtEl>
                                      </p:cBhvr>
                                      <p:to x="100000" y="90000"/>
                                    </p:animScale>
                                    <p:animScale>
                                      <p:cBhvr>
                                        <p:cTn id="34" dur="104" decel="50000">
                                          <p:stCondLst>
                                            <p:cond delay="1042"/>
                                          </p:stCondLst>
                                        </p:cTn>
                                        <p:tgtEl>
                                          <p:spTgt spid="7"/>
                                        </p:tgtEl>
                                      </p:cBhvr>
                                      <p:to x="100000" y="100000"/>
                                    </p:animScale>
                                    <p:animScale>
                                      <p:cBhvr>
                                        <p:cTn id="35" dur="16">
                                          <p:stCondLst>
                                            <p:cond delay="1130"/>
                                          </p:stCondLst>
                                        </p:cTn>
                                        <p:tgtEl>
                                          <p:spTgt spid="7"/>
                                        </p:tgtEl>
                                      </p:cBhvr>
                                      <p:to x="100000" y="95000"/>
                                    </p:animScale>
                                    <p:animScale>
                                      <p:cBhvr>
                                        <p:cTn id="36" dur="104" decel="50000">
                                          <p:stCondLst>
                                            <p:cond delay="1146"/>
                                          </p:stCondLst>
                                        </p:cTn>
                                        <p:tgtEl>
                                          <p:spTgt spid="7"/>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heel(1)">
                                      <p:cBhvr>
                                        <p:cTn id="41" dur="1000"/>
                                        <p:tgtEl>
                                          <p:spTgt spid="15"/>
                                        </p:tgtEl>
                                      </p:cBhvr>
                                    </p:animEffect>
                                  </p:childTnLst>
                                </p:cTn>
                              </p:par>
                              <p:par>
                                <p:cTn id="42" presetID="21" presetClass="entr" presetSubtype="1"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heel(1)">
                                      <p:cBhvr>
                                        <p:cTn id="44" dur="1000"/>
                                        <p:tgtEl>
                                          <p:spTgt spid="16"/>
                                        </p:tgtEl>
                                      </p:cBhvr>
                                    </p:animEffect>
                                  </p:childTnLst>
                                </p:cTn>
                              </p:par>
                              <p:par>
                                <p:cTn id="45" presetID="21" presetClass="entr" presetSubtype="1"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heel(1)">
                                      <p:cBhvr>
                                        <p:cTn id="47" dur="1000"/>
                                        <p:tgtEl>
                                          <p:spTgt spid="19"/>
                                        </p:tgtEl>
                                      </p:cBhvr>
                                    </p:animEffect>
                                  </p:childTnLst>
                                </p:cTn>
                              </p:par>
                              <p:par>
                                <p:cTn id="48" presetID="21" presetClass="entr" presetSubtype="1"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heel(1)">
                                      <p:cBhvr>
                                        <p:cTn id="50" dur="1000"/>
                                        <p:tgtEl>
                                          <p:spTgt spid="18"/>
                                        </p:tgtEl>
                                      </p:cBhvr>
                                    </p:animEffect>
                                  </p:childTnLst>
                                </p:cTn>
                              </p:par>
                              <p:par>
                                <p:cTn id="51" presetID="21" presetClass="entr" presetSubtype="1"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heel(1)">
                                      <p:cBhvr>
                                        <p:cTn id="53" dur="1000"/>
                                        <p:tgtEl>
                                          <p:spTgt spid="17"/>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heel(1)">
                                      <p:cBhvr>
                                        <p:cTn id="56" dur="1000"/>
                                        <p:tgtEl>
                                          <p:spTgt spid="20"/>
                                        </p:tgtEl>
                                      </p:cBhvr>
                                    </p:animEffect>
                                  </p:childTnLst>
                                </p:cTn>
                              </p:par>
                              <p:par>
                                <p:cTn id="57" presetID="21" presetClass="entr" presetSubtype="1"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heel(1)">
                                      <p:cBhvr>
                                        <p:cTn id="59" dur="1000"/>
                                        <p:tgtEl>
                                          <p:spTgt spid="24"/>
                                        </p:tgtEl>
                                      </p:cBhvr>
                                    </p:animEffect>
                                  </p:childTnLst>
                                </p:cTn>
                              </p:par>
                              <p:par>
                                <p:cTn id="60" presetID="21" presetClass="entr" presetSubtype="1"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heel(1)">
                                      <p:cBhvr>
                                        <p:cTn id="62" dur="1000"/>
                                        <p:tgtEl>
                                          <p:spTgt spid="23"/>
                                        </p:tgtEl>
                                      </p:cBhvr>
                                    </p:animEffect>
                                  </p:childTnLst>
                                </p:cTn>
                              </p:par>
                              <p:par>
                                <p:cTn id="63" presetID="21" presetClass="entr" presetSubtype="1"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heel(1)">
                                      <p:cBhvr>
                                        <p:cTn id="65" dur="1000"/>
                                        <p:tgtEl>
                                          <p:spTgt spid="25"/>
                                        </p:tgtEl>
                                      </p:cBhvr>
                                    </p:animEffect>
                                  </p:childTnLst>
                                </p:cTn>
                              </p:par>
                              <p:par>
                                <p:cTn id="66" presetID="21" presetClass="entr" presetSubtype="1"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heel(1)">
                                      <p:cBhvr>
                                        <p:cTn id="68" dur="1000"/>
                                        <p:tgtEl>
                                          <p:spTgt spid="2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8" grpId="0"/>
      <p:bldP spid="20" grpId="0"/>
      <p:bldP spid="23" grpId="0"/>
      <p:bldP spid="26"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19660" y="1870715"/>
            <a:ext cx="11213540" cy="4519081"/>
          </a:xfrm>
        </p:spPr>
        <p:txBody>
          <a:bodyPr/>
          <a:lstStyle/>
          <a:p>
            <a:pPr marL="560241" indent="-560241">
              <a:lnSpc>
                <a:spcPts val="4800"/>
              </a:lnSpc>
              <a:buFont typeface="Arial" charset="0"/>
              <a:buChar char="•"/>
            </a:pPr>
            <a:r>
              <a:rPr lang="en-US" sz="4000" dirty="0">
                <a:solidFill>
                  <a:schemeClr val="bg1"/>
                </a:solidFill>
              </a:rPr>
              <a:t>What is Xamarin? &amp; Why Xamarin?</a:t>
            </a:r>
          </a:p>
          <a:p>
            <a:pPr marL="560241" indent="-560241">
              <a:lnSpc>
                <a:spcPts val="4800"/>
              </a:lnSpc>
              <a:buFont typeface="Arial" charset="0"/>
              <a:buChar char="•"/>
            </a:pPr>
            <a:r>
              <a:rPr lang="en-US" sz="4000" dirty="0">
                <a:solidFill>
                  <a:schemeClr val="bg1"/>
                </a:solidFill>
              </a:rPr>
              <a:t>What is XAML?</a:t>
            </a:r>
          </a:p>
          <a:p>
            <a:pPr marL="560241" indent="-560241">
              <a:lnSpc>
                <a:spcPts val="4800"/>
              </a:lnSpc>
              <a:buFont typeface="Arial" charset="0"/>
              <a:buChar char="•"/>
            </a:pPr>
            <a:r>
              <a:rPr lang="en-US" sz="4000" dirty="0">
                <a:solidFill>
                  <a:schemeClr val="bg1"/>
                </a:solidFill>
              </a:rPr>
              <a:t>XAML Features</a:t>
            </a:r>
          </a:p>
          <a:p>
            <a:pPr marL="560241" indent="-560241">
              <a:lnSpc>
                <a:spcPts val="4800"/>
              </a:lnSpc>
              <a:buFont typeface="Arial" charset="0"/>
              <a:buChar char="•"/>
            </a:pPr>
            <a:r>
              <a:rPr lang="en-US" sz="4000" dirty="0">
                <a:solidFill>
                  <a:schemeClr val="bg1"/>
                </a:solidFill>
              </a:rPr>
              <a:t>MVVM</a:t>
            </a:r>
          </a:p>
          <a:p>
            <a:pPr marL="560241" indent="-560241">
              <a:lnSpc>
                <a:spcPts val="4800"/>
              </a:lnSpc>
              <a:buFont typeface="Arial" charset="0"/>
              <a:buChar char="•"/>
            </a:pPr>
            <a:r>
              <a:rPr lang="en-US" sz="4000" dirty="0">
                <a:solidFill>
                  <a:schemeClr val="bg1"/>
                </a:solidFill>
              </a:rPr>
              <a:t>Data Binding</a:t>
            </a:r>
          </a:p>
          <a:p>
            <a:pPr marL="560241" indent="-560241">
              <a:lnSpc>
                <a:spcPts val="4800"/>
              </a:lnSpc>
              <a:buFont typeface="Arial" charset="0"/>
              <a:buChar char="•"/>
            </a:pPr>
            <a:r>
              <a:rPr lang="en-US" sz="4000" dirty="0">
                <a:solidFill>
                  <a:schemeClr val="bg1"/>
                </a:solidFill>
              </a:rPr>
              <a:t>Styling</a:t>
            </a:r>
          </a:p>
        </p:txBody>
      </p:sp>
      <p:sp>
        <p:nvSpPr>
          <p:cNvPr id="2" name="Title 1"/>
          <p:cNvSpPr>
            <a:spLocks noGrp="1"/>
          </p:cNvSpPr>
          <p:nvPr>
            <p:ph type="title"/>
          </p:nvPr>
        </p:nvSpPr>
        <p:spPr>
          <a:xfrm>
            <a:off x="4667693" y="396942"/>
            <a:ext cx="7642652" cy="899665"/>
          </a:xfrm>
        </p:spPr>
        <p:txBody>
          <a:bodyPr/>
          <a:lstStyle/>
          <a:p>
            <a:r>
              <a:rPr lang="en-US" sz="5600" b="1" dirty="0">
                <a:solidFill>
                  <a:schemeClr val="bg2">
                    <a:lumMod val="50000"/>
                  </a:schemeClr>
                </a:solidFill>
                <a:latin typeface="Arial" panose="020B0604020202020204" pitchFamily="34" charset="0"/>
                <a:cs typeface="Arial" panose="020B0604020202020204" pitchFamily="34" charset="0"/>
              </a:rPr>
              <a:t>Agenda</a:t>
            </a:r>
          </a:p>
        </p:txBody>
      </p:sp>
      <p:pic>
        <p:nvPicPr>
          <p:cNvPr id="6" name="Picture 4" descr="Image result for xamarin logo">
            <a:extLst>
              <a:ext uri="{FF2B5EF4-FFF2-40B4-BE49-F238E27FC236}">
                <a16:creationId xmlns:a16="http://schemas.microsoft.com/office/drawing/2014/main" id="{6A80D9C5-18AD-4F52-B7DD-D6A4DD204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660" y="249754"/>
            <a:ext cx="4248033" cy="1132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59781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51" y="700387"/>
            <a:ext cx="11655840" cy="899665"/>
          </a:xfrm>
        </p:spPr>
        <p:txBody>
          <a:bodyPr/>
          <a:lstStyle/>
          <a:p>
            <a:pPr algn="ctr" defTabSz="932742"/>
            <a:r>
              <a:rPr lang="en-US" sz="4800" b="1" spc="-102" dirty="0">
                <a:solidFill>
                  <a:schemeClr val="bg1"/>
                </a:solidFill>
                <a:latin typeface="+mn-lt"/>
              </a:rPr>
              <a:t>Write Once, Run Anywhere</a:t>
            </a:r>
          </a:p>
        </p:txBody>
      </p:sp>
      <p:grpSp>
        <p:nvGrpSpPr>
          <p:cNvPr id="75" name="Group 74"/>
          <p:cNvGrpSpPr/>
          <p:nvPr/>
        </p:nvGrpSpPr>
        <p:grpSpPr>
          <a:xfrm>
            <a:off x="5996068" y="2241497"/>
            <a:ext cx="2416917" cy="3021685"/>
            <a:chOff x="7744886" y="1892300"/>
            <a:chExt cx="2180835" cy="2857500"/>
          </a:xfrm>
        </p:grpSpPr>
        <p:grpSp>
          <p:nvGrpSpPr>
            <p:cNvPr id="30" name="Group 29"/>
            <p:cNvGrpSpPr/>
            <p:nvPr/>
          </p:nvGrpSpPr>
          <p:grpSpPr>
            <a:xfrm>
              <a:off x="9116486" y="1892300"/>
              <a:ext cx="803108" cy="803108"/>
              <a:chOff x="2057400" y="2654300"/>
              <a:chExt cx="1028700" cy="1028700"/>
            </a:xfrm>
          </p:grpSpPr>
          <p:sp>
            <p:nvSpPr>
              <p:cNvPr id="5" name="Oval 4"/>
              <p:cNvSpPr/>
              <p:nvPr/>
            </p:nvSpPr>
            <p:spPr bwMode="auto">
              <a:xfrm>
                <a:off x="2057400" y="2654300"/>
                <a:ext cx="1028700"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3" tIns="89643" rIns="33620" bIns="33620" rtlCol="0" anchor="b" anchorCtr="0"/>
              <a:lstStyle/>
              <a:p>
                <a:pPr algn="ctr" defTabSz="914050"/>
                <a:endParaRPr lang="en-US" sz="784" kern="0" dirty="0">
                  <a:solidFill>
                    <a:schemeClr val="bg1"/>
                  </a:solidFill>
                  <a:ea typeface="Segoe UI" pitchFamily="34" charset="0"/>
                  <a:cs typeface="Segoe UI" pitchFamily="34" charset="0"/>
                </a:endParaRPr>
              </a:p>
            </p:txBody>
          </p:sp>
          <p:pic>
            <p:nvPicPr>
              <p:cNvPr id="24" name="Picture 23" descr="Apple_logo.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9103" y="2866641"/>
                <a:ext cx="468070" cy="523137"/>
              </a:xfrm>
              <a:prstGeom prst="rect">
                <a:avLst/>
              </a:prstGeom>
            </p:spPr>
          </p:pic>
        </p:grpSp>
        <p:grpSp>
          <p:nvGrpSpPr>
            <p:cNvPr id="6" name="Group 5"/>
            <p:cNvGrpSpPr/>
            <p:nvPr/>
          </p:nvGrpSpPr>
          <p:grpSpPr>
            <a:xfrm>
              <a:off x="9113144" y="2917992"/>
              <a:ext cx="803108" cy="803108"/>
              <a:chOff x="3810000" y="3073400"/>
              <a:chExt cx="1028700" cy="1028700"/>
            </a:xfrm>
          </p:grpSpPr>
          <p:sp>
            <p:nvSpPr>
              <p:cNvPr id="25" name="Oval 24"/>
              <p:cNvSpPr/>
              <p:nvPr/>
            </p:nvSpPr>
            <p:spPr bwMode="auto">
              <a:xfrm>
                <a:off x="3810000" y="3073400"/>
                <a:ext cx="1028700"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3" tIns="89643" rIns="33620" bIns="33620" rtlCol="0" anchor="b" anchorCtr="0"/>
              <a:lstStyle/>
              <a:p>
                <a:pPr algn="ctr" defTabSz="914050"/>
                <a:endParaRPr lang="en-US" sz="784" kern="0" dirty="0">
                  <a:solidFill>
                    <a:schemeClr val="bg1"/>
                  </a:solidFill>
                  <a:ea typeface="Segoe UI" pitchFamily="34" charset="0"/>
                  <a:cs typeface="Segoe UI" pitchFamily="34" charset="0"/>
                </a:endParaRPr>
              </a:p>
            </p:txBody>
          </p:sp>
          <p:pic>
            <p:nvPicPr>
              <p:cNvPr id="27" name="Picture 26" descr="Android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097337" y="3331368"/>
                <a:ext cx="434974" cy="500220"/>
              </a:xfrm>
              <a:prstGeom prst="rect">
                <a:avLst/>
              </a:prstGeom>
            </p:spPr>
          </p:pic>
        </p:grpSp>
        <p:grpSp>
          <p:nvGrpSpPr>
            <p:cNvPr id="8" name="Group 7"/>
            <p:cNvGrpSpPr/>
            <p:nvPr/>
          </p:nvGrpSpPr>
          <p:grpSpPr>
            <a:xfrm>
              <a:off x="9122613" y="3946692"/>
              <a:ext cx="803108" cy="803108"/>
              <a:chOff x="6083300" y="3073400"/>
              <a:chExt cx="1028700" cy="1028700"/>
            </a:xfrm>
          </p:grpSpPr>
          <p:sp>
            <p:nvSpPr>
              <p:cNvPr id="28" name="Oval 27"/>
              <p:cNvSpPr/>
              <p:nvPr/>
            </p:nvSpPr>
            <p:spPr bwMode="auto">
              <a:xfrm>
                <a:off x="6083300" y="3073400"/>
                <a:ext cx="1028700"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3" tIns="89643" rIns="33620" bIns="33620" rtlCol="0" anchor="b" anchorCtr="0"/>
              <a:lstStyle/>
              <a:p>
                <a:pPr algn="ctr" defTabSz="914050"/>
                <a:endParaRPr lang="en-US" sz="784" kern="0" dirty="0">
                  <a:solidFill>
                    <a:schemeClr val="bg1"/>
                  </a:solidFill>
                  <a:ea typeface="Segoe UI" pitchFamily="34" charset="0"/>
                  <a:cs typeface="Segoe UI" pitchFamily="34" charset="0"/>
                </a:endParaRPr>
              </a:p>
            </p:txBody>
          </p:sp>
          <p:pic>
            <p:nvPicPr>
              <p:cNvPr id="29" name="Picture 28" descr="Windows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365885" y="3365500"/>
                <a:ext cx="466044" cy="434974"/>
              </a:xfrm>
              <a:prstGeom prst="rect">
                <a:avLst/>
              </a:prstGeom>
            </p:spPr>
          </p:pic>
        </p:grpSp>
        <p:cxnSp>
          <p:nvCxnSpPr>
            <p:cNvPr id="42" name="Straight Arrow Connector 41"/>
            <p:cNvCxnSpPr/>
            <p:nvPr/>
          </p:nvCxnSpPr>
          <p:spPr>
            <a:xfrm flipV="1">
              <a:off x="7744886" y="2413000"/>
              <a:ext cx="1168400" cy="9017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744886" y="3314700"/>
              <a:ext cx="1168400" cy="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744886" y="3302000"/>
              <a:ext cx="1168400" cy="9144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grpSp>
      <p:pic>
        <p:nvPicPr>
          <p:cNvPr id="1026" name="Picture 2">
            <a:extLst>
              <a:ext uri="{FF2B5EF4-FFF2-40B4-BE49-F238E27FC236}">
                <a16:creationId xmlns:a16="http://schemas.microsoft.com/office/drawing/2014/main" id="{5088F9C1-D730-45E0-970E-B45F30E9E6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7461" y="1824999"/>
            <a:ext cx="3867399" cy="3867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49528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86C49A-FDE9-45BE-B673-5D31CA44CF0A}"/>
              </a:ext>
            </a:extLst>
          </p:cNvPr>
          <p:cNvSpPr>
            <a:spLocks noGrp="1"/>
          </p:cNvSpPr>
          <p:nvPr>
            <p:ph type="title"/>
          </p:nvPr>
        </p:nvSpPr>
        <p:spPr/>
        <p:txBody>
          <a:bodyPr/>
          <a:lstStyle/>
          <a:p>
            <a:pPr defTabSz="932742"/>
            <a:r>
              <a:rPr lang="en-US" sz="4800" b="1" spc="-102" dirty="0">
                <a:solidFill>
                  <a:schemeClr val="bg1"/>
                </a:solidFill>
                <a:latin typeface="+mn-lt"/>
              </a:rPr>
              <a:t>Xamarin Forms Rendering Model</a:t>
            </a:r>
            <a:br>
              <a:rPr lang="en-US" sz="4800" b="1" spc="-102" dirty="0">
                <a:solidFill>
                  <a:schemeClr val="bg1"/>
                </a:solidFill>
                <a:latin typeface="+mn-lt"/>
              </a:rPr>
            </a:br>
            <a:endParaRPr lang="en-US" sz="4800" b="1" spc="-102" dirty="0">
              <a:solidFill>
                <a:schemeClr val="bg1"/>
              </a:solidFill>
              <a:latin typeface="+mn-lt"/>
            </a:endParaRPr>
          </a:p>
        </p:txBody>
      </p:sp>
      <p:pic>
        <p:nvPicPr>
          <p:cNvPr id="4" name="Picture 3">
            <a:extLst>
              <a:ext uri="{FF2B5EF4-FFF2-40B4-BE49-F238E27FC236}">
                <a16:creationId xmlns:a16="http://schemas.microsoft.com/office/drawing/2014/main" id="{33224597-247D-42C7-A9DB-D8752450668F}"/>
              </a:ext>
            </a:extLst>
          </p:cNvPr>
          <p:cNvPicPr>
            <a:picLocks noChangeAspect="1"/>
          </p:cNvPicPr>
          <p:nvPr/>
        </p:nvPicPr>
        <p:blipFill>
          <a:blip r:embed="rId2"/>
          <a:stretch>
            <a:fillRect/>
          </a:stretch>
        </p:blipFill>
        <p:spPr>
          <a:xfrm>
            <a:off x="0" y="1157681"/>
            <a:ext cx="12192000" cy="5742264"/>
          </a:xfrm>
          <a:prstGeom prst="rect">
            <a:avLst/>
          </a:prstGeom>
        </p:spPr>
      </p:pic>
    </p:spTree>
    <p:extLst>
      <p:ext uri="{BB962C8B-B14F-4D97-AF65-F5344CB8AC3E}">
        <p14:creationId xmlns:p14="http://schemas.microsoft.com/office/powerpoint/2010/main" val="13416293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lumMod val="50000"/>
            </a:schemeClr>
          </a:solidFill>
        </p:spPr>
        <p:txBody>
          <a:bodyPr/>
          <a:lstStyle/>
          <a:p>
            <a:pPr algn="ctr" defTabSz="932742"/>
            <a:r>
              <a:rPr lang="en-US" sz="4800" b="1" spc="-102" dirty="0">
                <a:solidFill>
                  <a:schemeClr val="bg1"/>
                </a:solidFill>
                <a:latin typeface="+mn-lt"/>
              </a:rPr>
              <a:t>Native Performance</a:t>
            </a:r>
          </a:p>
        </p:txBody>
      </p:sp>
      <p:sp>
        <p:nvSpPr>
          <p:cNvPr id="3" name="Text Placeholder 2"/>
          <p:cNvSpPr>
            <a:spLocks noGrp="1"/>
          </p:cNvSpPr>
          <p:nvPr>
            <p:ph type="body" sz="quarter" idx="10"/>
          </p:nvPr>
        </p:nvSpPr>
        <p:spPr>
          <a:xfrm>
            <a:off x="642750" y="4577480"/>
            <a:ext cx="5378548" cy="1369838"/>
          </a:xfrm>
          <a:solidFill>
            <a:schemeClr val="tx1">
              <a:lumMod val="50000"/>
            </a:schemeClr>
          </a:solidFill>
        </p:spPr>
        <p:txBody>
          <a:bodyPr/>
          <a:lstStyle/>
          <a:p>
            <a:pPr lvl="1">
              <a:lnSpc>
                <a:spcPct val="110000"/>
              </a:lnSpc>
              <a:spcBef>
                <a:spcPts val="1200"/>
              </a:spcBef>
            </a:pPr>
            <a:r>
              <a:rPr lang="en-US" sz="2353" dirty="0" err="1">
                <a:solidFill>
                  <a:srgbClr val="7E5DBE"/>
                </a:solidFill>
                <a:cs typeface="Segoe UI" panose="020B0502040204020203" pitchFamily="34" charset="0"/>
              </a:rPr>
              <a:t>Xamarin.iOS</a:t>
            </a:r>
            <a:r>
              <a:rPr lang="en-US" sz="2353" dirty="0">
                <a:solidFill>
                  <a:schemeClr val="bg1"/>
                </a:solidFill>
                <a:latin typeface="+mj-lt"/>
                <a:cs typeface="Segoe UI" panose="020B0502040204020203" pitchFamily="34" charset="0"/>
              </a:rPr>
              <a:t> does full Ahead Of Time (AOT) compilation to produce an ARM binary for Apple’s App Store.</a:t>
            </a:r>
          </a:p>
        </p:txBody>
      </p:sp>
      <p:sp>
        <p:nvSpPr>
          <p:cNvPr id="4" name="Text Placeholder 3"/>
          <p:cNvSpPr>
            <a:spLocks noGrp="1"/>
          </p:cNvSpPr>
          <p:nvPr>
            <p:ph type="body" sz="quarter" idx="11"/>
          </p:nvPr>
        </p:nvSpPr>
        <p:spPr>
          <a:xfrm>
            <a:off x="6245405" y="4577480"/>
            <a:ext cx="5378548" cy="1369838"/>
          </a:xfrm>
          <a:solidFill>
            <a:schemeClr val="tx1">
              <a:lumMod val="50000"/>
            </a:schemeClr>
          </a:solidFill>
        </p:spPr>
        <p:txBody>
          <a:bodyPr/>
          <a:lstStyle/>
          <a:p>
            <a:pPr marL="225653" lvl="1" defTabSz="448008">
              <a:lnSpc>
                <a:spcPct val="110000"/>
              </a:lnSpc>
              <a:defRPr/>
            </a:pPr>
            <a:r>
              <a:rPr lang="en-US" sz="2353" dirty="0" err="1">
                <a:solidFill>
                  <a:srgbClr val="66B11F"/>
                </a:solidFill>
                <a:cs typeface="Segoe UI" panose="020B0502040204020203" pitchFamily="34" charset="0"/>
              </a:rPr>
              <a:t>Xamarin.Android</a:t>
            </a:r>
            <a:r>
              <a:rPr lang="en-US" sz="2353" dirty="0">
                <a:solidFill>
                  <a:schemeClr val="tx1"/>
                </a:solidFill>
                <a:latin typeface="+mj-lt"/>
                <a:cs typeface="Segoe UI" panose="020B0502040204020203" pitchFamily="34" charset="0"/>
              </a:rPr>
              <a:t> </a:t>
            </a:r>
            <a:r>
              <a:rPr lang="en-US" sz="2353" dirty="0">
                <a:solidFill>
                  <a:schemeClr val="bg1"/>
                </a:solidFill>
                <a:latin typeface="+mj-lt"/>
                <a:cs typeface="Segoe UI" panose="020B0502040204020203" pitchFamily="34" charset="0"/>
              </a:rPr>
              <a:t>takes advantage of Just In Time (JIT) compilation on the Android device.</a:t>
            </a:r>
          </a:p>
        </p:txBody>
      </p:sp>
      <p:grpSp>
        <p:nvGrpSpPr>
          <p:cNvPr id="6" name="Group 5"/>
          <p:cNvGrpSpPr/>
          <p:nvPr/>
        </p:nvGrpSpPr>
        <p:grpSpPr>
          <a:xfrm>
            <a:off x="781256" y="1868038"/>
            <a:ext cx="10604465" cy="2573608"/>
            <a:chOff x="797226" y="1841500"/>
            <a:chExt cx="10869437" cy="2637914"/>
          </a:xfrm>
          <a:solidFill>
            <a:schemeClr val="bg2"/>
          </a:solidFill>
        </p:grpSpPr>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7226" y="1841500"/>
              <a:ext cx="4900434" cy="2637914"/>
            </a:xfrm>
            <a:prstGeom prst="rect">
              <a:avLst/>
            </a:prstGeom>
            <a:grpFill/>
          </p:spPr>
        </p:pic>
        <p:pic>
          <p:nvPicPr>
            <p:cNvPr id="9" name="Picture 8"/>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766229" y="1841500"/>
              <a:ext cx="4900434" cy="2637914"/>
            </a:xfrm>
            <a:prstGeom prst="rect">
              <a:avLst/>
            </a:prstGeom>
            <a:grpFill/>
          </p:spPr>
        </p:pic>
      </p:grpSp>
    </p:spTree>
    <p:extLst>
      <p:ext uri="{BB962C8B-B14F-4D97-AF65-F5344CB8AC3E}">
        <p14:creationId xmlns:p14="http://schemas.microsoft.com/office/powerpoint/2010/main" val="7659309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2FE6F3-43DB-4BF1-B7A6-CF955721ECCF}"/>
              </a:ext>
            </a:extLst>
          </p:cNvPr>
          <p:cNvSpPr>
            <a:spLocks noGrp="1"/>
          </p:cNvSpPr>
          <p:nvPr>
            <p:ph type="body" sz="quarter" idx="10"/>
          </p:nvPr>
        </p:nvSpPr>
        <p:spPr>
          <a:xfrm>
            <a:off x="271557" y="2244510"/>
            <a:ext cx="11653523" cy="2413546"/>
          </a:xfrm>
        </p:spPr>
        <p:txBody>
          <a:bodyPr/>
          <a:lstStyle/>
          <a:p>
            <a:pPr>
              <a:lnSpc>
                <a:spcPct val="150000"/>
              </a:lnSpc>
            </a:pPr>
            <a:r>
              <a:rPr lang="en-US" sz="2800" dirty="0" err="1">
                <a:solidFill>
                  <a:schemeClr val="bg1"/>
                </a:solidFill>
              </a:rPr>
              <a:t>eXtensible</a:t>
            </a:r>
            <a:r>
              <a:rPr lang="en-US" sz="2800" dirty="0">
                <a:solidFill>
                  <a:schemeClr val="bg1"/>
                </a:solidFill>
              </a:rPr>
              <a:t> Application Markup Language</a:t>
            </a:r>
          </a:p>
          <a:p>
            <a:pPr>
              <a:lnSpc>
                <a:spcPct val="150000"/>
              </a:lnSpc>
            </a:pPr>
            <a:r>
              <a:rPr lang="en-US" sz="3200" dirty="0">
                <a:solidFill>
                  <a:schemeClr val="bg1"/>
                </a:solidFill>
              </a:rPr>
              <a:t>Declaratively define UI</a:t>
            </a:r>
          </a:p>
          <a:p>
            <a:pPr>
              <a:lnSpc>
                <a:spcPct val="150000"/>
              </a:lnSpc>
            </a:pPr>
            <a:r>
              <a:rPr lang="en-US" sz="3200" dirty="0">
                <a:solidFill>
                  <a:schemeClr val="bg1"/>
                </a:solidFill>
              </a:rPr>
              <a:t>Similar to XML but more than that.</a:t>
            </a:r>
          </a:p>
        </p:txBody>
      </p:sp>
      <p:sp>
        <p:nvSpPr>
          <p:cNvPr id="3" name="Title 2">
            <a:extLst>
              <a:ext uri="{FF2B5EF4-FFF2-40B4-BE49-F238E27FC236}">
                <a16:creationId xmlns:a16="http://schemas.microsoft.com/office/drawing/2014/main" id="{C9A9C052-4A48-4621-9C38-41DD05289D84}"/>
              </a:ext>
            </a:extLst>
          </p:cNvPr>
          <p:cNvSpPr>
            <a:spLocks noGrp="1"/>
          </p:cNvSpPr>
          <p:nvPr>
            <p:ph type="title"/>
          </p:nvPr>
        </p:nvSpPr>
        <p:spPr>
          <a:xfrm>
            <a:off x="269240" y="753338"/>
            <a:ext cx="11655840" cy="899665"/>
          </a:xfrm>
        </p:spPr>
        <p:txBody>
          <a:bodyPr/>
          <a:lstStyle/>
          <a:p>
            <a:pPr defTabSz="932742"/>
            <a:r>
              <a:rPr lang="en-US" sz="4800" b="1" spc="-102" dirty="0">
                <a:solidFill>
                  <a:schemeClr val="bg1"/>
                </a:solidFill>
                <a:latin typeface="+mn-lt"/>
              </a:rPr>
              <a:t>What is XAML?</a:t>
            </a:r>
          </a:p>
        </p:txBody>
      </p:sp>
    </p:spTree>
    <p:extLst>
      <p:ext uri="{BB962C8B-B14F-4D97-AF65-F5344CB8AC3E}">
        <p14:creationId xmlns:p14="http://schemas.microsoft.com/office/powerpoint/2010/main" val="229764164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2FE6F3-43DB-4BF1-B7A6-CF955721ECCF}"/>
              </a:ext>
            </a:extLst>
          </p:cNvPr>
          <p:cNvSpPr>
            <a:spLocks noGrp="1"/>
          </p:cNvSpPr>
          <p:nvPr>
            <p:ph type="body" sz="quarter" idx="10"/>
          </p:nvPr>
        </p:nvSpPr>
        <p:spPr>
          <a:xfrm>
            <a:off x="271557" y="1899952"/>
            <a:ext cx="11653523" cy="3784562"/>
          </a:xfrm>
        </p:spPr>
        <p:txBody>
          <a:bodyPr/>
          <a:lstStyle/>
          <a:p>
            <a:pPr>
              <a:lnSpc>
                <a:spcPct val="150000"/>
              </a:lnSpc>
            </a:pPr>
            <a:r>
              <a:rPr lang="en-US" sz="3200" dirty="0">
                <a:solidFill>
                  <a:schemeClr val="bg1"/>
                </a:solidFill>
              </a:rPr>
              <a:t>Great for MVVM</a:t>
            </a:r>
          </a:p>
          <a:p>
            <a:pPr>
              <a:lnSpc>
                <a:spcPct val="150000"/>
              </a:lnSpc>
            </a:pPr>
            <a:r>
              <a:rPr lang="en-US" sz="3200" dirty="0">
                <a:solidFill>
                  <a:schemeClr val="bg1"/>
                </a:solidFill>
              </a:rPr>
              <a:t>Visual representation of UI</a:t>
            </a:r>
          </a:p>
          <a:p>
            <a:pPr>
              <a:lnSpc>
                <a:spcPct val="150000"/>
              </a:lnSpc>
            </a:pPr>
            <a:r>
              <a:rPr lang="en-US" sz="3200" dirty="0" err="1">
                <a:solidFill>
                  <a:schemeClr val="bg1"/>
                </a:solidFill>
              </a:rPr>
              <a:t>Toolable</a:t>
            </a:r>
            <a:endParaRPr lang="en-US" sz="3200" dirty="0">
              <a:solidFill>
                <a:schemeClr val="bg1"/>
              </a:solidFill>
            </a:endParaRPr>
          </a:p>
          <a:p>
            <a:pPr lvl="2">
              <a:lnSpc>
                <a:spcPct val="150000"/>
              </a:lnSpc>
            </a:pPr>
            <a:r>
              <a:rPr lang="en-US" sz="2400" dirty="0">
                <a:solidFill>
                  <a:schemeClr val="bg1"/>
                </a:solidFill>
              </a:rPr>
              <a:t>Hot Reload</a:t>
            </a:r>
          </a:p>
          <a:p>
            <a:pPr lvl="2">
              <a:lnSpc>
                <a:spcPct val="150000"/>
              </a:lnSpc>
            </a:pPr>
            <a:r>
              <a:rPr lang="en-US" sz="2400" dirty="0">
                <a:solidFill>
                  <a:schemeClr val="bg1"/>
                </a:solidFill>
              </a:rPr>
              <a:t>XAML Previewer</a:t>
            </a:r>
            <a:endParaRPr lang="en-US" sz="1632" dirty="0">
              <a:solidFill>
                <a:schemeClr val="bg1"/>
              </a:solidFill>
            </a:endParaRPr>
          </a:p>
        </p:txBody>
      </p:sp>
      <p:sp>
        <p:nvSpPr>
          <p:cNvPr id="3" name="Title 2">
            <a:extLst>
              <a:ext uri="{FF2B5EF4-FFF2-40B4-BE49-F238E27FC236}">
                <a16:creationId xmlns:a16="http://schemas.microsoft.com/office/drawing/2014/main" id="{C9A9C052-4A48-4621-9C38-41DD05289D84}"/>
              </a:ext>
            </a:extLst>
          </p:cNvPr>
          <p:cNvSpPr>
            <a:spLocks noGrp="1"/>
          </p:cNvSpPr>
          <p:nvPr>
            <p:ph type="title"/>
          </p:nvPr>
        </p:nvSpPr>
        <p:spPr>
          <a:xfrm>
            <a:off x="269240" y="581057"/>
            <a:ext cx="11655840" cy="899665"/>
          </a:xfrm>
        </p:spPr>
        <p:txBody>
          <a:bodyPr/>
          <a:lstStyle/>
          <a:p>
            <a:pPr defTabSz="932742"/>
            <a:r>
              <a:rPr lang="en-US" sz="4800" b="1" spc="-102" dirty="0">
                <a:solidFill>
                  <a:schemeClr val="bg1"/>
                </a:solidFill>
                <a:latin typeface="+mn-lt"/>
              </a:rPr>
              <a:t>XAML Features</a:t>
            </a:r>
          </a:p>
        </p:txBody>
      </p:sp>
    </p:spTree>
    <p:extLst>
      <p:ext uri="{BB962C8B-B14F-4D97-AF65-F5344CB8AC3E}">
        <p14:creationId xmlns:p14="http://schemas.microsoft.com/office/powerpoint/2010/main" val="282464600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2FE6F3-43DB-4BF1-B7A6-CF955721ECCF}"/>
              </a:ext>
            </a:extLst>
          </p:cNvPr>
          <p:cNvSpPr>
            <a:spLocks noGrp="1"/>
          </p:cNvSpPr>
          <p:nvPr>
            <p:ph type="body" sz="quarter" idx="10"/>
          </p:nvPr>
        </p:nvSpPr>
        <p:spPr>
          <a:xfrm>
            <a:off x="271557" y="1899952"/>
            <a:ext cx="11653523" cy="3040576"/>
          </a:xfrm>
        </p:spPr>
        <p:txBody>
          <a:bodyPr/>
          <a:lstStyle/>
          <a:p>
            <a:pPr>
              <a:lnSpc>
                <a:spcPct val="150000"/>
              </a:lnSpc>
            </a:pPr>
            <a:r>
              <a:rPr lang="en-US" sz="3200" dirty="0">
                <a:solidFill>
                  <a:schemeClr val="bg1"/>
                </a:solidFill>
              </a:rPr>
              <a:t>Model View </a:t>
            </a:r>
            <a:r>
              <a:rPr lang="en-US" sz="3200" dirty="0" err="1">
                <a:solidFill>
                  <a:schemeClr val="bg1"/>
                </a:solidFill>
              </a:rPr>
              <a:t>ViewModel</a:t>
            </a:r>
            <a:endParaRPr lang="en-US" sz="3200" dirty="0">
              <a:solidFill>
                <a:schemeClr val="bg1"/>
              </a:solidFill>
            </a:endParaRPr>
          </a:p>
          <a:p>
            <a:pPr lvl="1">
              <a:lnSpc>
                <a:spcPct val="150000"/>
              </a:lnSpc>
            </a:pPr>
            <a:r>
              <a:rPr lang="en-US" sz="2800" dirty="0">
                <a:solidFill>
                  <a:schemeClr val="bg1"/>
                </a:solidFill>
              </a:rPr>
              <a:t>Model = Data</a:t>
            </a:r>
          </a:p>
          <a:p>
            <a:pPr lvl="1">
              <a:lnSpc>
                <a:spcPct val="150000"/>
              </a:lnSpc>
            </a:pPr>
            <a:r>
              <a:rPr lang="en-US" sz="2800" dirty="0">
                <a:solidFill>
                  <a:schemeClr val="bg1"/>
                </a:solidFill>
              </a:rPr>
              <a:t>View = User Interface</a:t>
            </a:r>
          </a:p>
          <a:p>
            <a:pPr lvl="1">
              <a:lnSpc>
                <a:spcPct val="150000"/>
              </a:lnSpc>
            </a:pPr>
            <a:r>
              <a:rPr lang="en-US" sz="2800" dirty="0" err="1">
                <a:solidFill>
                  <a:schemeClr val="bg1"/>
                </a:solidFill>
              </a:rPr>
              <a:t>ViewModel</a:t>
            </a:r>
            <a:r>
              <a:rPr lang="en-US" sz="2800" dirty="0">
                <a:solidFill>
                  <a:schemeClr val="bg1"/>
                </a:solidFill>
              </a:rPr>
              <a:t> = Business logic</a:t>
            </a:r>
            <a:endParaRPr lang="en-US" sz="1632" dirty="0">
              <a:solidFill>
                <a:schemeClr val="bg1"/>
              </a:solidFill>
            </a:endParaRPr>
          </a:p>
        </p:txBody>
      </p:sp>
      <p:sp>
        <p:nvSpPr>
          <p:cNvPr id="3" name="Title 2">
            <a:extLst>
              <a:ext uri="{FF2B5EF4-FFF2-40B4-BE49-F238E27FC236}">
                <a16:creationId xmlns:a16="http://schemas.microsoft.com/office/drawing/2014/main" id="{C9A9C052-4A48-4621-9C38-41DD05289D84}"/>
              </a:ext>
            </a:extLst>
          </p:cNvPr>
          <p:cNvSpPr>
            <a:spLocks noGrp="1"/>
          </p:cNvSpPr>
          <p:nvPr>
            <p:ph type="title"/>
          </p:nvPr>
        </p:nvSpPr>
        <p:spPr>
          <a:xfrm>
            <a:off x="269240" y="541300"/>
            <a:ext cx="11655840" cy="899665"/>
          </a:xfrm>
        </p:spPr>
        <p:txBody>
          <a:bodyPr/>
          <a:lstStyle/>
          <a:p>
            <a:pPr defTabSz="932742"/>
            <a:r>
              <a:rPr lang="en-US" sz="4800" b="1" spc="-102" dirty="0">
                <a:solidFill>
                  <a:schemeClr val="bg1"/>
                </a:solidFill>
                <a:latin typeface="+mn-lt"/>
              </a:rPr>
              <a:t>MVVM</a:t>
            </a:r>
          </a:p>
        </p:txBody>
      </p:sp>
    </p:spTree>
    <p:extLst>
      <p:ext uri="{BB962C8B-B14F-4D97-AF65-F5344CB8AC3E}">
        <p14:creationId xmlns:p14="http://schemas.microsoft.com/office/powerpoint/2010/main" val="45709334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45663</TotalTime>
  <Words>920</Words>
  <Application>Microsoft Office PowerPoint</Application>
  <PresentationFormat>Widescreen</PresentationFormat>
  <Paragraphs>133</Paragraphs>
  <Slides>17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Consolas</vt:lpstr>
      <vt:lpstr>Segoe UI</vt:lpstr>
      <vt:lpstr>Segoe UI Light</vt:lpstr>
      <vt:lpstr>Wingdings</vt:lpstr>
      <vt:lpstr>5-30629_Build_Template_WHITE</vt:lpstr>
      <vt:lpstr>PowerPoint Presentation</vt:lpstr>
      <vt:lpstr>PowerPoint Presentation</vt:lpstr>
      <vt:lpstr>Agenda</vt:lpstr>
      <vt:lpstr>Write Once, Run Anywhere</vt:lpstr>
      <vt:lpstr>Xamarin Forms Rendering Model </vt:lpstr>
      <vt:lpstr>Native Performance</vt:lpstr>
      <vt:lpstr>What is XAML?</vt:lpstr>
      <vt:lpstr>XAML Features</vt:lpstr>
      <vt:lpstr>MVVM</vt:lpstr>
      <vt:lpstr>Data Binding</vt:lpstr>
      <vt:lpstr>Binding Modes</vt:lpstr>
      <vt:lpstr>Native UI from shared code</vt:lpstr>
      <vt:lpstr>View-to-View Bindings</vt:lpstr>
      <vt:lpstr>Styling</vt:lpstr>
      <vt:lpstr>And much more…</vt:lpstr>
      <vt:lpstr>References</vt:lpstr>
      <vt:lpstr>PowerPoint Presentation</vt:lpstr>
    </vt:vector>
  </TitlesOfParts>
  <Manager>Harikrishnan.N</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XamarinForms UI with XAML</dc:title>
  <dc:subject>XamarinForms UI with XAML</dc:subject>
  <dc:creator>Harikrishnan.N</dc:creator>
  <cp:keywords>Xamarin</cp:keywords>
  <cp:lastModifiedBy>Harikrishnan N</cp:lastModifiedBy>
  <cp:revision>35</cp:revision>
  <dcterms:created xsi:type="dcterms:W3CDTF">2015-05-05T21:43:30Z</dcterms:created>
  <dcterms:modified xsi:type="dcterms:W3CDTF">2020-09-11T18:39:08Z</dcterms:modified>
  <cp:category>Training</cp:category>
  <cp:version>1</cp:version>
</cp:coreProperties>
</file>