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3" r:id="rId3"/>
    <p:sldId id="476" r:id="rId5"/>
    <p:sldId id="475" r:id="rId6"/>
    <p:sldId id="478" r:id="rId7"/>
    <p:sldId id="529" r:id="rId8"/>
    <p:sldId id="525" r:id="rId9"/>
    <p:sldId id="526" r:id="rId10"/>
    <p:sldId id="528" r:id="rId11"/>
    <p:sldId id="530" r:id="rId12"/>
    <p:sldId id="518" r:id="rId13"/>
    <p:sldId id="544" r:id="rId14"/>
    <p:sldId id="519" r:id="rId15"/>
    <p:sldId id="520" r:id="rId16"/>
    <p:sldId id="521" r:id="rId17"/>
    <p:sldId id="531" r:id="rId18"/>
    <p:sldId id="545" r:id="rId19"/>
    <p:sldId id="524" r:id="rId20"/>
    <p:sldId id="479" r:id="rId21"/>
    <p:sldId id="517" r:id="rId22"/>
    <p:sldId id="481" r:id="rId23"/>
    <p:sldId id="412" r:id="rId24"/>
    <p:sldId id="486" r:id="rId25"/>
    <p:sldId id="488"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88727" autoAdjust="0"/>
  </p:normalViewPr>
  <p:slideViewPr>
    <p:cSldViewPr>
      <p:cViewPr varScale="1">
        <p:scale>
          <a:sx n="97" d="100"/>
          <a:sy n="97" d="100"/>
        </p:scale>
        <p:origin x="-1410" y="-102"/>
      </p:cViewPr>
      <p:guideLst>
        <p:guide orient="horz" pos="2114"/>
        <p:guide pos="2921"/>
      </p:guideLst>
    </p:cSldViewPr>
  </p:slideViewPr>
  <p:notesTextViewPr>
    <p:cViewPr>
      <p:scale>
        <a:sx n="100" d="100"/>
        <a:sy n="100" d="100"/>
      </p:scale>
      <p:origin x="0" y="0"/>
    </p:cViewPr>
  </p:notesTextViewPr>
  <p:sorterViewPr>
    <p:cViewPr>
      <p:scale>
        <a:sx n="30" d="100"/>
        <a:sy n="3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ACF04-2DA0-4A41-8222-6547FE864D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400CC-D459-4F7C-8DAC-BDB890E51BB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430D06-7993-4ECF-93FA-347C83B0777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430D06-7993-4ECF-93FA-347C83B0777A}"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7496"/>
            <a:ext cx="7772400" cy="1470025"/>
          </a:xfrm>
        </p:spPr>
        <p:txBody>
          <a:bodyPr>
            <a:normAutofit/>
          </a:bodyPr>
          <a:lstStyle>
            <a:lvl1pPr algn="r">
              <a:defRPr sz="4000" b="1">
                <a:solidFill>
                  <a:schemeClr val="bg1"/>
                </a:solidFill>
                <a:latin typeface="微软雅黑" panose="020B0503020204020204" pitchFamily="34" charset="-122"/>
                <a:ea typeface="微软雅黑" panose="020B0503020204020204" pitchFamily="34" charset="-122"/>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2057400" y="3308674"/>
            <a:ext cx="6400800" cy="541421"/>
          </a:xfrm>
        </p:spPr>
        <p:txBody>
          <a:bodyPr>
            <a:normAutofit/>
          </a:bodyPr>
          <a:lstStyle>
            <a:lvl1pPr marL="0" indent="0" algn="r">
              <a:buNone/>
              <a:defRPr sz="1800">
                <a:solidFill>
                  <a:srgbClr val="FFFFFF"/>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155104"/>
            <a:ext cx="8133347" cy="609600"/>
          </a:xfrm>
        </p:spPr>
        <p:txBody>
          <a:bodyPr>
            <a:normAutofit/>
          </a:bodyPr>
          <a:lstStyle>
            <a:lvl1pPr algn="l">
              <a:defRPr sz="2800" b="1">
                <a:solidFill>
                  <a:srgbClr val="0070C0"/>
                </a:solidFill>
                <a:latin typeface="微软雅黑" panose="020B0503020204020204" pitchFamily="34" charset="-122"/>
                <a:ea typeface="微软雅黑" panose="020B0503020204020204" pitchFamily="34" charset="-122"/>
              </a:defRPr>
            </a:lvl1p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a:xfrm>
            <a:off x="445170" y="978568"/>
            <a:ext cx="8229599" cy="5486400"/>
          </a:xfrm>
        </p:spPr>
        <p:txBody>
          <a:bodyPr>
            <a:normAutofit/>
          </a:bodyPr>
          <a:lstStyle>
            <a:lvl1pPr>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2000">
                <a:solidFill>
                  <a:schemeClr val="tx1">
                    <a:lumMod val="75000"/>
                    <a:lumOff val="25000"/>
                  </a:schemeClr>
                </a:solidFill>
                <a:latin typeface="微软雅黑" panose="020B0503020204020204" pitchFamily="34" charset="-122"/>
                <a:ea typeface="微软雅黑" panose="020B0503020204020204" pitchFamily="34" charset="-122"/>
              </a:defRPr>
            </a:lvl2pPr>
            <a:lvl3pPr>
              <a:defRPr sz="1800">
                <a:solidFill>
                  <a:schemeClr val="tx1">
                    <a:lumMod val="75000"/>
                    <a:lumOff val="25000"/>
                  </a:schemeClr>
                </a:solidFill>
                <a:latin typeface="微软雅黑" panose="020B0503020204020204" pitchFamily="34" charset="-122"/>
                <a:ea typeface="微软雅黑" panose="020B0503020204020204" pitchFamily="34" charset="-122"/>
              </a:defRPr>
            </a:lvl3pPr>
            <a:lvl4pPr>
              <a:defRPr sz="1600">
                <a:solidFill>
                  <a:schemeClr val="tx1">
                    <a:lumMod val="75000"/>
                    <a:lumOff val="25000"/>
                  </a:schemeClr>
                </a:solidFill>
                <a:latin typeface="微软雅黑" panose="020B0503020204020204" pitchFamily="34" charset="-122"/>
                <a:ea typeface="微软雅黑" panose="020B0503020204020204" pitchFamily="34" charset="-122"/>
              </a:defRPr>
            </a:lvl4pPr>
            <a:lvl5pPr>
              <a:defRPr sz="16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kumimoji="1" lang="zh-CN" altLang="en-US" smtClean="0"/>
              <a:t>单击此处编辑母版文本样式</a:t>
            </a:r>
            <a:endParaRPr kumimoji="1" lang="zh-CN" altLang="en-US" smtClean="0"/>
          </a:p>
          <a:p>
            <a:pPr lvl="1"/>
            <a:r>
              <a:rPr kumimoji="1" lang="zh-CN" altLang="en-US" smtClean="0"/>
              <a:t>第二级</a:t>
            </a:r>
            <a:endParaRPr kumimoji="1" lang="zh-CN" altLang="en-US" smtClean="0"/>
          </a:p>
          <a:p>
            <a:pPr lvl="2"/>
            <a:r>
              <a:rPr kumimoji="1" lang="zh-CN" altLang="en-US" smtClean="0"/>
              <a:t>第三级</a:t>
            </a:r>
            <a:endParaRPr kumimoji="1" lang="zh-CN" altLang="en-US" smtClean="0"/>
          </a:p>
          <a:p>
            <a:pPr lvl="3"/>
            <a:r>
              <a:rPr kumimoji="1" lang="zh-CN" altLang="en-US" smtClean="0"/>
              <a:t>第四级</a:t>
            </a:r>
            <a:endParaRPr kumimoji="1" lang="zh-CN" altLang="en-US" smtClean="0"/>
          </a:p>
          <a:p>
            <a:pPr lvl="4"/>
            <a:r>
              <a:rPr kumimoji="1" lang="zh-CN" altLang="en-US" smtClean="0"/>
              <a:t>第五级</a:t>
            </a:r>
            <a:endParaRPr kumimoji="1"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cstate="prin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dirty="0"/>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幻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43608" y="5013176"/>
            <a:ext cx="4392488" cy="681355"/>
          </a:xfrm>
          <a:prstGeom prst="rect">
            <a:avLst/>
          </a:prstGeom>
          <a:noFill/>
        </p:spPr>
        <p:txBody>
          <a:bodyPr wrap="square" rtlCol="0">
            <a:spAutoFit/>
          </a:bodyPr>
          <a:lstStyle/>
          <a:p>
            <a:pPr defTabSz="913765">
              <a:lnSpc>
                <a:spcPct val="120000"/>
              </a:lnSpc>
            </a:pPr>
            <a:r>
              <a:rPr lang="zh-CN" altLang="en-US" sz="1600" b="1" dirty="0" smtClean="0">
                <a:solidFill>
                  <a:srgbClr val="0070C0"/>
                </a:solidFill>
                <a:latin typeface="华文楷体" panose="02010600040101010101" pitchFamily="2" charset="-122"/>
                <a:ea typeface="华文楷体" panose="02010600040101010101" pitchFamily="2" charset="-122"/>
              </a:rPr>
              <a:t>王赛赛 李奕颖</a:t>
            </a:r>
            <a:endParaRPr lang="zh-CN" altLang="en-US" sz="1600" b="1" dirty="0" smtClean="0">
              <a:solidFill>
                <a:srgbClr val="0070C0"/>
              </a:solidFill>
              <a:latin typeface="华文楷体" panose="02010600040101010101" pitchFamily="2" charset="-122"/>
              <a:ea typeface="华文楷体" panose="02010600040101010101" pitchFamily="2" charset="-122"/>
            </a:endParaRPr>
          </a:p>
          <a:p>
            <a:pPr defTabSz="913765">
              <a:lnSpc>
                <a:spcPct val="120000"/>
              </a:lnSpc>
            </a:pPr>
            <a:r>
              <a:rPr lang="en-US" altLang="zh-CN" sz="1600" b="1" dirty="0" smtClean="0">
                <a:solidFill>
                  <a:srgbClr val="0070C0"/>
                </a:solidFill>
                <a:latin typeface="华文楷体" panose="02010600040101010101" pitchFamily="2" charset="-122"/>
                <a:ea typeface="华文楷体" panose="02010600040101010101" pitchFamily="2" charset="-122"/>
              </a:rPr>
              <a:t>2018</a:t>
            </a:r>
            <a:r>
              <a:rPr lang="zh-CN" altLang="en-US" sz="1600" b="1" dirty="0" smtClean="0">
                <a:solidFill>
                  <a:srgbClr val="0070C0"/>
                </a:solidFill>
                <a:latin typeface="华文楷体" panose="02010600040101010101" pitchFamily="2" charset="-122"/>
                <a:ea typeface="华文楷体" panose="02010600040101010101" pitchFamily="2" charset="-122"/>
              </a:rPr>
              <a:t>年</a:t>
            </a:r>
            <a:r>
              <a:rPr lang="en-US" altLang="zh-CN" sz="1600" b="1" dirty="0" smtClean="0">
                <a:solidFill>
                  <a:srgbClr val="0070C0"/>
                </a:solidFill>
                <a:latin typeface="华文楷体" panose="02010600040101010101" pitchFamily="2" charset="-122"/>
                <a:ea typeface="华文楷体" panose="02010600040101010101" pitchFamily="2" charset="-122"/>
              </a:rPr>
              <a:t>4</a:t>
            </a:r>
            <a:r>
              <a:rPr lang="zh-CN" altLang="en-US" sz="1600" b="1" dirty="0" smtClean="0">
                <a:solidFill>
                  <a:srgbClr val="0070C0"/>
                </a:solidFill>
                <a:latin typeface="华文楷体" panose="02010600040101010101" pitchFamily="2" charset="-122"/>
                <a:ea typeface="华文楷体" panose="02010600040101010101" pitchFamily="2" charset="-122"/>
              </a:rPr>
              <a:t>月</a:t>
            </a:r>
            <a:r>
              <a:rPr lang="en-US" altLang="zh-CN" sz="1600" b="1" dirty="0" smtClean="0">
                <a:solidFill>
                  <a:srgbClr val="0070C0"/>
                </a:solidFill>
                <a:latin typeface="华文楷体" panose="02010600040101010101" pitchFamily="2" charset="-122"/>
                <a:ea typeface="华文楷体" panose="02010600040101010101" pitchFamily="2" charset="-122"/>
              </a:rPr>
              <a:t>2</a:t>
            </a:r>
            <a:r>
              <a:rPr lang="zh-CN" altLang="en-US" sz="1600" b="1" dirty="0" smtClean="0">
                <a:solidFill>
                  <a:srgbClr val="0070C0"/>
                </a:solidFill>
                <a:latin typeface="华文楷体" panose="02010600040101010101" pitchFamily="2" charset="-122"/>
                <a:ea typeface="华文楷体" panose="02010600040101010101" pitchFamily="2" charset="-122"/>
              </a:rPr>
              <a:t>日，北京</a:t>
            </a:r>
            <a:endParaRPr lang="en-US" altLang="zh-CN" sz="1600" b="1" dirty="0" smtClean="0">
              <a:solidFill>
                <a:srgbClr val="0070C0"/>
              </a:solidFill>
              <a:latin typeface="华文楷体" panose="02010600040101010101" pitchFamily="2" charset="-122"/>
              <a:ea typeface="华文楷体" panose="02010600040101010101" pitchFamily="2" charset="-122"/>
            </a:endParaRPr>
          </a:p>
        </p:txBody>
      </p:sp>
      <p:sp>
        <p:nvSpPr>
          <p:cNvPr id="8" name="矩形 7"/>
          <p:cNvSpPr/>
          <p:nvPr/>
        </p:nvSpPr>
        <p:spPr>
          <a:xfrm>
            <a:off x="683568" y="1707890"/>
            <a:ext cx="7920880" cy="1568450"/>
          </a:xfrm>
          <a:prstGeom prst="rect">
            <a:avLst/>
          </a:prstGeom>
        </p:spPr>
        <p:txBody>
          <a:bodyPr wrap="square">
            <a:spAutoFit/>
          </a:bodyPr>
          <a:lstStyle/>
          <a:p>
            <a:pPr algn="ctr">
              <a:lnSpc>
                <a:spcPct val="120000"/>
              </a:lnSpc>
            </a:pPr>
            <a:r>
              <a:rPr lang="en-US" altLang="zh-CN" sz="4000" dirty="0">
                <a:solidFill>
                  <a:schemeClr val="bg1"/>
                </a:solidFill>
                <a:latin typeface="微软雅黑" panose="020B0503020204020204" pitchFamily="34" charset="-122"/>
                <a:ea typeface="微软雅黑" panose="020B0503020204020204" pitchFamily="34" charset="-122"/>
              </a:rPr>
              <a:t>You Only Look Once：Unified, Real-Time Object Detection</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07504" y="116632"/>
            <a:ext cx="5544616" cy="307777"/>
          </a:xfrm>
          <a:prstGeom prst="rect">
            <a:avLst/>
          </a:prstGeom>
          <a:noFill/>
        </p:spPr>
        <p:txBody>
          <a:bodyPr wrap="square" rtlCol="0">
            <a:spAutoFit/>
          </a:bodyPr>
          <a:lstStyle/>
          <a:p>
            <a:r>
              <a:rPr lang="en-US" altLang="zh-CN" sz="1400" b="1" dirty="0" smtClean="0">
                <a:solidFill>
                  <a:schemeClr val="bg1"/>
                </a:solidFill>
                <a:latin typeface="微软雅黑" panose="020B0503020204020204" pitchFamily="34" charset="-122"/>
                <a:ea typeface="微软雅黑" panose="020B0503020204020204" pitchFamily="34" charset="-122"/>
              </a:rPr>
              <a:t>E-Science </a:t>
            </a:r>
            <a:r>
              <a:rPr lang="en-US" altLang="zh-CN" sz="1400" b="1" dirty="0" err="1" smtClean="0">
                <a:solidFill>
                  <a:schemeClr val="bg1"/>
                </a:solidFill>
                <a:latin typeface="微软雅黑" panose="020B0503020204020204" pitchFamily="34" charset="-122"/>
                <a:ea typeface="微软雅黑" panose="020B0503020204020204" pitchFamily="34" charset="-122"/>
              </a:rPr>
              <a:t>PaperSharing</a:t>
            </a:r>
            <a:r>
              <a:rPr lang="en-US" altLang="zh-CN" sz="1400" b="1" dirty="0" smtClean="0">
                <a:solidFill>
                  <a:schemeClr val="bg1"/>
                </a:solidFill>
                <a:latin typeface="微软雅黑" panose="020B0503020204020204" pitchFamily="34" charset="-122"/>
                <a:ea typeface="微软雅黑" panose="020B0503020204020204" pitchFamily="34" charset="-122"/>
              </a:rPr>
              <a:t>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网络设计</a:t>
            </a:r>
            <a:endParaRPr lang="zh-CN" altLang="en-US"/>
          </a:p>
        </p:txBody>
      </p:sp>
      <p:sp>
        <p:nvSpPr>
          <p:cNvPr id="3" name="内容占位符 2"/>
          <p:cNvSpPr>
            <a:spLocks noGrp="1"/>
          </p:cNvSpPr>
          <p:nvPr>
            <p:ph idx="1"/>
          </p:nvPr>
        </p:nvSpPr>
        <p:spPr/>
        <p:txBody>
          <a:bodyPr/>
          <a:p>
            <a:r>
              <a:rPr lang="zh-CN" altLang="en-US"/>
              <a:t>YOLO检测网络包括24个卷积层和2个全连接层</a:t>
            </a:r>
            <a:endParaRPr lang="zh-CN" altLang="en-US"/>
          </a:p>
          <a:p>
            <a:endParaRPr lang="zh-CN" altLang="en-US"/>
          </a:p>
          <a:p>
            <a:pPr lvl="1"/>
            <a:r>
              <a:rPr lang="zh-CN" altLang="en-US"/>
              <a:t>其中，卷积层用来提取图像特征，全连接层用来预测图像位置和类别概率值。</a:t>
            </a:r>
            <a:endParaRPr lang="zh-CN" altLang="en-US"/>
          </a:p>
          <a:p>
            <a:endParaRPr lang="zh-CN" altLang="en-US"/>
          </a:p>
          <a:p>
            <a:pPr lvl="1"/>
            <a:r>
              <a:rPr lang="zh-CN" altLang="en-US"/>
              <a:t>YOLO网络借鉴了GoogLeNet分类网络结构</a:t>
            </a:r>
            <a:r>
              <a:rPr lang="zh-CN" altLang="en-US">
                <a:sym typeface="+mn-ea"/>
              </a:rPr>
              <a:t>（20卷积+1平均池化+1全连接）</a:t>
            </a:r>
            <a:r>
              <a:rPr lang="zh-CN" altLang="en-US"/>
              <a:t>。不同的是，YOLO未使用inception module，而是使用1x1卷积层（此处1x1卷积层的存在是为了跨通道信息整合）+3x3卷积层简单替代。</a:t>
            </a:r>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网络设计</a:t>
            </a:r>
            <a:endParaRPr lang="zh-CN" altLang="en-US"/>
          </a:p>
        </p:txBody>
      </p:sp>
      <p:pic>
        <p:nvPicPr>
          <p:cNvPr id="4" name="内容占位符 3"/>
          <p:cNvPicPr>
            <a:picLocks noChangeAspect="1"/>
          </p:cNvPicPr>
          <p:nvPr>
            <p:ph idx="1"/>
          </p:nvPr>
        </p:nvPicPr>
        <p:blipFill>
          <a:blip r:embed="rId1"/>
          <a:stretch>
            <a:fillRect/>
          </a:stretch>
        </p:blipFill>
        <p:spPr>
          <a:xfrm>
            <a:off x="337185" y="1127760"/>
            <a:ext cx="8468995" cy="46024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74581" y="260514"/>
            <a:ext cx="8133347" cy="609600"/>
          </a:xfrm>
        </p:spPr>
        <p:txBody>
          <a:bodyPr>
            <a:normAutofit fontScale="90000"/>
          </a:bodyPr>
          <a:p>
            <a:r>
              <a:rPr lang="zh-CN" altLang="en-US">
                <a:sym typeface="+mn-ea"/>
              </a:rPr>
              <a:t>网络设计</a:t>
            </a:r>
            <a:br>
              <a:rPr lang="zh-CN" altLang="en-US"/>
            </a:br>
            <a:endParaRPr lang="zh-CN" altLang="en-US"/>
          </a:p>
        </p:txBody>
      </p:sp>
      <p:pic>
        <p:nvPicPr>
          <p:cNvPr id="4" name="内容占位符 3"/>
          <p:cNvPicPr>
            <a:picLocks noChangeAspect="1"/>
          </p:cNvPicPr>
          <p:nvPr>
            <p:ph idx="1"/>
          </p:nvPr>
        </p:nvPicPr>
        <p:blipFill>
          <a:blip r:embed="rId1"/>
          <a:stretch>
            <a:fillRect/>
          </a:stretch>
        </p:blipFill>
        <p:spPr>
          <a:xfrm>
            <a:off x="457200" y="1678940"/>
            <a:ext cx="8410575" cy="3853815"/>
          </a:xfrm>
          <a:prstGeom prst="rect">
            <a:avLst/>
          </a:prstGeom>
        </p:spPr>
      </p:pic>
      <p:sp>
        <p:nvSpPr>
          <p:cNvPr id="6" name="内容占位符 2"/>
          <p:cNvSpPr>
            <a:spLocks noGrp="1"/>
          </p:cNvSpPr>
          <p:nvPr/>
        </p:nvSpPr>
        <p:spPr>
          <a:xfrm>
            <a:off x="445135" y="978535"/>
            <a:ext cx="8229600" cy="61404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panose="020B0604020202020204"/>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panose="020B0604020202020204"/>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panose="020B0604020202020204"/>
              <a:buChar char="–"/>
              <a:defRPr sz="16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panose="020B0604020202020204"/>
              <a:buChar char="»"/>
              <a:defRPr sz="16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a:t>YOLO检测网络结构：</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训练</a:t>
            </a:r>
            <a:endParaRPr lang="zh-CN" altLang="en-US"/>
          </a:p>
        </p:txBody>
      </p:sp>
      <p:sp>
        <p:nvSpPr>
          <p:cNvPr id="3" name="内容占位符 2"/>
          <p:cNvSpPr>
            <a:spLocks noGrp="1"/>
          </p:cNvSpPr>
          <p:nvPr>
            <p:ph idx="1"/>
          </p:nvPr>
        </p:nvSpPr>
        <p:spPr/>
        <p:txBody>
          <a:bodyPr>
            <a:normAutofit/>
          </a:bodyPr>
          <a:p>
            <a:pPr marL="0" indent="0">
              <a:buNone/>
            </a:pPr>
            <a:r>
              <a:rPr lang="zh-CN" altLang="en-US"/>
              <a:t>YOLO模型训练分为两步：</a:t>
            </a:r>
            <a:endParaRPr lang="zh-CN" altLang="en-US"/>
          </a:p>
          <a:p>
            <a:pPr marL="0" indent="0">
              <a:buNone/>
            </a:pPr>
            <a:endParaRPr lang="zh-CN" altLang="en-US"/>
          </a:p>
          <a:p>
            <a:r>
              <a:rPr lang="zh-CN" altLang="en-US"/>
              <a:t>1）预训练</a:t>
            </a:r>
            <a:endParaRPr lang="zh-CN" altLang="en-US"/>
          </a:p>
          <a:p>
            <a:pPr lvl="1"/>
            <a:r>
              <a:rPr lang="zh-CN" altLang="en-US">
                <a:sym typeface="+mn-ea"/>
              </a:rPr>
              <a:t>YOLO 在 ImageNet 1000-class 的分类任务数据集 上进行 pretraining。预训练的网络是前述中网络的前 20 层卷积层，加上一个 average-pooling layer，最后加上一个 fully connected layer。</a:t>
            </a:r>
            <a:endParaRPr lang="zh-CN" altLang="en-US"/>
          </a:p>
          <a:p>
            <a:r>
              <a:rPr lang="zh-CN" altLang="en-US"/>
              <a:t>2）</a:t>
            </a:r>
            <a:r>
              <a:rPr lang="en-US" altLang="zh-CN"/>
              <a:t>yolo</a:t>
            </a:r>
            <a:r>
              <a:rPr lang="zh-CN" altLang="en-US"/>
              <a:t>模型训练</a:t>
            </a:r>
            <a:endParaRPr lang="zh-CN" altLang="en-US"/>
          </a:p>
          <a:p>
            <a:pPr lvl="1"/>
            <a:r>
              <a:rPr lang="zh-CN" altLang="en-US"/>
              <a:t>用步骤1得到的前20个卷积层网络参数来初始化YOLO模型前20个卷积层的网络参数，</a:t>
            </a:r>
            <a:r>
              <a:rPr lang="zh-CN" altLang="en-US">
                <a:sym typeface="+mn-ea"/>
              </a:rPr>
              <a:t>并加入剩下的4个卷积层及2个全连接。</a:t>
            </a:r>
            <a:r>
              <a:rPr lang="zh-CN" altLang="en-US"/>
              <a:t>然后用VOC 20</a:t>
            </a:r>
            <a:r>
              <a:rPr lang="en-US" altLang="zh-CN"/>
              <a:t>-class</a:t>
            </a:r>
            <a:r>
              <a:rPr lang="zh-CN" altLang="en-US"/>
              <a:t>标注数据进行YOLO模型训练。</a:t>
            </a:r>
            <a:endParaRPr lang="zh-CN" altLang="en-US"/>
          </a:p>
          <a:p>
            <a:pPr marL="0" indent="0">
              <a:buNone/>
            </a:pPr>
            <a:r>
              <a:rPr lang="en-US" altLang="zh-CN"/>
              <a:t>	</a:t>
            </a:r>
            <a:endParaRPr lang="zh-CN" altLang="en-US" sz="1800"/>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训练</a:t>
            </a:r>
            <a:r>
              <a:rPr lang="en-US" altLang="zh-CN"/>
              <a:t>-</a:t>
            </a:r>
            <a:r>
              <a:rPr lang="zh-CN" altLang="en-US"/>
              <a:t>损失函数设计</a:t>
            </a:r>
            <a:endParaRPr lang="zh-CN" altLang="en-US"/>
          </a:p>
        </p:txBody>
      </p:sp>
      <p:sp>
        <p:nvSpPr>
          <p:cNvPr id="3" name="内容占位符 2"/>
          <p:cNvSpPr>
            <a:spLocks noGrp="1"/>
          </p:cNvSpPr>
          <p:nvPr>
            <p:ph idx="1"/>
          </p:nvPr>
        </p:nvSpPr>
        <p:spPr/>
        <p:txBody>
          <a:bodyPr>
            <a:normAutofit lnSpcReduction="20000"/>
          </a:bodyPr>
          <a:p>
            <a:r>
              <a:rPr lang="zh-CN" altLang="en-US"/>
              <a:t>目标：</a:t>
            </a:r>
            <a:endParaRPr lang="zh-CN" altLang="en-US"/>
          </a:p>
          <a:p>
            <a:pPr lvl="1"/>
            <a:r>
              <a:rPr lang="zh-CN" altLang="en-US"/>
              <a:t>让坐标（x,y,w,h），confidence，classification 这三个方面达到很好的平衡。 </a:t>
            </a:r>
            <a:endParaRPr lang="zh-CN" altLang="en-US"/>
          </a:p>
          <a:p>
            <a:r>
              <a:rPr lang="zh-CN" altLang="en-US"/>
              <a:t>方法：</a:t>
            </a:r>
            <a:endParaRPr lang="zh-CN" altLang="en-US"/>
          </a:p>
          <a:p>
            <a:pPr lvl="1"/>
            <a:r>
              <a:rPr lang="zh-CN" altLang="en-US"/>
              <a:t>使用均方和误差作为loss函数来优化模型参数</a:t>
            </a:r>
            <a:endParaRPr lang="zh-CN" altLang="en-US"/>
          </a:p>
          <a:p>
            <a:endParaRPr lang="zh-CN" altLang="en-US"/>
          </a:p>
          <a:p>
            <a:endParaRPr lang="zh-CN" altLang="en-US"/>
          </a:p>
          <a:p>
            <a:r>
              <a:rPr lang="zh-CN" altLang="en-US"/>
              <a:t>修正：</a:t>
            </a:r>
            <a:endParaRPr lang="zh-CN" altLang="en-US"/>
          </a:p>
          <a:p>
            <a:pPr lvl="1"/>
            <a:r>
              <a:rPr lang="zh-CN" altLang="en-US"/>
              <a:t>8维的</a:t>
            </a:r>
            <a:r>
              <a:rPr lang="en-US" altLang="zh-CN"/>
              <a:t>coor</a:t>
            </a:r>
            <a:r>
              <a:rPr lang="zh-CN" altLang="en-US"/>
              <a:t>error和20维的classerror同等重要不合理，给坐标预测赋予更大的loss weight,在pascal VOC训练中</a:t>
            </a:r>
            <a:r>
              <a:rPr lang="zh-CN" altLang="en-US">
                <a:sym typeface="+mn-ea"/>
              </a:rPr>
              <a:t>λcoord</a:t>
            </a:r>
            <a:r>
              <a:rPr lang="zh-CN" altLang="en-US"/>
              <a:t>取5。</a:t>
            </a:r>
            <a:endParaRPr lang="zh-CN" altLang="en-US"/>
          </a:p>
          <a:p>
            <a:pPr lvl="1"/>
            <a:r>
              <a:rPr lang="zh-CN" altLang="en-US"/>
              <a:t>相比于较少的有object的栅格，那些不包含物体的栅格对梯度更新的贡献会远大于包含物体的栅格对梯度更新的贡献，这会导致网络不稳定甚至发散。因此对没有object的bbox的confidence loss，赋予小的loss weight，在pascal VOC训练中</a:t>
            </a:r>
            <a:r>
              <a:rPr lang="zh-CN" altLang="en-US">
                <a:sym typeface="+mn-ea"/>
              </a:rPr>
              <a:t>λnoobj</a:t>
            </a:r>
            <a:r>
              <a:rPr lang="zh-CN" altLang="en-US"/>
              <a:t>取0.5。</a:t>
            </a:r>
            <a:endParaRPr lang="zh-CN" altLang="en-US"/>
          </a:p>
          <a:p>
            <a:pPr lvl="1"/>
            <a:r>
              <a:rPr lang="zh-CN" altLang="en-US"/>
              <a:t>相对于较大的</a:t>
            </a:r>
            <a:r>
              <a:rPr lang="en-US" altLang="zh-CN"/>
              <a:t>box</a:t>
            </a:r>
            <a:r>
              <a:rPr lang="zh-CN" altLang="en-US"/>
              <a:t>，小的</a:t>
            </a:r>
            <a:r>
              <a:rPr lang="en-US" altLang="zh-CN"/>
              <a:t>box</a:t>
            </a:r>
            <a:r>
              <a:rPr lang="zh-CN" altLang="en-US"/>
              <a:t>对</a:t>
            </a:r>
            <a:r>
              <a:rPr lang="en-US" altLang="zh-CN"/>
              <a:t>IOU</a:t>
            </a:r>
            <a:r>
              <a:rPr lang="zh-CN" altLang="en-US"/>
              <a:t>更敏感，因此在训练中将box的width和height取平方根</a:t>
            </a:r>
            <a:endParaRPr lang="zh-CN" altLang="en-US"/>
          </a:p>
        </p:txBody>
      </p:sp>
      <p:pic>
        <p:nvPicPr>
          <p:cNvPr id="5" name="图片 4"/>
          <p:cNvPicPr>
            <a:picLocks noChangeAspect="1"/>
          </p:cNvPicPr>
          <p:nvPr/>
        </p:nvPicPr>
        <p:blipFill>
          <a:blip r:embed="rId1"/>
          <a:stretch>
            <a:fillRect/>
          </a:stretch>
        </p:blipFill>
        <p:spPr>
          <a:xfrm>
            <a:off x="2003425" y="2707640"/>
            <a:ext cx="4552315" cy="647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训练</a:t>
            </a:r>
            <a:r>
              <a:rPr lang="en-US" altLang="zh-CN">
                <a:sym typeface="+mn-ea"/>
              </a:rPr>
              <a:t>-</a:t>
            </a:r>
            <a:r>
              <a:rPr lang="zh-CN" altLang="en-US">
                <a:sym typeface="+mn-ea"/>
              </a:rPr>
              <a:t>损失函数设计</a:t>
            </a:r>
            <a:br>
              <a:rPr lang="zh-CN" altLang="en-US"/>
            </a:br>
            <a:endParaRPr lang="zh-CN" altLang="en-US"/>
          </a:p>
        </p:txBody>
      </p:sp>
      <p:pic>
        <p:nvPicPr>
          <p:cNvPr id="4" name="内容占位符 3"/>
          <p:cNvPicPr>
            <a:picLocks noChangeAspect="1"/>
          </p:cNvPicPr>
          <p:nvPr>
            <p:ph idx="1"/>
          </p:nvPr>
        </p:nvPicPr>
        <p:blipFill>
          <a:blip r:embed="rId1"/>
          <a:stretch>
            <a:fillRect/>
          </a:stretch>
        </p:blipFill>
        <p:spPr>
          <a:xfrm>
            <a:off x="2160270" y="764540"/>
            <a:ext cx="4603750" cy="5717540"/>
          </a:xfrm>
          <a:prstGeom prst="rect">
            <a:avLst/>
          </a:prstGeom>
        </p:spPr>
      </p:pic>
      <p:pic>
        <p:nvPicPr>
          <p:cNvPr id="5" name="图片 4"/>
          <p:cNvPicPr>
            <a:picLocks noChangeAspect="1"/>
          </p:cNvPicPr>
          <p:nvPr/>
        </p:nvPicPr>
        <p:blipFill>
          <a:blip r:embed="rId2"/>
          <a:stretch>
            <a:fillRect/>
          </a:stretch>
        </p:blipFill>
        <p:spPr>
          <a:xfrm>
            <a:off x="174625" y="786765"/>
            <a:ext cx="8574405" cy="56724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目标位置及类别预测</a:t>
            </a:r>
            <a:br>
              <a:rPr lang="zh-CN" altLang="en-US"/>
            </a:br>
            <a:endParaRPr lang="zh-CN" altLang="en-US"/>
          </a:p>
        </p:txBody>
      </p:sp>
      <p:pic>
        <p:nvPicPr>
          <p:cNvPr id="4" name="内容占位符 3" descr="微信图片_20180401150304"/>
          <p:cNvPicPr>
            <a:picLocks noChangeAspect="1"/>
          </p:cNvPicPr>
          <p:nvPr>
            <p:ph idx="1"/>
          </p:nvPr>
        </p:nvPicPr>
        <p:blipFill>
          <a:blip r:embed="rId1"/>
          <a:stretch>
            <a:fillRect/>
          </a:stretch>
        </p:blipFill>
        <p:spPr>
          <a:xfrm>
            <a:off x="445135" y="1456690"/>
            <a:ext cx="8229600" cy="45294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目标位置及类别预测</a:t>
            </a:r>
            <a:endParaRPr lang="zh-CN" altLang="en-US"/>
          </a:p>
        </p:txBody>
      </p:sp>
      <p:sp>
        <p:nvSpPr>
          <p:cNvPr id="3" name="内容占位符 2"/>
          <p:cNvSpPr>
            <a:spLocks noGrp="1"/>
          </p:cNvSpPr>
          <p:nvPr>
            <p:ph idx="1"/>
          </p:nvPr>
        </p:nvSpPr>
        <p:spPr/>
        <p:txBody>
          <a:bodyPr>
            <a:normAutofit lnSpcReduction="10000"/>
          </a:bodyPr>
          <a:p>
            <a:r>
              <a:rPr lang="zh-CN" altLang="en-US"/>
              <a:t>训练</a:t>
            </a:r>
            <a:r>
              <a:rPr lang="zh-CN" altLang="en-US"/>
              <a:t>最后会得到20*（7*7*2）=20*98的score矩阵。</a:t>
            </a:r>
            <a:endParaRPr lang="zh-CN" altLang="en-US"/>
          </a:p>
          <a:p>
            <a:endParaRPr lang="zh-CN" altLang="en-US"/>
          </a:p>
          <a:p>
            <a:r>
              <a:rPr lang="zh-CN" altLang="en-US"/>
              <a:t>对20个类别中的每一类</a:t>
            </a:r>
            <a:r>
              <a:rPr lang="zh-CN" altLang="en-US"/>
              <a:t>：</a:t>
            </a:r>
            <a:endParaRPr lang="zh-CN" altLang="en-US"/>
          </a:p>
          <a:p>
            <a:pPr lvl="1"/>
            <a:r>
              <a:rPr lang="zh-CN" altLang="en-US"/>
              <a:t>将得分少于阈值（0.2）的设置为0；</a:t>
            </a:r>
            <a:endParaRPr lang="zh-CN" altLang="en-US"/>
          </a:p>
          <a:p>
            <a:pPr lvl="1"/>
            <a:r>
              <a:rPr lang="zh-CN" altLang="en-US"/>
              <a:t>然后再按得分从高到低排序。最后再用NMS算法去掉重复率较大的bounding box</a:t>
            </a:r>
            <a:endParaRPr lang="zh-CN" altLang="en-US"/>
          </a:p>
          <a:p>
            <a:pPr lvl="1"/>
            <a:r>
              <a:rPr lang="zh-CN" altLang="en-US">
                <a:sym typeface="+mn-ea"/>
              </a:rPr>
              <a:t>最后每个bounding box的20个score取最大的score，如果这个score大于0，那么这个bounding box就是这个socre对应的类别，如果小于0，说明这个bounding box里面没有物体，跳过即可。</a:t>
            </a:r>
            <a:endParaRPr lang="zh-CN" altLang="en-US">
              <a:sym typeface="+mn-ea"/>
            </a:endParaRPr>
          </a:p>
          <a:p>
            <a:pPr marL="457200" lvl="1" indent="0">
              <a:buNone/>
            </a:pPr>
            <a:endParaRPr lang="zh-CN" altLang="en-US"/>
          </a:p>
          <a:p>
            <a:pPr marL="457200" lvl="1" indent="0">
              <a:buNone/>
            </a:pPr>
            <a:r>
              <a:rPr lang="zh-CN" altLang="en-US"/>
              <a:t>注：NMS:针对某一类别，选择得分最大的bounding box，然后计算它和其它bounding box的IOU值，如果IOU大于0.5，说明重复率较大，该得分设为0，如果不大于0.5，则不改；这样一轮后，在选择剩下的score里面最大的那个bounding box，然后计算该bounding box和其它bounding box的IOU，重复以上过程直到最后。</a:t>
            </a:r>
            <a:endParaRPr lang="zh-CN" altLang="en-US"/>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ph idx="1"/>
          </p:nvPr>
        </p:nvSpPr>
        <p:spPr>
          <a:xfrm>
            <a:off x="179512" y="1119434"/>
            <a:ext cx="7992888" cy="3389685"/>
          </a:xfrm>
        </p:spPr>
        <p:txBody>
          <a:bodyPr>
            <a:normAutofit/>
          </a:bodyPr>
          <a:lstStyle/>
          <a:p>
            <a:r>
              <a:rPr sz="2000">
                <a:latin typeface="Arial" panose="020B0604020202020204" pitchFamily="34" charset="0"/>
                <a:cs typeface="Arial" panose="020B0604020202020204" pitchFamily="34" charset="0"/>
              </a:rPr>
              <a:t>Yolo在PASCAL VOC 2007上与其他算法的对比 </a:t>
            </a:r>
            <a:endParaRPr sz="2000">
              <a:latin typeface="Arial" panose="020B0604020202020204" pitchFamily="34" charset="0"/>
              <a:cs typeface="Arial" panose="020B0604020202020204" pitchFamily="34" charset="0"/>
            </a:endParaRPr>
          </a:p>
        </p:txBody>
      </p:sp>
      <p:sp>
        <p:nvSpPr>
          <p:cNvPr id="18" name="标题 1"/>
          <p:cNvSpPr>
            <a:spLocks noGrp="1"/>
          </p:cNvSpPr>
          <p:nvPr>
            <p:ph type="title"/>
          </p:nvPr>
        </p:nvSpPr>
        <p:spPr>
          <a:xfrm>
            <a:off x="395536" y="155104"/>
            <a:ext cx="8133347" cy="609600"/>
          </a:xfrm>
        </p:spPr>
        <p:txBody>
          <a:bodyPr/>
          <a:lstStyle/>
          <a:p>
            <a:r>
              <a:rPr lang="zh-CN" altLang="en-US" dirty="0" smtClean="0"/>
              <a:t>结果</a:t>
            </a:r>
            <a:endParaRPr lang="zh-CN" altLang="en-US" dirty="0"/>
          </a:p>
        </p:txBody>
      </p:sp>
      <p:pic>
        <p:nvPicPr>
          <p:cNvPr id="2" name="图片 1"/>
          <p:cNvPicPr>
            <a:picLocks noChangeAspect="1"/>
          </p:cNvPicPr>
          <p:nvPr/>
        </p:nvPicPr>
        <p:blipFill>
          <a:blip r:embed="rId1"/>
          <a:stretch>
            <a:fillRect/>
          </a:stretch>
        </p:blipFill>
        <p:spPr>
          <a:xfrm>
            <a:off x="548640" y="1480185"/>
            <a:ext cx="7510780" cy="49561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优点</a:t>
            </a:r>
            <a:endParaRPr lang="zh-CN" altLang="en-US"/>
          </a:p>
        </p:txBody>
      </p:sp>
      <p:sp>
        <p:nvSpPr>
          <p:cNvPr id="3" name="内容占位符 2"/>
          <p:cNvSpPr>
            <a:spLocks noGrp="1"/>
          </p:cNvSpPr>
          <p:nvPr>
            <p:ph idx="1"/>
          </p:nvPr>
        </p:nvSpPr>
        <p:spPr/>
        <p:txBody>
          <a:bodyPr>
            <a:normAutofit lnSpcReduction="10000"/>
          </a:bodyPr>
          <a:p>
            <a:pPr>
              <a:buFont typeface="Wingdings" panose="05000000000000000000" charset="0"/>
              <a:buChar char=""/>
            </a:pPr>
            <a:r>
              <a:rPr lang="zh-CN" altLang="en-US"/>
              <a:t>检测物体快</a:t>
            </a:r>
            <a:endParaRPr lang="zh-CN" altLang="en-US"/>
          </a:p>
          <a:p>
            <a:r>
              <a:rPr lang="zh-CN" altLang="en-US" sz="1800"/>
              <a:t>由于没有复杂的检测流程，</a:t>
            </a:r>
            <a:r>
              <a:rPr lang="zh-CN" altLang="en-US" sz="1800">
                <a:sym typeface="+mn-ea"/>
              </a:rPr>
              <a:t>在titan x GPU上，在保证检测准确率的前提下（63.4% mAP，VOC 2007 test set），可以达到45fps的检测速度，</a:t>
            </a:r>
            <a:r>
              <a:rPr lang="zh-CN" altLang="en-US" sz="1800"/>
              <a:t>这就意味着 YOLO 可以实时地处理视频。</a:t>
            </a:r>
            <a:endParaRPr lang="zh-CN" altLang="en-US" sz="1800"/>
          </a:p>
          <a:p>
            <a:pPr marL="0" indent="0">
              <a:buNone/>
            </a:pPr>
            <a:endParaRPr lang="zh-CN" altLang="en-US" sz="1800"/>
          </a:p>
          <a:p>
            <a:pPr>
              <a:buFont typeface="Wingdings" panose="05000000000000000000" charset="0"/>
              <a:buChar char=""/>
            </a:pPr>
            <a:r>
              <a:rPr lang="zh-CN" altLang="en-US"/>
              <a:t>背景误检率低</a:t>
            </a:r>
            <a:endParaRPr lang="zh-CN" altLang="en-US"/>
          </a:p>
          <a:p>
            <a:r>
              <a:rPr lang="zh-CN" altLang="en-US" sz="1800"/>
              <a:t>不像其他物体检测系统使用了滑窗或region proposal，分类器只能得到图像的局部信息，YOLO 在做 predict 的时候，使用的是全局图像，更好的利用上下文信息。测试证明，YOLO的背景错误不到Fast-R-CNN的一半。</a:t>
            </a:r>
            <a:endParaRPr lang="zh-CN" altLang="en-US" sz="1800"/>
          </a:p>
          <a:p>
            <a:pPr marL="0" indent="0">
              <a:buNone/>
            </a:pPr>
            <a:endParaRPr lang="zh-CN" altLang="en-US" sz="1800"/>
          </a:p>
          <a:p>
            <a:pPr>
              <a:buFont typeface="Wingdings" panose="05000000000000000000" charset="0"/>
              <a:buChar char=""/>
            </a:pPr>
            <a:r>
              <a:rPr lang="zh-CN" altLang="en-US"/>
              <a:t>通用性强</a:t>
            </a:r>
            <a:endParaRPr lang="zh-CN" altLang="en-US"/>
          </a:p>
          <a:p>
            <a:r>
              <a:rPr lang="zh-CN" altLang="en-US" sz="1800"/>
              <a:t>YOLO 学到物体更泛化的特征表示，当它在自然图像上做训练，在艺术作品上做测试，表现的性能比其他物体检测系统要好很多，从而迁移到其他领域。</a:t>
            </a:r>
            <a:endParaRPr lang="zh-CN" altLang="en-US" sz="1800"/>
          </a:p>
          <a:p>
            <a:endParaRPr lang="zh-CN"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11" name="标题 1"/>
          <p:cNvSpPr>
            <a:spLocks noGrp="1"/>
          </p:cNvSpPr>
          <p:nvPr/>
        </p:nvSpPr>
        <p:spPr>
          <a:xfrm>
            <a:off x="1064260" y="1292860"/>
            <a:ext cx="8133080" cy="321818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1" kern="1200">
                <a:solidFill>
                  <a:srgbClr val="0070C0"/>
                </a:solidFill>
                <a:latin typeface="微软雅黑" panose="020B0503020204020204" pitchFamily="34" charset="-122"/>
                <a:ea typeface="微软雅黑" panose="020B0503020204020204" pitchFamily="34" charset="-122"/>
                <a:cs typeface="+mj-cs"/>
              </a:defRPr>
            </a:lvl1pPr>
          </a:lstStyle>
          <a:p>
            <a:pPr marL="457200" indent="-457200">
              <a:buFont typeface="Wingdings" panose="05000000000000000000" charset="0"/>
              <a:buChar char=""/>
            </a:pPr>
            <a:r>
              <a:rPr lang="zh-CN" altLang="en-US" b="0" dirty="0">
                <a:solidFill>
                  <a:schemeClr val="tx1"/>
                </a:solidFill>
              </a:rPr>
              <a:t>背景</a:t>
            </a:r>
            <a:endParaRPr lang="zh-CN" altLang="en-US" b="0" dirty="0">
              <a:solidFill>
                <a:schemeClr val="tx1"/>
              </a:solidFill>
            </a:endParaRPr>
          </a:p>
          <a:p>
            <a:pPr marL="457200" indent="-457200">
              <a:buFont typeface="Wingdings" panose="05000000000000000000" charset="0"/>
              <a:buChar char=""/>
            </a:pPr>
            <a:r>
              <a:rPr lang="en-US" altLang="zh-CN" b="0" dirty="0">
                <a:solidFill>
                  <a:schemeClr val="tx1"/>
                </a:solidFill>
              </a:rPr>
              <a:t>YOLO</a:t>
            </a:r>
            <a:r>
              <a:rPr lang="zh-CN" altLang="en-US" b="0" dirty="0">
                <a:solidFill>
                  <a:schemeClr val="tx1"/>
                </a:solidFill>
              </a:rPr>
              <a:t>算法</a:t>
            </a:r>
            <a:endParaRPr lang="zh-CN" altLang="en-US" b="0" dirty="0">
              <a:solidFill>
                <a:schemeClr val="tx1"/>
              </a:solidFill>
            </a:endParaRPr>
          </a:p>
          <a:p>
            <a:pPr marL="457200" indent="-457200">
              <a:buFont typeface="Wingdings" panose="05000000000000000000" charset="0"/>
              <a:buChar char=""/>
            </a:pPr>
            <a:r>
              <a:rPr lang="zh-CN" altLang="en-US" b="0" dirty="0">
                <a:solidFill>
                  <a:schemeClr val="tx1"/>
                </a:solidFill>
              </a:rPr>
              <a:t>网络设计</a:t>
            </a:r>
            <a:endParaRPr lang="zh-CN" altLang="en-US" b="0" dirty="0">
              <a:solidFill>
                <a:schemeClr val="tx1"/>
              </a:solidFill>
            </a:endParaRPr>
          </a:p>
          <a:p>
            <a:pPr marL="457200" indent="-457200">
              <a:buFont typeface="Wingdings" panose="05000000000000000000" charset="0"/>
              <a:buChar char=""/>
            </a:pPr>
            <a:r>
              <a:rPr lang="zh-CN" altLang="en-US" b="0" dirty="0">
                <a:solidFill>
                  <a:schemeClr val="tx1"/>
                </a:solidFill>
              </a:rPr>
              <a:t>训练</a:t>
            </a:r>
            <a:endParaRPr lang="zh-CN" altLang="en-US" b="0" dirty="0">
              <a:solidFill>
                <a:schemeClr val="tx1"/>
              </a:solidFill>
            </a:endParaRPr>
          </a:p>
          <a:p>
            <a:pPr marL="457200" indent="-457200">
              <a:buFont typeface="Wingdings" panose="05000000000000000000" charset="0"/>
              <a:buChar char=""/>
            </a:pPr>
            <a:r>
              <a:rPr lang="zh-CN" altLang="en-US" b="0" dirty="0">
                <a:solidFill>
                  <a:schemeClr val="tx1"/>
                </a:solidFill>
              </a:rPr>
              <a:t>预测：目标检测</a:t>
            </a:r>
            <a:endParaRPr lang="zh-CN" altLang="en-US" b="0" dirty="0">
              <a:solidFill>
                <a:schemeClr val="tx1"/>
              </a:solidFill>
            </a:endParaRPr>
          </a:p>
          <a:p>
            <a:pPr marL="457200" indent="-457200">
              <a:buFont typeface="Wingdings" panose="05000000000000000000" charset="0"/>
              <a:buChar char=""/>
            </a:pPr>
            <a:r>
              <a:rPr lang="zh-CN" altLang="en-US" b="0" dirty="0">
                <a:solidFill>
                  <a:schemeClr val="tx1"/>
                </a:solidFill>
              </a:rPr>
              <a:t>优点</a:t>
            </a:r>
            <a:endParaRPr lang="zh-CN" altLang="en-US" b="0" dirty="0">
              <a:solidFill>
                <a:schemeClr val="tx1"/>
              </a:solidFill>
            </a:endParaRPr>
          </a:p>
          <a:p>
            <a:pPr marL="457200" indent="-457200">
              <a:buFont typeface="Wingdings" panose="05000000000000000000" charset="0"/>
              <a:buChar char=""/>
            </a:pPr>
            <a:r>
              <a:rPr lang="zh-CN" altLang="en-US" b="0" dirty="0">
                <a:solidFill>
                  <a:schemeClr val="tx1"/>
                </a:solidFill>
              </a:rPr>
              <a:t>缺点及后续</a:t>
            </a:r>
            <a:endParaRPr lang="zh-CN" altLang="en-US" b="0" dirty="0">
              <a:solidFill>
                <a:schemeClr val="tx1"/>
              </a:solidFill>
            </a:endParaRPr>
          </a:p>
          <a:p>
            <a:pPr marL="457200" indent="-457200"/>
            <a:endParaRPr lang="zh-CN" altLang="en-US" b="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ph idx="1"/>
          </p:nvPr>
        </p:nvSpPr>
        <p:spPr>
          <a:xfrm>
            <a:off x="179512" y="881336"/>
            <a:ext cx="8856984" cy="5976664"/>
          </a:xfrm>
        </p:spPr>
        <p:txBody>
          <a:bodyPr>
            <a:normAutofit/>
          </a:bodyPr>
          <a:lstStyle/>
          <a:p>
            <a:r>
              <a:rPr lang="zh-CN" altLang="en-US" sz="2000" dirty="0">
                <a:latin typeface="Arial" panose="020B0604020202020204" pitchFamily="34" charset="0"/>
                <a:cs typeface="Arial" panose="020B0604020202020204" pitchFamily="34" charset="0"/>
              </a:rPr>
              <a:t>缺点：</a:t>
            </a:r>
            <a:endParaRPr lang="en-US" altLang="zh-CN" sz="2000" dirty="0">
              <a:latin typeface="Arial" panose="020B0604020202020204" pitchFamily="34" charset="0"/>
              <a:cs typeface="Arial" panose="020B0604020202020204" pitchFamily="34" charset="0"/>
            </a:endParaRPr>
          </a:p>
          <a:p>
            <a:pPr lvl="1"/>
            <a:r>
              <a:rPr lang="en-US" altLang="zh-CN" sz="1665" dirty="0">
                <a:latin typeface="Arial" panose="020B0604020202020204" pitchFamily="34" charset="0"/>
                <a:cs typeface="Arial" panose="020B0604020202020204" pitchFamily="34" charset="0"/>
              </a:rPr>
              <a:t>物体检测精度低于其他的物体检测系统</a:t>
            </a:r>
            <a:r>
              <a:rPr lang="zh-CN" altLang="en-US" sz="1665" dirty="0">
                <a:latin typeface="Arial" panose="020B0604020202020204" pitchFamily="34" charset="0"/>
                <a:cs typeface="Arial" panose="020B0604020202020204" pitchFamily="34" charset="0"/>
              </a:rPr>
              <a:t>，即召回率低</a:t>
            </a:r>
            <a:r>
              <a:rPr lang="en-US" altLang="zh-CN" sz="1665" dirty="0">
                <a:latin typeface="Arial" panose="020B0604020202020204" pitchFamily="34" charset="0"/>
                <a:cs typeface="Arial" panose="020B0604020202020204" pitchFamily="34" charset="0"/>
              </a:rPr>
              <a:t>。 </a:t>
            </a:r>
            <a:endParaRPr lang="en-US" altLang="zh-CN" sz="1665" dirty="0">
              <a:latin typeface="Arial" panose="020B0604020202020204" pitchFamily="34" charset="0"/>
              <a:cs typeface="Arial" panose="020B0604020202020204" pitchFamily="34" charset="0"/>
            </a:endParaRPr>
          </a:p>
          <a:p>
            <a:pPr lvl="1"/>
            <a:r>
              <a:rPr lang="en-US" altLang="zh-CN" sz="1665" dirty="0">
                <a:latin typeface="Arial" panose="020B0604020202020204" pitchFamily="34" charset="0"/>
                <a:cs typeface="Arial" panose="020B0604020202020204" pitchFamily="34" charset="0"/>
              </a:rPr>
              <a:t>容易产生物体的定位错误</a:t>
            </a:r>
            <a:r>
              <a:rPr lang="zh-CN" altLang="en-US" sz="1665" dirty="0">
                <a:latin typeface="Arial" panose="020B0604020202020204" pitchFamily="34" charset="0"/>
                <a:cs typeface="Arial" panose="020B0604020202020204" pitchFamily="34" charset="0"/>
              </a:rPr>
              <a:t>，即存在定位不准</a:t>
            </a:r>
            <a:r>
              <a:rPr lang="en-US" altLang="zh-CN" sz="1665" dirty="0">
                <a:latin typeface="Arial" panose="020B0604020202020204" pitchFamily="34" charset="0"/>
                <a:cs typeface="Arial" panose="020B0604020202020204" pitchFamily="34" charset="0"/>
              </a:rPr>
              <a:t>。 </a:t>
            </a:r>
            <a:endParaRPr lang="en-US" altLang="zh-CN" sz="1665" dirty="0">
              <a:latin typeface="Arial" panose="020B0604020202020204" pitchFamily="34" charset="0"/>
              <a:cs typeface="Arial" panose="020B0604020202020204" pitchFamily="34" charset="0"/>
            </a:endParaRPr>
          </a:p>
          <a:p>
            <a:pPr lvl="1"/>
            <a:r>
              <a:rPr lang="en-US" altLang="zh-CN" sz="1665" dirty="0">
                <a:latin typeface="Arial" panose="020B0604020202020204" pitchFamily="34" charset="0"/>
                <a:cs typeface="Arial" panose="020B0604020202020204" pitchFamily="34" charset="0"/>
              </a:rPr>
              <a:t>对小物体的检测效果不好（尤其是密集的小物体，因为一个栅格只能预测2个物体）。</a:t>
            </a:r>
            <a:endParaRPr lang="en-US" altLang="zh-CN" sz="1665" dirty="0">
              <a:latin typeface="Arial" panose="020B0604020202020204" pitchFamily="34" charset="0"/>
              <a:cs typeface="Arial" panose="020B0604020202020204" pitchFamily="34" charset="0"/>
            </a:endParaRPr>
          </a:p>
          <a:p>
            <a:pPr marL="457200" lvl="1" indent="0">
              <a:buNone/>
            </a:pPr>
            <a:endParaRPr lang="en-US" altLang="zh-CN" sz="1665" dirty="0">
              <a:latin typeface="Arial" panose="020B0604020202020204" pitchFamily="34" charset="0"/>
              <a:cs typeface="Arial" panose="020B0604020202020204" pitchFamily="34" charset="0"/>
            </a:endParaRPr>
          </a:p>
          <a:p>
            <a:r>
              <a:rPr lang="zh-CN" altLang="en-US" sz="2000" dirty="0" smtClean="0">
                <a:latin typeface="Arial" panose="020B0604020202020204" pitchFamily="34" charset="0"/>
                <a:cs typeface="Arial" panose="020B0604020202020204" pitchFamily="34" charset="0"/>
              </a:rPr>
              <a:t>后续：</a:t>
            </a:r>
            <a:endParaRPr lang="zh-CN" altLang="en-US" sz="2000" dirty="0" smtClean="0">
              <a:latin typeface="Arial" panose="020B0604020202020204" pitchFamily="34" charset="0"/>
              <a:cs typeface="Arial" panose="020B0604020202020204" pitchFamily="34" charset="0"/>
            </a:endParaRPr>
          </a:p>
          <a:p>
            <a:pPr lvl="1"/>
            <a:r>
              <a:rPr lang="en-US" altLang="zh-CN" sz="1665" dirty="0" smtClean="0">
                <a:latin typeface="Arial" panose="020B0604020202020204" pitchFamily="34" charset="0"/>
                <a:cs typeface="Arial" panose="020B0604020202020204" pitchFamily="34" charset="0"/>
              </a:rPr>
              <a:t>YOLOv2</a:t>
            </a:r>
            <a:endParaRPr lang="en-US" altLang="zh-CN" sz="1665" dirty="0" smtClean="0">
              <a:latin typeface="Arial" panose="020B0604020202020204" pitchFamily="34" charset="0"/>
              <a:cs typeface="Arial" panose="020B0604020202020204" pitchFamily="34" charset="0"/>
            </a:endParaRPr>
          </a:p>
          <a:p>
            <a:pPr marL="457200" lvl="1" indent="0">
              <a:buNone/>
            </a:pPr>
            <a:r>
              <a:rPr lang="en-US" altLang="zh-CN" sz="1665" dirty="0" smtClean="0">
                <a:latin typeface="Arial" panose="020B0604020202020204" pitchFamily="34" charset="0"/>
                <a:cs typeface="Arial" panose="020B0604020202020204" pitchFamily="34" charset="0"/>
              </a:rPr>
              <a:t>      </a:t>
            </a:r>
            <a:r>
              <a:rPr lang="zh-CN" altLang="en-US" sz="1665" dirty="0">
                <a:latin typeface="Arial" panose="020B0604020202020204" pitchFamily="34" charset="0"/>
                <a:cs typeface="Arial" panose="020B0604020202020204" pitchFamily="34" charset="0"/>
                <a:sym typeface="+mn-ea"/>
              </a:rPr>
              <a:t>解决了</a:t>
            </a:r>
            <a:r>
              <a:rPr lang="en-US" altLang="zh-CN" sz="1665" dirty="0">
                <a:latin typeface="Arial" panose="020B0604020202020204" pitchFamily="34" charset="0"/>
                <a:cs typeface="Arial" panose="020B0604020202020204" pitchFamily="34" charset="0"/>
                <a:sym typeface="+mn-ea"/>
              </a:rPr>
              <a:t>YOLO</a:t>
            </a:r>
            <a:r>
              <a:rPr lang="zh-CN" altLang="en-US" sz="1665" dirty="0">
                <a:latin typeface="Arial" panose="020B0604020202020204" pitchFamily="34" charset="0"/>
                <a:cs typeface="Arial" panose="020B0604020202020204" pitchFamily="34" charset="0"/>
                <a:sym typeface="+mn-ea"/>
              </a:rPr>
              <a:t>中两个问题：定位不准确、召回率较低</a:t>
            </a:r>
            <a:endParaRPr lang="en-US" altLang="zh-CN" sz="1665" dirty="0" smtClean="0">
              <a:latin typeface="Arial" panose="020B0604020202020204" pitchFamily="34" charset="0"/>
              <a:cs typeface="Arial" panose="020B0604020202020204" pitchFamily="34" charset="0"/>
            </a:endParaRPr>
          </a:p>
          <a:p>
            <a:pPr lvl="1"/>
            <a:r>
              <a:rPr lang="en-US" altLang="zh-CN" sz="1665" dirty="0" smtClean="0">
                <a:latin typeface="Arial" panose="020B0604020202020204" pitchFamily="34" charset="0"/>
                <a:cs typeface="Arial" panose="020B0604020202020204" pitchFamily="34" charset="0"/>
                <a:sym typeface="+mn-ea"/>
              </a:rPr>
              <a:t>YOLO9000</a:t>
            </a:r>
            <a:endParaRPr lang="en-US" altLang="zh-CN" sz="1665" dirty="0" smtClean="0">
              <a:latin typeface="Arial" panose="020B0604020202020204" pitchFamily="34" charset="0"/>
              <a:cs typeface="Arial" panose="020B0604020202020204" pitchFamily="34" charset="0"/>
            </a:endParaRPr>
          </a:p>
          <a:p>
            <a:pPr marL="857250" lvl="2" indent="0">
              <a:buNone/>
            </a:pPr>
            <a:r>
              <a:rPr lang="zh-CN" altLang="en-US" sz="1665" dirty="0">
                <a:latin typeface="Arial" panose="020B0604020202020204" pitchFamily="34" charset="0"/>
                <a:cs typeface="Arial" panose="020B0604020202020204" pitchFamily="34" charset="0"/>
                <a:sym typeface="+mn-ea"/>
              </a:rPr>
              <a:t>在YOLOv2网络上，对数据集做了融合，使得模型可以检测9000多类物体</a:t>
            </a:r>
            <a:endParaRPr lang="zh-CN" altLang="en-US" sz="1665" dirty="0">
              <a:latin typeface="Arial" panose="020B0604020202020204" pitchFamily="34" charset="0"/>
              <a:cs typeface="Arial" panose="020B0604020202020204" pitchFamily="34" charset="0"/>
            </a:endParaRPr>
          </a:p>
          <a:p>
            <a:pPr lvl="1"/>
            <a:r>
              <a:rPr lang="en-US" altLang="zh-CN" sz="1665" dirty="0" smtClean="0">
                <a:latin typeface="Arial" panose="020B0604020202020204" pitchFamily="34" charset="0"/>
                <a:cs typeface="Arial" panose="020B0604020202020204" pitchFamily="34" charset="0"/>
                <a:sym typeface="+mn-ea"/>
              </a:rPr>
              <a:t>YOLOv3</a:t>
            </a:r>
            <a:endParaRPr lang="en-US" altLang="zh-CN" sz="1665" dirty="0" smtClean="0">
              <a:latin typeface="Arial" panose="020B0604020202020204" pitchFamily="34" charset="0"/>
              <a:cs typeface="Arial" panose="020B0604020202020204" pitchFamily="34" charset="0"/>
            </a:endParaRPr>
          </a:p>
          <a:p>
            <a:pPr marL="400050" lvl="1" indent="0">
              <a:buNone/>
            </a:pPr>
            <a:r>
              <a:rPr lang="en-US" altLang="zh-CN" sz="1600" dirty="0">
                <a:latin typeface="Arial" panose="020B0604020202020204" pitchFamily="34" charset="0"/>
                <a:cs typeface="Arial" panose="020B0604020202020204" pitchFamily="34" charset="0"/>
              </a:rPr>
              <a:t>		</a:t>
            </a:r>
            <a:r>
              <a:rPr lang="zh-CN" altLang="en-US" sz="1600" dirty="0">
                <a:latin typeface="Arial" panose="020B0604020202020204" pitchFamily="34" charset="0"/>
                <a:cs typeface="Arial" panose="020B0604020202020204" pitchFamily="34" charset="0"/>
              </a:rPr>
              <a:t>速度更快，准确率更高</a:t>
            </a:r>
            <a:endParaRPr lang="zh-CN" altLang="en-US" sz="1600" dirty="0">
              <a:latin typeface="Arial" panose="020B0604020202020204" pitchFamily="34" charset="0"/>
              <a:cs typeface="Arial" panose="020B0604020202020204" pitchFamily="34" charset="0"/>
            </a:endParaRPr>
          </a:p>
          <a:p>
            <a:endParaRPr lang="zh-CN" altLang="en-US" sz="1600" dirty="0">
              <a:latin typeface="Arial" panose="020B0604020202020204" pitchFamily="34" charset="0"/>
              <a:cs typeface="Arial" panose="020B0604020202020204" pitchFamily="34" charset="0"/>
            </a:endParaRPr>
          </a:p>
          <a:p>
            <a:pPr marL="400050" lvl="1" indent="0">
              <a:buNone/>
            </a:pPr>
            <a:endParaRPr lang="zh-CN" altLang="en-US" sz="1600" dirty="0">
              <a:latin typeface="Arial" panose="020B0604020202020204" pitchFamily="34" charset="0"/>
              <a:cs typeface="Arial" panose="020B0604020202020204" pitchFamily="34" charset="0"/>
            </a:endParaRPr>
          </a:p>
        </p:txBody>
      </p:sp>
      <p:sp>
        <p:nvSpPr>
          <p:cNvPr id="18" name="标题 1"/>
          <p:cNvSpPr>
            <a:spLocks noGrp="1"/>
          </p:cNvSpPr>
          <p:nvPr>
            <p:ph type="title"/>
          </p:nvPr>
        </p:nvSpPr>
        <p:spPr>
          <a:xfrm>
            <a:off x="395536" y="155104"/>
            <a:ext cx="8133347" cy="609600"/>
          </a:xfrm>
        </p:spPr>
        <p:txBody>
          <a:bodyPr/>
          <a:lstStyle/>
          <a:p>
            <a:r>
              <a:rPr lang="zh-CN" altLang="en-US" dirty="0" smtClean="0"/>
              <a:t>缺点及后续</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27584" y="2276872"/>
            <a:ext cx="7560840" cy="768415"/>
          </a:xfrm>
          <a:prstGeom prst="rect">
            <a:avLst/>
          </a:prstGeom>
        </p:spPr>
        <p:txBody>
          <a:bodyPr wrap="square">
            <a:spAutoFit/>
          </a:bodyPr>
          <a:lstStyle/>
          <a:p>
            <a:pPr algn="ctr">
              <a:lnSpc>
                <a:spcPct val="120000"/>
              </a:lnSpc>
            </a:pPr>
            <a:r>
              <a:rPr lang="en-US" altLang="zh-CN" sz="4000" b="1" dirty="0" smtClean="0">
                <a:solidFill>
                  <a:schemeClr val="bg1"/>
                </a:solidFill>
                <a:latin typeface="微软雅黑" panose="020B0503020204020204" pitchFamily="34" charset="-122"/>
                <a:ea typeface="微软雅黑" panose="020B0503020204020204" pitchFamily="34" charset="-122"/>
              </a:rPr>
              <a:t>Thank you</a:t>
            </a:r>
            <a:r>
              <a:rPr lang="zh-CN" altLang="en-US" sz="4000" b="1" dirty="0" smtClean="0">
                <a:solidFill>
                  <a:schemeClr val="bg1"/>
                </a:solidFill>
                <a:latin typeface="微软雅黑" panose="020B0503020204020204" pitchFamily="34" charset="-122"/>
                <a:ea typeface="微软雅黑" panose="020B0503020204020204" pitchFamily="34" charset="-122"/>
              </a:rPr>
              <a:t>！</a:t>
            </a:r>
            <a:endParaRPr lang="en-US" altLang="zh-CN" sz="40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附：重叠度</a:t>
            </a:r>
            <a:r>
              <a:rPr lang="en-US" altLang="zh-CN" dirty="0"/>
              <a:t>/</a:t>
            </a:r>
            <a:r>
              <a:rPr lang="zh-CN" altLang="en-US" dirty="0"/>
              <a:t>交并比（</a:t>
            </a:r>
            <a:r>
              <a:rPr lang="en-US" altLang="zh-CN" dirty="0"/>
              <a:t>IOU</a:t>
            </a:r>
            <a:r>
              <a:rPr lang="zh-CN" altLang="en-US" dirty="0"/>
              <a:t>）</a:t>
            </a:r>
            <a:r>
              <a:rPr lang="en-US" altLang="zh-CN" dirty="0"/>
              <a:t>:</a:t>
            </a:r>
            <a:endParaRPr lang="zh-CN" alt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38488" y="1124744"/>
            <a:ext cx="28670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2867819"/>
            <a:ext cx="1600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93812" y="3528708"/>
            <a:ext cx="7956376" cy="368300"/>
          </a:xfrm>
          <a:prstGeom prst="rect">
            <a:avLst/>
          </a:prstGeom>
        </p:spPr>
        <p:txBody>
          <a:bodyPr wrap="square">
            <a:spAutoFit/>
          </a:bodyPr>
          <a:lstStyle/>
          <a:p>
            <a:r>
              <a:rPr lang="en-US" altLang="zh-CN" dirty="0"/>
              <a:t>IOU</a:t>
            </a:r>
            <a:r>
              <a:rPr lang="zh-CN" altLang="en-US" dirty="0"/>
              <a:t>： 它定义了</a:t>
            </a:r>
            <a:r>
              <a:rPr lang="en-US" altLang="zh-CN" dirty="0"/>
              <a:t>bounding box</a:t>
            </a:r>
            <a:r>
              <a:rPr lang="zh-CN" altLang="en-US" dirty="0"/>
              <a:t>和</a:t>
            </a:r>
            <a:r>
              <a:rPr lang="en-US" altLang="zh-CN" dirty="0"/>
              <a:t>groundtruth</a:t>
            </a:r>
            <a:r>
              <a:rPr lang="zh-CN" altLang="en-US" dirty="0"/>
              <a:t>的重叠度，</a:t>
            </a:r>
            <a:r>
              <a:rPr lang="zh-CN" altLang="en-US" dirty="0" smtClean="0"/>
              <a:t>如上图</a:t>
            </a:r>
            <a:r>
              <a:rPr lang="zh-CN" altLang="en-US" dirty="0"/>
              <a:t>所示</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非极大值抑制（</a:t>
            </a:r>
            <a:r>
              <a:rPr lang="en-US" altLang="zh-CN" dirty="0"/>
              <a:t>NMS</a:t>
            </a:r>
            <a:r>
              <a:rPr lang="zh-CN" altLang="en-US" dirty="0"/>
              <a:t>）</a:t>
            </a:r>
            <a:endParaRPr lang="zh-CN" altLang="en-US" dirty="0"/>
          </a:p>
        </p:txBody>
      </p:sp>
      <p:sp>
        <p:nvSpPr>
          <p:cNvPr id="4" name="矩形 3"/>
          <p:cNvSpPr/>
          <p:nvPr/>
        </p:nvSpPr>
        <p:spPr>
          <a:xfrm>
            <a:off x="719572" y="1124744"/>
            <a:ext cx="7704856" cy="646331"/>
          </a:xfrm>
          <a:prstGeom prst="rect">
            <a:avLst/>
          </a:prstGeom>
        </p:spPr>
        <p:txBody>
          <a:bodyPr wrap="square">
            <a:spAutoFit/>
          </a:bodyPr>
          <a:lstStyle/>
          <a:p>
            <a:r>
              <a:rPr lang="en-US" altLang="zh-CN" dirty="0"/>
              <a:t>RCNN</a:t>
            </a:r>
            <a:r>
              <a:rPr lang="zh-CN" altLang="en-US" dirty="0"/>
              <a:t>会从一张图片中找出</a:t>
            </a:r>
            <a:r>
              <a:rPr lang="en-US" altLang="zh-CN" dirty="0"/>
              <a:t>n</a:t>
            </a:r>
            <a:r>
              <a:rPr lang="zh-CN" altLang="en-US" dirty="0"/>
              <a:t>个可能是物体的矩形框，然后为每个矩形框为做类别分类概率：</a:t>
            </a:r>
            <a:endParaRPr lang="zh-CN" alt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9832" y="1916832"/>
            <a:ext cx="283845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19572" y="3429000"/>
            <a:ext cx="7704856" cy="646331"/>
          </a:xfrm>
          <a:prstGeom prst="rect">
            <a:avLst/>
          </a:prstGeom>
        </p:spPr>
        <p:txBody>
          <a:bodyPr wrap="square">
            <a:spAutoFit/>
          </a:bodyPr>
          <a:lstStyle/>
          <a:p>
            <a:r>
              <a:rPr lang="zh-CN" altLang="en-US" dirty="0"/>
              <a:t>假设有</a:t>
            </a:r>
            <a:r>
              <a:rPr lang="en-US" altLang="zh-CN" dirty="0"/>
              <a:t>6</a:t>
            </a:r>
            <a:r>
              <a:rPr lang="zh-CN" altLang="en-US" dirty="0"/>
              <a:t>个矩形框，根据分类器的类别分类概率做排序，假设从小到大属于车辆的概率 分别为</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F</a:t>
            </a:r>
            <a:r>
              <a:rPr lang="zh-CN" altLang="en-US" dirty="0"/>
              <a:t>。</a:t>
            </a:r>
            <a:endParaRPr lang="zh-CN" altLang="en-US" dirty="0"/>
          </a:p>
        </p:txBody>
      </p:sp>
      <p:sp>
        <p:nvSpPr>
          <p:cNvPr id="6" name="矩形 5"/>
          <p:cNvSpPr/>
          <p:nvPr/>
        </p:nvSpPr>
        <p:spPr>
          <a:xfrm>
            <a:off x="719572" y="4221088"/>
            <a:ext cx="7704856" cy="2308324"/>
          </a:xfrm>
          <a:prstGeom prst="rect">
            <a:avLst/>
          </a:prstGeom>
        </p:spPr>
        <p:txBody>
          <a:bodyPr wrap="square">
            <a:spAutoFit/>
          </a:bodyPr>
          <a:lstStyle/>
          <a:p>
            <a:r>
              <a:rPr lang="en-US" altLang="zh-CN" dirty="0"/>
              <a:t>(1)</a:t>
            </a:r>
            <a:r>
              <a:rPr lang="zh-CN" altLang="en-US" dirty="0"/>
              <a:t>从最大概率矩形框</a:t>
            </a:r>
            <a:r>
              <a:rPr lang="en-US" altLang="zh-CN" dirty="0"/>
              <a:t>F</a:t>
            </a:r>
            <a:r>
              <a:rPr lang="zh-CN" altLang="en-US" dirty="0"/>
              <a:t>开始，分别判断</a:t>
            </a:r>
            <a:r>
              <a:rPr lang="en-US" altLang="zh-CN" dirty="0"/>
              <a:t>A~E</a:t>
            </a:r>
            <a:r>
              <a:rPr lang="zh-CN" altLang="en-US" dirty="0"/>
              <a:t>与</a:t>
            </a:r>
            <a:r>
              <a:rPr lang="en-US" altLang="zh-CN" dirty="0"/>
              <a:t>F</a:t>
            </a:r>
            <a:r>
              <a:rPr lang="zh-CN" altLang="en-US" dirty="0"/>
              <a:t>的重叠度</a:t>
            </a:r>
            <a:r>
              <a:rPr lang="en-US" altLang="zh-CN" dirty="0"/>
              <a:t>IOU</a:t>
            </a:r>
            <a:r>
              <a:rPr lang="zh-CN" altLang="en-US" dirty="0"/>
              <a:t>是否大</a:t>
            </a:r>
            <a:r>
              <a:rPr lang="zh-CN" altLang="en-US" dirty="0" smtClean="0"/>
              <a:t>于阈</a:t>
            </a:r>
            <a:r>
              <a:rPr lang="zh-CN" altLang="en-US" dirty="0"/>
              <a:t>值</a:t>
            </a:r>
            <a:r>
              <a:rPr lang="en-US" altLang="zh-CN" dirty="0" smtClean="0"/>
              <a:t>;</a:t>
            </a:r>
            <a:endParaRPr lang="en-US" altLang="zh-CN" dirty="0"/>
          </a:p>
          <a:p>
            <a:r>
              <a:rPr lang="en-US" altLang="zh-CN" dirty="0"/>
              <a:t>(2)</a:t>
            </a:r>
            <a:r>
              <a:rPr lang="zh-CN" altLang="en-US" dirty="0"/>
              <a:t>假设</a:t>
            </a:r>
            <a:r>
              <a:rPr lang="en-US" altLang="zh-CN" dirty="0"/>
              <a:t>B</a:t>
            </a:r>
            <a:r>
              <a:rPr lang="zh-CN" altLang="en-US" dirty="0"/>
              <a:t>、</a:t>
            </a:r>
            <a:r>
              <a:rPr lang="en-US" altLang="zh-CN" dirty="0"/>
              <a:t>D</a:t>
            </a:r>
            <a:r>
              <a:rPr lang="zh-CN" altLang="en-US" dirty="0"/>
              <a:t>与</a:t>
            </a:r>
            <a:r>
              <a:rPr lang="en-US" altLang="zh-CN" dirty="0"/>
              <a:t>F</a:t>
            </a:r>
            <a:r>
              <a:rPr lang="zh-CN" altLang="en-US" dirty="0" smtClean="0"/>
              <a:t>的</a:t>
            </a:r>
            <a:r>
              <a:rPr lang="en-US" altLang="zh-CN" dirty="0" smtClean="0"/>
              <a:t>IOU</a:t>
            </a:r>
            <a:r>
              <a:rPr lang="zh-CN" altLang="en-US" dirty="0" smtClean="0"/>
              <a:t>超</a:t>
            </a:r>
            <a:r>
              <a:rPr lang="zh-CN" altLang="en-US" dirty="0"/>
              <a:t>过阈值，那么就扔掉</a:t>
            </a:r>
            <a:r>
              <a:rPr lang="en-US" altLang="zh-CN" dirty="0"/>
              <a:t>B</a:t>
            </a:r>
            <a:r>
              <a:rPr lang="zh-CN" altLang="en-US" dirty="0"/>
              <a:t>、</a:t>
            </a:r>
            <a:r>
              <a:rPr lang="en-US" altLang="zh-CN" dirty="0"/>
              <a:t>D</a:t>
            </a:r>
            <a:r>
              <a:rPr lang="zh-CN" altLang="en-US" dirty="0"/>
              <a:t>；并标记第一个矩形框</a:t>
            </a:r>
            <a:r>
              <a:rPr lang="en-US" altLang="zh-CN" dirty="0"/>
              <a:t>F</a:t>
            </a:r>
            <a:r>
              <a:rPr lang="zh-CN" altLang="en-US" dirty="0"/>
              <a:t>，是我们保留下来</a:t>
            </a:r>
            <a:r>
              <a:rPr lang="zh-CN" altLang="en-US" dirty="0" smtClean="0"/>
              <a:t>的</a:t>
            </a:r>
            <a:endParaRPr lang="zh-CN" altLang="en-US" dirty="0"/>
          </a:p>
          <a:p>
            <a:r>
              <a:rPr lang="en-US" altLang="zh-CN" dirty="0"/>
              <a:t>(3)</a:t>
            </a:r>
            <a:r>
              <a:rPr lang="zh-CN" altLang="en-US" dirty="0"/>
              <a:t>从剩下的矩形框</a:t>
            </a:r>
            <a:r>
              <a:rPr lang="en-US" altLang="zh-CN" dirty="0"/>
              <a:t>A</a:t>
            </a:r>
            <a:r>
              <a:rPr lang="zh-CN" altLang="en-US" dirty="0"/>
              <a:t>、</a:t>
            </a:r>
            <a:r>
              <a:rPr lang="en-US" altLang="zh-CN" dirty="0"/>
              <a:t>C</a:t>
            </a:r>
            <a:r>
              <a:rPr lang="zh-CN" altLang="en-US" dirty="0"/>
              <a:t>、</a:t>
            </a:r>
            <a:r>
              <a:rPr lang="en-US" altLang="zh-CN" dirty="0"/>
              <a:t>E</a:t>
            </a:r>
            <a:r>
              <a:rPr lang="zh-CN" altLang="en-US" dirty="0"/>
              <a:t>中，选择概率最大的</a:t>
            </a:r>
            <a:r>
              <a:rPr lang="en-US" altLang="zh-CN" dirty="0"/>
              <a:t>E</a:t>
            </a:r>
            <a:r>
              <a:rPr lang="zh-CN" altLang="en-US" dirty="0"/>
              <a:t>，然后判断</a:t>
            </a:r>
            <a:r>
              <a:rPr lang="en-US" altLang="zh-CN" dirty="0"/>
              <a:t>E</a:t>
            </a:r>
            <a:r>
              <a:rPr lang="zh-CN" altLang="en-US" dirty="0"/>
              <a:t>与</a:t>
            </a:r>
            <a:r>
              <a:rPr lang="en-US" altLang="zh-CN" dirty="0"/>
              <a:t>A</a:t>
            </a:r>
            <a:r>
              <a:rPr lang="zh-CN" altLang="en-US" dirty="0"/>
              <a:t>、</a:t>
            </a:r>
            <a:r>
              <a:rPr lang="en-US" altLang="zh-CN" dirty="0"/>
              <a:t>C</a:t>
            </a:r>
            <a:r>
              <a:rPr lang="zh-CN" altLang="en-US" dirty="0"/>
              <a:t>的重叠度，重叠度大于一定的阈值，那么就扔掉；并标记</a:t>
            </a:r>
            <a:r>
              <a:rPr lang="en-US" altLang="zh-CN" dirty="0"/>
              <a:t>E</a:t>
            </a:r>
            <a:r>
              <a:rPr lang="zh-CN" altLang="en-US" dirty="0"/>
              <a:t>是我们保留下来的第二个矩形框。</a:t>
            </a:r>
            <a:endParaRPr lang="zh-CN" altLang="en-US" dirty="0"/>
          </a:p>
          <a:p>
            <a:endParaRPr lang="zh-CN" altLang="en-US" dirty="0"/>
          </a:p>
          <a:p>
            <a:r>
              <a:rPr lang="zh-CN" altLang="en-US" dirty="0"/>
              <a:t>就这样一直重复，找到所有被保留下来的矩形框。</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ph idx="1"/>
          </p:nvPr>
        </p:nvSpPr>
        <p:spPr>
          <a:xfrm>
            <a:off x="179705" y="1119505"/>
            <a:ext cx="7992745" cy="5003800"/>
          </a:xfrm>
        </p:spPr>
        <p:txBody>
          <a:bodyPr>
            <a:normAutofit lnSpcReduction="10000"/>
          </a:bodyPr>
          <a:lstStyle/>
          <a:p>
            <a:r>
              <a:rPr sz="2000" dirty="0">
                <a:latin typeface="Arial" panose="020B0604020202020204" pitchFamily="34" charset="0"/>
                <a:cs typeface="Arial" panose="020B0604020202020204" pitchFamily="34" charset="0"/>
              </a:rPr>
              <a:t>YOLO之前的物体检测系统</a:t>
            </a:r>
            <a:endParaRPr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altLang="zh-CN" sz="1665" dirty="0" smtClean="0">
                <a:latin typeface="Arial" panose="020B0604020202020204" pitchFamily="34" charset="0"/>
                <a:cs typeface="Arial" panose="020B0604020202020204" pitchFamily="34" charset="0"/>
              </a:rPr>
              <a:t>使用分类器来完成物体检测任务</a:t>
            </a:r>
            <a:endParaRPr lang="en-US" altLang="zh-CN" sz="1665" dirty="0" smtClean="0">
              <a:latin typeface="Arial" panose="020B0604020202020204" pitchFamily="34" charset="0"/>
              <a:cs typeface="Arial" panose="020B0604020202020204" pitchFamily="34" charset="0"/>
            </a:endParaRPr>
          </a:p>
          <a:p>
            <a:pPr lvl="1">
              <a:buFont typeface="Wingdings" panose="05000000000000000000" charset="0"/>
              <a:buChar char=""/>
            </a:pPr>
            <a:r>
              <a:rPr lang="en-US" altLang="zh-CN" sz="1665" dirty="0" smtClean="0">
                <a:latin typeface="Arial" panose="020B0604020202020204" pitchFamily="34" charset="0"/>
                <a:cs typeface="Arial" panose="020B0604020202020204" pitchFamily="34" charset="0"/>
                <a:sym typeface="+mn-ea"/>
              </a:rPr>
              <a:t>先生成一些可能包含待检测物体的 potential bounding box</a:t>
            </a:r>
            <a:endParaRPr lang="en-US" sz="1665" dirty="0">
              <a:latin typeface="Arial" panose="020B0604020202020204" pitchFamily="34" charset="0"/>
              <a:cs typeface="Arial" panose="020B0604020202020204" pitchFamily="34" charset="0"/>
            </a:endParaRPr>
          </a:p>
          <a:p>
            <a:pPr marL="457200" lvl="1" indent="0">
              <a:buFont typeface="Wingdings" panose="05000000000000000000" charset="0"/>
              <a:buNone/>
            </a:pPr>
            <a:r>
              <a:rPr lang="en-US" sz="1665" dirty="0">
                <a:latin typeface="Arial" panose="020B0604020202020204" pitchFamily="34" charset="0"/>
                <a:cs typeface="Arial" panose="020B0604020202020204" pitchFamily="34" charset="0"/>
              </a:rPr>
              <a:t>	DPM</a:t>
            </a:r>
            <a:r>
              <a:rPr lang="zh-CN" altLang="en-US" sz="1665" dirty="0">
                <a:latin typeface="Arial" panose="020B0604020202020204" pitchFamily="34" charset="0"/>
                <a:cs typeface="Arial" panose="020B0604020202020204" pitchFamily="34" charset="0"/>
              </a:rPr>
              <a:t>：</a:t>
            </a:r>
            <a:r>
              <a:rPr lang="en-US" altLang="zh-CN" sz="1665" dirty="0">
                <a:latin typeface="Arial" panose="020B0604020202020204" pitchFamily="34" charset="0"/>
                <a:cs typeface="Arial" panose="020B0604020202020204" pitchFamily="34" charset="0"/>
              </a:rPr>
              <a:t>sliding window</a:t>
            </a:r>
            <a:endParaRPr lang="en-US" altLang="zh-CN" sz="1665" dirty="0">
              <a:latin typeface="Arial" panose="020B0604020202020204" pitchFamily="34" charset="0"/>
              <a:cs typeface="Arial" panose="020B0604020202020204" pitchFamily="34" charset="0"/>
            </a:endParaRPr>
          </a:p>
          <a:p>
            <a:pPr marL="457200" lvl="1" indent="0">
              <a:buFont typeface="Wingdings" panose="05000000000000000000" charset="0"/>
              <a:buNone/>
            </a:pPr>
            <a:r>
              <a:rPr lang="en-US" altLang="zh-CN" sz="1665" dirty="0">
                <a:latin typeface="Arial" panose="020B0604020202020204" pitchFamily="34" charset="0"/>
                <a:cs typeface="Arial" panose="020B0604020202020204" pitchFamily="34" charset="0"/>
              </a:rPr>
              <a:t>	R-CNN、Fast R-CNN</a:t>
            </a:r>
            <a:r>
              <a:rPr lang="zh-CN" altLang="en-US" sz="1665" dirty="0">
                <a:latin typeface="Arial" panose="020B0604020202020204" pitchFamily="34" charset="0"/>
                <a:cs typeface="Arial" panose="020B0604020202020204" pitchFamily="34" charset="0"/>
              </a:rPr>
              <a:t>：region proposals </a:t>
            </a:r>
            <a:endParaRPr lang="en-US" altLang="zh-CN" sz="1665" dirty="0" smtClean="0">
              <a:latin typeface="Arial" panose="020B0604020202020204" pitchFamily="34" charset="0"/>
              <a:cs typeface="Arial" panose="020B0604020202020204" pitchFamily="34" charset="0"/>
            </a:endParaRPr>
          </a:p>
          <a:p>
            <a:pPr lvl="1">
              <a:buFont typeface="Wingdings" panose="05000000000000000000" charset="0"/>
              <a:buChar char=""/>
            </a:pPr>
            <a:r>
              <a:rPr lang="en-US" altLang="zh-CN" sz="1665" dirty="0" smtClean="0">
                <a:latin typeface="Arial" panose="020B0604020202020204" pitchFamily="34" charset="0"/>
                <a:cs typeface="Arial" panose="020B0604020202020204" pitchFamily="34" charset="0"/>
              </a:rPr>
              <a:t>再通过一个 classifier 去判断每个 bounding box 里是否包含有物体，以及物体所属类别的 probability。</a:t>
            </a:r>
            <a:endParaRPr lang="zh-CN" altLang="en-US" sz="2000" dirty="0" smtClean="0">
              <a:latin typeface="Arial" panose="020B0604020202020204" pitchFamily="34" charset="0"/>
              <a:cs typeface="Arial" panose="020B0604020202020204" pitchFamily="34" charset="0"/>
            </a:endParaRPr>
          </a:p>
          <a:p>
            <a:pPr marL="0" indent="0">
              <a:buNone/>
            </a:pPr>
            <a:r>
              <a:rPr lang="en-US" altLang="zh-CN" sz="2000" dirty="0" smtClean="0">
                <a:latin typeface="Arial" panose="020B0604020202020204" pitchFamily="34" charset="0"/>
                <a:cs typeface="Arial" panose="020B0604020202020204" pitchFamily="34" charset="0"/>
              </a:rPr>
              <a:t>	</a:t>
            </a:r>
            <a:r>
              <a:rPr lang="en-US" altLang="zh-CN" sz="1665" dirty="0" smtClean="0">
                <a:latin typeface="Arial" panose="020B0604020202020204" pitchFamily="34" charset="0"/>
                <a:cs typeface="Arial" panose="020B0604020202020204" pitchFamily="34" charset="0"/>
              </a:rPr>
              <a:t>这种方法需要经过几个独立的部分，</a:t>
            </a:r>
            <a:r>
              <a:rPr lang="en-US" altLang="zh-CN" sz="1665" dirty="0" smtClean="0">
                <a:latin typeface="Arial" panose="020B0604020202020204" pitchFamily="34" charset="0"/>
                <a:cs typeface="Arial" panose="020B0604020202020204" pitchFamily="34" charset="0"/>
                <a:sym typeface="+mn-ea"/>
              </a:rPr>
              <a:t>因为每个独立的部分都需要单独训练，</a:t>
            </a:r>
            <a:r>
              <a:rPr lang="en-US" altLang="zh-CN" sz="1665" dirty="0" smtClean="0">
                <a:latin typeface="Arial" panose="020B0604020202020204" pitchFamily="34" charset="0"/>
                <a:cs typeface="Arial" panose="020B0604020202020204" pitchFamily="34" charset="0"/>
              </a:rPr>
              <a:t>所以检测速度很慢，也难以去优化。</a:t>
            </a:r>
            <a:endParaRPr lang="en-US" altLang="zh-CN" sz="1665" dirty="0" smtClean="0">
              <a:latin typeface="Arial" panose="020B0604020202020204" pitchFamily="34" charset="0"/>
              <a:cs typeface="Arial" panose="020B0604020202020204" pitchFamily="34" charset="0"/>
            </a:endParaRPr>
          </a:p>
          <a:p>
            <a:pPr marL="0" indent="0">
              <a:buNone/>
            </a:pPr>
            <a:endParaRPr lang="zh-CN" altLang="en-US" sz="20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sym typeface="+mn-ea"/>
              </a:rPr>
              <a:t> YOLO</a:t>
            </a:r>
            <a:r>
              <a:rPr lang="zh-CN" altLang="en-US" sz="2000" dirty="0" smtClean="0">
                <a:latin typeface="Arial" panose="020B0604020202020204" pitchFamily="34" charset="0"/>
                <a:cs typeface="Arial" panose="020B0604020202020204" pitchFamily="34" charset="0"/>
              </a:rPr>
              <a:t>（</a:t>
            </a:r>
            <a:r>
              <a:rPr lang="zh-CN" altLang="en-US" sz="2000" dirty="0" smtClean="0">
                <a:latin typeface="Arial" panose="020B0604020202020204" pitchFamily="34" charset="0"/>
                <a:cs typeface="Arial" panose="020B0604020202020204" pitchFamily="34" charset="0"/>
                <a:sym typeface="+mn-ea"/>
              </a:rPr>
              <a:t> You Only Look Once</a:t>
            </a:r>
            <a:r>
              <a:rPr lang="zh-CN" altLang="en-US" sz="2000" dirty="0" smtClean="0">
                <a:latin typeface="Arial" panose="020B0604020202020204" pitchFamily="34" charset="0"/>
                <a:cs typeface="Arial" panose="020B0604020202020204" pitchFamily="34" charset="0"/>
              </a:rPr>
              <a:t>）</a:t>
            </a:r>
            <a:endParaRPr lang="zh-CN" altLang="en-US" sz="2000" dirty="0" smtClean="0">
              <a:latin typeface="Arial" panose="020B0604020202020204" pitchFamily="34" charset="0"/>
              <a:cs typeface="Arial" panose="020B0604020202020204" pitchFamily="34" charset="0"/>
            </a:endParaRPr>
          </a:p>
          <a:p>
            <a:pPr lvl="1">
              <a:buFont typeface="Wingdings" panose="05000000000000000000" charset="0"/>
              <a:buChar char=""/>
            </a:pPr>
            <a:r>
              <a:rPr lang="en-US" altLang="zh-CN" sz="1665" dirty="0" smtClean="0">
                <a:latin typeface="Arial" panose="020B0604020202020204" pitchFamily="34" charset="0"/>
                <a:cs typeface="Arial" panose="020B0604020202020204" pitchFamily="34" charset="0"/>
                <a:sym typeface="+mn-ea"/>
              </a:rPr>
              <a:t>将物体检测作为一个回归问题进行求解</a:t>
            </a:r>
            <a:endParaRPr lang="en-US" altLang="zh-CN" sz="1665" dirty="0" smtClean="0">
              <a:latin typeface="Arial" panose="020B0604020202020204" pitchFamily="34" charset="0"/>
              <a:cs typeface="Arial" panose="020B0604020202020204" pitchFamily="34" charset="0"/>
            </a:endParaRPr>
          </a:p>
          <a:p>
            <a:pPr lvl="1">
              <a:buFont typeface="Wingdings" panose="05000000000000000000" charset="0"/>
              <a:buChar char=""/>
            </a:pPr>
            <a:r>
              <a:rPr lang="en-US" altLang="zh-CN" sz="1665" dirty="0" smtClean="0">
                <a:latin typeface="Arial" panose="020B0604020202020204" pitchFamily="34" charset="0"/>
                <a:cs typeface="Arial" panose="020B0604020202020204" pitchFamily="34" charset="0"/>
                <a:sym typeface="+mn-ea"/>
              </a:rPr>
              <a:t>基于一个单独的end-to-end网络，训练和检测均是在一个单独网络中进行</a:t>
            </a:r>
            <a:endParaRPr lang="en-US" altLang="zh-CN" sz="1665" dirty="0" smtClean="0">
              <a:latin typeface="Arial" panose="020B0604020202020204" pitchFamily="34" charset="0"/>
              <a:cs typeface="Arial" panose="020B0604020202020204" pitchFamily="34" charset="0"/>
            </a:endParaRPr>
          </a:p>
          <a:p>
            <a:pPr marL="0" lvl="1" indent="0">
              <a:buFont typeface="Arial" panose="020B0604020202020204" pitchFamily="34" charset="0"/>
              <a:buNone/>
            </a:pPr>
            <a:r>
              <a:rPr lang="en-US" altLang="zh-CN" dirty="0" smtClean="0">
                <a:latin typeface="Arial" panose="020B0604020202020204" pitchFamily="34" charset="0"/>
                <a:cs typeface="Arial" panose="020B0604020202020204" pitchFamily="34" charset="0"/>
                <a:sym typeface="+mn-ea"/>
              </a:rPr>
              <a:t>	</a:t>
            </a:r>
            <a:r>
              <a:rPr lang="en-US" altLang="zh-CN" sz="1665" dirty="0" smtClean="0">
                <a:latin typeface="Arial" panose="020B0604020202020204" pitchFamily="34" charset="0"/>
                <a:cs typeface="Arial" panose="020B0604020202020204" pitchFamily="34" charset="0"/>
                <a:sym typeface="+mn-ea"/>
              </a:rPr>
              <a:t>这种方法可以形象的解释为看了一眼图像就能</a:t>
            </a:r>
            <a:r>
              <a:rPr lang="zh-CN" altLang="en-US" sz="1665" dirty="0" smtClean="0">
                <a:latin typeface="Arial" panose="020B0604020202020204" pitchFamily="34" charset="0"/>
                <a:cs typeface="Arial" panose="020B0604020202020204" pitchFamily="34" charset="0"/>
                <a:sym typeface="+mn-ea"/>
              </a:rPr>
              <a:t>同时</a:t>
            </a:r>
            <a:r>
              <a:rPr lang="en-US" altLang="zh-CN" sz="1665" dirty="0" smtClean="0">
                <a:latin typeface="Arial" panose="020B0604020202020204" pitchFamily="34" charset="0"/>
                <a:cs typeface="Arial" panose="020B0604020202020204" pitchFamily="34" charset="0"/>
                <a:sym typeface="+mn-ea"/>
              </a:rPr>
              <a:t>知道目标在哪里，目标是什么，所以也才叫 You Only Look Once。</a:t>
            </a:r>
            <a:endParaRPr lang="zh-CN" altLang="en-US" sz="1665" dirty="0" smtClean="0">
              <a:latin typeface="Arial" panose="020B0604020202020204" pitchFamily="34" charset="0"/>
              <a:cs typeface="Arial" panose="020B0604020202020204" pitchFamily="34" charset="0"/>
            </a:endParaRPr>
          </a:p>
        </p:txBody>
      </p:sp>
      <p:sp>
        <p:nvSpPr>
          <p:cNvPr id="18" name="标题 1"/>
          <p:cNvSpPr>
            <a:spLocks noGrp="1"/>
          </p:cNvSpPr>
          <p:nvPr>
            <p:ph type="title"/>
          </p:nvPr>
        </p:nvSpPr>
        <p:spPr>
          <a:xfrm>
            <a:off x="395536" y="155104"/>
            <a:ext cx="8133347" cy="609600"/>
          </a:xfrm>
        </p:spPr>
        <p:txBody>
          <a:bodyPr/>
          <a:lstStyle/>
          <a:p>
            <a:r>
              <a:rPr lang="zh-CN" altLang="en-US" dirty="0" smtClean="0"/>
              <a:t>背景</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a:spLocks noGrp="1"/>
          </p:cNvSpPr>
          <p:nvPr>
            <p:ph idx="1"/>
          </p:nvPr>
        </p:nvSpPr>
        <p:spPr>
          <a:xfrm>
            <a:off x="137795" y="1086485"/>
            <a:ext cx="7992745" cy="4685030"/>
          </a:xfrm>
        </p:spPr>
        <p:txBody>
          <a:bodyPr>
            <a:normAutofit/>
          </a:bodyPr>
          <a:lstStyle/>
          <a:p>
            <a:r>
              <a:rPr lang="zh-CN" altLang="en-US" sz="2400" dirty="0" smtClean="0">
                <a:latin typeface="Arial" panose="020B0604020202020204" pitchFamily="34" charset="0"/>
                <a:cs typeface="Arial" panose="020B0604020202020204" pitchFamily="34" charset="0"/>
              </a:rPr>
              <a:t>流程大致分为三个步骤</a:t>
            </a:r>
            <a:endParaRPr lang="zh-CN" altLang="en-US" sz="2400" dirty="0" smtClean="0">
              <a:latin typeface="Arial" panose="020B0604020202020204" pitchFamily="34" charset="0"/>
              <a:cs typeface="Arial" panose="020B0604020202020204" pitchFamily="34" charset="0"/>
            </a:endParaRPr>
          </a:p>
          <a:p>
            <a:pPr marL="0" indent="0">
              <a:buNone/>
            </a:pPr>
            <a:endParaRPr lang="zh-CN" altLang="en-US" sz="2400" dirty="0" smtClean="0">
              <a:latin typeface="Arial" panose="020B0604020202020204" pitchFamily="34" charset="0"/>
              <a:cs typeface="Arial" panose="020B0604020202020204" pitchFamily="34" charset="0"/>
            </a:endParaRPr>
          </a:p>
          <a:p>
            <a:pPr lvl="1"/>
            <a:r>
              <a:rPr lang="zh-CN" sz="2400" dirty="0" smtClean="0">
                <a:sym typeface="+mn-ea"/>
              </a:rPr>
              <a:t>将</a:t>
            </a:r>
            <a:r>
              <a:rPr altLang="en-US" sz="2400" dirty="0" smtClean="0">
                <a:sym typeface="+mn-ea"/>
              </a:rPr>
              <a:t>图片resize到448x448</a:t>
            </a:r>
            <a:endParaRPr altLang="en-US" sz="2400" dirty="0" smtClean="0">
              <a:sym typeface="+mn-ea"/>
            </a:endParaRPr>
          </a:p>
          <a:p>
            <a:pPr lvl="1"/>
            <a:r>
              <a:rPr lang="zh-CN" altLang="en-US" sz="2400" dirty="0" smtClean="0">
                <a:solidFill>
                  <a:schemeClr val="dk1"/>
                </a:solidFill>
                <a:sym typeface="+mn-ea"/>
              </a:rPr>
              <a:t>将图片送入</a:t>
            </a:r>
            <a:r>
              <a:rPr lang="en-US" altLang="zh-CN" sz="2400" dirty="0" smtClean="0">
                <a:solidFill>
                  <a:schemeClr val="dk1"/>
                </a:solidFill>
                <a:sym typeface="+mn-ea"/>
              </a:rPr>
              <a:t>CNN</a:t>
            </a:r>
            <a:r>
              <a:rPr lang="zh-CN" altLang="en-US" sz="2400" dirty="0" smtClean="0">
                <a:solidFill>
                  <a:schemeClr val="dk1"/>
                </a:solidFill>
                <a:sym typeface="+mn-ea"/>
              </a:rPr>
              <a:t>网络提取特征</a:t>
            </a:r>
            <a:endParaRPr lang="zh-CN" altLang="en-US" sz="2400" dirty="0" smtClean="0">
              <a:solidFill>
                <a:schemeClr val="dk1"/>
              </a:solidFill>
              <a:sym typeface="+mn-ea"/>
            </a:endParaRPr>
          </a:p>
          <a:p>
            <a:pPr lvl="1"/>
            <a:r>
              <a:rPr altLang="en-US" sz="2400" dirty="0" smtClean="0">
                <a:solidFill>
                  <a:schemeClr val="dk1"/>
                </a:solidFill>
                <a:sym typeface="+mn-ea"/>
              </a:rPr>
              <a:t>处理网络预测结果得到检测</a:t>
            </a:r>
            <a:r>
              <a:rPr lang="zh-CN" sz="2400" dirty="0" smtClean="0">
                <a:solidFill>
                  <a:schemeClr val="dk1"/>
                </a:solidFill>
                <a:sym typeface="+mn-ea"/>
              </a:rPr>
              <a:t>结果</a:t>
            </a:r>
            <a:endParaRPr lang="zh-CN" sz="2400" dirty="0" smtClean="0">
              <a:solidFill>
                <a:schemeClr val="dk1"/>
              </a:solidFill>
              <a:sym typeface="+mn-ea"/>
            </a:endParaRPr>
          </a:p>
          <a:p>
            <a:pPr marL="0" lvl="1" indent="0">
              <a:buNone/>
            </a:pPr>
            <a:endParaRPr altLang="en-US" sz="2400" dirty="0" smtClean="0">
              <a:solidFill>
                <a:schemeClr val="dk1"/>
              </a:solidFill>
            </a:endParaRPr>
          </a:p>
          <a:p>
            <a:endParaRPr altLang="en-US" sz="2400" dirty="0" smtClean="0"/>
          </a:p>
          <a:p>
            <a:endParaRPr lang="zh-CN" altLang="en-US" sz="2400" dirty="0" smtClean="0">
              <a:latin typeface="Arial" panose="020B0604020202020204" pitchFamily="34" charset="0"/>
              <a:cs typeface="Arial" panose="020B0604020202020204" pitchFamily="34" charset="0"/>
            </a:endParaRPr>
          </a:p>
        </p:txBody>
      </p:sp>
      <p:sp>
        <p:nvSpPr>
          <p:cNvPr id="18" name="标题 1"/>
          <p:cNvSpPr>
            <a:spLocks noGrp="1"/>
          </p:cNvSpPr>
          <p:nvPr>
            <p:ph type="title"/>
          </p:nvPr>
        </p:nvSpPr>
        <p:spPr>
          <a:xfrm>
            <a:off x="395536" y="155104"/>
            <a:ext cx="8133347" cy="609600"/>
          </a:xfrm>
        </p:spPr>
        <p:txBody>
          <a:bodyPr/>
          <a:lstStyle/>
          <a:p>
            <a:r>
              <a:rPr lang="en-US" altLang="zh-CN" dirty="0" smtClean="0"/>
              <a:t>yolo-</a:t>
            </a:r>
            <a:r>
              <a:rPr lang="zh-CN" altLang="en-US" dirty="0" smtClean="0"/>
              <a:t>流程及思路</a:t>
            </a: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设计思路</a:t>
            </a:r>
            <a:endParaRPr lang="zh-CN" altLang="en-US"/>
          </a:p>
        </p:txBody>
      </p:sp>
      <p:pic>
        <p:nvPicPr>
          <p:cNvPr id="4" name="内容占位符 3"/>
          <p:cNvPicPr>
            <a:picLocks noChangeAspect="1"/>
          </p:cNvPicPr>
          <p:nvPr>
            <p:ph idx="1"/>
          </p:nvPr>
        </p:nvPicPr>
        <p:blipFill>
          <a:blip r:embed="rId1"/>
          <a:stretch>
            <a:fillRect/>
          </a:stretch>
        </p:blipFill>
        <p:spPr>
          <a:xfrm>
            <a:off x="24130" y="1167130"/>
            <a:ext cx="9095740" cy="45237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设计思路</a:t>
            </a:r>
            <a:br>
              <a:rPr lang="zh-CN" altLang="en-US"/>
            </a:br>
            <a:endParaRPr lang="zh-CN" altLang="en-US"/>
          </a:p>
        </p:txBody>
      </p:sp>
      <p:sp>
        <p:nvSpPr>
          <p:cNvPr id="3" name="内容占位符 2"/>
          <p:cNvSpPr>
            <a:spLocks noGrp="1"/>
          </p:cNvSpPr>
          <p:nvPr>
            <p:ph idx="1"/>
          </p:nvPr>
        </p:nvSpPr>
        <p:spPr/>
        <p:txBody>
          <a:bodyPr/>
          <a:p>
            <a:r>
              <a:rPr lang="zh-CN" altLang="en-US"/>
              <a:t>将输入图像划分为S*S的栅格，每个栅格负责检测中心落在该栅格中的物体,如下图所示： </a:t>
            </a:r>
            <a:endParaRPr lang="zh-CN" altLang="en-US"/>
          </a:p>
          <a:p>
            <a:pPr marL="0" indent="0">
              <a:buNone/>
            </a:pPr>
            <a:r>
              <a:rPr lang="zh-CN" altLang="en-US"/>
              <a:t>                                                </a:t>
            </a:r>
            <a:endParaRPr lang="zh-CN" altLang="en-US"/>
          </a:p>
          <a:p>
            <a:pPr marL="0" indent="0">
              <a:buNone/>
            </a:pPr>
            <a:r>
              <a:rPr lang="en-US" altLang="zh-CN"/>
              <a:t>									 </a:t>
            </a:r>
            <a:r>
              <a:rPr lang="zh-CN" altLang="en-US"/>
              <a:t>可以看到狗这个目标的中心</a:t>
            </a:r>
            <a:endParaRPr lang="zh-CN" altLang="en-US"/>
          </a:p>
          <a:p>
            <a:pPr marL="0" indent="0">
              <a:buNone/>
            </a:pPr>
            <a:r>
              <a:rPr lang="zh-CN" altLang="en-US"/>
              <a:t>                                               </a:t>
            </a:r>
            <a:r>
              <a:rPr lang="zh-CN" altLang="en-US">
                <a:sym typeface="+mn-ea"/>
              </a:rPr>
              <a:t>落在左下角一个单元格内，  </a:t>
            </a:r>
            <a:endParaRPr lang="zh-CN" altLang="en-US">
              <a:sym typeface="+mn-ea"/>
            </a:endParaRPr>
          </a:p>
          <a:p>
            <a:pPr marL="0" indent="0">
              <a:buNone/>
            </a:pPr>
            <a:r>
              <a:rPr lang="zh-CN" altLang="en-US"/>
              <a:t>                                               则</a:t>
            </a:r>
            <a:r>
              <a:rPr lang="zh-CN" altLang="en-US">
                <a:sym typeface="+mn-ea"/>
              </a:rPr>
              <a:t>该单元格负责预测这只狗</a:t>
            </a:r>
            <a:endParaRPr lang="zh-CN" altLang="en-US"/>
          </a:p>
          <a:p>
            <a:pPr marL="0" indent="0">
              <a:buNone/>
            </a:pPr>
            <a:r>
              <a:rPr lang="zh-CN" altLang="en-US">
                <a:sym typeface="+mn-ea"/>
              </a:rPr>
              <a:t>        </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853440" y="1958975"/>
            <a:ext cx="3761740" cy="37807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设计思路</a:t>
            </a:r>
            <a:br>
              <a:rPr lang="zh-CN" altLang="en-US"/>
            </a:br>
            <a:endParaRPr lang="zh-CN" altLang="en-US"/>
          </a:p>
        </p:txBody>
      </p:sp>
      <p:sp>
        <p:nvSpPr>
          <p:cNvPr id="3" name="内容占位符 2"/>
          <p:cNvSpPr>
            <a:spLocks noGrp="1"/>
          </p:cNvSpPr>
          <p:nvPr>
            <p:ph idx="1"/>
          </p:nvPr>
        </p:nvSpPr>
        <p:spPr/>
        <p:txBody>
          <a:bodyPr>
            <a:normAutofit fontScale="90000" lnSpcReduction="20000"/>
          </a:bodyPr>
          <a:p>
            <a:r>
              <a:rPr lang="zh-CN" altLang="en-US"/>
              <a:t>每一个</a:t>
            </a:r>
            <a:r>
              <a:rPr lang="en-US" altLang="zh-CN"/>
              <a:t>grid</a:t>
            </a:r>
            <a:r>
              <a:rPr lang="zh-CN" altLang="en-US"/>
              <a:t>预测B个bounding boxes</a:t>
            </a:r>
            <a:endParaRPr lang="zh-CN" altLang="en-US"/>
          </a:p>
          <a:p>
            <a:pPr marL="457200" lvl="1" indent="0">
              <a:buNone/>
            </a:pPr>
            <a:r>
              <a:rPr lang="zh-CN" altLang="en-US" sz="1600">
                <a:sym typeface="+mn-ea"/>
              </a:rPr>
              <a:t>对每个bounding box有5个predictions：x, y, w, h, confidence。</a:t>
            </a:r>
            <a:endParaRPr lang="zh-CN" altLang="en-US" sz="1600"/>
          </a:p>
          <a:p>
            <a:pPr lvl="1"/>
            <a:r>
              <a:rPr lang="zh-CN" altLang="en-US" sz="1600">
                <a:sym typeface="+mn-ea"/>
              </a:rPr>
              <a:t>(x,y,h,w)：表征边界框的大小与位置 </a:t>
            </a:r>
            <a:endParaRPr lang="zh-CN" altLang="en-US" sz="1600"/>
          </a:p>
          <a:p>
            <a:pPr lvl="2"/>
            <a:r>
              <a:rPr lang="zh-CN" altLang="en-US" sz="1600">
                <a:sym typeface="+mn-ea"/>
              </a:rPr>
              <a:t>中心坐标的预测值(x,y)是相对于每个单元格左上角坐标点的偏移值，并且单位是相对于单元格大小的</a:t>
            </a:r>
            <a:endParaRPr lang="zh-CN" altLang="en-US" sz="1600"/>
          </a:p>
          <a:p>
            <a:pPr lvl="2"/>
            <a:r>
              <a:rPr lang="zh-CN" altLang="en-US" sz="1600">
                <a:sym typeface="+mn-ea"/>
              </a:rPr>
              <a:t>边界框的w和h预测值是相对于整个图片的宽与高的比例</a:t>
            </a:r>
            <a:endParaRPr lang="zh-CN" altLang="en-US" sz="1600"/>
          </a:p>
          <a:p>
            <a:pPr lvl="1"/>
            <a:r>
              <a:rPr lang="zh-CN" altLang="en-US" sz="1600">
                <a:sym typeface="+mn-ea"/>
              </a:rPr>
              <a:t>confidence：置信度</a:t>
            </a:r>
            <a:r>
              <a:rPr lang="en-US" altLang="zh-CN" sz="1600">
                <a:sym typeface="+mn-ea"/>
              </a:rPr>
              <a:t>=</a:t>
            </a:r>
            <a:r>
              <a:rPr lang="zh-CN" altLang="en-US" sz="1600">
                <a:sym typeface="+mn-ea"/>
              </a:rPr>
              <a:t>Pr(object)*IOU</a:t>
            </a:r>
            <a:endParaRPr lang="zh-CN" altLang="en-US" sz="1600"/>
          </a:p>
          <a:p>
            <a:pPr lvl="2"/>
            <a:r>
              <a:rPr lang="zh-CN" altLang="en-US" sz="1600">
                <a:sym typeface="+mn-ea"/>
              </a:rPr>
              <a:t>Pr(object)：表征这个边界框含有目标的可能性大小，当该边界框不包含目标，此时Pr(object)=0，反之，Pr(object)=1。</a:t>
            </a:r>
            <a:endParaRPr lang="zh-CN" altLang="en-US" sz="1600"/>
          </a:p>
          <a:p>
            <a:pPr lvl="2"/>
            <a:r>
              <a:rPr lang="zh-CN" altLang="en-US" sz="1600">
                <a:sym typeface="+mn-ea"/>
              </a:rPr>
              <a:t>IOU：交并比，表征边界框的准确度，预测框与实际框（ground truth）的重叠度</a:t>
            </a:r>
            <a:endParaRPr lang="zh-CN" altLang="en-US" sz="1600">
              <a:sym typeface="+mn-ea"/>
            </a:endParaRPr>
          </a:p>
          <a:p>
            <a:pPr marL="914400" lvl="2" indent="0">
              <a:buNone/>
            </a:pPr>
            <a:endParaRPr lang="zh-CN" altLang="en-US" sz="1600"/>
          </a:p>
          <a:p>
            <a:r>
              <a:rPr lang="zh-CN" altLang="en-US">
                <a:sym typeface="+mn-ea"/>
              </a:rPr>
              <a:t>对每一个</a:t>
            </a:r>
            <a:r>
              <a:rPr lang="en-US" altLang="zh-CN">
                <a:sym typeface="+mn-ea"/>
              </a:rPr>
              <a:t>grid</a:t>
            </a:r>
            <a:r>
              <a:rPr lang="zh-CN" altLang="en-US">
                <a:sym typeface="+mn-ea"/>
              </a:rPr>
              <a:t>预测C个条件类别概率：Pr(Classi|Object)</a:t>
            </a:r>
            <a:endParaRPr lang="zh-CN" altLang="en-US">
              <a:sym typeface="+mn-ea"/>
            </a:endParaRPr>
          </a:p>
          <a:p>
            <a:pPr lvl="1"/>
            <a:r>
              <a:rPr lang="zh-CN" altLang="en-US">
                <a:sym typeface="+mn-ea"/>
              </a:rPr>
              <a:t>即在一个栅格包含一个Object的前提下，它属于某个类的概率。</a:t>
            </a:r>
            <a:endParaRPr lang="zh-CN" altLang="en-US">
              <a:sym typeface="+mn-ea"/>
            </a:endParaRPr>
          </a:p>
          <a:p>
            <a:pPr marL="457200" lvl="1" indent="0">
              <a:buNone/>
            </a:pPr>
            <a:endParaRPr lang="zh-CN" altLang="en-US">
              <a:sym typeface="+mn-ea"/>
            </a:endParaRPr>
          </a:p>
          <a:p>
            <a:r>
              <a:rPr lang="zh-CN" altLang="en-US">
                <a:sym typeface="+mn-ea"/>
              </a:rPr>
              <a:t>类别置信度</a:t>
            </a:r>
            <a:endParaRPr lang="zh-CN" altLang="en-US">
              <a:sym typeface="+mn-ea"/>
            </a:endParaRPr>
          </a:p>
          <a:p>
            <a:pPr lvl="1"/>
            <a:r>
              <a:rPr lang="zh-CN" altLang="en-US">
                <a:sym typeface="+mn-ea"/>
              </a:rPr>
              <a:t>同时表征bounding box属于各类别的可能性大小及边界框匹配目标的好坏</a:t>
            </a:r>
            <a:endParaRPr lang="zh-CN" altLang="en-US">
              <a:sym typeface="+mn-ea"/>
            </a:endParaRPr>
          </a:p>
          <a:p>
            <a:pPr marL="457200" lvl="1" indent="0">
              <a:buNone/>
            </a:pPr>
            <a:endParaRPr lang="zh-CN" altLang="en-US">
              <a:sym typeface="+mn-ea"/>
            </a:endParaRPr>
          </a:p>
          <a:p>
            <a:pPr lvl="1"/>
            <a:endParaRPr lang="zh-CN" altLang="en-US" sz="1600">
              <a:sym typeface="+mn-ea"/>
            </a:endParaRPr>
          </a:p>
          <a:p>
            <a:pPr marL="457200" lvl="1" indent="0">
              <a:buNone/>
            </a:pPr>
            <a:endParaRPr lang="zh-CN" altLang="en-US" sz="1600">
              <a:sym typeface="+mn-ea"/>
            </a:endParaRPr>
          </a:p>
          <a:p>
            <a:pPr marL="0" indent="0">
              <a:buNone/>
            </a:pPr>
            <a:r>
              <a:rPr lang="en-US" altLang="zh-CN" sz="1600">
                <a:sym typeface="+mn-ea"/>
              </a:rPr>
              <a:t>	</a:t>
            </a:r>
            <a:endParaRPr lang="en-US" altLang="zh-CN" sz="1600">
              <a:sym typeface="+mn-ea"/>
            </a:endParaRPr>
          </a:p>
          <a:p>
            <a:pPr marL="0" indent="0">
              <a:buNone/>
            </a:pPr>
            <a:endParaRPr lang="zh-CN" altLang="en-US" sz="1600">
              <a:sym typeface="+mn-ea"/>
            </a:endParaRPr>
          </a:p>
          <a:p>
            <a:pPr marL="0" indent="0">
              <a:buNone/>
            </a:pPr>
            <a:endParaRPr lang="zh-CN" altLang="en-US">
              <a:sym typeface="+mn-ea"/>
            </a:endParaRPr>
          </a:p>
          <a:p>
            <a:pPr marL="914400" lvl="2" indent="0">
              <a:buNone/>
            </a:pPr>
            <a:endParaRPr lang="zh-CN" altLang="en-US">
              <a:sym typeface="+mn-ea"/>
            </a:endParaRPr>
          </a:p>
        </p:txBody>
      </p:sp>
      <p:pic>
        <p:nvPicPr>
          <p:cNvPr id="4" name="图片 3"/>
          <p:cNvPicPr>
            <a:picLocks noChangeAspect="1"/>
          </p:cNvPicPr>
          <p:nvPr/>
        </p:nvPicPr>
        <p:blipFill>
          <a:blip r:embed="rId1"/>
          <a:stretch>
            <a:fillRect/>
          </a:stretch>
        </p:blipFill>
        <p:spPr>
          <a:xfrm>
            <a:off x="1419225" y="5052695"/>
            <a:ext cx="6085840" cy="619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设计思路</a:t>
            </a:r>
            <a:endParaRPr lang="zh-CN" altLang="en-US"/>
          </a:p>
        </p:txBody>
      </p:sp>
      <p:sp>
        <p:nvSpPr>
          <p:cNvPr id="3" name="内容占位符 2"/>
          <p:cNvSpPr>
            <a:spLocks noGrp="1"/>
          </p:cNvSpPr>
          <p:nvPr>
            <p:ph idx="1"/>
          </p:nvPr>
        </p:nvSpPr>
        <p:spPr/>
        <p:txBody>
          <a:bodyPr/>
          <a:p>
            <a:r>
              <a:rPr lang="zh-CN" altLang="en-US" sz="2000"/>
              <a:t>总结一下，每个</a:t>
            </a:r>
            <a:r>
              <a:rPr lang="en-US" altLang="zh-CN" sz="2000"/>
              <a:t>grid</a:t>
            </a:r>
            <a:r>
              <a:rPr lang="zh-CN" altLang="en-US" sz="2000"/>
              <a:t>需要预测（B*5+C）个值。如果将输入图片划分为S*S网格，那么最终预测值为S*S*(B*5+C)大小的张量。</a:t>
            </a:r>
            <a:r>
              <a:rPr lang="en-US" altLang="zh-CN" sz="2000"/>
              <a:t>	</a:t>
            </a:r>
            <a:endParaRPr lang="en-US" altLang="zh-CN" sz="2000"/>
          </a:p>
          <a:p>
            <a:r>
              <a:rPr lang="zh-CN" altLang="en-US" sz="2000"/>
              <a:t>对于PASCALVOC数据，其共有20个类别，如果使用S=7,B=2,那么最终的预测结果就是7*7*30大小的张量。</a:t>
            </a:r>
            <a:endParaRPr lang="zh-CN" altLang="en-US" sz="2000"/>
          </a:p>
          <a:p>
            <a:endParaRPr lang="zh-CN" altLang="en-US" sz="2000"/>
          </a:p>
        </p:txBody>
      </p:sp>
      <p:pic>
        <p:nvPicPr>
          <p:cNvPr id="4" name="图片 3"/>
          <p:cNvPicPr>
            <a:picLocks noChangeAspect="1"/>
          </p:cNvPicPr>
          <p:nvPr/>
        </p:nvPicPr>
        <p:blipFill>
          <a:blip r:embed="rId1"/>
          <a:stretch>
            <a:fillRect/>
          </a:stretch>
        </p:blipFill>
        <p:spPr>
          <a:xfrm>
            <a:off x="-81280" y="2322830"/>
            <a:ext cx="9306560" cy="41421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设计思路</a:t>
            </a:r>
            <a:br>
              <a:rPr lang="zh-CN" altLang="en-US"/>
            </a:br>
            <a:endParaRPr lang="zh-CN" altLang="en-US"/>
          </a:p>
        </p:txBody>
      </p:sp>
      <p:pic>
        <p:nvPicPr>
          <p:cNvPr id="4" name="内容占位符 3"/>
          <p:cNvPicPr>
            <a:picLocks noChangeAspect="1"/>
          </p:cNvPicPr>
          <p:nvPr>
            <p:ph idx="1"/>
          </p:nvPr>
        </p:nvPicPr>
        <p:blipFill>
          <a:blip r:embed="rId1"/>
          <a:stretch>
            <a:fillRect/>
          </a:stretch>
        </p:blipFill>
        <p:spPr>
          <a:xfrm>
            <a:off x="-9525" y="1531620"/>
            <a:ext cx="9187815" cy="3413760"/>
          </a:xfrm>
          <a:prstGeom prst="rect">
            <a:avLst/>
          </a:prstGeom>
        </p:spPr>
      </p:pic>
    </p:spTree>
  </p:cSld>
  <p:clrMapOvr>
    <a:masterClrMapping/>
  </p:clrMapOvr>
</p:sld>
</file>

<file path=ppt/theme/theme1.xml><?xml version="1.0" encoding="utf-8"?>
<a:theme xmlns:a="http://schemas.openxmlformats.org/drawingml/2006/main" name="CNIC">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3524</Words>
  <Application>WPS 演示</Application>
  <PresentationFormat>全屏显示(4:3)</PresentationFormat>
  <Paragraphs>194</Paragraphs>
  <Slides>23</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Arial</vt:lpstr>
      <vt:lpstr>微软雅黑</vt:lpstr>
      <vt:lpstr>华文楷体</vt:lpstr>
      <vt:lpstr>Wingdings</vt:lpstr>
      <vt:lpstr>Arial Unicode MS</vt:lpstr>
      <vt:lpstr>Calibri</vt:lpstr>
      <vt:lpstr>CNIC</vt:lpstr>
      <vt:lpstr>PowerPoint 演示文稿</vt:lpstr>
      <vt:lpstr>目录</vt:lpstr>
      <vt:lpstr>背景</vt:lpstr>
      <vt:lpstr>yolo-流程及思路</vt:lpstr>
      <vt:lpstr>设计思路</vt:lpstr>
      <vt:lpstr> 设计思路 </vt:lpstr>
      <vt:lpstr> 设计思路 </vt:lpstr>
      <vt:lpstr>设计思路</vt:lpstr>
      <vt:lpstr> 设计思路 </vt:lpstr>
      <vt:lpstr>网络设计</vt:lpstr>
      <vt:lpstr>PowerPoint 演示文稿</vt:lpstr>
      <vt:lpstr>网络设计 </vt:lpstr>
      <vt:lpstr>训练</vt:lpstr>
      <vt:lpstr>训练-损失函数设计</vt:lpstr>
      <vt:lpstr> 训练-损失函数设计 </vt:lpstr>
      <vt:lpstr>PowerPoint 演示文稿</vt:lpstr>
      <vt:lpstr>目标位置及类别预测</vt:lpstr>
      <vt:lpstr>结果</vt:lpstr>
      <vt:lpstr>优点</vt:lpstr>
      <vt:lpstr>缺点及后续</vt:lpstr>
      <vt:lpstr>PowerPoint 演示文稿</vt:lpstr>
      <vt:lpstr>附：重叠度/交并比（IOU）:</vt:lpstr>
      <vt:lpstr>非极大值抑制（NMS）</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中国科技网</dc:title>
  <dc:creator>许海燕</dc:creator>
  <cp:lastModifiedBy>Big sun on the right.</cp:lastModifiedBy>
  <cp:revision>782</cp:revision>
  <dcterms:created xsi:type="dcterms:W3CDTF">2015-03-12T11:54:00Z</dcterms:created>
  <dcterms:modified xsi:type="dcterms:W3CDTF">2018-04-01T07:14:29Z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